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57"/>
  </p:notesMasterIdLst>
  <p:sldIdLst>
    <p:sldId id="284" r:id="rId3"/>
    <p:sldId id="285" r:id="rId4"/>
    <p:sldId id="288" r:id="rId5"/>
    <p:sldId id="289" r:id="rId6"/>
    <p:sldId id="290" r:id="rId7"/>
    <p:sldId id="291" r:id="rId8"/>
    <p:sldId id="264" r:id="rId9"/>
    <p:sldId id="258" r:id="rId10"/>
    <p:sldId id="292" r:id="rId11"/>
    <p:sldId id="293" r:id="rId12"/>
    <p:sldId id="279" r:id="rId13"/>
    <p:sldId id="263" r:id="rId14"/>
    <p:sldId id="278" r:id="rId15"/>
    <p:sldId id="281" r:id="rId16"/>
    <p:sldId id="282" r:id="rId17"/>
    <p:sldId id="295" r:id="rId18"/>
    <p:sldId id="296" r:id="rId19"/>
    <p:sldId id="297" r:id="rId20"/>
    <p:sldId id="299" r:id="rId21"/>
    <p:sldId id="283" r:id="rId22"/>
    <p:sldId id="300" r:id="rId23"/>
    <p:sldId id="301" r:id="rId24"/>
    <p:sldId id="302" r:id="rId25"/>
    <p:sldId id="303" r:id="rId26"/>
    <p:sldId id="304" r:id="rId27"/>
    <p:sldId id="306" r:id="rId28"/>
    <p:sldId id="313" r:id="rId29"/>
    <p:sldId id="305" r:id="rId30"/>
    <p:sldId id="307" r:id="rId31"/>
    <p:sldId id="309" r:id="rId32"/>
    <p:sldId id="314" r:id="rId33"/>
    <p:sldId id="308" r:id="rId34"/>
    <p:sldId id="315" r:id="rId35"/>
    <p:sldId id="316" r:id="rId36"/>
    <p:sldId id="317" r:id="rId37"/>
    <p:sldId id="311" r:id="rId38"/>
    <p:sldId id="318" r:id="rId39"/>
    <p:sldId id="310" r:id="rId40"/>
    <p:sldId id="319" r:id="rId41"/>
    <p:sldId id="320" r:id="rId42"/>
    <p:sldId id="321" r:id="rId43"/>
    <p:sldId id="322" r:id="rId44"/>
    <p:sldId id="326" r:id="rId45"/>
    <p:sldId id="327" r:id="rId46"/>
    <p:sldId id="328" r:id="rId47"/>
    <p:sldId id="329" r:id="rId48"/>
    <p:sldId id="330" r:id="rId49"/>
    <p:sldId id="265" r:id="rId50"/>
    <p:sldId id="312" r:id="rId51"/>
    <p:sldId id="323" r:id="rId52"/>
    <p:sldId id="324" r:id="rId53"/>
    <p:sldId id="325" r:id="rId54"/>
    <p:sldId id="272" r:id="rId55"/>
    <p:sldId id="270" r:id="rId56"/>
  </p:sldIdLst>
  <p:sldSz cx="18288000" cy="10287000"/>
  <p:notesSz cx="6858000" cy="9144000"/>
  <p:embeddedFontLst>
    <p:embeddedFont>
      <p:font typeface=".VnTime" panose="020B7200000000000000" pitchFamily="34" charset="0"/>
      <p:regular r:id="rId58"/>
      <p:bold r:id="rId59"/>
      <p:italic r:id="rId60"/>
      <p:boldItalic r:id="rId61"/>
    </p:embeddedFont>
    <p:embeddedFont>
      <p:font typeface="Cambria Math" panose="02040503050406030204" pitchFamily="18" charset="0"/>
      <p:regular r:id="rId62"/>
    </p:embeddedFont>
    <p:embeddedFont>
      <p:font typeface="Calibri" panose="020F0502020204030204" pitchFamily="34" charset="0"/>
      <p:regular r:id="rId63"/>
      <p:bold r:id="rId64"/>
      <p:italic r:id="rId65"/>
      <p:boldItalic r:id="rId6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1" d="100"/>
          <a:sy n="41" d="100"/>
        </p:scale>
        <p:origin x="192"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font" Target="fonts/font6.fntdata"/><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font" Target="fonts/font1.fntdata"/><Relationship Id="rId66" Type="http://schemas.openxmlformats.org/officeDocument/2006/relationships/font" Target="fonts/font9.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font" Target="fonts/font4.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3.fntdata"/><Relationship Id="rId65"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font" Target="fonts/font7.fntdata"/><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2.fntdata"/><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5.fntdata"/><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7BA00E-8C17-41A8-B055-3F4C04A4A200}" type="datetimeFigureOut">
              <a:rPr lang="en-US" smtClean="0"/>
              <a:t>18/11/2022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7E0DDF-0DB9-4EC2-9D65-9FC07AA89266}" type="slidenum">
              <a:rPr lang="en-US" smtClean="0"/>
              <a:t>‹#›</a:t>
            </a:fld>
            <a:endParaRPr lang="en-US"/>
          </a:p>
        </p:txBody>
      </p:sp>
    </p:spTree>
    <p:extLst>
      <p:ext uri="{BB962C8B-B14F-4D97-AF65-F5344CB8AC3E}">
        <p14:creationId xmlns:p14="http://schemas.microsoft.com/office/powerpoint/2010/main" val="83207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18/11/2022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48848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18/11/2022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619012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18/11/2022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530292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18/11/2022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545618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18/11/2022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637702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18/11/2022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472169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18/11/2022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434252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18/11/2022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94549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18/11/2022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409940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18/11/2022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94999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18/11/2022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41373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18/11/2022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18/11/2022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576562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11.svg"/><Relationship Id="rId2" Type="http://schemas.openxmlformats.org/officeDocument/2006/relationships/image" Target="../media/image1.jpeg"/><Relationship Id="rId16" Type="http://schemas.openxmlformats.org/officeDocument/2006/relationships/image" Target="../media/image15.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6.png"/><Relationship Id="rId5" Type="http://schemas.openxmlformats.org/officeDocument/2006/relationships/image" Target="../media/image3.png"/><Relationship Id="rId15" Type="http://schemas.openxmlformats.org/officeDocument/2006/relationships/image" Target="../media/image8.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5.png"/><Relationship Id="rId14" Type="http://schemas.openxmlformats.org/officeDocument/2006/relationships/image" Target="../media/image13.svg"/></Relationships>
</file>

<file path=ppt/slides/_rels/slide10.xml.rels><?xml version="1.0" encoding="UTF-8" standalone="yes"?>
<Relationships xmlns="http://schemas.openxmlformats.org/package/2006/relationships"><Relationship Id="rId13" Type="http://schemas.openxmlformats.org/officeDocument/2006/relationships/image" Target="../media/image36.svg"/><Relationship Id="rId3" Type="http://schemas.openxmlformats.org/officeDocument/2006/relationships/image" Target="../media/image19.png"/><Relationship Id="rId12" Type="http://schemas.openxmlformats.org/officeDocument/2006/relationships/image" Target="../media/image71.svg"/><Relationship Id="rId17" Type="http://schemas.openxmlformats.org/officeDocument/2006/relationships/image" Target="../media/image27.png"/><Relationship Id="rId2" Type="http://schemas.openxmlformats.org/officeDocument/2006/relationships/image" Target="../media/image1.jpeg"/><Relationship Id="rId16" Type="http://schemas.openxmlformats.org/officeDocument/2006/relationships/image" Target="../media/image31.png"/><Relationship Id="rId1" Type="http://schemas.openxmlformats.org/officeDocument/2006/relationships/slideLayout" Target="../slideLayouts/slideLayout7.xml"/><Relationship Id="rId11" Type="http://schemas.openxmlformats.org/officeDocument/2006/relationships/image" Target="../media/image20.png"/><Relationship Id="rId15" Type="http://schemas.openxmlformats.org/officeDocument/2006/relationships/image" Target="../media/image26.png"/><Relationship Id="rId10" Type="http://schemas.openxmlformats.org/officeDocument/2006/relationships/image" Target="../media/image33.svg"/><Relationship Id="rId1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400.svg"/><Relationship Id="rId13" Type="http://schemas.openxmlformats.org/officeDocument/2006/relationships/image" Target="../media/image33.png"/><Relationship Id="rId3" Type="http://schemas.openxmlformats.org/officeDocument/2006/relationships/image" Target="../media/image14.png"/><Relationship Id="rId12" Type="http://schemas.openxmlformats.org/officeDocument/2006/relationships/image" Target="../media/image71.svg"/><Relationship Id="rId7" Type="http://schemas.openxmlformats.org/officeDocument/2006/relationships/image" Target="NULL"/><Relationship Id="rId2" Type="http://schemas.openxmlformats.org/officeDocument/2006/relationships/image" Target="../media/image1.jpeg"/><Relationship Id="rId16" Type="http://schemas.microsoft.com/office/2007/relationships/hdphoto" Target="../media/hdphoto2.wdp"/><Relationship Id="rId1" Type="http://schemas.openxmlformats.org/officeDocument/2006/relationships/slideLayout" Target="../slideLayouts/slideLayout7.xml"/><Relationship Id="rId11" Type="http://schemas.openxmlformats.org/officeDocument/2006/relationships/image" Target="../media/image4.png"/><Relationship Id="rId15" Type="http://schemas.openxmlformats.org/officeDocument/2006/relationships/image" Target="../media/image35.png"/><Relationship Id="rId10" Type="http://schemas.openxmlformats.org/officeDocument/2006/relationships/image" Target="../media/image70.svg"/><Relationship Id="rId9" Type="http://schemas.openxmlformats.org/officeDocument/2006/relationships/image" Target="../media/image32.png"/><Relationship Id="rId1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jpeg"/><Relationship Id="rId1" Type="http://schemas.openxmlformats.org/officeDocument/2006/relationships/slideLayout" Target="../slideLayouts/slideLayout7.xml"/><Relationship Id="rId11" Type="http://schemas.openxmlformats.org/officeDocument/2006/relationships/image" Target="../media/image38.png"/><Relationship Id="rId10" Type="http://schemas.openxmlformats.org/officeDocument/2006/relationships/image" Target="../media/image37.png"/><Relationship Id="rId9" Type="http://schemas.openxmlformats.org/officeDocument/2006/relationships/image" Target="NULL"/></Relationships>
</file>

<file path=ppt/slides/_rels/slide13.xml.rels><?xml version="1.0" encoding="UTF-8" standalone="yes"?>
<Relationships xmlns="http://schemas.openxmlformats.org/package/2006/relationships"><Relationship Id="rId13" Type="http://schemas.openxmlformats.org/officeDocument/2006/relationships/image" Target="../media/image39.png"/><Relationship Id="rId3" Type="http://schemas.openxmlformats.org/officeDocument/2006/relationships/image" Target="../media/image7.png"/><Relationship Id="rId12" Type="http://schemas.openxmlformats.org/officeDocument/2006/relationships/image" Target="../media/image71.svg"/><Relationship Id="rId7" Type="http://schemas.openxmlformats.org/officeDocument/2006/relationships/image" Target="../media/image155.sv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30.svg"/><Relationship Id="rId14" Type="http://schemas.openxmlformats.org/officeDocument/2006/relationships/image" Target="../media/image40.png"/></Relationships>
</file>

<file path=ppt/slides/_rels/slide14.xml.rels><?xml version="1.0" encoding="UTF-8" standalone="yes"?>
<Relationships xmlns="http://schemas.openxmlformats.org/package/2006/relationships"><Relationship Id="rId13" Type="http://schemas.openxmlformats.org/officeDocument/2006/relationships/image" Target="../media/image14.png"/><Relationship Id="rId8" Type="http://schemas.openxmlformats.org/officeDocument/2006/relationships/image" Target="../media/image400.svg"/><Relationship Id="rId3" Type="http://schemas.openxmlformats.org/officeDocument/2006/relationships/image" Target="../media/image4.png"/><Relationship Id="rId12" Type="http://schemas.openxmlformats.org/officeDocument/2006/relationships/image" Target="../media/image71.svg"/><Relationship Id="rId2" Type="http://schemas.openxmlformats.org/officeDocument/2006/relationships/image" Target="../media/image1.jpeg"/><Relationship Id="rId16" Type="http://schemas.openxmlformats.org/officeDocument/2006/relationships/image" Target="../media/image41.png"/><Relationship Id="rId1" Type="http://schemas.openxmlformats.org/officeDocument/2006/relationships/slideLayout" Target="../slideLayouts/slideLayout7.xml"/><Relationship Id="rId15" Type="http://schemas.openxmlformats.org/officeDocument/2006/relationships/image" Target="../media/image42.png"/><Relationship Id="rId14" Type="http://schemas.openxmlformats.org/officeDocument/2006/relationships/image" Target="../media/image36.png"/><Relationship Id="rId9" Type="http://schemas.openxmlformats.org/officeDocument/2006/relationships/image" Target="NULL"/></Relationships>
</file>

<file path=ppt/slides/_rels/slide15.xml.rels><?xml version="1.0" encoding="UTF-8" standalone="yes"?>
<Relationships xmlns="http://schemas.openxmlformats.org/package/2006/relationships"><Relationship Id="rId13" Type="http://schemas.openxmlformats.org/officeDocument/2006/relationships/image" Target="../media/image14.png"/><Relationship Id="rId8" Type="http://schemas.openxmlformats.org/officeDocument/2006/relationships/image" Target="../media/image400.svg"/><Relationship Id="rId3" Type="http://schemas.openxmlformats.org/officeDocument/2006/relationships/image" Target="../media/image4.png"/><Relationship Id="rId34" Type="http://schemas.openxmlformats.org/officeDocument/2006/relationships/image" Target="../media/image48.png"/><Relationship Id="rId12" Type="http://schemas.openxmlformats.org/officeDocument/2006/relationships/image" Target="../media/image71.svg"/><Relationship Id="rId33" Type="http://schemas.openxmlformats.org/officeDocument/2006/relationships/image" Target="../media/image47.png"/><Relationship Id="rId2" Type="http://schemas.openxmlformats.org/officeDocument/2006/relationships/image" Target="../media/image1.jpeg"/><Relationship Id="rId16" Type="http://schemas.openxmlformats.org/officeDocument/2006/relationships/image" Target="../media/image44.png"/><Relationship Id="rId1" Type="http://schemas.openxmlformats.org/officeDocument/2006/relationships/slideLayout" Target="../slideLayouts/slideLayout7.xml"/><Relationship Id="rId32" Type="http://schemas.openxmlformats.org/officeDocument/2006/relationships/image" Target="../media/image46.png"/><Relationship Id="rId15" Type="http://schemas.openxmlformats.org/officeDocument/2006/relationships/image" Target="../media/image43.png"/><Relationship Id="rId31" Type="http://schemas.openxmlformats.org/officeDocument/2006/relationships/image" Target="NULL"/><Relationship Id="rId14" Type="http://schemas.openxmlformats.org/officeDocument/2006/relationships/image" Target="../media/image41.png"/><Relationship Id="rId35" Type="http://schemas.openxmlformats.org/officeDocument/2006/relationships/image" Target="../media/image49.png"/></Relationships>
</file>

<file path=ppt/slides/_rels/slide16.xml.rels><?xml version="1.0" encoding="UTF-8" standalone="yes"?>
<Relationships xmlns="http://schemas.openxmlformats.org/package/2006/relationships"><Relationship Id="rId13" Type="http://schemas.openxmlformats.org/officeDocument/2006/relationships/image" Target="../media/image36.svg"/><Relationship Id="rId3" Type="http://schemas.openxmlformats.org/officeDocument/2006/relationships/image" Target="../media/image19.png"/><Relationship Id="rId12" Type="http://schemas.openxmlformats.org/officeDocument/2006/relationships/image" Target="../media/image71.svg"/><Relationship Id="rId17" Type="http://schemas.openxmlformats.org/officeDocument/2006/relationships/image" Target="../media/image52.png"/><Relationship Id="rId2" Type="http://schemas.openxmlformats.org/officeDocument/2006/relationships/image" Target="../media/image1.jpeg"/><Relationship Id="rId16" Type="http://schemas.openxmlformats.org/officeDocument/2006/relationships/image" Target="../media/image51.png"/><Relationship Id="rId1" Type="http://schemas.openxmlformats.org/officeDocument/2006/relationships/slideLayout" Target="../slideLayouts/slideLayout7.xml"/><Relationship Id="rId11" Type="http://schemas.openxmlformats.org/officeDocument/2006/relationships/image" Target="../media/image20.png"/><Relationship Id="rId15" Type="http://schemas.openxmlformats.org/officeDocument/2006/relationships/image" Target="../media/image45.png"/><Relationship Id="rId10" Type="http://schemas.openxmlformats.org/officeDocument/2006/relationships/image" Target="../media/image33.svg"/><Relationship Id="rId14" Type="http://schemas.openxmlformats.org/officeDocument/2006/relationships/image" Target="../media/image4.png"/></Relationships>
</file>

<file path=ppt/slides/_rels/slide17.xml.rels><?xml version="1.0" encoding="UTF-8" standalone="yes"?>
<Relationships xmlns="http://schemas.openxmlformats.org/package/2006/relationships"><Relationship Id="rId13" Type="http://schemas.openxmlformats.org/officeDocument/2006/relationships/image" Target="../media/image36.svg"/><Relationship Id="rId3" Type="http://schemas.openxmlformats.org/officeDocument/2006/relationships/image" Target="../media/image19.png"/><Relationship Id="rId12" Type="http://schemas.openxmlformats.org/officeDocument/2006/relationships/image" Target="../media/image71.svg"/><Relationship Id="rId17" Type="http://schemas.openxmlformats.org/officeDocument/2006/relationships/image" Target="../media/image50.png"/><Relationship Id="rId2" Type="http://schemas.openxmlformats.org/officeDocument/2006/relationships/image" Target="../media/image1.jpeg"/><Relationship Id="rId16" Type="http://schemas.openxmlformats.org/officeDocument/2006/relationships/image" Target="../media/image53.png"/><Relationship Id="rId1" Type="http://schemas.openxmlformats.org/officeDocument/2006/relationships/slideLayout" Target="../slideLayouts/slideLayout7.xml"/><Relationship Id="rId11" Type="http://schemas.openxmlformats.org/officeDocument/2006/relationships/image" Target="../media/image20.png"/><Relationship Id="rId15" Type="http://schemas.openxmlformats.org/officeDocument/2006/relationships/image" Target="../media/image45.png"/><Relationship Id="rId10" Type="http://schemas.openxmlformats.org/officeDocument/2006/relationships/image" Target="../media/image33.svg"/><Relationship Id="rId14" Type="http://schemas.openxmlformats.org/officeDocument/2006/relationships/image" Target="../media/image4.png"/></Relationships>
</file>

<file path=ppt/slides/_rels/slide18.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55.png"/><Relationship Id="rId3" Type="http://schemas.openxmlformats.org/officeDocument/2006/relationships/image" Target="../media/image54.png"/><Relationship Id="rId7" Type="http://schemas.openxmlformats.org/officeDocument/2006/relationships/image" Target="../media/image12.png"/><Relationship Id="rId12" Type="http://schemas.openxmlformats.org/officeDocument/2006/relationships/image" Target="../media/image71.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8.svg"/></Relationships>
</file>

<file path=ppt/slides/_rels/slide19.xml.rels><?xml version="1.0" encoding="UTF-8" standalone="yes"?>
<Relationships xmlns="http://schemas.openxmlformats.org/package/2006/relationships"><Relationship Id="rId13" Type="http://schemas.openxmlformats.org/officeDocument/2006/relationships/image" Target="../media/image55.png"/><Relationship Id="rId3" Type="http://schemas.openxmlformats.org/officeDocument/2006/relationships/image" Target="../media/image54.png"/><Relationship Id="rId7" Type="http://schemas.openxmlformats.org/officeDocument/2006/relationships/image" Target="../media/image4.png"/><Relationship Id="rId12" Type="http://schemas.openxmlformats.org/officeDocument/2006/relationships/image" Target="../media/image71.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8.sv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12" Type="http://schemas.openxmlformats.org/officeDocument/2006/relationships/image" Target="../media/image11.png"/><Relationship Id="rId2" Type="http://schemas.openxmlformats.org/officeDocument/2006/relationships/image" Target="../media/image1.jpeg"/><Relationship Id="rId41" Type="http://schemas.openxmlformats.org/officeDocument/2006/relationships/image" Target="../media/image12.png"/><Relationship Id="rId1" Type="http://schemas.openxmlformats.org/officeDocument/2006/relationships/slideLayout" Target="../slideLayouts/slideLayout7.xml"/><Relationship Id="rId11" Type="http://schemas.openxmlformats.org/officeDocument/2006/relationships/image" Target="../media/image24.svg"/><Relationship Id="rId40" Type="http://schemas.openxmlformats.org/officeDocument/2006/relationships/image" Target="../media/image268.svg"/><Relationship Id="rId10" Type="http://schemas.openxmlformats.org/officeDocument/2006/relationships/image" Target="../media/image10.png"/><Relationship Id="rId9" Type="http://schemas.openxmlformats.org/officeDocument/2006/relationships/image" Target="../media/image22.svg"/></Relationships>
</file>

<file path=ppt/slides/_rels/slide20.xml.rels><?xml version="1.0" encoding="UTF-8" standalone="yes"?>
<Relationships xmlns="http://schemas.openxmlformats.org/package/2006/relationships"><Relationship Id="rId13" Type="http://schemas.openxmlformats.org/officeDocument/2006/relationships/image" Target="../media/image14.png"/><Relationship Id="rId8" Type="http://schemas.openxmlformats.org/officeDocument/2006/relationships/image" Target="../media/image400.svg"/><Relationship Id="rId3" Type="http://schemas.openxmlformats.org/officeDocument/2006/relationships/image" Target="../media/image4.png"/><Relationship Id="rId12" Type="http://schemas.openxmlformats.org/officeDocument/2006/relationships/image" Target="../media/image71.svg"/><Relationship Id="rId2" Type="http://schemas.openxmlformats.org/officeDocument/2006/relationships/image" Target="../media/image1.jpeg"/><Relationship Id="rId1" Type="http://schemas.openxmlformats.org/officeDocument/2006/relationships/slideLayout" Target="../slideLayouts/slideLayout7.xml"/><Relationship Id="rId14" Type="http://schemas.openxmlformats.org/officeDocument/2006/relationships/image" Target="../media/image56.png"/></Relationships>
</file>

<file path=ppt/slides/_rels/slide21.xml.rels><?xml version="1.0" encoding="UTF-8" standalone="yes"?>
<Relationships xmlns="http://schemas.openxmlformats.org/package/2006/relationships"><Relationship Id="rId13" Type="http://schemas.openxmlformats.org/officeDocument/2006/relationships/image" Target="../media/image14.png"/><Relationship Id="rId8" Type="http://schemas.openxmlformats.org/officeDocument/2006/relationships/image" Target="../media/image400.svg"/><Relationship Id="rId3" Type="http://schemas.openxmlformats.org/officeDocument/2006/relationships/image" Target="../media/image4.png"/><Relationship Id="rId21" Type="http://schemas.openxmlformats.org/officeDocument/2006/relationships/image" Target="NULL"/><Relationship Id="rId12" Type="http://schemas.openxmlformats.org/officeDocument/2006/relationships/image" Target="../media/image71.svg"/><Relationship Id="rId2" Type="http://schemas.openxmlformats.org/officeDocument/2006/relationships/image" Target="../media/image1.jpeg"/><Relationship Id="rId1" Type="http://schemas.openxmlformats.org/officeDocument/2006/relationships/slideLayout" Target="../slideLayouts/slideLayout7.xml"/><Relationship Id="rId15" Type="http://schemas.openxmlformats.org/officeDocument/2006/relationships/image" Target="../media/image57.png"/><Relationship Id="rId14" Type="http://schemas.openxmlformats.org/officeDocument/2006/relationships/image" Target="../media/image56.png"/></Relationships>
</file>

<file path=ppt/slides/_rels/slide22.xml.rels><?xml version="1.0" encoding="UTF-8" standalone="yes"?>
<Relationships xmlns="http://schemas.openxmlformats.org/package/2006/relationships"><Relationship Id="rId8" Type="http://schemas.openxmlformats.org/officeDocument/2006/relationships/image" Target="../media/image400.svg"/><Relationship Id="rId13" Type="http://schemas.openxmlformats.org/officeDocument/2006/relationships/image" Target="../media/image18.png"/><Relationship Id="rId3" Type="http://schemas.openxmlformats.org/officeDocument/2006/relationships/image" Target="../media/image14.png"/><Relationship Id="rId12" Type="http://schemas.openxmlformats.org/officeDocument/2006/relationships/image" Target="../media/image71.svg"/><Relationship Id="rId2" Type="http://schemas.openxmlformats.org/officeDocument/2006/relationships/image" Target="../media/image1.jpeg"/><Relationship Id="rId1" Type="http://schemas.openxmlformats.org/officeDocument/2006/relationships/slideLayout" Target="../slideLayouts/slideLayout7.xml"/><Relationship Id="rId9" Type="http://schemas.openxmlformats.org/officeDocument/2006/relationships/image" Target="../media/image4.png"/><Relationship Id="rId14" Type="http://schemas.openxmlformats.org/officeDocument/2006/relationships/image" Target="../media/image58.png"/></Relationships>
</file>

<file path=ppt/slides/_rels/slide23.xml.rels><?xml version="1.0" encoding="UTF-8" standalone="yes"?>
<Relationships xmlns="http://schemas.openxmlformats.org/package/2006/relationships"><Relationship Id="rId13" Type="http://schemas.openxmlformats.org/officeDocument/2006/relationships/image" Target="../media/image54.svg"/><Relationship Id="rId3" Type="http://schemas.openxmlformats.org/officeDocument/2006/relationships/image" Target="../media/image13.png"/><Relationship Id="rId12" Type="http://schemas.openxmlformats.org/officeDocument/2006/relationships/image" Target="../media/image71.svg"/><Relationship Id="rId17" Type="http://schemas.openxmlformats.org/officeDocument/2006/relationships/image" Target="../media/image21.png"/><Relationship Id="rId2" Type="http://schemas.openxmlformats.org/officeDocument/2006/relationships/image" Target="../media/image1.jpeg"/><Relationship Id="rId16" Type="http://schemas.openxmlformats.org/officeDocument/2006/relationships/image" Target="../media/image4.png"/><Relationship Id="rId1" Type="http://schemas.openxmlformats.org/officeDocument/2006/relationships/slideLayout" Target="../slideLayouts/slideLayout7.xml"/><Relationship Id="rId32" Type="http://schemas.openxmlformats.org/officeDocument/2006/relationships/image" Target="../media/image59.png"/><Relationship Id="rId15" Type="http://schemas.openxmlformats.org/officeDocument/2006/relationships/image" Target="../media/image36.svg"/><Relationship Id="rId31" Type="http://schemas.openxmlformats.org/officeDocument/2006/relationships/image" Target="../media/image29.svg"/><Relationship Id="rId14" Type="http://schemas.openxmlformats.org/officeDocument/2006/relationships/image" Target="../media/image20.png"/></Relationships>
</file>

<file path=ppt/slides/_rels/slide24.xml.rels><?xml version="1.0" encoding="UTF-8" standalone="yes"?>
<Relationships xmlns="http://schemas.openxmlformats.org/package/2006/relationships"><Relationship Id="rId13" Type="http://schemas.openxmlformats.org/officeDocument/2006/relationships/image" Target="../media/image14.png"/><Relationship Id="rId3" Type="http://schemas.openxmlformats.org/officeDocument/2006/relationships/image" Target="../media/image20.png"/><Relationship Id="rId21" Type="http://schemas.openxmlformats.org/officeDocument/2006/relationships/image" Target="../media/image54.svg"/><Relationship Id="rId12" Type="http://schemas.openxmlformats.org/officeDocument/2006/relationships/image" Target="../media/image36.svg"/><Relationship Id="rId17" Type="http://schemas.openxmlformats.org/officeDocument/2006/relationships/image" Target="../media/image25.png"/><Relationship Id="rId2" Type="http://schemas.openxmlformats.org/officeDocument/2006/relationships/image" Target="../media/image1.jpeg"/><Relationship Id="rId16" Type="http://schemas.microsoft.com/office/2007/relationships/hdphoto" Target="../media/hdphoto1.wdp"/><Relationship Id="rId20" Type="http://schemas.openxmlformats.org/officeDocument/2006/relationships/image" Target="../media/image13.png"/><Relationship Id="rId1" Type="http://schemas.openxmlformats.org/officeDocument/2006/relationships/slideLayout" Target="../slideLayouts/slideLayout7.xml"/><Relationship Id="rId15" Type="http://schemas.openxmlformats.org/officeDocument/2006/relationships/image" Target="../media/image23.png"/><Relationship Id="rId19" Type="http://schemas.openxmlformats.org/officeDocument/2006/relationships/image" Target="NULL"/><Relationship Id="rId14" Type="http://schemas.openxmlformats.org/officeDocument/2006/relationships/image" Target="../media/image400.svg"/><Relationship Id="rId22" Type="http://schemas.openxmlformats.org/officeDocument/2006/relationships/image" Target="../media/image60.png"/></Relationships>
</file>

<file path=ppt/slides/_rels/slide25.xml.rels><?xml version="1.0" encoding="UTF-8" standalone="yes"?>
<Relationships xmlns="http://schemas.openxmlformats.org/package/2006/relationships"><Relationship Id="rId8" Type="http://schemas.openxmlformats.org/officeDocument/2006/relationships/image" Target="../media/image400.svg"/><Relationship Id="rId13" Type="http://schemas.openxmlformats.org/officeDocument/2006/relationships/image" Target="../media/image33.png"/><Relationship Id="rId3" Type="http://schemas.openxmlformats.org/officeDocument/2006/relationships/image" Target="../media/image14.png"/><Relationship Id="rId12" Type="http://schemas.openxmlformats.org/officeDocument/2006/relationships/image" Target="../media/image71.svg"/><Relationship Id="rId7" Type="http://schemas.openxmlformats.org/officeDocument/2006/relationships/image" Target="NULL"/><Relationship Id="rId2" Type="http://schemas.openxmlformats.org/officeDocument/2006/relationships/image" Target="../media/image1.jpeg"/><Relationship Id="rId16" Type="http://schemas.openxmlformats.org/officeDocument/2006/relationships/image" Target="../media/image61.png"/><Relationship Id="rId1" Type="http://schemas.openxmlformats.org/officeDocument/2006/relationships/slideLayout" Target="../slideLayouts/slideLayout7.xml"/><Relationship Id="rId11" Type="http://schemas.openxmlformats.org/officeDocument/2006/relationships/image" Target="../media/image4.png"/><Relationship Id="rId15" Type="http://schemas.microsoft.com/office/2007/relationships/hdphoto" Target="../media/hdphoto2.wdp"/><Relationship Id="rId10" Type="http://schemas.openxmlformats.org/officeDocument/2006/relationships/image" Target="../media/image70.svg"/><Relationship Id="rId9" Type="http://schemas.openxmlformats.org/officeDocument/2006/relationships/image" Target="../media/image32.png"/><Relationship Id="rId14" Type="http://schemas.openxmlformats.org/officeDocument/2006/relationships/image" Target="../media/image35.png"/></Relationships>
</file>

<file path=ppt/slides/_rels/slide26.xml.rels><?xml version="1.0" encoding="UTF-8" standalone="yes"?>
<Relationships xmlns="http://schemas.openxmlformats.org/package/2006/relationships"><Relationship Id="rId13" Type="http://schemas.openxmlformats.org/officeDocument/2006/relationships/image" Target="../media/image62.png"/><Relationship Id="rId3" Type="http://schemas.openxmlformats.org/officeDocument/2006/relationships/image" Target="../media/image7.png"/><Relationship Id="rId12" Type="http://schemas.openxmlformats.org/officeDocument/2006/relationships/image" Target="../media/image71.sv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30.svg"/><Relationship Id="rId14" Type="http://schemas.openxmlformats.org/officeDocument/2006/relationships/image" Target="../media/image38.png"/></Relationships>
</file>

<file path=ppt/slides/_rels/slide27.xml.rels><?xml version="1.0" encoding="UTF-8" standalone="yes"?>
<Relationships xmlns="http://schemas.openxmlformats.org/package/2006/relationships"><Relationship Id="rId13" Type="http://schemas.openxmlformats.org/officeDocument/2006/relationships/image" Target="../media/image64.png"/><Relationship Id="rId3" Type="http://schemas.openxmlformats.org/officeDocument/2006/relationships/image" Target="../media/image7.png"/><Relationship Id="rId12" Type="http://schemas.openxmlformats.org/officeDocument/2006/relationships/image" Target="../media/image71.svg"/><Relationship Id="rId2" Type="http://schemas.openxmlformats.org/officeDocument/2006/relationships/image" Target="../media/image1.jpeg"/><Relationship Id="rId16"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4.png"/><Relationship Id="rId15" Type="http://schemas.openxmlformats.org/officeDocument/2006/relationships/image" Target="../media/image65.png"/><Relationship Id="rId4" Type="http://schemas.openxmlformats.org/officeDocument/2006/relationships/image" Target="../media/image130.svg"/><Relationship Id="rId14" Type="http://schemas.openxmlformats.org/officeDocument/2006/relationships/image" Target="../media/image63.png"/></Relationships>
</file>

<file path=ppt/slides/_rels/slide28.xml.rels><?xml version="1.0" encoding="UTF-8" standalone="yes"?>
<Relationships xmlns="http://schemas.openxmlformats.org/package/2006/relationships"><Relationship Id="rId13" Type="http://schemas.openxmlformats.org/officeDocument/2006/relationships/image" Target="../media/image71.svg"/><Relationship Id="rId3" Type="http://schemas.openxmlformats.org/officeDocument/2006/relationships/image" Target="../media/image36.png"/><Relationship Id="rId12"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11" Type="http://schemas.openxmlformats.org/officeDocument/2006/relationships/image" Target="../media/image66.png"/><Relationship Id="rId10" Type="http://schemas.openxmlformats.org/officeDocument/2006/relationships/image" Target="../media/image67.png"/><Relationship Id="rId9" Type="http://schemas.openxmlformats.org/officeDocument/2006/relationships/image" Target="NULL"/></Relationships>
</file>

<file path=ppt/slides/_rels/slide29.xml.rels><?xml version="1.0" encoding="UTF-8" standalone="yes"?>
<Relationships xmlns="http://schemas.openxmlformats.org/package/2006/relationships"><Relationship Id="rId13" Type="http://schemas.openxmlformats.org/officeDocument/2006/relationships/image" Target="../media/image14.png"/><Relationship Id="rId8" Type="http://schemas.openxmlformats.org/officeDocument/2006/relationships/image" Target="../media/image400.svg"/><Relationship Id="rId3" Type="http://schemas.openxmlformats.org/officeDocument/2006/relationships/image" Target="../media/image4.png"/><Relationship Id="rId12" Type="http://schemas.openxmlformats.org/officeDocument/2006/relationships/image" Target="../media/image71.svg"/><Relationship Id="rId2" Type="http://schemas.openxmlformats.org/officeDocument/2006/relationships/image" Target="../media/image1.jpeg"/><Relationship Id="rId16" Type="http://schemas.openxmlformats.org/officeDocument/2006/relationships/image" Target="../media/image70.png"/><Relationship Id="rId1" Type="http://schemas.openxmlformats.org/officeDocument/2006/relationships/slideLayout" Target="../slideLayouts/slideLayout7.xml"/><Relationship Id="rId15" Type="http://schemas.openxmlformats.org/officeDocument/2006/relationships/image" Target="../media/image69.png"/><Relationship Id="rId14" Type="http://schemas.openxmlformats.org/officeDocument/2006/relationships/image" Target="../media/image66.png"/></Relationships>
</file>

<file path=ppt/slides/_rels/slide3.xml.rels><?xml version="1.0" encoding="UTF-8" standalone="yes"?>
<Relationships xmlns="http://schemas.openxmlformats.org/package/2006/relationships"><Relationship Id="rId13" Type="http://schemas.openxmlformats.org/officeDocument/2006/relationships/image" Target="../media/image54.svg"/><Relationship Id="rId18" Type="http://schemas.openxmlformats.org/officeDocument/2006/relationships/image" Target="../media/image15.png"/><Relationship Id="rId8" Type="http://schemas.openxmlformats.org/officeDocument/2006/relationships/image" Target="../media/image31.svg"/><Relationship Id="rId3" Type="http://schemas.openxmlformats.org/officeDocument/2006/relationships/image" Target="../media/image13.png"/><Relationship Id="rId21" Type="http://schemas.openxmlformats.org/officeDocument/2006/relationships/image" Target="../media/image4.png"/><Relationship Id="rId17" Type="http://schemas.openxmlformats.org/officeDocument/2006/relationships/image" Target="../media/image40.svg"/><Relationship Id="rId12" Type="http://schemas.openxmlformats.org/officeDocument/2006/relationships/image" Target="../media/image7.svg"/><Relationship Id="rId2" Type="http://schemas.openxmlformats.org/officeDocument/2006/relationships/image" Target="../media/image1.jpeg"/><Relationship Id="rId20" Type="http://schemas.openxmlformats.org/officeDocument/2006/relationships/image" Target="../media/image24.svg"/><Relationship Id="rId1" Type="http://schemas.openxmlformats.org/officeDocument/2006/relationships/slideLayout" Target="../slideLayouts/slideLayout7.xml"/><Relationship Id="rId19" Type="http://schemas.openxmlformats.org/officeDocument/2006/relationships/image" Target="../media/image10.png"/><Relationship Id="rId14" Type="http://schemas.openxmlformats.org/officeDocument/2006/relationships/image" Target="../media/image14.png"/></Relationships>
</file>

<file path=ppt/slides/_rels/slide30.xml.rels><?xml version="1.0" encoding="UTF-8" standalone="yes"?>
<Relationships xmlns="http://schemas.openxmlformats.org/package/2006/relationships"><Relationship Id="rId13" Type="http://schemas.openxmlformats.org/officeDocument/2006/relationships/image" Target="../media/image36.svg"/><Relationship Id="rId3" Type="http://schemas.openxmlformats.org/officeDocument/2006/relationships/image" Target="../media/image20.png"/><Relationship Id="rId12" Type="http://schemas.openxmlformats.org/officeDocument/2006/relationships/image" Target="../media/image71.svg"/><Relationship Id="rId2" Type="http://schemas.openxmlformats.org/officeDocument/2006/relationships/image" Target="../media/image1.jpeg"/><Relationship Id="rId1" Type="http://schemas.openxmlformats.org/officeDocument/2006/relationships/slideLayout" Target="../slideLayouts/slideLayout7.xml"/><Relationship Id="rId15" Type="http://schemas.openxmlformats.org/officeDocument/2006/relationships/image" Target="../media/image68.png"/><Relationship Id="rId14" Type="http://schemas.openxmlformats.org/officeDocument/2006/relationships/image" Target="../media/image4.png"/></Relationships>
</file>

<file path=ppt/slides/_rels/slide31.xml.rels><?xml version="1.0" encoding="UTF-8" standalone="yes"?>
<Relationships xmlns="http://schemas.openxmlformats.org/package/2006/relationships"><Relationship Id="rId13" Type="http://schemas.openxmlformats.org/officeDocument/2006/relationships/image" Target="../media/image14.png"/><Relationship Id="rId8" Type="http://schemas.openxmlformats.org/officeDocument/2006/relationships/image" Target="../media/image400.svg"/><Relationship Id="rId3" Type="http://schemas.openxmlformats.org/officeDocument/2006/relationships/image" Target="../media/image4.png"/><Relationship Id="rId12" Type="http://schemas.openxmlformats.org/officeDocument/2006/relationships/image" Target="../media/image71.svg"/><Relationship Id="rId33" Type="http://schemas.openxmlformats.org/officeDocument/2006/relationships/image" Target="../media/image71.png"/><Relationship Id="rId2" Type="http://schemas.openxmlformats.org/officeDocument/2006/relationships/image" Target="../media/image1.jpeg"/><Relationship Id="rId1" Type="http://schemas.openxmlformats.org/officeDocument/2006/relationships/slideLayout" Target="../slideLayouts/slideLayout7.xml"/><Relationship Id="rId32" Type="http://schemas.openxmlformats.org/officeDocument/2006/relationships/image" Target="../media/image68.png"/><Relationship Id="rId31" Type="http://schemas.openxmlformats.org/officeDocument/2006/relationships/image" Target="NULL"/><Relationship Id="rId14" Type="http://schemas.openxmlformats.org/officeDocument/2006/relationships/image" Target="../media/image44.png"/></Relationships>
</file>

<file path=ppt/slides/_rels/slide32.xml.rels><?xml version="1.0" encoding="UTF-8" standalone="yes"?>
<Relationships xmlns="http://schemas.openxmlformats.org/package/2006/relationships"><Relationship Id="rId13" Type="http://schemas.openxmlformats.org/officeDocument/2006/relationships/image" Target="../media/image14.png"/><Relationship Id="rId8" Type="http://schemas.openxmlformats.org/officeDocument/2006/relationships/image" Target="../media/image400.svg"/><Relationship Id="rId3" Type="http://schemas.openxmlformats.org/officeDocument/2006/relationships/image" Target="../media/image4.png"/><Relationship Id="rId12" Type="http://schemas.openxmlformats.org/officeDocument/2006/relationships/image" Target="../media/image71.svg"/><Relationship Id="rId33" Type="http://schemas.openxmlformats.org/officeDocument/2006/relationships/image" Target="../media/image73.png"/><Relationship Id="rId2" Type="http://schemas.openxmlformats.org/officeDocument/2006/relationships/image" Target="../media/image1.jpeg"/><Relationship Id="rId1" Type="http://schemas.openxmlformats.org/officeDocument/2006/relationships/slideLayout" Target="../slideLayouts/slideLayout7.xml"/><Relationship Id="rId32" Type="http://schemas.openxmlformats.org/officeDocument/2006/relationships/image" Target="../media/image68.png"/><Relationship Id="rId31" Type="http://schemas.openxmlformats.org/officeDocument/2006/relationships/image" Target="NULL"/><Relationship Id="rId14" Type="http://schemas.openxmlformats.org/officeDocument/2006/relationships/image" Target="../media/image72.png"/></Relationships>
</file>

<file path=ppt/slides/_rels/slide33.xml.rels><?xml version="1.0" encoding="UTF-8" standalone="yes"?>
<Relationships xmlns="http://schemas.openxmlformats.org/package/2006/relationships"><Relationship Id="rId13" Type="http://schemas.openxmlformats.org/officeDocument/2006/relationships/image" Target="../media/image36.svg"/><Relationship Id="rId3" Type="http://schemas.openxmlformats.org/officeDocument/2006/relationships/image" Target="../media/image20.png"/><Relationship Id="rId12" Type="http://schemas.openxmlformats.org/officeDocument/2006/relationships/image" Target="../media/image71.svg"/><Relationship Id="rId2" Type="http://schemas.openxmlformats.org/officeDocument/2006/relationships/image" Target="../media/image1.jpeg"/><Relationship Id="rId16" Type="http://schemas.openxmlformats.org/officeDocument/2006/relationships/image" Target="../media/image76.png"/><Relationship Id="rId1" Type="http://schemas.openxmlformats.org/officeDocument/2006/relationships/slideLayout" Target="../slideLayouts/slideLayout7.xml"/><Relationship Id="rId15" Type="http://schemas.openxmlformats.org/officeDocument/2006/relationships/image" Target="../media/image74.png"/><Relationship Id="rId14" Type="http://schemas.openxmlformats.org/officeDocument/2006/relationships/image" Target="../media/image4.png"/></Relationships>
</file>

<file path=ppt/slides/_rels/slide34.xml.rels><?xml version="1.0" encoding="UTF-8" standalone="yes"?>
<Relationships xmlns="http://schemas.openxmlformats.org/package/2006/relationships"><Relationship Id="rId13" Type="http://schemas.openxmlformats.org/officeDocument/2006/relationships/image" Target="../media/image36.svg"/><Relationship Id="rId3" Type="http://schemas.openxmlformats.org/officeDocument/2006/relationships/image" Target="../media/image20.png"/><Relationship Id="rId12" Type="http://schemas.openxmlformats.org/officeDocument/2006/relationships/image" Target="../media/image71.svg"/><Relationship Id="rId17" Type="http://schemas.openxmlformats.org/officeDocument/2006/relationships/image" Target="../media/image78.png"/><Relationship Id="rId2" Type="http://schemas.openxmlformats.org/officeDocument/2006/relationships/image" Target="../media/image1.jpeg"/><Relationship Id="rId16" Type="http://schemas.openxmlformats.org/officeDocument/2006/relationships/image" Target="../media/image74.png"/><Relationship Id="rId1" Type="http://schemas.openxmlformats.org/officeDocument/2006/relationships/slideLayout" Target="../slideLayouts/slideLayout7.xml"/><Relationship Id="rId15" Type="http://schemas.openxmlformats.org/officeDocument/2006/relationships/image" Target="../media/image75.png"/><Relationship Id="rId14" Type="http://schemas.openxmlformats.org/officeDocument/2006/relationships/image" Target="../media/image4.png"/></Relationships>
</file>

<file path=ppt/slides/_rels/slide35.xml.rels><?xml version="1.0" encoding="UTF-8" standalone="yes"?>
<Relationships xmlns="http://schemas.openxmlformats.org/package/2006/relationships"><Relationship Id="rId13" Type="http://schemas.openxmlformats.org/officeDocument/2006/relationships/image" Target="../media/image38.png"/><Relationship Id="rId3" Type="http://schemas.openxmlformats.org/officeDocument/2006/relationships/image" Target="../media/image7.png"/><Relationship Id="rId12" Type="http://schemas.openxmlformats.org/officeDocument/2006/relationships/image" Target="../media/image71.sv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15" Type="http://schemas.openxmlformats.org/officeDocument/2006/relationships/image" Target="../media/image36.svg"/><Relationship Id="rId4" Type="http://schemas.openxmlformats.org/officeDocument/2006/relationships/image" Target="../media/image130.svg"/><Relationship Id="rId14" Type="http://schemas.openxmlformats.org/officeDocument/2006/relationships/image" Target="../media/image20.png"/></Relationships>
</file>

<file path=ppt/slides/_rels/slide36.xml.rels><?xml version="1.0" encoding="UTF-8" standalone="yes"?>
<Relationships xmlns="http://schemas.openxmlformats.org/package/2006/relationships"><Relationship Id="rId13" Type="http://schemas.openxmlformats.org/officeDocument/2006/relationships/image" Target="../media/image55.png"/><Relationship Id="rId18" Type="http://schemas.openxmlformats.org/officeDocument/2006/relationships/image" Target="../media/image82.png"/><Relationship Id="rId3" Type="http://schemas.openxmlformats.org/officeDocument/2006/relationships/image" Target="../media/image4.png"/><Relationship Id="rId12" Type="http://schemas.openxmlformats.org/officeDocument/2006/relationships/image" Target="../media/image71.svg"/><Relationship Id="rId17" Type="http://schemas.microsoft.com/office/2007/relationships/hdphoto" Target="../media/hdphoto3.wdp"/><Relationship Id="rId2" Type="http://schemas.openxmlformats.org/officeDocument/2006/relationships/image" Target="../media/image1.jpeg"/><Relationship Id="rId16" Type="http://schemas.openxmlformats.org/officeDocument/2006/relationships/image" Target="../media/image79.png"/><Relationship Id="rId1" Type="http://schemas.openxmlformats.org/officeDocument/2006/relationships/slideLayout" Target="../slideLayouts/slideLayout7.xml"/><Relationship Id="rId15" Type="http://schemas.openxmlformats.org/officeDocument/2006/relationships/image" Target="../media/image80.png"/><Relationship Id="rId10" Type="http://schemas.openxmlformats.org/officeDocument/2006/relationships/image" Target="../media/image33.svg"/><Relationship Id="rId14" Type="http://schemas.openxmlformats.org/officeDocument/2006/relationships/image" Target="../media/image77.png"/></Relationships>
</file>

<file path=ppt/slides/_rels/slide37.xml.rels><?xml version="1.0" encoding="UTF-8" standalone="yes"?>
<Relationships xmlns="http://schemas.openxmlformats.org/package/2006/relationships"><Relationship Id="rId13" Type="http://schemas.openxmlformats.org/officeDocument/2006/relationships/image" Target="../media/image55.png"/><Relationship Id="rId18" Type="http://schemas.openxmlformats.org/officeDocument/2006/relationships/image" Target="../media/image84.png"/><Relationship Id="rId3" Type="http://schemas.openxmlformats.org/officeDocument/2006/relationships/image" Target="../media/image4.png"/><Relationship Id="rId12" Type="http://schemas.openxmlformats.org/officeDocument/2006/relationships/image" Target="../media/image71.svg"/><Relationship Id="rId17" Type="http://schemas.microsoft.com/office/2007/relationships/hdphoto" Target="../media/hdphoto3.wdp"/><Relationship Id="rId2" Type="http://schemas.openxmlformats.org/officeDocument/2006/relationships/image" Target="../media/image1.jpeg"/><Relationship Id="rId16" Type="http://schemas.openxmlformats.org/officeDocument/2006/relationships/image" Target="../media/image79.png"/><Relationship Id="rId20" Type="http://schemas.openxmlformats.org/officeDocument/2006/relationships/image" Target="../media/image86.png"/><Relationship Id="rId1" Type="http://schemas.openxmlformats.org/officeDocument/2006/relationships/slideLayout" Target="../slideLayouts/slideLayout7.xml"/><Relationship Id="rId15" Type="http://schemas.openxmlformats.org/officeDocument/2006/relationships/image" Target="../media/image83.png"/><Relationship Id="rId10" Type="http://schemas.openxmlformats.org/officeDocument/2006/relationships/image" Target="../media/image33.svg"/><Relationship Id="rId19" Type="http://schemas.openxmlformats.org/officeDocument/2006/relationships/image" Target="../media/image85.png"/><Relationship Id="rId14" Type="http://schemas.openxmlformats.org/officeDocument/2006/relationships/image" Target="../media/image77.png"/></Relationships>
</file>

<file path=ppt/slides/_rels/slide38.xml.rels><?xml version="1.0" encoding="UTF-8" standalone="yes"?>
<Relationships xmlns="http://schemas.openxmlformats.org/package/2006/relationships"><Relationship Id="rId13" Type="http://schemas.openxmlformats.org/officeDocument/2006/relationships/image" Target="../media/image36.svg"/><Relationship Id="rId18" Type="http://schemas.openxmlformats.org/officeDocument/2006/relationships/image" Target="../media/image90.png"/><Relationship Id="rId3" Type="http://schemas.openxmlformats.org/officeDocument/2006/relationships/image" Target="../media/image79.png"/><Relationship Id="rId12" Type="http://schemas.openxmlformats.org/officeDocument/2006/relationships/image" Target="../media/image71.svg"/><Relationship Id="rId17" Type="http://schemas.openxmlformats.org/officeDocument/2006/relationships/image" Target="../media/image89.png"/><Relationship Id="rId2" Type="http://schemas.openxmlformats.org/officeDocument/2006/relationships/image" Target="../media/image1.jpeg"/><Relationship Id="rId16" Type="http://schemas.openxmlformats.org/officeDocument/2006/relationships/image" Target="../media/image81.png"/><Relationship Id="rId1" Type="http://schemas.openxmlformats.org/officeDocument/2006/relationships/slideLayout" Target="../slideLayouts/slideLayout7.xml"/><Relationship Id="rId11" Type="http://schemas.openxmlformats.org/officeDocument/2006/relationships/image" Target="../media/image20.png"/><Relationship Id="rId15" Type="http://schemas.openxmlformats.org/officeDocument/2006/relationships/image" Target="../media/image87.png"/><Relationship Id="rId10" Type="http://schemas.openxmlformats.org/officeDocument/2006/relationships/image" Target="../media/image33.svg"/><Relationship Id="rId4" Type="http://schemas.microsoft.com/office/2007/relationships/hdphoto" Target="../media/hdphoto3.wdp"/><Relationship Id="rId14" Type="http://schemas.openxmlformats.org/officeDocument/2006/relationships/image" Target="../media/image4.png"/></Relationships>
</file>

<file path=ppt/slides/_rels/slide39.xml.rels><?xml version="1.0" encoding="UTF-8" standalone="yes"?>
<Relationships xmlns="http://schemas.openxmlformats.org/package/2006/relationships"><Relationship Id="rId13" Type="http://schemas.openxmlformats.org/officeDocument/2006/relationships/image" Target="../media/image36.svg"/><Relationship Id="rId3" Type="http://schemas.openxmlformats.org/officeDocument/2006/relationships/image" Target="../media/image79.png"/><Relationship Id="rId12" Type="http://schemas.openxmlformats.org/officeDocument/2006/relationships/image" Target="../media/image71.svg"/><Relationship Id="rId2" Type="http://schemas.openxmlformats.org/officeDocument/2006/relationships/image" Target="../media/image1.jpeg"/><Relationship Id="rId16" Type="http://schemas.openxmlformats.org/officeDocument/2006/relationships/image" Target="../media/image91.png"/><Relationship Id="rId1" Type="http://schemas.openxmlformats.org/officeDocument/2006/relationships/slideLayout" Target="../slideLayouts/slideLayout7.xml"/><Relationship Id="rId11" Type="http://schemas.openxmlformats.org/officeDocument/2006/relationships/image" Target="../media/image20.png"/><Relationship Id="rId15" Type="http://schemas.openxmlformats.org/officeDocument/2006/relationships/image" Target="../media/image81.png"/><Relationship Id="rId10" Type="http://schemas.openxmlformats.org/officeDocument/2006/relationships/image" Target="../media/image33.svg"/><Relationship Id="rId4" Type="http://schemas.microsoft.com/office/2007/relationships/hdphoto" Target="../media/hdphoto3.wdp"/><Relationship Id="rId14" Type="http://schemas.openxmlformats.org/officeDocument/2006/relationships/image" Target="../media/image4.png"/></Relationships>
</file>

<file path=ppt/slides/_rels/slide4.xml.rels><?xml version="1.0" encoding="UTF-8" standalone="yes"?>
<Relationships xmlns="http://schemas.openxmlformats.org/package/2006/relationships"><Relationship Id="rId13" Type="http://schemas.openxmlformats.org/officeDocument/2006/relationships/image" Target="../media/image240.svg"/><Relationship Id="rId3" Type="http://schemas.openxmlformats.org/officeDocument/2006/relationships/image" Target="../media/image14.png"/><Relationship Id="rId7"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30.svg"/><Relationship Id="rId5" Type="http://schemas.openxmlformats.org/officeDocument/2006/relationships/image" Target="../media/image7.png"/><Relationship Id="rId31" Type="http://schemas.openxmlformats.org/officeDocument/2006/relationships/image" Target="../media/image30.svg"/><Relationship Id="rId4" Type="http://schemas.openxmlformats.org/officeDocument/2006/relationships/image" Target="../media/image400.svg"/><Relationship Id="rId14" Type="http://schemas.openxmlformats.org/officeDocument/2006/relationships/image" Target="../media/image16.png"/></Relationships>
</file>

<file path=ppt/slides/_rels/slide40.xml.rels><?xml version="1.0" encoding="UTF-8" standalone="yes"?>
<Relationships xmlns="http://schemas.openxmlformats.org/package/2006/relationships"><Relationship Id="rId13" Type="http://schemas.openxmlformats.org/officeDocument/2006/relationships/image" Target="../media/image88.png"/><Relationship Id="rId3" Type="http://schemas.openxmlformats.org/officeDocument/2006/relationships/image" Target="../media/image36.png"/><Relationship Id="rId12" Type="http://schemas.openxmlformats.org/officeDocument/2006/relationships/image" Target="../media/image71.svg"/><Relationship Id="rId2" Type="http://schemas.openxmlformats.org/officeDocument/2006/relationships/image" Target="../media/image1.jpeg"/><Relationship Id="rId1" Type="http://schemas.openxmlformats.org/officeDocument/2006/relationships/slideLayout" Target="../slideLayouts/slideLayout7.xml"/><Relationship Id="rId10" Type="http://schemas.openxmlformats.org/officeDocument/2006/relationships/image" Target="../media/image4.png"/><Relationship Id="rId9" Type="http://schemas.openxmlformats.org/officeDocument/2006/relationships/image" Target="NULL"/><Relationship Id="rId14" Type="http://schemas.openxmlformats.org/officeDocument/2006/relationships/image" Target="../media/image93.png"/></Relationships>
</file>

<file path=ppt/slides/_rels/slide41.xml.rels><?xml version="1.0" encoding="UTF-8" standalone="yes"?>
<Relationships xmlns="http://schemas.openxmlformats.org/package/2006/relationships"><Relationship Id="rId13" Type="http://schemas.openxmlformats.org/officeDocument/2006/relationships/image" Target="../media/image88.png"/><Relationship Id="rId3" Type="http://schemas.openxmlformats.org/officeDocument/2006/relationships/image" Target="../media/image36.png"/><Relationship Id="rId12" Type="http://schemas.openxmlformats.org/officeDocument/2006/relationships/image" Target="../media/image71.svg"/><Relationship Id="rId2" Type="http://schemas.openxmlformats.org/officeDocument/2006/relationships/image" Target="../media/image1.jpe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310.svg"/><Relationship Id="rId15" Type="http://schemas.openxmlformats.org/officeDocument/2006/relationships/image" Target="../media/image95.png"/><Relationship Id="rId10" Type="http://schemas.openxmlformats.org/officeDocument/2006/relationships/image" Target="../media/image4.png"/><Relationship Id="rId9" Type="http://schemas.openxmlformats.org/officeDocument/2006/relationships/image" Target="NULL"/><Relationship Id="rId14" Type="http://schemas.openxmlformats.org/officeDocument/2006/relationships/image" Target="../media/image92.png"/></Relationships>
</file>

<file path=ppt/slides/_rels/slide42.xml.rels><?xml version="1.0" encoding="UTF-8" standalone="yes"?>
<Relationships xmlns="http://schemas.openxmlformats.org/package/2006/relationships"><Relationship Id="rId13" Type="http://schemas.openxmlformats.org/officeDocument/2006/relationships/image" Target="../media/image88.png"/><Relationship Id="rId3" Type="http://schemas.openxmlformats.org/officeDocument/2006/relationships/image" Target="../media/image36.png"/><Relationship Id="rId12" Type="http://schemas.openxmlformats.org/officeDocument/2006/relationships/image" Target="../media/image71.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10.svg"/><Relationship Id="rId15" Type="http://schemas.openxmlformats.org/officeDocument/2006/relationships/image" Target="../media/image94.png"/><Relationship Id="rId10" Type="http://schemas.openxmlformats.org/officeDocument/2006/relationships/image" Target="../media/image4.png"/><Relationship Id="rId9" Type="http://schemas.openxmlformats.org/officeDocument/2006/relationships/image" Target="NULL"/><Relationship Id="rId14" Type="http://schemas.openxmlformats.org/officeDocument/2006/relationships/image" Target="../media/image15.png"/></Relationships>
</file>

<file path=ppt/slides/_rels/slide43.xml.rels><?xml version="1.0" encoding="UTF-8" standalone="yes"?>
<Relationships xmlns="http://schemas.openxmlformats.org/package/2006/relationships"><Relationship Id="rId8" Type="http://schemas.openxmlformats.org/officeDocument/2006/relationships/image" Target="../media/image360.svg"/><Relationship Id="rId3" Type="http://schemas.openxmlformats.org/officeDocument/2006/relationships/audio" Target="../media/audio2.wav"/><Relationship Id="rId7" Type="http://schemas.openxmlformats.org/officeDocument/2006/relationships/image" Target="../media/image96.pn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95.gif"/><Relationship Id="rId11" Type="http://schemas.openxmlformats.org/officeDocument/2006/relationships/audio" Target="../media/audio1.wav"/><Relationship Id="rId5" Type="http://schemas.openxmlformats.org/officeDocument/2006/relationships/audio" Target="../media/audio4.wav"/><Relationship Id="rId4" Type="http://schemas.openxmlformats.org/officeDocument/2006/relationships/audio" Target="../media/audio3.wav"/></Relationships>
</file>

<file path=ppt/slides/_rels/slide44.xml.rels><?xml version="1.0" encoding="UTF-8" standalone="yes"?>
<Relationships xmlns="http://schemas.openxmlformats.org/package/2006/relationships"><Relationship Id="rId8" Type="http://schemas.openxmlformats.org/officeDocument/2006/relationships/image" Target="../media/image360.svg"/><Relationship Id="rId3" Type="http://schemas.openxmlformats.org/officeDocument/2006/relationships/audio" Target="../media/audio2.wav"/><Relationship Id="rId7" Type="http://schemas.openxmlformats.org/officeDocument/2006/relationships/image" Target="../media/image96.pn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95.gif"/><Relationship Id="rId11" Type="http://schemas.openxmlformats.org/officeDocument/2006/relationships/audio" Target="../media/audio1.wav"/><Relationship Id="rId5" Type="http://schemas.openxmlformats.org/officeDocument/2006/relationships/audio" Target="../media/audio4.wav"/><Relationship Id="rId4" Type="http://schemas.openxmlformats.org/officeDocument/2006/relationships/audio" Target="../media/audio3.wav"/></Relationships>
</file>

<file path=ppt/slides/_rels/slide45.xml.rels><?xml version="1.0" encoding="UTF-8" standalone="yes"?>
<Relationships xmlns="http://schemas.openxmlformats.org/package/2006/relationships"><Relationship Id="rId8" Type="http://schemas.openxmlformats.org/officeDocument/2006/relationships/image" Target="../media/image360.svg"/><Relationship Id="rId3" Type="http://schemas.openxmlformats.org/officeDocument/2006/relationships/audio" Target="../media/audio2.wav"/><Relationship Id="rId7" Type="http://schemas.openxmlformats.org/officeDocument/2006/relationships/image" Target="../media/image96.pn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95.gif"/><Relationship Id="rId11" Type="http://schemas.openxmlformats.org/officeDocument/2006/relationships/audio" Target="../media/audio1.wav"/><Relationship Id="rId5" Type="http://schemas.openxmlformats.org/officeDocument/2006/relationships/audio" Target="../media/audio4.wav"/><Relationship Id="rId4" Type="http://schemas.openxmlformats.org/officeDocument/2006/relationships/audio" Target="../media/audio3.wav"/><Relationship Id="rId9" Type="http://schemas.openxmlformats.org/officeDocument/2006/relationships/image" Target="../media/image99.png"/></Relationships>
</file>

<file path=ppt/slides/_rels/slide46.xml.rels><?xml version="1.0" encoding="UTF-8" standalone="yes"?>
<Relationships xmlns="http://schemas.openxmlformats.org/package/2006/relationships"><Relationship Id="rId8" Type="http://schemas.openxmlformats.org/officeDocument/2006/relationships/image" Target="../media/image360.svg"/><Relationship Id="rId3" Type="http://schemas.openxmlformats.org/officeDocument/2006/relationships/audio" Target="../media/audio2.wav"/><Relationship Id="rId7" Type="http://schemas.openxmlformats.org/officeDocument/2006/relationships/image" Target="../media/image96.pn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95.gif"/><Relationship Id="rId11" Type="http://schemas.openxmlformats.org/officeDocument/2006/relationships/audio" Target="../media/audio1.wav"/><Relationship Id="rId5" Type="http://schemas.openxmlformats.org/officeDocument/2006/relationships/audio" Target="../media/audio4.wav"/><Relationship Id="rId4" Type="http://schemas.openxmlformats.org/officeDocument/2006/relationships/audio" Target="../media/audio3.wav"/></Relationships>
</file>

<file path=ppt/slides/_rels/slide47.xml.rels><?xml version="1.0" encoding="UTF-8" standalone="yes"?>
<Relationships xmlns="http://schemas.openxmlformats.org/package/2006/relationships"><Relationship Id="rId8" Type="http://schemas.openxmlformats.org/officeDocument/2006/relationships/image" Target="../media/image360.svg"/><Relationship Id="rId3" Type="http://schemas.openxmlformats.org/officeDocument/2006/relationships/audio" Target="../media/audio2.wav"/><Relationship Id="rId7" Type="http://schemas.openxmlformats.org/officeDocument/2006/relationships/image" Target="../media/image96.pn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95.gif"/><Relationship Id="rId11" Type="http://schemas.openxmlformats.org/officeDocument/2006/relationships/audio" Target="../media/audio1.wav"/><Relationship Id="rId5" Type="http://schemas.openxmlformats.org/officeDocument/2006/relationships/audio" Target="../media/audio4.wav"/><Relationship Id="rId4" Type="http://schemas.openxmlformats.org/officeDocument/2006/relationships/audio" Target="../media/audio3.wav"/><Relationship Id="rId9" Type="http://schemas.openxmlformats.org/officeDocument/2006/relationships/image" Target="../media/image100.png"/></Relationships>
</file>

<file path=ppt/slides/_rels/slide48.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7.png"/><Relationship Id="rId7" Type="http://schemas.openxmlformats.org/officeDocument/2006/relationships/image" Target="../media/image97.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8.svg"/><Relationship Id="rId5" Type="http://schemas.openxmlformats.org/officeDocument/2006/relationships/image" Target="../media/image54.png"/><Relationship Id="rId10" Type="http://schemas.openxmlformats.org/officeDocument/2006/relationships/image" Target="NULL"/><Relationship Id="rId4" Type="http://schemas.openxmlformats.org/officeDocument/2006/relationships/image" Target="../media/image130.svg"/><Relationship Id="rId9" Type="http://schemas.openxmlformats.org/officeDocument/2006/relationships/image" Target="../media/image98.png"/></Relationships>
</file>

<file path=ppt/slides/_rels/slide49.xml.rels><?xml version="1.0" encoding="UTF-8" standalone="yes"?>
<Relationships xmlns="http://schemas.openxmlformats.org/package/2006/relationships"><Relationship Id="rId13" Type="http://schemas.openxmlformats.org/officeDocument/2006/relationships/image" Target="../media/image55.png"/><Relationship Id="rId3" Type="http://schemas.openxmlformats.org/officeDocument/2006/relationships/image" Target="../media/image54.png"/><Relationship Id="rId21" Type="http://schemas.openxmlformats.org/officeDocument/2006/relationships/image" Target="../media/image36.svg"/><Relationship Id="rId7" Type="http://schemas.openxmlformats.org/officeDocument/2006/relationships/image" Target="../media/image4.png"/><Relationship Id="rId12" Type="http://schemas.openxmlformats.org/officeDocument/2006/relationships/image" Target="../media/image71.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8.svg"/><Relationship Id="rId15" Type="http://schemas.openxmlformats.org/officeDocument/2006/relationships/image" Target="../media/image20.png"/><Relationship Id="rId14" Type="http://schemas.openxmlformats.org/officeDocument/2006/relationships/image" Target="../media/image101.png"/></Relationships>
</file>

<file path=ppt/slides/_rels/slide5.xml.rels><?xml version="1.0" encoding="UTF-8" standalone="yes"?>
<Relationships xmlns="http://schemas.openxmlformats.org/package/2006/relationships"><Relationship Id="rId8" Type="http://schemas.openxmlformats.org/officeDocument/2006/relationships/image" Target="../media/image400.svg"/><Relationship Id="rId13" Type="http://schemas.openxmlformats.org/officeDocument/2006/relationships/image" Target="../media/image17.png"/><Relationship Id="rId3" Type="http://schemas.openxmlformats.org/officeDocument/2006/relationships/image" Target="../media/image14.png"/><Relationship Id="rId12" Type="http://schemas.openxmlformats.org/officeDocument/2006/relationships/image" Target="../media/image71.svg"/><Relationship Id="rId2" Type="http://schemas.openxmlformats.org/officeDocument/2006/relationships/image" Target="../media/image1.jpeg"/><Relationship Id="rId1" Type="http://schemas.openxmlformats.org/officeDocument/2006/relationships/slideLayout" Target="../slideLayouts/slideLayout7.xml"/><Relationship Id="rId9" Type="http://schemas.openxmlformats.org/officeDocument/2006/relationships/image" Target="../media/image4.png"/><Relationship Id="rId14" Type="http://schemas.openxmlformats.org/officeDocument/2006/relationships/image" Target="../media/image18.png"/></Relationships>
</file>

<file path=ppt/slides/_rels/slide50.xml.rels><?xml version="1.0" encoding="UTF-8" standalone="yes"?>
<Relationships xmlns="http://schemas.openxmlformats.org/package/2006/relationships"><Relationship Id="rId13" Type="http://schemas.openxmlformats.org/officeDocument/2006/relationships/image" Target="../media/image55.png"/><Relationship Id="rId3" Type="http://schemas.openxmlformats.org/officeDocument/2006/relationships/image" Target="../media/image54.png"/><Relationship Id="rId21" Type="http://schemas.openxmlformats.org/officeDocument/2006/relationships/image" Target="../media/image36.svg"/><Relationship Id="rId7" Type="http://schemas.openxmlformats.org/officeDocument/2006/relationships/image" Target="../media/image4.png"/><Relationship Id="rId12" Type="http://schemas.openxmlformats.org/officeDocument/2006/relationships/image" Target="../media/image71.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8.svg"/><Relationship Id="rId14" Type="http://schemas.openxmlformats.org/officeDocument/2006/relationships/image" Target="../media/image20.png"/><Relationship Id="rId22" Type="http://schemas.openxmlformats.org/officeDocument/2006/relationships/image" Target="../media/image102.png"/></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103.png"/><Relationship Id="rId19" Type="http://schemas.openxmlformats.org/officeDocument/2006/relationships/image" Target="../media/image70.svg"/><Relationship Id="rId4" Type="http://schemas.openxmlformats.org/officeDocument/2006/relationships/image" Target="../media/image13.svg"/></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1" Type="http://schemas.openxmlformats.org/officeDocument/2006/relationships/image" Target="../media/image107.png"/><Relationship Id="rId25" Type="http://schemas.openxmlformats.org/officeDocument/2006/relationships/image" Target="../media/image276.svg"/><Relationship Id="rId2" Type="http://schemas.openxmlformats.org/officeDocument/2006/relationships/image" Target="../media/image1.jpeg"/><Relationship Id="rId20" Type="http://schemas.openxmlformats.org/officeDocument/2006/relationships/image" Target="../media/image104.png"/><Relationship Id="rId1" Type="http://schemas.openxmlformats.org/officeDocument/2006/relationships/slideLayout" Target="../slideLayouts/slideLayout7.xml"/><Relationship Id="rId5" Type="http://schemas.openxmlformats.org/officeDocument/2006/relationships/image" Target="../media/image32.png"/><Relationship Id="rId23" Type="http://schemas.openxmlformats.org/officeDocument/2006/relationships/image" Target="../media/image106.png"/><Relationship Id="rId19" Type="http://schemas.openxmlformats.org/officeDocument/2006/relationships/image" Target="../media/image70.svg"/><Relationship Id="rId4" Type="http://schemas.openxmlformats.org/officeDocument/2006/relationships/image" Target="../media/image13.svg"/><Relationship Id="rId22" Type="http://schemas.openxmlformats.org/officeDocument/2006/relationships/image" Target="../media/image105.png"/></Relationships>
</file>

<file path=ppt/slides/_rels/slide53.xml.rels><?xml version="1.0" encoding="UTF-8" standalone="yes"?>
<Relationships xmlns="http://schemas.openxmlformats.org/package/2006/relationships"><Relationship Id="rId3" Type="http://schemas.openxmlformats.org/officeDocument/2006/relationships/image" Target="../media/image32.png"/><Relationship Id="rId21" Type="http://schemas.openxmlformats.org/officeDocument/2006/relationships/image" Target="../media/image36.svg"/><Relationship Id="rId7" Type="http://schemas.openxmlformats.org/officeDocument/2006/relationships/image" Target="../media/image155.svg"/><Relationship Id="rId2" Type="http://schemas.openxmlformats.org/officeDocument/2006/relationships/image" Target="../media/image1.jpeg"/><Relationship Id="rId20"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310.svg"/><Relationship Id="rId24" Type="http://schemas.openxmlformats.org/officeDocument/2006/relationships/image" Target="../media/image39.png"/><Relationship Id="rId23" Type="http://schemas.openxmlformats.org/officeDocument/2006/relationships/image" Target="../media/image15.png"/><Relationship Id="rId19" Type="http://schemas.openxmlformats.org/officeDocument/2006/relationships/image" Target="../media/image70.svg"/><Relationship Id="rId22" Type="http://schemas.openxmlformats.org/officeDocument/2006/relationships/image" Target="../media/image108.png"/><Relationship Id="rId4" Type="http://schemas.openxmlformats.org/officeDocument/2006/relationships/image" Target="../media/image45.svg"/></Relationships>
</file>

<file path=ppt/slides/_rels/slide54.xml.rels><?xml version="1.0" encoding="UTF-8" standalone="yes"?>
<Relationships xmlns="http://schemas.openxmlformats.org/package/2006/relationships"><Relationship Id="rId8" Type="http://schemas.openxmlformats.org/officeDocument/2006/relationships/image" Target="../media/image122.svg"/><Relationship Id="rId13" Type="http://schemas.openxmlformats.org/officeDocument/2006/relationships/image" Target="../media/image8.png"/><Relationship Id="rId3" Type="http://schemas.openxmlformats.org/officeDocument/2006/relationships/image" Target="../media/image110.png"/><Relationship Id="rId7" Type="http://schemas.openxmlformats.org/officeDocument/2006/relationships/image" Target="../media/image111.png"/><Relationship Id="rId12" Type="http://schemas.openxmlformats.org/officeDocument/2006/relationships/image" Target="../media/image126.svg"/><Relationship Id="rId2" Type="http://schemas.openxmlformats.org/officeDocument/2006/relationships/image" Target="../media/image109.jpeg"/><Relationship Id="rId16" Type="http://schemas.openxmlformats.org/officeDocument/2006/relationships/image" Target="../media/image38.svg"/><Relationship Id="rId1" Type="http://schemas.openxmlformats.org/officeDocument/2006/relationships/slideLayout" Target="../slideLayouts/slideLayout7.xml"/><Relationship Id="rId6" Type="http://schemas.openxmlformats.org/officeDocument/2006/relationships/image" Target="../media/image400.svg"/><Relationship Id="rId11" Type="http://schemas.openxmlformats.org/officeDocument/2006/relationships/image" Target="../media/image113.png"/><Relationship Id="rId5" Type="http://schemas.openxmlformats.org/officeDocument/2006/relationships/image" Target="../media/image14.png"/><Relationship Id="rId15" Type="http://schemas.openxmlformats.org/officeDocument/2006/relationships/image" Target="../media/image114.png"/><Relationship Id="rId10" Type="http://schemas.openxmlformats.org/officeDocument/2006/relationships/image" Target="../media/image124.svg"/><Relationship Id="rId4" Type="http://schemas.openxmlformats.org/officeDocument/2006/relationships/image" Target="../media/image120.svg"/><Relationship Id="rId9" Type="http://schemas.openxmlformats.org/officeDocument/2006/relationships/image" Target="../media/image112.png"/><Relationship Id="rId14" Type="http://schemas.openxmlformats.org/officeDocument/2006/relationships/image" Target="../media/image150.svg"/></Relationships>
</file>

<file path=ppt/slides/_rels/slide6.xml.rels><?xml version="1.0" encoding="UTF-8" standalone="yes"?>
<Relationships xmlns="http://schemas.openxmlformats.org/package/2006/relationships"><Relationship Id="rId13" Type="http://schemas.openxmlformats.org/officeDocument/2006/relationships/image" Target="../media/image36.svg"/><Relationship Id="rId3" Type="http://schemas.openxmlformats.org/officeDocument/2006/relationships/image" Target="../media/image19.png"/><Relationship Id="rId12" Type="http://schemas.openxmlformats.org/officeDocument/2006/relationships/image" Target="../media/image71.svg"/><Relationship Id="rId2" Type="http://schemas.openxmlformats.org/officeDocument/2006/relationships/image" Target="../media/image1.jpeg"/><Relationship Id="rId1" Type="http://schemas.openxmlformats.org/officeDocument/2006/relationships/slideLayout" Target="../slideLayouts/slideLayout7.xml"/><Relationship Id="rId11" Type="http://schemas.openxmlformats.org/officeDocument/2006/relationships/image" Target="../media/image20.png"/><Relationship Id="rId32" Type="http://schemas.openxmlformats.org/officeDocument/2006/relationships/image" Target="../media/image22.png"/><Relationship Id="rId15" Type="http://schemas.openxmlformats.org/officeDocument/2006/relationships/image" Target="../media/image21.png"/><Relationship Id="rId10" Type="http://schemas.openxmlformats.org/officeDocument/2006/relationships/image" Target="../media/image33.svg"/><Relationship Id="rId31" Type="http://schemas.openxmlformats.org/officeDocument/2006/relationships/image" Target="../media/image29.svg"/><Relationship Id="rId14" Type="http://schemas.openxmlformats.org/officeDocument/2006/relationships/image" Target="../media/image4.png"/></Relationships>
</file>

<file path=ppt/slides/_rels/slide7.xml.rels><?xml version="1.0" encoding="UTF-8" standalone="yes"?>
<Relationships xmlns="http://schemas.openxmlformats.org/package/2006/relationships"><Relationship Id="rId13" Type="http://schemas.openxmlformats.org/officeDocument/2006/relationships/image" Target="../media/image14.png"/><Relationship Id="rId18" Type="http://schemas.openxmlformats.org/officeDocument/2006/relationships/image" Target="../media/image25.png"/><Relationship Id="rId3" Type="http://schemas.openxmlformats.org/officeDocument/2006/relationships/image" Target="../media/image19.png"/><Relationship Id="rId12" Type="http://schemas.openxmlformats.org/officeDocument/2006/relationships/image" Target="../media/image36.svg"/><Relationship Id="rId17" Type="http://schemas.openxmlformats.org/officeDocument/2006/relationships/image" Target="../media/image24.png"/><Relationship Id="rId2" Type="http://schemas.openxmlformats.org/officeDocument/2006/relationships/image" Target="../media/image1.jpeg"/><Relationship Id="rId16" Type="http://schemas.microsoft.com/office/2007/relationships/hdphoto" Target="../media/hdphoto1.wdp"/><Relationship Id="rId1" Type="http://schemas.openxmlformats.org/officeDocument/2006/relationships/slideLayout" Target="../slideLayouts/slideLayout7.xml"/><Relationship Id="rId5" Type="http://schemas.openxmlformats.org/officeDocument/2006/relationships/image" Target="../media/image20.png"/><Relationship Id="rId15" Type="http://schemas.openxmlformats.org/officeDocument/2006/relationships/image" Target="../media/image23.png"/><Relationship Id="rId19" Type="http://schemas.openxmlformats.org/officeDocument/2006/relationships/image" Target="NULL"/><Relationship Id="rId4" Type="http://schemas.openxmlformats.org/officeDocument/2006/relationships/image" Target="../media/image33.svg"/><Relationship Id="rId14" Type="http://schemas.openxmlformats.org/officeDocument/2006/relationships/image" Target="../media/image400.svg"/></Relationships>
</file>

<file path=ppt/slides/_rels/slide8.xml.rels><?xml version="1.0" encoding="UTF-8" standalone="yes"?>
<Relationships xmlns="http://schemas.openxmlformats.org/package/2006/relationships"><Relationship Id="rId13" Type="http://schemas.openxmlformats.org/officeDocument/2006/relationships/image" Target="../media/image36.svg"/><Relationship Id="rId3" Type="http://schemas.openxmlformats.org/officeDocument/2006/relationships/image" Target="../media/image19.png"/><Relationship Id="rId12" Type="http://schemas.openxmlformats.org/officeDocument/2006/relationships/image" Target="../media/image71.svg"/><Relationship Id="rId17" Type="http://schemas.openxmlformats.org/officeDocument/2006/relationships/image" Target="../media/image26.png"/><Relationship Id="rId2" Type="http://schemas.openxmlformats.org/officeDocument/2006/relationships/image" Target="../media/image1.jpeg"/><Relationship Id="rId16" Type="http://schemas.microsoft.com/office/2007/relationships/hdphoto" Target="../media/hdphoto1.wdp"/><Relationship Id="rId1" Type="http://schemas.openxmlformats.org/officeDocument/2006/relationships/slideLayout" Target="../slideLayouts/slideLayout7.xml"/><Relationship Id="rId11" Type="http://schemas.openxmlformats.org/officeDocument/2006/relationships/image" Target="../media/image20.png"/><Relationship Id="rId15" Type="http://schemas.openxmlformats.org/officeDocument/2006/relationships/image" Target="../media/image23.png"/><Relationship Id="rId10" Type="http://schemas.openxmlformats.org/officeDocument/2006/relationships/image" Target="../media/image33.svg"/><Relationship Id="rId14" Type="http://schemas.openxmlformats.org/officeDocument/2006/relationships/image" Target="../media/image4.png"/></Relationships>
</file>

<file path=ppt/slides/_rels/slide9.xml.rels><?xml version="1.0" encoding="UTF-8" standalone="yes"?>
<Relationships xmlns="http://schemas.openxmlformats.org/package/2006/relationships"><Relationship Id="rId13" Type="http://schemas.openxmlformats.org/officeDocument/2006/relationships/image" Target="../media/image36.svg"/><Relationship Id="rId18" Type="http://schemas.openxmlformats.org/officeDocument/2006/relationships/image" Target="../media/image30.png"/><Relationship Id="rId3" Type="http://schemas.openxmlformats.org/officeDocument/2006/relationships/image" Target="../media/image19.png"/><Relationship Id="rId12" Type="http://schemas.openxmlformats.org/officeDocument/2006/relationships/image" Target="../media/image71.svg"/><Relationship Id="rId17" Type="http://schemas.openxmlformats.org/officeDocument/2006/relationships/image" Target="../media/image29.png"/><Relationship Id="rId2" Type="http://schemas.openxmlformats.org/officeDocument/2006/relationships/image" Target="../media/image1.jpeg"/><Relationship Id="rId16" Type="http://schemas.openxmlformats.org/officeDocument/2006/relationships/image" Target="../media/image28.png"/><Relationship Id="rId1" Type="http://schemas.openxmlformats.org/officeDocument/2006/relationships/slideLayout" Target="../slideLayouts/slideLayout7.xml"/><Relationship Id="rId11" Type="http://schemas.openxmlformats.org/officeDocument/2006/relationships/image" Target="../media/image20.png"/><Relationship Id="rId15" Type="http://schemas.openxmlformats.org/officeDocument/2006/relationships/image" Target="../media/image26.png"/><Relationship Id="rId10" Type="http://schemas.openxmlformats.org/officeDocument/2006/relationships/image" Target="../media/image33.svg"/><Relationship Id="rId1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438400" y="1714500"/>
            <a:ext cx="13736422" cy="6934200"/>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739113" y="5624735"/>
            <a:ext cx="3141930" cy="531272"/>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147964">
            <a:off x="9033606" y="534820"/>
            <a:ext cx="851888" cy="864861"/>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480631">
            <a:off x="8859170" y="8453342"/>
            <a:ext cx="1805266" cy="911659"/>
          </a:xfrm>
          <a:prstGeom prst="rect">
            <a:avLst/>
          </a:prstGeom>
        </p:spPr>
      </p:pic>
      <p:pic>
        <p:nvPicPr>
          <p:cNvPr id="8" name="Picture 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3472289" y="6341510"/>
            <a:ext cx="5430947" cy="4677403"/>
          </a:xfrm>
          <a:prstGeom prst="rect">
            <a:avLst/>
          </a:prstGeom>
        </p:spPr>
      </p:pic>
      <p:pic>
        <p:nvPicPr>
          <p:cNvPr id="9" name="Picture 9"/>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895786" flipH="1">
            <a:off x="-776588" y="-2274791"/>
            <a:ext cx="6173333" cy="4738033"/>
          </a:xfrm>
          <a:prstGeom prst="rect">
            <a:avLst/>
          </a:prstGeom>
        </p:spPr>
      </p:pic>
      <p:pic>
        <p:nvPicPr>
          <p:cNvPr id="10" name="Picture 10"/>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5392242" y="1028700"/>
            <a:ext cx="1077132" cy="1157917"/>
          </a:xfrm>
          <a:prstGeom prst="rect">
            <a:avLst/>
          </a:prstGeom>
        </p:spPr>
      </p:pic>
      <p:pic>
        <p:nvPicPr>
          <p:cNvPr id="11" name="Picture 11"/>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2621846" y="7915750"/>
            <a:ext cx="1077132" cy="1157917"/>
          </a:xfrm>
          <a:prstGeom prst="rect">
            <a:avLst/>
          </a:prstGeom>
        </p:spPr>
      </p:pic>
      <p:sp>
        <p:nvSpPr>
          <p:cNvPr id="12" name="TextBox 18">
            <a:extLst>
              <a:ext uri="{FF2B5EF4-FFF2-40B4-BE49-F238E27FC236}">
                <a16:creationId xmlns:a16="http://schemas.microsoft.com/office/drawing/2014/main" id="{FFB76694-B0F9-42DD-AF84-F5004FA4AE3C}"/>
              </a:ext>
            </a:extLst>
          </p:cNvPr>
          <p:cNvSpPr txBox="1"/>
          <p:nvPr/>
        </p:nvSpPr>
        <p:spPr>
          <a:xfrm>
            <a:off x="2362200" y="2019300"/>
            <a:ext cx="13868399" cy="5311839"/>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8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Chào cả lớp! </a:t>
            </a:r>
            <a:endParaRPr kumimoji="0" lang="en-US" sz="8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8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Chào mừng các em </a:t>
            </a:r>
            <a:endParaRPr kumimoji="0" lang="en-US" sz="8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8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tới buổi học này</a:t>
            </a:r>
            <a:r>
              <a:rPr kumimoji="0" lang="en-US" sz="8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sz="8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84790433"/>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5400000">
            <a:off x="8023841" y="1026364"/>
            <a:ext cx="2240320" cy="19252751"/>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306800" y="487685"/>
            <a:ext cx="3562270" cy="602348"/>
          </a:xfrm>
          <a:prstGeom prst="rect">
            <a:avLst/>
          </a:prstGeom>
        </p:spPr>
      </p:pic>
      <p:pic>
        <p:nvPicPr>
          <p:cNvPr id="12" name="Picture 16"/>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391140">
            <a:off x="16535899" y="5989994"/>
            <a:ext cx="1220071" cy="1238650"/>
          </a:xfrm>
          <a:prstGeom prst="rect">
            <a:avLst/>
          </a:prstGeom>
        </p:spPr>
      </p:pic>
      <p:pic>
        <p:nvPicPr>
          <p:cNvPr id="3" name="Picture 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95300" y="1502044"/>
            <a:ext cx="4953000" cy="3803904"/>
          </a:xfrm>
          <a:prstGeom prst="rect">
            <a:avLst/>
          </a:prstGeom>
        </p:spPr>
      </p:pic>
      <p:sp>
        <p:nvSpPr>
          <p:cNvPr id="11" name="Oval Callout 10"/>
          <p:cNvSpPr/>
          <p:nvPr/>
        </p:nvSpPr>
        <p:spPr>
          <a:xfrm>
            <a:off x="8237220" y="283139"/>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3" name="Rectangle 12"/>
              <p:cNvSpPr/>
              <p:nvPr/>
            </p:nvSpPr>
            <p:spPr>
              <a:xfrm>
                <a:off x="5943600" y="1485900"/>
                <a:ext cx="11353800" cy="378565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smtClean="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Gọi</a:t>
                </a:r>
                <a:r>
                  <a:rPr kumimoji="0" lang="en-US" sz="4000" b="0" i="0" u="none" strike="noStrike" kern="1200" cap="none" spc="0" normalizeH="0" baseline="0" noProof="0" dirty="0" smtClean="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N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là</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giao</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điểm</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AC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với</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đường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trung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trực</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AC</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ON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là</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đường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trung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trực</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AC, ON</a:t>
                </a:r>
                <a:r>
                  <a:rPr kumimoji="0" lang="en-US" sz="4000" b="0" i="0" u="none" strike="noStrike" kern="1200" cap="none" spc="0" normalizeH="0" baseline="0" noProof="0" dirty="0">
                    <a:ln>
                      <a:noFill/>
                    </a:ln>
                    <a:solidFill>
                      <a:srgbClr val="333333"/>
                    </a:solidFill>
                    <a:effectLst/>
                    <a:uLnTx/>
                    <a:uFillTx/>
                    <a:latin typeface="Cambria Math" panose="02040503050406030204" pitchFamily="18" charset="0"/>
                    <a:ea typeface="Times New Roman" panose="02020603050405020304" pitchFamily="18" charset="0"/>
                    <a:cs typeface="Cambria Math" panose="02040503050406030204" pitchFamily="18" charset="0"/>
                  </a:rPr>
                  <a:t>⊥</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AC</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CMTT</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ta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∆OAN = ∆ OCN </a:t>
                </a: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OC = OA</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5943600" y="1485900"/>
                <a:ext cx="11353800" cy="3785652"/>
              </a:xfrm>
              <a:prstGeom prst="rect">
                <a:avLst/>
              </a:prstGeom>
              <a:blipFill>
                <a:blip r:embed="rId16"/>
                <a:stretch>
                  <a:fillRect l="-1879" r="-1825" b="-306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 name="Rectangle 1"/>
              <p:cNvSpPr/>
              <p:nvPr/>
            </p:nvSpPr>
            <p:spPr>
              <a:xfrm>
                <a:off x="911748" y="5548848"/>
                <a:ext cx="17602200" cy="3785652"/>
              </a:xfrm>
              <a:prstGeom prst="rect">
                <a:avLst/>
              </a:prstGeom>
            </p:spPr>
            <p:txBody>
              <a:bodyPr wrap="square">
                <a:spAutoFit/>
              </a:bodyPr>
              <a:lstStyle/>
              <a:p>
                <a:pPr algn="just">
                  <a:lnSpc>
                    <a:spcPct val="150000"/>
                  </a:lnSpc>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b) Ta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OB = OC ; OA = OC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cmt</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r>
                  <a:rPr lang="en-US" sz="40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OB = OA</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O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cách</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đều</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hai</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đầu</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mút</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đoạn</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thẳng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AB.</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O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thuộc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trung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trực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AB (t/c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trung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trực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đoạn</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thẳng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911748" y="5548848"/>
                <a:ext cx="17602200" cy="3785652"/>
              </a:xfrm>
              <a:prstGeom prst="rect">
                <a:avLst/>
              </a:prstGeom>
              <a:blipFill>
                <a:blip r:embed="rId17"/>
                <a:stretch>
                  <a:fillRect l="-1247" b="-3060"/>
                </a:stretch>
              </a:blipFill>
            </p:spPr>
            <p:txBody>
              <a:bodyPr/>
              <a:lstStyle/>
              <a:p>
                <a:r>
                  <a:rPr lang="en-US">
                    <a:noFill/>
                  </a:rPr>
                  <a:t> </a:t>
                </a:r>
              </a:p>
            </p:txBody>
          </p:sp>
        </mc:Fallback>
      </mc:AlternateContent>
    </p:spTree>
    <p:extLst>
      <p:ext uri="{BB962C8B-B14F-4D97-AF65-F5344CB8AC3E}">
        <p14:creationId xmlns:p14="http://schemas.microsoft.com/office/powerpoint/2010/main" val="680161952"/>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wipe(down)">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randombar(horizontal)">
                                      <p:cBhvr>
                                        <p:cTn id="22" dur="500"/>
                                        <p:tgtEl>
                                          <p:spTgt spid="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animEffect transition="in" filter="fade">
                                      <p:cBhvr>
                                        <p:cTn id="27" dur="500"/>
                                        <p:tgtEl>
                                          <p:spTgt spid="2">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Effect transition="in" filter="barn(inVertical)">
                                      <p:cBhvr>
                                        <p:cTn id="32" dur="500"/>
                                        <p:tgtEl>
                                          <p:spTgt spid="2">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
                                            <p:txEl>
                                              <p:pRg st="3" end="3"/>
                                            </p:txEl>
                                          </p:spTgt>
                                        </p:tgtEl>
                                        <p:attrNameLst>
                                          <p:attrName>style.visibility</p:attrName>
                                        </p:attrNameLst>
                                      </p:cBhvr>
                                      <p:to>
                                        <p:strVal val="visible"/>
                                      </p:to>
                                    </p:set>
                                    <p:animEffect transition="in" filter="wipe(down)">
                                      <p:cBhvr>
                                        <p:cTn id="3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14" name="Picture 14"/>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6658879" y="9410700"/>
            <a:ext cx="2488422" cy="420770"/>
          </a:xfrm>
          <a:prstGeom prst="rect">
            <a:avLst/>
          </a:prstGeom>
        </p:spPr>
      </p:pic>
      <p:pic>
        <p:nvPicPr>
          <p:cNvPr id="15" name="Picture 15"/>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37874" y="8956826"/>
            <a:ext cx="2874288" cy="381496"/>
          </a:xfrm>
          <a:prstGeom prst="rect">
            <a:avLst/>
          </a:prstGeom>
        </p:spPr>
      </p:pic>
      <p:pic>
        <p:nvPicPr>
          <p:cNvPr id="16" name="Picture 16"/>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391140">
            <a:off x="16858541" y="195138"/>
            <a:ext cx="1252030" cy="1271096"/>
          </a:xfrm>
          <a:prstGeom prst="rect">
            <a:avLst/>
          </a:prstGeom>
        </p:spPr>
      </p:pic>
      <p:sp>
        <p:nvSpPr>
          <p:cNvPr id="8" name="Rectangle 7"/>
          <p:cNvSpPr/>
          <p:nvPr/>
        </p:nvSpPr>
        <p:spPr>
          <a:xfrm>
            <a:off x="7391400" y="580397"/>
            <a:ext cx="4648200" cy="1306255"/>
          </a:xfrm>
          <a:prstGeom prst="rect">
            <a:avLst/>
          </a:prstGeom>
        </p:spPr>
        <p:txBody>
          <a:bodyPr wrap="square">
            <a:spAutoFit/>
          </a:bodyPr>
          <a:lstStyle/>
          <a:p>
            <a:pPr algn="just">
              <a:lnSpc>
                <a:spcPct val="150000"/>
              </a:lnSpc>
              <a:spcBef>
                <a:spcPts val="600"/>
              </a:spcBef>
              <a:spcAft>
                <a:spcPts val="800"/>
              </a:spcAft>
              <a:tabLst>
                <a:tab pos="360045" algn="l"/>
                <a:tab pos="720090" algn="l"/>
              </a:tabLst>
            </a:pPr>
            <a:r>
              <a:rPr lang="en-US" sz="6000" b="1" dirty="0" smtClean="0">
                <a:solidFill>
                  <a:srgbClr val="FF0000"/>
                </a:solidFill>
                <a:effectLst/>
                <a:latin typeface="Arial" panose="020B0604020202020204" pitchFamily="34" charset="0"/>
                <a:ea typeface="Calibri" panose="020F0502020204030204" pitchFamily="34" charset="0"/>
                <a:cs typeface="Arial" panose="020B0604020202020204" pitchFamily="34" charset="0"/>
              </a:rPr>
              <a:t>KẾT LUẬN</a:t>
            </a:r>
            <a:endParaRPr lang="en-US" sz="60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9" name="Rounded Rectangular Callout 8"/>
          <p:cNvSpPr/>
          <p:nvPr/>
        </p:nvSpPr>
        <p:spPr>
          <a:xfrm>
            <a:off x="3733800" y="2467048"/>
            <a:ext cx="13716000" cy="5191052"/>
          </a:xfrm>
          <a:prstGeom prst="wedgeRoundRectCallou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10" name="Picture 6"/>
          <p:cNvPicPr>
            <a:picLocks noChangeAspect="1"/>
          </p:cNvPicPr>
          <p:nvPr/>
        </p:nvPicPr>
        <p:blipFill>
          <a:blip r:embed="rId13"/>
          <a:srcRect/>
          <a:stretch>
            <a:fillRect/>
          </a:stretch>
        </p:blipFill>
        <p:spPr>
          <a:xfrm flipH="1">
            <a:off x="633945" y="3096610"/>
            <a:ext cx="2825513" cy="4418542"/>
          </a:xfrm>
          <a:prstGeom prst="rect">
            <a:avLst/>
          </a:prstGeom>
        </p:spPr>
      </p:pic>
      <p:pic>
        <p:nvPicPr>
          <p:cNvPr id="12" name="Picture 6"/>
          <p:cNvPicPr>
            <a:picLocks noChangeAspect="1"/>
          </p:cNvPicPr>
          <p:nvPr/>
        </p:nvPicPr>
        <p:blipFill>
          <a:blip r:embed="rId14"/>
          <a:srcRect/>
          <a:stretch>
            <a:fillRect/>
          </a:stretch>
        </p:blipFill>
        <p:spPr>
          <a:xfrm>
            <a:off x="13606026" y="7137202"/>
            <a:ext cx="2584303" cy="2010372"/>
          </a:xfrm>
          <a:prstGeom prst="rect">
            <a:avLst/>
          </a:prstGeom>
        </p:spPr>
      </p:pic>
      <p:pic>
        <p:nvPicPr>
          <p:cNvPr id="13" name="Picture 2">
            <a:extLst>
              <a:ext uri="{FF2B5EF4-FFF2-40B4-BE49-F238E27FC236}">
                <a16:creationId xmlns:a16="http://schemas.microsoft.com/office/drawing/2014/main" id="{DDC3A8FF-83CB-4F64-8638-2434EDC2CB42}"/>
              </a:ext>
            </a:extLst>
          </p:cNvPr>
          <p:cNvPicPr>
            <a:picLocks noChangeAspect="1"/>
          </p:cNvPicPr>
          <p:nvPr/>
        </p:nvPicPr>
        <p:blipFill>
          <a:blip r:embed="rId15" cstate="print">
            <a:extLst>
              <a:ext uri="{BEBA8EAE-BF5A-486C-A8C5-ECC9F3942E4B}">
                <a14:imgProps xmlns:a14="http://schemas.microsoft.com/office/drawing/2010/main">
                  <a14:imgLayer r:embed="rId16">
                    <a14:imgEffect>
                      <a14:sharpenSoften amount="50000"/>
                    </a14:imgEffect>
                    <a14:imgEffect>
                      <a14:saturation sat="20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667001" y="856995"/>
            <a:ext cx="916790" cy="1012519"/>
          </a:xfrm>
          <a:prstGeom prst="rect">
            <a:avLst/>
          </a:prstGeom>
        </p:spPr>
      </p:pic>
      <p:sp>
        <p:nvSpPr>
          <p:cNvPr id="18" name="Rectangle 17"/>
          <p:cNvSpPr/>
          <p:nvPr/>
        </p:nvSpPr>
        <p:spPr>
          <a:xfrm>
            <a:off x="4498856" y="2682847"/>
            <a:ext cx="12185888" cy="4785926"/>
          </a:xfrm>
          <a:prstGeom prst="rect">
            <a:avLst/>
          </a:prstGeom>
        </p:spPr>
        <p:txBody>
          <a:bodyPr wrap="square">
            <a:spAutoFit/>
          </a:bodyPr>
          <a:lstStyle/>
          <a:p>
            <a:pPr algn="just">
              <a:lnSpc>
                <a:spcPct val="150000"/>
              </a:lnSpc>
              <a:spcAft>
                <a:spcPts val="600"/>
              </a:spcAft>
            </a:pPr>
            <a:r>
              <a:rPr lang="vi-VN" sz="4000" b="1" u="sng" dirty="0">
                <a:solidFill>
                  <a:schemeClr val="bg1"/>
                </a:solidFill>
                <a:ea typeface="Times New Roman" panose="02020603050405020304" pitchFamily="18" charset="0"/>
                <a:cs typeface="Arial" panose="020B0604020202020204" pitchFamily="34" charset="0"/>
              </a:rPr>
              <a:t>Định lí 1:</a:t>
            </a:r>
          </a:p>
          <a:p>
            <a:pPr algn="just">
              <a:lnSpc>
                <a:spcPct val="150000"/>
              </a:lnSpc>
              <a:spcAft>
                <a:spcPts val="600"/>
              </a:spcAft>
            </a:pPr>
            <a:r>
              <a:rPr lang="vi-VN" sz="4000" dirty="0">
                <a:solidFill>
                  <a:schemeClr val="bg1"/>
                </a:solidFill>
                <a:ea typeface="Times New Roman" panose="02020603050405020304" pitchFamily="18" charset="0"/>
                <a:cs typeface="Arial" panose="020B0604020202020204" pitchFamily="34" charset="0"/>
              </a:rPr>
              <a:t>Vì giao điểm O của ba đường trung trực trong tam giác ABC cách đều ba đỉnh của tam giác đó (OA = OB = OC) nên có một đường tròn tâm O đi qua ba đỉnh A, B, C. </a:t>
            </a:r>
          </a:p>
        </p:txBody>
      </p:sp>
    </p:spTree>
    <p:extLst>
      <p:ext uri="{BB962C8B-B14F-4D97-AF65-F5344CB8AC3E}">
        <p14:creationId xmlns:p14="http://schemas.microsoft.com/office/powerpoint/2010/main" val="3197485746"/>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38100"/>
            <a:ext cx="18288000" cy="10287000"/>
          </a:xfrm>
          <a:prstGeom prst="rect">
            <a:avLst/>
          </a:prstGeom>
        </p:spPr>
      </p:pic>
      <p:grpSp>
        <p:nvGrpSpPr>
          <p:cNvPr id="6" name="Group 5"/>
          <p:cNvGrpSpPr/>
          <p:nvPr/>
        </p:nvGrpSpPr>
        <p:grpSpPr>
          <a:xfrm>
            <a:off x="5921321" y="419100"/>
            <a:ext cx="6096000" cy="914400"/>
            <a:chOff x="1554480" y="876300"/>
            <a:chExt cx="6096000" cy="1143000"/>
          </a:xfrm>
          <a:solidFill>
            <a:schemeClr val="accent5">
              <a:lumMod val="75000"/>
            </a:schemeClr>
          </a:solidFill>
        </p:grpSpPr>
        <p:sp>
          <p:nvSpPr>
            <p:cNvPr id="7" name="Flowchart: Terminator 6"/>
            <p:cNvSpPr/>
            <p:nvPr/>
          </p:nvSpPr>
          <p:spPr>
            <a:xfrm>
              <a:off x="1554480" y="876300"/>
              <a:ext cx="6096000" cy="1143000"/>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340504" y="987956"/>
              <a:ext cx="4546437" cy="884858"/>
            </a:xfrm>
            <a:prstGeom prst="rect">
              <a:avLst/>
            </a:prstGeom>
            <a:noFill/>
            <a:ln>
              <a:noFill/>
            </a:ln>
          </p:spPr>
          <p:txBody>
            <a:bodyPr wrap="none">
              <a:spAutoFit/>
            </a:bodyPr>
            <a:lstStyle/>
            <a:p>
              <a:pPr algn="ctr"/>
              <a:r>
                <a:rPr lang="en-US" sz="40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Ví</a:t>
              </a: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smtClean="0">
                  <a:solidFill>
                    <a:schemeClr val="bg1"/>
                  </a:solidFill>
                  <a:latin typeface="Arial" panose="020B0604020202020204" pitchFamily="34" charset="0"/>
                  <a:ea typeface="Times New Roman" panose="02020603050405020304" pitchFamily="18" charset="0"/>
                  <a:cs typeface="Arial" panose="020B0604020202020204" pitchFamily="34" charset="0"/>
                </a:rPr>
                <a:t>dụ</a:t>
              </a:r>
              <a:r>
                <a:rPr lang="en-US" sz="4000" b="1"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(SGK – </a:t>
              </a:r>
              <a:r>
                <a:rPr lang="en-US" sz="4000" b="1"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tr78)</a:t>
              </a:r>
              <a:endPar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grpSp>
      <p:pic>
        <p:nvPicPr>
          <p:cNvPr id="9" name="Picture 3">
            <a:extLst>
              <a:ext uri="{FF2B5EF4-FFF2-40B4-BE49-F238E27FC236}">
                <a16:creationId xmlns:a16="http://schemas.microsoft.com/office/drawing/2014/main" id="{96E85870-286D-4CCC-AA6B-47C2AF4CDE6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814792">
            <a:off x="653335" y="-136159"/>
            <a:ext cx="1158449" cy="1703601"/>
          </a:xfrm>
          <a:prstGeom prst="rect">
            <a:avLst/>
          </a:prstGeom>
        </p:spPr>
      </p:pic>
      <p:pic>
        <p:nvPicPr>
          <p:cNvPr id="4" name="Picture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22135" y="2281941"/>
            <a:ext cx="5474786" cy="6442959"/>
          </a:xfrm>
          <a:prstGeom prst="rect">
            <a:avLst/>
          </a:prstGeom>
        </p:spPr>
      </p:pic>
      <p:sp>
        <p:nvSpPr>
          <p:cNvPr id="5" name="Rectangle 4"/>
          <p:cNvSpPr/>
          <p:nvPr/>
        </p:nvSpPr>
        <p:spPr>
          <a:xfrm>
            <a:off x="7315200" y="2396509"/>
            <a:ext cx="10363200" cy="1938992"/>
          </a:xfrm>
          <a:prstGeom prst="rect">
            <a:avLst/>
          </a:prstGeom>
        </p:spPr>
        <p:txBody>
          <a:bodyPr wrap="square">
            <a:spAutoFit/>
          </a:bodyPr>
          <a:lstStyle/>
          <a:p>
            <a:pPr algn="just">
              <a:lnSpc>
                <a:spcPct val="150000"/>
              </a:lnSpc>
              <a:spcBef>
                <a:spcPts val="600"/>
              </a:spcBef>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trung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trực</a:t>
            </a:r>
            <a:r>
              <a:rPr lang="en-US" sz="4000" dirty="0">
                <a:latin typeface="Arial" panose="020B0604020202020204" pitchFamily="34" charset="0"/>
                <a:ea typeface="Calibri" panose="020F0502020204030204" pitchFamily="34" charset="0"/>
                <a:cs typeface="Arial" panose="020B0604020202020204" pitchFamily="34" charset="0"/>
              </a:rPr>
              <a:t> d, m, n </a:t>
            </a:r>
            <a:r>
              <a:rPr lang="en-US" sz="4000" dirty="0" err="1">
                <a:latin typeface="Arial" panose="020B0604020202020204" pitchFamily="34" charset="0"/>
                <a:ea typeface="Calibri" panose="020F0502020204030204" pitchFamily="34" charset="0"/>
                <a:cs typeface="Arial" panose="020B0604020202020204" pitchFamily="34" charset="0"/>
              </a:rPr>
              <a:t>đồng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tại</a:t>
            </a:r>
            <a:r>
              <a:rPr lang="en-US" sz="4000" dirty="0">
                <a:latin typeface="Arial" panose="020B0604020202020204" pitchFamily="34" charset="0"/>
                <a:ea typeface="Calibri" panose="020F0502020204030204" pitchFamily="34" charset="0"/>
                <a:cs typeface="Arial" panose="020B0604020202020204" pitchFamily="34" charset="0"/>
              </a:rPr>
              <a:t> O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OA = OB = OC.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3" name="Picture 3"/>
          <p:cNvPicPr>
            <a:picLocks noChangeAspect="1"/>
          </p:cNvPicPr>
          <p:nvPr/>
        </p:nvPicPr>
        <p:blipFill>
          <a:blip r:embed="rId11"/>
          <a:srcRect/>
          <a:stretch>
            <a:fillRect/>
          </a:stretch>
        </p:blipFill>
        <p:spPr>
          <a:xfrm>
            <a:off x="11658600" y="5135827"/>
            <a:ext cx="2133600" cy="3436673"/>
          </a:xfrm>
          <a:prstGeom prst="rect">
            <a:avLst/>
          </a:prstGeom>
        </p:spPr>
      </p:pic>
      <p:grpSp>
        <p:nvGrpSpPr>
          <p:cNvPr id="14" name="Group 2"/>
          <p:cNvGrpSpPr/>
          <p:nvPr/>
        </p:nvGrpSpPr>
        <p:grpSpPr>
          <a:xfrm>
            <a:off x="-1436558" y="9377544"/>
            <a:ext cx="20834242" cy="1818911"/>
            <a:chOff x="0" y="0"/>
            <a:chExt cx="3762534" cy="328484"/>
          </a:xfrm>
        </p:grpSpPr>
        <p:sp>
          <p:nvSpPr>
            <p:cNvPr id="15"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1406322" flipH="1">
            <a:off x="14556025" y="-2511001"/>
            <a:ext cx="6173333" cy="4738033"/>
          </a:xfrm>
          <a:prstGeom prst="rect">
            <a:avLst/>
          </a:prstGeom>
        </p:spPr>
      </p:pic>
      <p:sp>
        <p:nvSpPr>
          <p:cNvPr id="6" name="Rectangle 5"/>
          <p:cNvSpPr/>
          <p:nvPr/>
        </p:nvSpPr>
        <p:spPr>
          <a:xfrm>
            <a:off x="6781800" y="342900"/>
            <a:ext cx="4648200" cy="1306255"/>
          </a:xfrm>
          <a:prstGeom prst="rect">
            <a:avLst/>
          </a:prstGeom>
        </p:spPr>
        <p:txBody>
          <a:bodyPr wrap="square">
            <a:spAutoFit/>
          </a:bodyPr>
          <a:lstStyle/>
          <a:p>
            <a:pPr algn="just">
              <a:lnSpc>
                <a:spcPct val="150000"/>
              </a:lnSpc>
              <a:spcBef>
                <a:spcPts val="600"/>
              </a:spcBef>
              <a:spcAft>
                <a:spcPts val="800"/>
              </a:spcAft>
              <a:tabLst>
                <a:tab pos="360045" algn="l"/>
                <a:tab pos="720090" algn="l"/>
              </a:tabLst>
            </a:pPr>
            <a:r>
              <a:rPr lang="en-US" sz="6000" b="1" dirty="0" smtClean="0">
                <a:solidFill>
                  <a:srgbClr val="FF0000"/>
                </a:solidFill>
                <a:effectLst/>
                <a:latin typeface="Arial" panose="020B0604020202020204" pitchFamily="34" charset="0"/>
                <a:ea typeface="Calibri" panose="020F0502020204030204" pitchFamily="34" charset="0"/>
                <a:cs typeface="Arial" panose="020B0604020202020204" pitchFamily="34" charset="0"/>
              </a:rPr>
              <a:t>NHẬN XÉT</a:t>
            </a:r>
            <a:endParaRPr lang="en-US" sz="60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7" name="Picture 16"/>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391140">
            <a:off x="17575124" y="7777039"/>
            <a:ext cx="1252030" cy="1271096"/>
          </a:xfrm>
          <a:prstGeom prst="rect">
            <a:avLst/>
          </a:prstGeom>
        </p:spPr>
      </p:pic>
      <p:pic>
        <p:nvPicPr>
          <p:cNvPr id="9" name="Picture 4"/>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7296150" y="7573505"/>
            <a:ext cx="3695700" cy="2411014"/>
          </a:xfrm>
          <a:prstGeom prst="rect">
            <a:avLst/>
          </a:prstGeom>
        </p:spPr>
      </p:pic>
      <p:pic>
        <p:nvPicPr>
          <p:cNvPr id="10" name="Picture 9"/>
          <p:cNvPicPr/>
          <p:nvPr/>
        </p:nvPicPr>
        <p:blipFill>
          <a:blip r:embed="rId14">
            <a:extLst>
              <a:ext uri="{28A0092B-C50C-407E-A947-70E740481C1C}">
                <a14:useLocalDpi xmlns:a14="http://schemas.microsoft.com/office/drawing/2010/main" val="0"/>
              </a:ext>
            </a:extLst>
          </a:blip>
          <a:stretch>
            <a:fillRect/>
          </a:stretch>
        </p:blipFill>
        <p:spPr>
          <a:xfrm>
            <a:off x="1371600" y="2152649"/>
            <a:ext cx="5117924" cy="5048251"/>
          </a:xfrm>
          <a:prstGeom prst="rect">
            <a:avLst/>
          </a:prstGeom>
        </p:spPr>
      </p:pic>
      <p:sp>
        <p:nvSpPr>
          <p:cNvPr id="11" name="Rectangle 10"/>
          <p:cNvSpPr/>
          <p:nvPr/>
        </p:nvSpPr>
        <p:spPr>
          <a:xfrm>
            <a:off x="7277100" y="2152649"/>
            <a:ext cx="9410700" cy="4708981"/>
          </a:xfrm>
          <a:prstGeom prst="rect">
            <a:avLst/>
          </a:prstGeom>
        </p:spPr>
        <p:txBody>
          <a:bodyPr wrap="square">
            <a:spAutoFit/>
          </a:bodyPr>
          <a:lstStyle/>
          <a:p>
            <a:pPr algn="just">
              <a:lnSpc>
                <a:spcPct val="150000"/>
              </a:lnSpc>
              <a:spcBef>
                <a:spcPts val="600"/>
              </a:spcBef>
              <a:spcAft>
                <a:spcPts val="600"/>
              </a:spcAft>
            </a:pPr>
            <a:r>
              <a:rPr lang="nl-NL" sz="4000" dirty="0">
                <a:latin typeface="Arial" panose="020B0604020202020204" pitchFamily="34" charset="0"/>
                <a:ea typeface="Calibri" panose="020F0502020204030204" pitchFamily="34" charset="0"/>
                <a:cs typeface="Arial" panose="020B0604020202020204" pitchFamily="34" charset="0"/>
              </a:rPr>
              <a:t>Vì giao điểm O của ba đường trung trực trong tam giác ABC cách đều ba đỉnh của tam giác đó (OA = OB = OC) nên có một đường tròn tâm O đi qua ba đỉnh </a:t>
            </a:r>
            <a:r>
              <a:rPr lang="nl-NL" sz="4000" dirty="0" smtClean="0">
                <a:latin typeface="Arial" panose="020B0604020202020204" pitchFamily="34" charset="0"/>
                <a:ea typeface="Calibri" panose="020F0502020204030204" pitchFamily="34" charset="0"/>
                <a:cs typeface="Arial" panose="020B0604020202020204" pitchFamily="34" charset="0"/>
              </a:rPr>
              <a:t>    A</a:t>
            </a:r>
            <a:r>
              <a:rPr lang="nl-NL" sz="4000" dirty="0">
                <a:latin typeface="Arial" panose="020B0604020202020204" pitchFamily="34" charset="0"/>
                <a:ea typeface="Calibri" panose="020F0502020204030204" pitchFamily="34" charset="0"/>
                <a:cs typeface="Arial" panose="020B0604020202020204" pitchFamily="34" charset="0"/>
              </a:rPr>
              <a:t>, B, C. (H.9.40)</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44826703"/>
      </p:ext>
    </p:extLst>
  </p:cSld>
  <p:clrMapOvr>
    <a:masterClrMapping/>
  </p:clrMapOvr>
  <mc:AlternateContent xmlns:mc="http://schemas.openxmlformats.org/markup-compatibility/2006" xmlns:p14="http://schemas.microsoft.com/office/powerpoint/2010/main">
    <mc:Choice Requires="p14">
      <p:transition spd="med" p14:dur="700">
        <p:split dir="in"/>
      </p:transition>
    </mc:Choice>
    <mc:Fallback xmlns="">
      <p:transition spd="med">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6" name="Picture 1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391140">
            <a:off x="17143583" y="389806"/>
            <a:ext cx="789858" cy="801886"/>
          </a:xfrm>
          <a:prstGeom prst="rect">
            <a:avLst/>
          </a:prstGeom>
        </p:spPr>
      </p:pic>
      <p:pic>
        <p:nvPicPr>
          <p:cNvPr id="7" name="Picture 14"/>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6815190" y="9836762"/>
            <a:ext cx="2488422" cy="420770"/>
          </a:xfrm>
          <a:prstGeom prst="rect">
            <a:avLst/>
          </a:prstGeom>
        </p:spPr>
      </p:pic>
      <p:grpSp>
        <p:nvGrpSpPr>
          <p:cNvPr id="8" name="Group 7"/>
          <p:cNvGrpSpPr/>
          <p:nvPr/>
        </p:nvGrpSpPr>
        <p:grpSpPr>
          <a:xfrm>
            <a:off x="5921321" y="333301"/>
            <a:ext cx="6096000" cy="914400"/>
            <a:chOff x="1554480" y="876300"/>
            <a:chExt cx="6096000" cy="1143000"/>
          </a:xfrm>
          <a:solidFill>
            <a:schemeClr val="accent5">
              <a:lumMod val="75000"/>
            </a:schemeClr>
          </a:solidFill>
        </p:grpSpPr>
        <p:sp>
          <p:nvSpPr>
            <p:cNvPr id="9" name="Flowchart: Terminator 8"/>
            <p:cNvSpPr/>
            <p:nvPr/>
          </p:nvSpPr>
          <p:spPr>
            <a:xfrm>
              <a:off x="1554480" y="876300"/>
              <a:ext cx="6096000" cy="1143000"/>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126502" y="987956"/>
              <a:ext cx="4974440" cy="884858"/>
            </a:xfrm>
            <a:prstGeom prst="rect">
              <a:avLst/>
            </a:prstGeom>
            <a:noFill/>
            <a:ln>
              <a:noFill/>
            </a:ln>
          </p:spPr>
          <p:txBody>
            <a:bodyPr wrap="none">
              <a:spAutoFit/>
            </a:bodyPr>
            <a:lstStyle/>
            <a:p>
              <a:pPr algn="ctr"/>
              <a:r>
                <a:rPr lang="en-US" sz="40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Ví</a:t>
              </a: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dụ</a:t>
              </a: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b="1"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1 </a:t>
              </a: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(SGK – </a:t>
              </a:r>
              <a:r>
                <a:rPr lang="en-US" sz="4000" b="1"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tr78)</a:t>
              </a:r>
              <a:endPar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grpSp>
      <p:pic>
        <p:nvPicPr>
          <p:cNvPr id="11" name="Picture 3">
            <a:extLst>
              <a:ext uri="{FF2B5EF4-FFF2-40B4-BE49-F238E27FC236}">
                <a16:creationId xmlns:a16="http://schemas.microsoft.com/office/drawing/2014/main" id="{96E85870-286D-4CCC-AA6B-47C2AF4CDE67}"/>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814792">
            <a:off x="653335" y="-69558"/>
            <a:ext cx="1158449" cy="1703601"/>
          </a:xfrm>
          <a:prstGeom prst="rect">
            <a:avLst/>
          </a:prstGeom>
        </p:spPr>
      </p:pic>
      <p:sp>
        <p:nvSpPr>
          <p:cNvPr id="12" name="Oval Callout 11"/>
          <p:cNvSpPr/>
          <p:nvPr/>
        </p:nvSpPr>
        <p:spPr>
          <a:xfrm>
            <a:off x="8104263" y="4660513"/>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smtClean="0">
                <a:solidFill>
                  <a:prstClr val="black"/>
                </a:solidFill>
              </a:rPr>
              <a:t>Giải</a:t>
            </a:r>
            <a:endParaRPr lang="en-US" sz="4000" b="1" dirty="0">
              <a:solidFill>
                <a:prstClr val="black"/>
              </a:solidFill>
            </a:endParaRPr>
          </a:p>
        </p:txBody>
      </p:sp>
      <p:sp>
        <p:nvSpPr>
          <p:cNvPr id="3" name="Rectangle 2"/>
          <p:cNvSpPr/>
          <p:nvPr/>
        </p:nvSpPr>
        <p:spPr>
          <a:xfrm>
            <a:off x="914400" y="1519178"/>
            <a:ext cx="16916400" cy="2862322"/>
          </a:xfrm>
          <a:prstGeom prst="rect">
            <a:avLst/>
          </a:prstGeom>
        </p:spPr>
        <p:txBody>
          <a:bodyPr wrap="square">
            <a:spAutoFit/>
          </a:bodyPr>
          <a:lstStyle/>
          <a:p>
            <a:pPr algn="just">
              <a:lnSpc>
                <a:spcPct val="150000"/>
              </a:lnSpc>
            </a:pPr>
            <a:r>
              <a:rPr lang="en-US" sz="4000" dirty="0">
                <a:latin typeface="Arial" panose="020B0604020202020204" pitchFamily="34" charset="0"/>
                <a:ea typeface="Calibri" panose="020F0502020204030204" pitchFamily="34" charset="0"/>
                <a:cs typeface="Arial" panose="020B0604020202020204" pitchFamily="34" charset="0"/>
              </a:rPr>
              <a:t>Cho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 </a:t>
            </a:r>
            <a:r>
              <a:rPr lang="en-US" sz="4000" dirty="0" err="1">
                <a:latin typeface="Arial" panose="020B0604020202020204" pitchFamily="34" charset="0"/>
                <a:ea typeface="Calibri" panose="020F0502020204030204" pitchFamily="34" charset="0"/>
                <a:cs typeface="Arial" panose="020B0604020202020204" pitchFamily="34" charset="0"/>
              </a:rPr>
              <a:t>cân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tại</a:t>
            </a:r>
            <a:r>
              <a:rPr lang="en-US" sz="4000" dirty="0">
                <a:latin typeface="Arial" panose="020B0604020202020204" pitchFamily="34" charset="0"/>
                <a:ea typeface="Calibri" panose="020F0502020204030204" pitchFamily="34" charset="0"/>
                <a:cs typeface="Arial" panose="020B0604020202020204" pitchFamily="34" charset="0"/>
              </a:rPr>
              <a:t> A. </a:t>
            </a:r>
            <a:r>
              <a:rPr lang="en-US" sz="4000" dirty="0" err="1">
                <a:latin typeface="Arial" panose="020B0604020202020204" pitchFamily="34" charset="0"/>
                <a:ea typeface="Calibri" panose="020F0502020204030204" pitchFamily="34" charset="0"/>
                <a:cs typeface="Arial" panose="020B0604020202020204" pitchFamily="34" charset="0"/>
              </a:rPr>
              <a:t>Vẽ</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trung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tuyến</a:t>
            </a:r>
            <a:r>
              <a:rPr lang="en-US" sz="4000" dirty="0">
                <a:latin typeface="Arial" panose="020B0604020202020204" pitchFamily="34" charset="0"/>
                <a:ea typeface="Calibri" panose="020F0502020204030204" pitchFamily="34" charset="0"/>
                <a:cs typeface="Arial" panose="020B0604020202020204" pitchFamily="34" charset="0"/>
              </a:rPr>
              <a:t> AI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4000" dirty="0">
                <a:latin typeface="Arial" panose="020B0604020202020204" pitchFamily="34" charset="0"/>
                <a:ea typeface="Calibri" panose="020F0502020204030204" pitchFamily="34" charset="0"/>
                <a:cs typeface="Arial" panose="020B0604020202020204" pitchFamily="34" charset="0"/>
              </a:rPr>
              <a:t>a) </a:t>
            </a:r>
            <a:r>
              <a:rPr lang="en-US" sz="4000" dirty="0" err="1">
                <a:latin typeface="Arial" panose="020B0604020202020204" pitchFamily="34" charset="0"/>
                <a:ea typeface="Calibri" panose="020F0502020204030204" pitchFamily="34" charset="0"/>
                <a:cs typeface="Arial" panose="020B0604020202020204" pitchFamily="34" charset="0"/>
              </a:rPr>
              <a:t>Chứng</a:t>
            </a:r>
            <a:r>
              <a:rPr lang="en-US" sz="4000" dirty="0">
                <a:latin typeface="Arial" panose="020B0604020202020204" pitchFamily="34" charset="0"/>
                <a:ea typeface="Calibri" panose="020F0502020204030204" pitchFamily="34" charset="0"/>
                <a:cs typeface="Arial" panose="020B0604020202020204" pitchFamily="34" charset="0"/>
              </a:rPr>
              <a:t> minh Al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trung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trực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cạnh</a:t>
            </a:r>
            <a:r>
              <a:rPr lang="en-US" sz="4000" dirty="0">
                <a:latin typeface="Arial" panose="020B0604020202020204" pitchFamily="34" charset="0"/>
                <a:ea typeface="Calibri" panose="020F0502020204030204" pitchFamily="34" charset="0"/>
                <a:cs typeface="Arial" panose="020B0604020202020204" pitchFamily="34" charset="0"/>
              </a:rPr>
              <a:t> BC. </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4000" dirty="0">
                <a:latin typeface="Arial" panose="020B0604020202020204" pitchFamily="34" charset="0"/>
                <a:ea typeface="Calibri" panose="020F0502020204030204" pitchFamily="34" charset="0"/>
                <a:cs typeface="Arial" panose="020B0604020202020204" pitchFamily="34" charset="0"/>
              </a:rPr>
              <a:t>b)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đỉnh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nằm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trên</a:t>
            </a:r>
            <a:r>
              <a:rPr lang="en-US" sz="4000" dirty="0">
                <a:latin typeface="Arial" panose="020B0604020202020204" pitchFamily="34" charset="0"/>
                <a:ea typeface="Calibri" panose="020F0502020204030204" pitchFamily="34" charset="0"/>
                <a:cs typeface="Arial" panose="020B0604020202020204" pitchFamily="34" charset="0"/>
              </a:rPr>
              <a:t> Al </a:t>
            </a:r>
            <a:r>
              <a:rPr lang="en-US" sz="4000" dirty="0" err="1">
                <a:latin typeface="Arial" panose="020B0604020202020204" pitchFamily="34" charset="0"/>
                <a:ea typeface="Calibri" panose="020F0502020204030204" pitchFamily="34" charset="0"/>
                <a:cs typeface="Arial" panose="020B0604020202020204" pitchFamily="34" charset="0"/>
              </a:rPr>
              <a:t>không</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8"/>
          <p:cNvSpPr>
            <a:spLocks noChangeArrowheads="1"/>
          </p:cNvSpPr>
          <p:nvPr/>
        </p:nvSpPr>
        <p:spPr bwMode="auto">
          <a:xfrm>
            <a:off x="914400" y="5829300"/>
            <a:ext cx="953118"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a:t>
            </a:r>
            <a:endParaRPr kumimoji="0" lang="en-US" altLang="en-US" sz="4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4000" b="0" i="0" u="none" strike="noStrike" cap="none" normalizeH="0" baseline="0" dirty="0" smtClean="0">
              <a:ln>
                <a:noFill/>
              </a:ln>
              <a:solidFill>
                <a:schemeClr val="tx1"/>
              </a:solidFill>
              <a:effectLst/>
              <a:latin typeface="Arial" panose="020B0604020202020204" pitchFamily="34" charset="0"/>
            </a:endParaRPr>
          </a:p>
        </p:txBody>
      </p:sp>
      <p:grpSp>
        <p:nvGrpSpPr>
          <p:cNvPr id="13" name="Group 12"/>
          <p:cNvGrpSpPr/>
          <p:nvPr/>
        </p:nvGrpSpPr>
        <p:grpSpPr>
          <a:xfrm>
            <a:off x="1524000" y="6491019"/>
            <a:ext cx="11696081" cy="3172868"/>
            <a:chOff x="0" y="-969120"/>
            <a:chExt cx="7872536" cy="3172869"/>
          </a:xfrm>
        </p:grpSpPr>
        <p:cxnSp>
          <p:nvCxnSpPr>
            <p:cNvPr id="14" name="Straight Connector 13"/>
            <p:cNvCxnSpPr>
              <a:cxnSpLocks/>
            </p:cNvCxnSpPr>
            <p:nvPr/>
          </p:nvCxnSpPr>
          <p:spPr>
            <a:xfrm>
              <a:off x="1203158" y="0"/>
              <a:ext cx="0" cy="1554480"/>
            </a:xfrm>
            <a:prstGeom prst="line">
              <a:avLst/>
            </a:prstGeom>
            <a:ln w="19050"/>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0" y="984869"/>
              <a:ext cx="6096000" cy="0"/>
            </a:xfrm>
            <a:prstGeom prst="line">
              <a:avLst/>
            </a:prstGeom>
            <a:ln w="19050"/>
          </p:spPr>
          <p:style>
            <a:lnRef idx="1">
              <a:schemeClr val="dk1"/>
            </a:lnRef>
            <a:fillRef idx="0">
              <a:schemeClr val="dk1"/>
            </a:fillRef>
            <a:effectRef idx="0">
              <a:schemeClr val="dk1"/>
            </a:effectRef>
            <a:fontRef idx="minor">
              <a:schemeClr val="tx1"/>
            </a:fontRef>
          </p:style>
        </p:cxnSp>
        <p:sp>
          <p:nvSpPr>
            <p:cNvPr id="16" name="TextBox 9"/>
            <p:cNvSpPr txBox="1"/>
            <p:nvPr/>
          </p:nvSpPr>
          <p:spPr>
            <a:xfrm>
              <a:off x="307524" y="-75626"/>
              <a:ext cx="882650" cy="1938993"/>
            </a:xfrm>
            <a:prstGeom prst="rect">
              <a:avLst/>
            </a:prstGeom>
            <a:noFill/>
          </p:spPr>
          <p:txBody>
            <a:bodyPr wrap="square" rtlCol="0">
              <a:spAutoFit/>
            </a:bodyPr>
            <a:lstStyle/>
            <a:p>
              <a:pPr algn="just">
                <a:lnSpc>
                  <a:spcPct val="150000"/>
                </a:lnSpc>
                <a:spcAft>
                  <a:spcPts val="800"/>
                </a:spcAft>
              </a:pPr>
              <a:r>
                <a:rPr lang="en-US" sz="4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GT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7" name="TextBox 10"/>
            <p:cNvSpPr txBox="1"/>
            <p:nvPr/>
          </p:nvSpPr>
          <p:spPr>
            <a:xfrm>
              <a:off x="384256" y="1018231"/>
              <a:ext cx="882650" cy="1015663"/>
            </a:xfrm>
            <a:prstGeom prst="rect">
              <a:avLst/>
            </a:prstGeom>
            <a:noFill/>
          </p:spPr>
          <p:txBody>
            <a:bodyPr wrap="square" rtlCol="0">
              <a:spAutoFit/>
            </a:bodyPr>
            <a:lstStyle/>
            <a:p>
              <a:pPr algn="just">
                <a:lnSpc>
                  <a:spcPct val="150000"/>
                </a:lnSpc>
                <a:spcAft>
                  <a:spcPts val="800"/>
                </a:spcAft>
              </a:pPr>
              <a:r>
                <a:rPr lang="en-US" sz="4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KL</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8" name="TextBox 11"/>
                <p:cNvSpPr txBox="1"/>
                <p:nvPr/>
              </p:nvSpPr>
              <p:spPr>
                <a:xfrm>
                  <a:off x="1343638" y="-969120"/>
                  <a:ext cx="4923790" cy="1938992"/>
                </a:xfrm>
                <a:prstGeom prst="rect">
                  <a:avLst/>
                </a:prstGeom>
                <a:noFill/>
              </p:spPr>
              <p:txBody>
                <a:bodyPr wrap="square" rtlCol="0">
                  <a:spAutoFit/>
                </a:bodyPr>
                <a:lstStyle/>
                <a:p>
                  <a:pPr algn="just">
                    <a:lnSpc>
                      <a:spcPct val="150000"/>
                    </a:lnSpc>
                  </a:pPr>
                  <a14:m>
                    <m:oMath xmlns:m="http://schemas.openxmlformats.org/officeDocument/2006/math">
                      <m:r>
                        <a:rPr lang="en-US" sz="4000" i="1" kern="120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en-US" sz="40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ABC,  AB = AC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4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AI </a:t>
                  </a:r>
                  <a:r>
                    <a:rPr lang="en-US" sz="40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là</a:t>
                  </a:r>
                  <a:r>
                    <a:rPr lang="en-US" sz="4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đường</a:t>
                  </a:r>
                  <a:r>
                    <a:rPr lang="en-US" sz="4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trung</a:t>
                  </a:r>
                  <a:r>
                    <a:rPr lang="en-US" sz="4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tuyến</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8" name="TextBox 11"/>
                <p:cNvSpPr txBox="1">
                  <a:spLocks noRot="1" noChangeAspect="1" noMove="1" noResize="1" noEditPoints="1" noAdjustHandles="1" noChangeArrowheads="1" noChangeShapeType="1" noTextEdit="1"/>
                </p:cNvSpPr>
                <p:nvPr/>
              </p:nvSpPr>
              <p:spPr>
                <a:xfrm>
                  <a:off x="1343638" y="-969120"/>
                  <a:ext cx="4923790" cy="1938992"/>
                </a:xfrm>
                <a:prstGeom prst="rect">
                  <a:avLst/>
                </a:prstGeom>
                <a:blipFill>
                  <a:blip r:embed="rId15"/>
                  <a:stretch>
                    <a:fillRect l="-2917" b="-6918"/>
                  </a:stretch>
                </a:blipFill>
              </p:spPr>
              <p:txBody>
                <a:bodyPr/>
                <a:lstStyle/>
                <a:p>
                  <a:r>
                    <a:rPr lang="en-US">
                      <a:noFill/>
                    </a:rPr>
                    <a:t> </a:t>
                  </a:r>
                </a:p>
              </p:txBody>
            </p:sp>
          </mc:Fallback>
        </mc:AlternateContent>
        <p:sp>
          <p:nvSpPr>
            <p:cNvPr id="19" name="TextBox 12"/>
            <p:cNvSpPr txBox="1"/>
            <p:nvPr/>
          </p:nvSpPr>
          <p:spPr>
            <a:xfrm>
              <a:off x="1331094" y="1188086"/>
              <a:ext cx="6541442" cy="1015663"/>
            </a:xfrm>
            <a:prstGeom prst="rect">
              <a:avLst/>
            </a:prstGeom>
            <a:noFill/>
          </p:spPr>
          <p:txBody>
            <a:bodyPr wrap="square" rtlCol="0">
              <a:spAutoFit/>
            </a:bodyPr>
            <a:lstStyle/>
            <a:p>
              <a:pPr algn="just">
                <a:lnSpc>
                  <a:spcPct val="150000"/>
                </a:lnSpc>
                <a:spcAft>
                  <a:spcPts val="800"/>
                </a:spcAft>
              </a:pPr>
              <a:r>
                <a:rPr lang="en-US" sz="4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AI </a:t>
              </a:r>
              <a:r>
                <a:rPr lang="en-US" sz="40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là</a:t>
              </a:r>
              <a:r>
                <a:rPr lang="en-US" sz="4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đường</a:t>
              </a:r>
              <a:r>
                <a:rPr lang="en-US" sz="4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trung</a:t>
              </a:r>
              <a:r>
                <a:rPr lang="en-US" sz="4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trực</a:t>
              </a:r>
              <a:r>
                <a:rPr lang="en-US" sz="4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en-US" sz="4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cạnh</a:t>
              </a:r>
              <a:r>
                <a:rPr lang="en-US" sz="4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BC.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grpSp>
      <p:sp>
        <p:nvSpPr>
          <p:cNvPr id="20" name="Rectangle 13"/>
          <p:cNvSpPr>
            <a:spLocks noChangeArrowheads="1"/>
          </p:cNvSpPr>
          <p:nvPr/>
        </p:nvSpPr>
        <p:spPr bwMode="auto">
          <a:xfrm>
            <a:off x="2108658" y="7280482"/>
            <a:ext cx="27445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4000"/>
          </a:p>
        </p:txBody>
      </p:sp>
      <p:pic>
        <p:nvPicPr>
          <p:cNvPr id="21" name="Picture 20"/>
          <p:cNvPicPr/>
          <p:nvPr/>
        </p:nvPicPr>
        <p:blipFill>
          <a:blip r:embed="rId16">
            <a:extLst>
              <a:ext uri="{28A0092B-C50C-407E-A947-70E740481C1C}">
                <a14:useLocalDpi xmlns:a14="http://schemas.microsoft.com/office/drawing/2010/main" val="0"/>
              </a:ext>
            </a:extLst>
          </a:blip>
          <a:stretch>
            <a:fillRect/>
          </a:stretch>
        </p:blipFill>
        <p:spPr>
          <a:xfrm>
            <a:off x="12675596" y="5600149"/>
            <a:ext cx="5155204" cy="3875205"/>
          </a:xfrm>
          <a:prstGeom prst="rect">
            <a:avLst/>
          </a:prstGeom>
        </p:spPr>
      </p:pic>
    </p:spTree>
    <p:extLst>
      <p:ext uri="{BB962C8B-B14F-4D97-AF65-F5344CB8AC3E}">
        <p14:creationId xmlns:p14="http://schemas.microsoft.com/office/powerpoint/2010/main" val="409550470"/>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anim calcmode="lin" valueType="num">
                                      <p:cBhvr>
                                        <p:cTn id="28" dur="500" fill="hold"/>
                                        <p:tgtEl>
                                          <p:spTgt spid="21"/>
                                        </p:tgtEl>
                                        <p:attrNameLst>
                                          <p:attrName>ppt_x</p:attrName>
                                        </p:attrNameLst>
                                      </p:cBhvr>
                                      <p:tavLst>
                                        <p:tav tm="0">
                                          <p:val>
                                            <p:strVal val="#ppt_x"/>
                                          </p:val>
                                        </p:tav>
                                        <p:tav tm="100000">
                                          <p:val>
                                            <p:strVal val="#ppt_x"/>
                                          </p:val>
                                        </p:tav>
                                      </p:tavLst>
                                    </p:anim>
                                    <p:anim calcmode="lin" valueType="num">
                                      <p:cBhvr>
                                        <p:cTn id="29" dur="5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6" name="Picture 1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391140">
            <a:off x="17143583" y="389806"/>
            <a:ext cx="789858" cy="801886"/>
          </a:xfrm>
          <a:prstGeom prst="rect">
            <a:avLst/>
          </a:prstGeom>
        </p:spPr>
      </p:pic>
      <p:pic>
        <p:nvPicPr>
          <p:cNvPr id="7" name="Picture 14"/>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963602" y="6504792"/>
            <a:ext cx="2488422" cy="420770"/>
          </a:xfrm>
          <a:prstGeom prst="rect">
            <a:avLst/>
          </a:prstGeom>
        </p:spPr>
      </p:pic>
      <p:sp>
        <p:nvSpPr>
          <p:cNvPr id="8" name="Oval Callout 7"/>
          <p:cNvSpPr/>
          <p:nvPr/>
        </p:nvSpPr>
        <p:spPr>
          <a:xfrm>
            <a:off x="8267700" y="215126"/>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smtClean="0">
                <a:solidFill>
                  <a:prstClr val="black"/>
                </a:solidFill>
              </a:rPr>
              <a:t>Giải</a:t>
            </a:r>
            <a:endParaRPr lang="en-US" sz="4000" b="1" dirty="0">
              <a:solidFill>
                <a:prstClr val="black"/>
              </a:solidFill>
            </a:endParaRPr>
          </a:p>
        </p:txBody>
      </p:sp>
      <p:pic>
        <p:nvPicPr>
          <p:cNvPr id="9" name="Picture 8"/>
          <p:cNvPicPr/>
          <p:nvPr/>
        </p:nvPicPr>
        <p:blipFill>
          <a:blip r:embed="rId14">
            <a:extLst>
              <a:ext uri="{28A0092B-C50C-407E-A947-70E740481C1C}">
                <a14:useLocalDpi xmlns:a14="http://schemas.microsoft.com/office/drawing/2010/main" val="0"/>
              </a:ext>
            </a:extLst>
          </a:blip>
          <a:stretch>
            <a:fillRect/>
          </a:stretch>
        </p:blipFill>
        <p:spPr>
          <a:xfrm>
            <a:off x="381000" y="1314798"/>
            <a:ext cx="4649276" cy="3723210"/>
          </a:xfrm>
          <a:prstGeom prst="rect">
            <a:avLst/>
          </a:prstGeom>
        </p:spPr>
      </p:pic>
      <mc:AlternateContent xmlns:mc="http://schemas.openxmlformats.org/markup-compatibility/2006">
        <mc:Choice xmlns:a14="http://schemas.microsoft.com/office/drawing/2010/main" Requires="a14">
          <p:sp>
            <p:nvSpPr>
              <p:cNvPr id="3" name="Rectangle 2"/>
              <p:cNvSpPr/>
              <p:nvPr/>
            </p:nvSpPr>
            <p:spPr>
              <a:xfrm>
                <a:off x="5486400" y="1409700"/>
                <a:ext cx="11082663" cy="3785652"/>
              </a:xfrm>
              <a:prstGeom prst="rect">
                <a:avLst/>
              </a:prstGeom>
            </p:spPr>
            <p:txBody>
              <a:bodyPr wrap="square">
                <a:spAutoFit/>
              </a:bodyPr>
              <a:lstStyle/>
              <a:p>
                <a:pPr algn="just">
                  <a:lnSpc>
                    <a:spcPct val="150000"/>
                  </a:lnSpc>
                </a:pP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Xét</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AIB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AIC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AB = AC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gt</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IB </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IC </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(do AI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trung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tuyến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cạnh</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AI </a:t>
                </a: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chung</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5486400" y="1409700"/>
                <a:ext cx="11082663" cy="3785652"/>
              </a:xfrm>
              <a:prstGeom prst="rect">
                <a:avLst/>
              </a:prstGeom>
              <a:blipFill>
                <a:blip r:embed="rId15"/>
                <a:stretch>
                  <a:fillRect l="-1925" b="-3060"/>
                </a:stretch>
              </a:blipFill>
            </p:spPr>
            <p:txBody>
              <a:bodyPr/>
              <a:lstStyle/>
              <a:p>
                <a:r>
                  <a:rPr lang="en-US">
                    <a:noFill/>
                  </a:rPr>
                  <a:t> </a:t>
                </a:r>
              </a:p>
            </p:txBody>
          </p:sp>
        </mc:Fallback>
      </mc:AlternateContent>
      <p:sp>
        <p:nvSpPr>
          <p:cNvPr id="4" name="Right Brace 3"/>
          <p:cNvSpPr/>
          <p:nvPr/>
        </p:nvSpPr>
        <p:spPr>
          <a:xfrm>
            <a:off x="12268200" y="2635001"/>
            <a:ext cx="609600" cy="2514600"/>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0" name="Picture 16"/>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31"/>
              </a:ext>
            </a:extLst>
          </a:blip>
          <a:srcRect/>
          <a:stretch>
            <a:fillRect/>
          </a:stretch>
        </p:blipFill>
        <p:spPr>
          <a:xfrm flipH="1">
            <a:off x="15587428" y="8496300"/>
            <a:ext cx="1951084" cy="1590187"/>
          </a:xfrm>
          <a:prstGeom prst="rect">
            <a:avLst/>
          </a:prstGeom>
        </p:spPr>
      </p:pic>
      <mc:AlternateContent xmlns:mc="http://schemas.openxmlformats.org/markup-compatibility/2006" xmlns:a14="http://schemas.microsoft.com/office/drawing/2010/main">
        <mc:Choice Requires="a14">
          <p:sp>
            <p:nvSpPr>
              <p:cNvPr id="11" name="Rectangle 10"/>
              <p:cNvSpPr/>
              <p:nvPr/>
            </p:nvSpPr>
            <p:spPr>
              <a:xfrm>
                <a:off x="5486400" y="5284287"/>
                <a:ext cx="13411200" cy="1969193"/>
              </a:xfrm>
              <a:prstGeom prst="rect">
                <a:avLst/>
              </a:prstGeom>
            </p:spPr>
            <p:txBody>
              <a:bodyPr wrap="square">
                <a:spAutoFit/>
              </a:bodyPr>
              <a:lstStyle/>
              <a:p>
                <a:pPr lvl="0" algn="just">
                  <a:lnSpc>
                    <a:spcPct val="150000"/>
                  </a:lnSpc>
                </a:pP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Mà</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acc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𝐴𝐼𝐵</m:t>
                        </m:r>
                      </m:e>
                    </m:acc>
                  </m:oMath>
                </a14:m>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acc>
                      <m:accPr>
                        <m:chr m:val="̂"/>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acc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𝐴𝐼𝐶</m:t>
                        </m:r>
                      </m:e>
                    </m:acc>
                  </m:oMath>
                </a14:m>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 180</a:t>
                </a:r>
                <a:r>
                  <a:rPr lang="en-US" sz="4000" baseline="30000" dirty="0">
                    <a:solidFill>
                      <a:srgbClr val="000000"/>
                    </a:solidFill>
                    <a:latin typeface="Arial" panose="020B0604020202020204" pitchFamily="34" charset="0"/>
                    <a:ea typeface="Times New Roman" panose="02020603050405020304" pitchFamily="18" charset="0"/>
                    <a:cs typeface="Arial" panose="020B0604020202020204" pitchFamily="34" charset="0"/>
                  </a:rPr>
                  <a:t>o</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(2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góc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kề</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bù</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n-US" sz="4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4000" b="1" i="1">
                        <a:solidFill>
                          <a:prstClr val="black"/>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4000" b="1"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acc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𝐴𝐼𝐵</m:t>
                        </m:r>
                      </m:e>
                    </m:acc>
                  </m:oMath>
                </a14:m>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acc>
                      <m:accPr>
                        <m:chr m:val="̂"/>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acc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𝐴𝐼𝐶</m:t>
                        </m:r>
                      </m:e>
                    </m:acc>
                  </m:oMath>
                </a14:m>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 90</a:t>
                </a:r>
                <a:r>
                  <a:rPr lang="en-US" sz="4000" baseline="30000" dirty="0">
                    <a:solidFill>
                      <a:srgbClr val="000000"/>
                    </a:solidFill>
                    <a:latin typeface="Arial" panose="020B0604020202020204" pitchFamily="34" charset="0"/>
                    <a:ea typeface="Times New Roman" panose="02020603050405020304" pitchFamily="18" charset="0"/>
                    <a:cs typeface="Arial" panose="020B0604020202020204" pitchFamily="34" charset="0"/>
                  </a:rPr>
                  <a:t>o</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lvl="0" algn="just">
                  <a:lnSpc>
                    <a:spcPct val="150000"/>
                  </a:lnSpc>
                </a:pPr>
                <a14:m>
                  <m:oMath xmlns:m="http://schemas.openxmlformats.org/officeDocument/2006/math">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AI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trung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trực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cạnh</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BC.</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5486400" y="5284287"/>
                <a:ext cx="13411200" cy="1969193"/>
              </a:xfrm>
              <a:prstGeom prst="rect">
                <a:avLst/>
              </a:prstGeom>
              <a:blipFill>
                <a:blip r:embed="rId32"/>
                <a:stretch>
                  <a:fillRect l="-1591" b="-65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12877800" y="2906418"/>
                <a:ext cx="5189241" cy="1015663"/>
              </a:xfrm>
              <a:prstGeom prst="rect">
                <a:avLst/>
              </a:prstGeom>
            </p:spPr>
            <p:txBody>
              <a:bodyPr wrap="none">
                <a:spAutoFit/>
              </a:bodyPr>
              <a:lstStyle/>
              <a:p>
                <a:pPr lvl="0" algn="just">
                  <a:lnSpc>
                    <a:spcPct val="150000"/>
                  </a:lnSpc>
                </a:pPr>
                <a14:m>
                  <m:oMath xmlns:m="http://schemas.openxmlformats.org/officeDocument/2006/math">
                    <m:r>
                      <a:rPr lang="en-US" sz="4000" b="1" i="1">
                        <a:solidFill>
                          <a:prstClr val="black"/>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4000" b="1"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AIB = </a:t>
                </a:r>
                <a14:m>
                  <m:oMath xmlns:m="http://schemas.openxmlformats.org/officeDocument/2006/math">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AIC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c.c.c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12877800" y="2906418"/>
                <a:ext cx="5189241" cy="1015663"/>
              </a:xfrm>
              <a:prstGeom prst="rect">
                <a:avLst/>
              </a:prstGeom>
              <a:blipFill>
                <a:blip r:embed="rId33"/>
                <a:stretch>
                  <a:fillRect r="-3290" b="-144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12877800" y="3960181"/>
                <a:ext cx="3217035" cy="1045864"/>
              </a:xfrm>
              <a:prstGeom prst="rect">
                <a:avLst/>
              </a:prstGeom>
            </p:spPr>
            <p:txBody>
              <a:bodyPr wrap="none">
                <a:spAutoFit/>
              </a:bodyPr>
              <a:lstStyle/>
              <a:p>
                <a:pPr lvl="0" algn="just">
                  <a:lnSpc>
                    <a:spcPct val="150000"/>
                  </a:lnSpc>
                </a:pPr>
                <a14:m>
                  <m:oMath xmlns:m="http://schemas.openxmlformats.org/officeDocument/2006/math">
                    <m:r>
                      <a:rPr lang="en-US" sz="4000" b="1" i="1">
                        <a:solidFill>
                          <a:prstClr val="black"/>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4000" b="1"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acc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𝐴𝐼𝐵</m:t>
                        </m:r>
                      </m:e>
                    </m:acc>
                  </m:oMath>
                </a14:m>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acc>
                      <m:accPr>
                        <m:chr m:val="̂"/>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acc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𝐴𝐼𝐶</m:t>
                        </m:r>
                      </m:e>
                    </m:acc>
                  </m:oMath>
                </a14:m>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12877800" y="3960181"/>
                <a:ext cx="3217035" cy="1045864"/>
              </a:xfrm>
              <a:prstGeom prst="rect">
                <a:avLst/>
              </a:prstGeom>
              <a:blipFill>
                <a:blip r:embed="rId34"/>
                <a:stretch>
                  <a:fillRect b="-128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609600" y="7283986"/>
                <a:ext cx="16840200" cy="2964914"/>
              </a:xfrm>
              <a:prstGeom prst="rect">
                <a:avLst/>
              </a:prstGeom>
            </p:spPr>
            <p:txBody>
              <a:bodyPr wrap="square">
                <a:spAutoFit/>
              </a:bodyPr>
              <a:lstStyle/>
              <a:p>
                <a:pPr algn="just">
                  <a:lnSpc>
                    <a:spcPct val="150000"/>
                  </a:lnSpc>
                  <a:spcAft>
                    <a:spcPts val="800"/>
                  </a:spcAft>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b) Theo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câu</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 do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điểm</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cách</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đều</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đỉnh</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tam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ABC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nằm</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trên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trung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trực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BC.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14:m>
                  <m:oMath xmlns:m="http://schemas.openxmlformats.org/officeDocument/2006/math">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Điểm</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đó</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nằm</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trên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trung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tuyến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AI</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609600" y="7283986"/>
                <a:ext cx="16840200" cy="2964914"/>
              </a:xfrm>
              <a:prstGeom prst="rect">
                <a:avLst/>
              </a:prstGeom>
              <a:blipFill>
                <a:blip r:embed="rId35"/>
                <a:stretch>
                  <a:fillRect l="-1267" r="-1231" b="-4115"/>
                </a:stretch>
              </a:blipFill>
            </p:spPr>
            <p:txBody>
              <a:bodyPr/>
              <a:lstStyle/>
              <a:p>
                <a:r>
                  <a:rPr lang="en-US">
                    <a:noFill/>
                  </a:rPr>
                  <a:t> </a:t>
                </a:r>
              </a:p>
            </p:txBody>
          </p:sp>
        </mc:Fallback>
      </mc:AlternateContent>
    </p:spTree>
    <p:extLst>
      <p:ext uri="{BB962C8B-B14F-4D97-AF65-F5344CB8AC3E}">
        <p14:creationId xmlns:p14="http://schemas.microsoft.com/office/powerpoint/2010/main" val="1190721301"/>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arn(inVertical)">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wipe(down)">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par>
                                <p:cTn id="38" presetID="10" presetClass="entr" presetSubtype="0" fill="hold" nodeType="with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500"/>
                                        <p:tgtEl>
                                          <p:spTgt spid="12">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13">
                                            <p:txEl>
                                              <p:pRg st="0" end="0"/>
                                            </p:txEl>
                                          </p:spTgt>
                                        </p:tgtEl>
                                        <p:attrNameLst>
                                          <p:attrName>style.visibility</p:attrName>
                                        </p:attrNameLst>
                                      </p:cBhvr>
                                      <p:to>
                                        <p:strVal val="visible"/>
                                      </p:to>
                                    </p:set>
                                    <p:animEffect transition="in" filter="wipe(down)">
                                      <p:cBhvr>
                                        <p:cTn id="45" dur="500"/>
                                        <p:tgtEl>
                                          <p:spTgt spid="13">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50" dur="500"/>
                                        <p:tgtEl>
                                          <p:spTgt spid="11">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11">
                                            <p:txEl>
                                              <p:pRg st="1" end="1"/>
                                            </p:txEl>
                                          </p:spTgt>
                                        </p:tgtEl>
                                        <p:attrNameLst>
                                          <p:attrName>style.visibility</p:attrName>
                                        </p:attrNameLst>
                                      </p:cBhvr>
                                      <p:to>
                                        <p:strVal val="visible"/>
                                      </p:to>
                                    </p:set>
                                    <p:animEffect transition="in" filter="wipe(down)">
                                      <p:cBhvr>
                                        <p:cTn id="55" dur="500"/>
                                        <p:tgtEl>
                                          <p:spTgt spid="11">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4">
                                            <p:txEl>
                                              <p:pRg st="0" end="0"/>
                                            </p:txEl>
                                          </p:spTgt>
                                        </p:tgtEl>
                                        <p:attrNameLst>
                                          <p:attrName>style.visibility</p:attrName>
                                        </p:attrNameLst>
                                      </p:cBhvr>
                                      <p:to>
                                        <p:strVal val="visible"/>
                                      </p:to>
                                    </p:set>
                                    <p:animEffect transition="in" filter="fade">
                                      <p:cBhvr>
                                        <p:cTn id="60" dur="500"/>
                                        <p:tgtEl>
                                          <p:spTgt spid="14">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nodeType="clickEffect">
                                  <p:stCondLst>
                                    <p:cond delay="0"/>
                                  </p:stCondLst>
                                  <p:childTnLst>
                                    <p:set>
                                      <p:cBhvr>
                                        <p:cTn id="64" dur="1" fill="hold">
                                          <p:stCondLst>
                                            <p:cond delay="0"/>
                                          </p:stCondLst>
                                        </p:cTn>
                                        <p:tgtEl>
                                          <p:spTgt spid="14">
                                            <p:txEl>
                                              <p:pRg st="1" end="1"/>
                                            </p:txEl>
                                          </p:spTgt>
                                        </p:tgtEl>
                                        <p:attrNameLst>
                                          <p:attrName>style.visibility</p:attrName>
                                        </p:attrNameLst>
                                      </p:cBhvr>
                                      <p:to>
                                        <p:strVal val="visible"/>
                                      </p:to>
                                    </p:set>
                                    <p:animEffect transition="in" filter="barn(inVertical)">
                                      <p:cBhvr>
                                        <p:cTn id="65"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5400000">
            <a:off x="7993360" y="1056885"/>
            <a:ext cx="2240320" cy="19252751"/>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732813" y="9563100"/>
            <a:ext cx="3562270" cy="602348"/>
          </a:xfrm>
          <a:prstGeom prst="rect">
            <a:avLst/>
          </a:prstGeom>
        </p:spPr>
      </p:pic>
      <p:pic>
        <p:nvPicPr>
          <p:cNvPr id="12" name="Picture 16"/>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391140">
            <a:off x="17805502" y="392208"/>
            <a:ext cx="1220071" cy="1238650"/>
          </a:xfrm>
          <a:prstGeom prst="rect">
            <a:avLst/>
          </a:prstGeom>
        </p:spPr>
      </p:pic>
      <p:sp>
        <p:nvSpPr>
          <p:cNvPr id="11" name="Pentagon 10"/>
          <p:cNvSpPr/>
          <p:nvPr/>
        </p:nvSpPr>
        <p:spPr>
          <a:xfrm>
            <a:off x="381000" y="401933"/>
            <a:ext cx="4800600" cy="1219200"/>
          </a:xfrm>
          <a:prstGeom prst="homePlate">
            <a:avLst/>
          </a:prstGeom>
          <a:solidFill>
            <a:srgbClr val="FFCC66"/>
          </a:solidFill>
          <a:ln>
            <a:solidFill>
              <a:srgbClr val="E873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LUYỆN TẬP 1</a:t>
            </a:r>
            <a:endPar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Oval Callout 12"/>
          <p:cNvSpPr/>
          <p:nvPr/>
        </p:nvSpPr>
        <p:spPr>
          <a:xfrm>
            <a:off x="8267700" y="2095500"/>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
        <p:nvSpPr>
          <p:cNvPr id="2" name="Rectangle 1"/>
          <p:cNvSpPr/>
          <p:nvPr/>
        </p:nvSpPr>
        <p:spPr>
          <a:xfrm>
            <a:off x="5436676" y="42037"/>
            <a:ext cx="10615047" cy="1938992"/>
          </a:xfrm>
          <a:prstGeom prst="rect">
            <a:avLst/>
          </a:prstGeom>
        </p:spPr>
        <p:txBody>
          <a:bodyPr wrap="square">
            <a:spAutoFit/>
          </a:bodyPr>
          <a:lstStyle/>
          <a:p>
            <a:pPr algn="just">
              <a:lnSpc>
                <a:spcPct val="150000"/>
              </a:lnSpc>
              <a:spcAft>
                <a:spcPts val="800"/>
              </a:spcAft>
            </a:pP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Chứng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minh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rằng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đều</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ABC,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trọng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tâm</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G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cách</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đều</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3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đỉnh</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đó</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4" name="Picture 13"/>
          <p:cNvPicPr/>
          <p:nvPr/>
        </p:nvPicPr>
        <p:blipFill>
          <a:blip r:embed="rId15">
            <a:extLst>
              <a:ext uri="{28A0092B-C50C-407E-A947-70E740481C1C}">
                <a14:useLocalDpi xmlns:a14="http://schemas.microsoft.com/office/drawing/2010/main" val="0"/>
              </a:ext>
            </a:extLst>
          </a:blip>
          <a:stretch>
            <a:fillRect/>
          </a:stretch>
        </p:blipFill>
        <p:spPr>
          <a:xfrm>
            <a:off x="381000" y="3303771"/>
            <a:ext cx="4903276" cy="4242868"/>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5486400" y="3162300"/>
                <a:ext cx="12109868" cy="6145272"/>
              </a:xfrm>
              <a:prstGeom prst="rect">
                <a:avLst/>
              </a:prstGeom>
            </p:spPr>
            <p:txBody>
              <a:bodyPr wrap="square">
                <a:spAutoFit/>
              </a:bodyPr>
              <a:lstStyle/>
              <a:p>
                <a:pPr algn="just">
                  <a:lnSpc>
                    <a:spcPct val="150000"/>
                  </a:lnSpc>
                  <a:spcAft>
                    <a:spcPts val="800"/>
                  </a:spcAft>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G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trọng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tâm</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tam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ABC</a:t>
                </a:r>
              </a:p>
              <a:p>
                <a:pPr algn="just">
                  <a:lnSpc>
                    <a:spcPct val="150000"/>
                  </a:lnSpc>
                  <a:spcAft>
                    <a:spcPts val="800"/>
                  </a:spcAft>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G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giao</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3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trung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tuyến</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AN, CM, BP.</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Xét</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 ANB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 ANC,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AN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chung</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NB = NC (t/c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trung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tuyến</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AB= AC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vì</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 ABC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đều</a:t>
                </a:r>
                <a:r>
                  <a:rPr lang="en-US" sz="40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5486400" y="3162300"/>
                <a:ext cx="12109868" cy="6145272"/>
              </a:xfrm>
              <a:prstGeom prst="rect">
                <a:avLst/>
              </a:prstGeom>
              <a:blipFill>
                <a:blip r:embed="rId16"/>
                <a:stretch>
                  <a:fillRect l="-1761" b="-1488"/>
                </a:stretch>
              </a:blipFill>
            </p:spPr>
            <p:txBody>
              <a:bodyPr/>
              <a:lstStyle/>
              <a:p>
                <a:r>
                  <a:rPr lang="en-US">
                    <a:noFill/>
                  </a:rPr>
                  <a:t> </a:t>
                </a:r>
              </a:p>
            </p:txBody>
          </p:sp>
        </mc:Fallback>
      </mc:AlternateContent>
      <p:sp>
        <p:nvSpPr>
          <p:cNvPr id="17" name="Right Brace 16"/>
          <p:cNvSpPr/>
          <p:nvPr/>
        </p:nvSpPr>
        <p:spPr>
          <a:xfrm>
            <a:off x="12877800" y="6362700"/>
            <a:ext cx="685800" cy="294487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 name="Rectangle 17"/>
              <p:cNvSpPr/>
              <p:nvPr/>
            </p:nvSpPr>
            <p:spPr>
              <a:xfrm>
                <a:off x="13612590" y="6971440"/>
                <a:ext cx="4329544" cy="1824923"/>
              </a:xfrm>
              <a:prstGeom prst="rect">
                <a:avLst/>
              </a:prstGeom>
            </p:spPr>
            <p:txBody>
              <a:bodyPr wrap="square">
                <a:spAutoFit/>
              </a:bodyPr>
              <a:lstStyle/>
              <a:p>
                <a:pPr lvl="0" algn="ctr">
                  <a:lnSpc>
                    <a:spcPct val="150000"/>
                  </a:lnSpc>
                  <a:spcAft>
                    <a:spcPts val="800"/>
                  </a:spcAft>
                  <a:defRPr/>
                </a:pPr>
                <a14:m>
                  <m:oMath xmlns:m="http://schemas.openxmlformats.org/officeDocument/2006/math">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 </m:t>
                    </m:r>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ANB = ∆ ANC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c.c.c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13612590" y="6971440"/>
                <a:ext cx="4329544" cy="1824923"/>
              </a:xfrm>
              <a:prstGeom prst="rect">
                <a:avLst/>
              </a:prstGeom>
              <a:blipFill>
                <a:blip r:embed="rId17"/>
                <a:stretch>
                  <a:fillRect r="-7746" b="-13712"/>
                </a:stretch>
              </a:blipFill>
            </p:spPr>
            <p:txBody>
              <a:bodyPr/>
              <a:lstStyle/>
              <a:p>
                <a:r>
                  <a:rPr lang="en-US">
                    <a:noFill/>
                  </a:rPr>
                  <a:t> </a:t>
                </a:r>
              </a:p>
            </p:txBody>
          </p:sp>
        </mc:Fallback>
      </mc:AlternateContent>
    </p:spTree>
    <p:extLst>
      <p:ext uri="{BB962C8B-B14F-4D97-AF65-F5344CB8AC3E}">
        <p14:creationId xmlns:p14="http://schemas.microsoft.com/office/powerpoint/2010/main" val="3459553737"/>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anim calcmode="lin" valueType="num">
                                      <p:cBhvr>
                                        <p:cTn id="24" dur="500" fill="hold"/>
                                        <p:tgtEl>
                                          <p:spTgt spid="14"/>
                                        </p:tgtEl>
                                        <p:attrNameLst>
                                          <p:attrName>ppt_x</p:attrName>
                                        </p:attrNameLst>
                                      </p:cBhvr>
                                      <p:tavLst>
                                        <p:tav tm="0">
                                          <p:val>
                                            <p:strVal val="#ppt_x"/>
                                          </p:val>
                                        </p:tav>
                                        <p:tav tm="100000">
                                          <p:val>
                                            <p:strVal val="#ppt_x"/>
                                          </p:val>
                                        </p:tav>
                                      </p:tavLst>
                                    </p:anim>
                                    <p:anim calcmode="lin" valueType="num">
                                      <p:cBhvr>
                                        <p:cTn id="25"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Effect transition="in" filter="fade">
                                      <p:cBhvr>
                                        <p:cTn id="30" dur="500"/>
                                        <p:tgtEl>
                                          <p:spTgt spid="5">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animEffect transition="in" filter="wipe(down)">
                                      <p:cBhvr>
                                        <p:cTn id="35" dur="500"/>
                                        <p:tgtEl>
                                          <p:spTgt spid="5">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5">
                                            <p:txEl>
                                              <p:pRg st="2" end="2"/>
                                            </p:txEl>
                                          </p:spTgt>
                                        </p:tgtEl>
                                        <p:attrNameLst>
                                          <p:attrName>style.visibility</p:attrName>
                                        </p:attrNameLst>
                                      </p:cBhvr>
                                      <p:to>
                                        <p:strVal val="visible"/>
                                      </p:to>
                                    </p:set>
                                    <p:animEffect transition="in" filter="barn(inVertical)">
                                      <p:cBhvr>
                                        <p:cTn id="40" dur="500"/>
                                        <p:tgtEl>
                                          <p:spTgt spid="5">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
                                            <p:txEl>
                                              <p:pRg st="3" end="3"/>
                                            </p:txEl>
                                          </p:spTgt>
                                        </p:tgtEl>
                                        <p:attrNameLst>
                                          <p:attrName>style.visibility</p:attrName>
                                        </p:attrNameLst>
                                      </p:cBhvr>
                                      <p:to>
                                        <p:strVal val="visible"/>
                                      </p:to>
                                    </p:set>
                                    <p:animEffect transition="in" filter="fade">
                                      <p:cBhvr>
                                        <p:cTn id="45" dur="500"/>
                                        <p:tgtEl>
                                          <p:spTgt spid="5">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5">
                                            <p:txEl>
                                              <p:pRg st="4" end="4"/>
                                            </p:txEl>
                                          </p:spTgt>
                                        </p:tgtEl>
                                        <p:attrNameLst>
                                          <p:attrName>style.visibility</p:attrName>
                                        </p:attrNameLst>
                                      </p:cBhvr>
                                      <p:to>
                                        <p:strVal val="visible"/>
                                      </p:to>
                                    </p:set>
                                    <p:animEffect transition="in" filter="randombar(horizontal)">
                                      <p:cBhvr>
                                        <p:cTn id="50" dur="500"/>
                                        <p:tgtEl>
                                          <p:spTgt spid="5">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5">
                                            <p:txEl>
                                              <p:pRg st="5" end="5"/>
                                            </p:txEl>
                                          </p:spTgt>
                                        </p:tgtEl>
                                        <p:attrNameLst>
                                          <p:attrName>style.visibility</p:attrName>
                                        </p:attrNameLst>
                                      </p:cBhvr>
                                      <p:to>
                                        <p:strVal val="visible"/>
                                      </p:to>
                                    </p:set>
                                    <p:animEffect transition="in" filter="fade">
                                      <p:cBhvr>
                                        <p:cTn id="55" dur="500"/>
                                        <p:tgtEl>
                                          <p:spTgt spid="5">
                                            <p:txEl>
                                              <p:pRg st="5" end="5"/>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down)">
                                      <p:cBhvr>
                                        <p:cTn id="60" dur="500"/>
                                        <p:tgtEl>
                                          <p:spTgt spid="17"/>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wipe(down)">
                                      <p:cBhvr>
                                        <p:cTn id="6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2" grpId="0"/>
      <p:bldP spid="17" grpId="0" animBg="1"/>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5400000">
            <a:off x="7993360" y="1056885"/>
            <a:ext cx="2240320" cy="19252751"/>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732813" y="7427278"/>
            <a:ext cx="3562270" cy="602348"/>
          </a:xfrm>
          <a:prstGeom prst="rect">
            <a:avLst/>
          </a:prstGeom>
        </p:spPr>
      </p:pic>
      <p:pic>
        <p:nvPicPr>
          <p:cNvPr id="12" name="Picture 16"/>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391140">
            <a:off x="-318291" y="367981"/>
            <a:ext cx="1220071" cy="1238650"/>
          </a:xfrm>
          <a:prstGeom prst="rect">
            <a:avLst/>
          </a:prstGeom>
        </p:spPr>
      </p:pic>
      <p:sp>
        <p:nvSpPr>
          <p:cNvPr id="13" name="Oval Callout 12"/>
          <p:cNvSpPr/>
          <p:nvPr/>
        </p:nvSpPr>
        <p:spPr>
          <a:xfrm>
            <a:off x="8237220" y="462376"/>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14" name="Picture 13"/>
          <p:cNvPicPr/>
          <p:nvPr/>
        </p:nvPicPr>
        <p:blipFill>
          <a:blip r:embed="rId15">
            <a:extLst>
              <a:ext uri="{28A0092B-C50C-407E-A947-70E740481C1C}">
                <a14:useLocalDpi xmlns:a14="http://schemas.microsoft.com/office/drawing/2010/main" val="0"/>
              </a:ext>
            </a:extLst>
          </a:blip>
          <a:stretch>
            <a:fillRect/>
          </a:stretch>
        </p:blipFill>
        <p:spPr>
          <a:xfrm>
            <a:off x="13487400" y="868721"/>
            <a:ext cx="4267200" cy="3738462"/>
          </a:xfrm>
          <a:prstGeom prst="rect">
            <a:avLst/>
          </a:prstGeom>
        </p:spPr>
      </p:pic>
      <mc:AlternateContent xmlns:mc="http://schemas.openxmlformats.org/markup-compatibility/2006" xmlns:a14="http://schemas.microsoft.com/office/drawing/2010/main">
        <mc:Choice Requires="a14">
          <p:sp>
            <p:nvSpPr>
              <p:cNvPr id="16" name="Rectangle 15"/>
              <p:cNvSpPr/>
              <p:nvPr/>
            </p:nvSpPr>
            <p:spPr>
              <a:xfrm>
                <a:off x="838200" y="2029517"/>
                <a:ext cx="13138092" cy="623818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𝐵𝐴𝑁</m:t>
                        </m:r>
                      </m:e>
                    </m:acc>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𝐶𝐴𝑁</m:t>
                        </m:r>
                      </m:e>
                    </m:acc>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(2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góc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tương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ứng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AN hay AG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là</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đường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phân</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giác</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𝐵𝐴𝐶</m:t>
                        </m:r>
                      </m:e>
                    </m:acc>
                  </m:oMath>
                </a14:m>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dirty="0" smtClean="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smtClean="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Tương</a:t>
                </a:r>
                <a:r>
                  <a:rPr kumimoji="0" lang="en-US" sz="4000" b="0" i="0" u="none" strike="noStrike" kern="1200" cap="none" spc="0" normalizeH="0" baseline="0" noProof="0" dirty="0" smtClean="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tự</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BP hay BG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là</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đường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phân</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giác</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𝐴𝐵𝐶</m:t>
                        </m:r>
                      </m:e>
                    </m:acc>
                  </m:oMath>
                </a14:m>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G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cách</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đều</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3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cạnh</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AB, AC, BC mag G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là</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trọng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tâm</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G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là</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giao</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điểm</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3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đường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trung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trực</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4000" b="0" i="0" u="none" strike="noStrike" kern="1200" cap="none" spc="0" normalizeH="0" baseline="0" noProof="0" dirty="0" smtClean="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G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cách</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đều</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3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đỉnh</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A,B,C</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838200" y="2029517"/>
                <a:ext cx="13138092" cy="6238183"/>
              </a:xfrm>
              <a:prstGeom prst="rect">
                <a:avLst/>
              </a:prstGeom>
              <a:blipFill>
                <a:blip r:embed="rId16"/>
                <a:stretch>
                  <a:fillRect b="-1466"/>
                </a:stretch>
              </a:blipFill>
            </p:spPr>
            <p:txBody>
              <a:bodyPr/>
              <a:lstStyle/>
              <a:p>
                <a:r>
                  <a:rPr lang="en-US">
                    <a:noFill/>
                  </a:rPr>
                  <a:t> </a:t>
                </a:r>
              </a:p>
            </p:txBody>
          </p:sp>
        </mc:Fallback>
      </mc:AlternateContent>
      <p:pic>
        <p:nvPicPr>
          <p:cNvPr id="17" name="Picture 6"/>
          <p:cNvPicPr>
            <a:picLocks noChangeAspect="1"/>
          </p:cNvPicPr>
          <p:nvPr/>
        </p:nvPicPr>
        <p:blipFill rotWithShape="1">
          <a:blip r:embed="rId17"/>
          <a:srcRect t="30236"/>
          <a:stretch/>
        </p:blipFill>
        <p:spPr>
          <a:xfrm>
            <a:off x="13045110" y="7200900"/>
            <a:ext cx="2695234" cy="2992516"/>
          </a:xfrm>
          <a:prstGeom prst="rect">
            <a:avLst/>
          </a:prstGeom>
        </p:spPr>
      </p:pic>
    </p:spTree>
    <p:extLst>
      <p:ext uri="{BB962C8B-B14F-4D97-AF65-F5344CB8AC3E}">
        <p14:creationId xmlns:p14="http://schemas.microsoft.com/office/powerpoint/2010/main" val="3413354432"/>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barn(inVertical)">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wipe(down)">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randombar(horizontal)">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xEl>
                                              <p:pRg st="5" end="5"/>
                                            </p:txEl>
                                          </p:spTgt>
                                        </p:tgtEl>
                                        <p:attrNameLst>
                                          <p:attrName>style.visibility</p:attrName>
                                        </p:attrNameLst>
                                      </p:cBhvr>
                                      <p:to>
                                        <p:strVal val="visible"/>
                                      </p:to>
                                    </p:set>
                                    <p:animEffect transition="in" filter="fade">
                                      <p:cBhvr>
                                        <p:cTn id="32" dur="500"/>
                                        <p:tgtEl>
                                          <p:spTgt spid="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11"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234748" flipV="1">
            <a:off x="-1200204" y="7726782"/>
            <a:ext cx="20117722" cy="6915467"/>
          </a:xfrm>
          <a:prstGeom prst="rect">
            <a:avLst/>
          </a:prstGeom>
        </p:spPr>
      </p:pic>
      <p:sp>
        <p:nvSpPr>
          <p:cNvPr id="8" name="Rectangle 7"/>
          <p:cNvSpPr/>
          <p:nvPr/>
        </p:nvSpPr>
        <p:spPr>
          <a:xfrm>
            <a:off x="6400800" y="-48955"/>
            <a:ext cx="5988909" cy="130625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6000" b="1" i="0" u="none" strike="noStrike" kern="1200" cap="none" spc="0" normalizeH="0" baseline="0" noProof="0" dirty="0" smtClean="0">
                <a:ln w="0"/>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VẬN DỤNG 1</a:t>
            </a:r>
            <a:endParaRPr kumimoji="0" lang="en-US" sz="6000" b="1" i="0" u="none" strike="noStrike" kern="1200" cap="none" spc="0" normalizeH="0" baseline="0" noProof="0" dirty="0">
              <a:ln w="0"/>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4" name="Rectangle 3"/>
          <p:cNvSpPr/>
          <p:nvPr/>
        </p:nvSpPr>
        <p:spPr>
          <a:xfrm>
            <a:off x="1066800" y="1333500"/>
            <a:ext cx="16383000" cy="3785652"/>
          </a:xfrm>
          <a:prstGeom prst="rect">
            <a:avLst/>
          </a:prstGeom>
        </p:spPr>
        <p:txBody>
          <a:bodyPr wrap="square">
            <a:spAutoFit/>
          </a:bodyPr>
          <a:lstStyle/>
          <a:p>
            <a:pPr algn="just">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Em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hãy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câu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hỏi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tình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huống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mở</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đầu</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nl-NL" sz="4000" dirty="0">
                <a:latin typeface="Arial" panose="020B0604020202020204" pitchFamily="34" charset="0"/>
                <a:ea typeface="Calibri" panose="020F0502020204030204" pitchFamily="34" charset="0"/>
                <a:cs typeface="Arial" panose="020B0604020202020204" pitchFamily="34" charset="0"/>
              </a:rPr>
              <a:t>Có thể coi ba ngôi nhà của ba anh em trong một khu vườn là ba đỉnh của một tam giác (không tù). Họ muốn khoan một giếng chung trong vườn cách đều ba ngôi nhà (H9.36).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19200" y="5561886"/>
            <a:ext cx="7639458" cy="4059616"/>
          </a:xfrm>
          <a:prstGeom prst="rect">
            <a:avLst/>
          </a:prstGeom>
        </p:spPr>
      </p:pic>
      <p:sp>
        <p:nvSpPr>
          <p:cNvPr id="7" name="Rectangle 6"/>
          <p:cNvSpPr/>
          <p:nvPr/>
        </p:nvSpPr>
        <p:spPr>
          <a:xfrm>
            <a:off x="9258300" y="5490508"/>
            <a:ext cx="8191500" cy="1938992"/>
          </a:xfrm>
          <a:prstGeom prst="rect">
            <a:avLst/>
          </a:prstGeom>
        </p:spPr>
        <p:txBody>
          <a:bodyPr wrap="square">
            <a:spAutoFit/>
          </a:bodyPr>
          <a:lstStyle/>
          <a:p>
            <a:pPr algn="just">
              <a:lnSpc>
                <a:spcPct val="150000"/>
              </a:lnSpc>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Em có thể giúp họ chọn địa điểm để khoan giếng không?</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2"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391140">
            <a:off x="17143583" y="389806"/>
            <a:ext cx="789858" cy="801886"/>
          </a:xfrm>
          <a:prstGeom prst="rect">
            <a:avLst/>
          </a:prstGeom>
        </p:spPr>
      </p:pic>
      <p:pic>
        <p:nvPicPr>
          <p:cNvPr id="13" name="Picture 6" descr="https://lh4.googleusercontent.com/AcysRNADg_rDQaPxl6DtiNFoR5x5xZuV0_pQi_n23kyAD3m7dQP-sSjqaI2qReAecyS6VAtEwjjBwvDXyDXq7HdgsscWQPoaRCUivJrVFiVcoovYb5j4Pqp274B-tgB9kFhaxbv8aRRpXSS8g8tzpGkv6kpq_aS2HhlSnKQ-7IYGwsTbDNW76lRT5T8y2GW9tgAiwQ"/>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5849600" y="7478455"/>
            <a:ext cx="1525462" cy="224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249701"/>
      </p:ext>
    </p:extLst>
  </p:cSld>
  <p:clrMapOvr>
    <a:masterClrMapping/>
  </p:clrMapOvr>
  <mc:AlternateContent xmlns:mc="http://schemas.openxmlformats.org/markup-compatibility/2006" xmlns:p14="http://schemas.microsoft.com/office/powerpoint/2010/main">
    <mc:Choice Requires="p14">
      <p:transition spd="med" p14:dur="700">
        <p:split dir="in"/>
      </p:transition>
    </mc:Choice>
    <mc:Fallback xmlns="">
      <p:transition spd="med">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11"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11087728" flipH="1" flipV="1">
            <a:off x="-2346596" y="8140665"/>
            <a:ext cx="22410505" cy="5705674"/>
          </a:xfrm>
          <a:prstGeom prst="rect">
            <a:avLst/>
          </a:prstGeom>
        </p:spPr>
      </p:pic>
      <p:pic>
        <p:nvPicPr>
          <p:cNvPr id="12" name="Picture 16"/>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391140">
            <a:off x="17143583" y="389806"/>
            <a:ext cx="789858" cy="801886"/>
          </a:xfrm>
          <a:prstGeom prst="rect">
            <a:avLst/>
          </a:prstGeom>
        </p:spPr>
      </p:pic>
      <p:pic>
        <p:nvPicPr>
          <p:cNvPr id="13" name="Picture 6" descr="https://lh4.googleusercontent.com/AcysRNADg_rDQaPxl6DtiNFoR5x5xZuV0_pQi_n23kyAD3m7dQP-sSjqaI2qReAecyS6VAtEwjjBwvDXyDXq7HdgsscWQPoaRCUivJrVFiVcoovYb5j4Pqp274B-tgB9kFhaxbv8aRRpXSS8g8tzpGkv6kpq_aS2HhlSnKQ-7IYGwsTbDNW76lRT5T8y2GW9tgAiwQ"/>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5580707" y="7147430"/>
            <a:ext cx="1525462" cy="22406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14400" y="495300"/>
            <a:ext cx="2236510" cy="1015663"/>
          </a:xfrm>
          <a:prstGeom prst="rect">
            <a:avLst/>
          </a:prstGeom>
        </p:spPr>
        <p:txBody>
          <a:bodyPr wrap="none">
            <a:spAutoFit/>
          </a:bodyPr>
          <a:lstStyle/>
          <a:p>
            <a:pPr lvl="0" algn="just">
              <a:lnSpc>
                <a:spcPct val="150000"/>
              </a:lnSpc>
              <a:defRPr/>
            </a:pP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Kết</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quả</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a:t>
            </a:r>
            <a:endParaRPr lang="en-US" sz="4000" b="1" dirty="0">
              <a:solidFill>
                <a:prstClr val="black"/>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sp>
        <p:nvSpPr>
          <p:cNvPr id="6" name="Rectangle 5"/>
          <p:cNvSpPr/>
          <p:nvPr/>
        </p:nvSpPr>
        <p:spPr>
          <a:xfrm>
            <a:off x="1199536" y="1768633"/>
            <a:ext cx="15874345" cy="5978560"/>
          </a:xfrm>
          <a:prstGeom prst="rect">
            <a:avLst/>
          </a:prstGeom>
        </p:spPr>
        <p:txBody>
          <a:bodyPr wrap="square">
            <a:spAutoFit/>
          </a:bodyPr>
          <a:lstStyle/>
          <a:p>
            <a:pPr marL="571500" indent="-571500" algn="just">
              <a:lnSpc>
                <a:spcPct val="150000"/>
              </a:lnSpc>
              <a:spcAft>
                <a:spcPts val="900"/>
              </a:spcAft>
              <a:buFontTx/>
              <a:buChar char="-"/>
            </a:pP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Ba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ngôi</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không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thẳng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hàng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nên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tạo</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thành</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1 tam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gọi</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tam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ABC</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marL="571500" indent="-571500" algn="just">
              <a:lnSpc>
                <a:spcPct val="150000"/>
              </a:lnSpc>
              <a:spcAft>
                <a:spcPts val="900"/>
              </a:spcAft>
              <a:buFontTx/>
              <a:buChar char="-"/>
            </a:pP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Điểm</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khoan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giếng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cách</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đều</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3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ngôi</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khi</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chỉ</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khi</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điểm</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khoan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giếng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giao</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điểm</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3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trung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trực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tam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ABC</a:t>
            </a:r>
          </a:p>
          <a:p>
            <a:pPr algn="just">
              <a:lnSpc>
                <a:spcPct val="150000"/>
              </a:lnSpc>
              <a:spcAft>
                <a:spcPts val="900"/>
              </a:spcAft>
            </a:pP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Vậy</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cần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vẽ</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2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trung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trực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tam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ABC,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chúng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cắt</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algn="just">
              <a:lnSpc>
                <a:spcPct val="150000"/>
              </a:lnSpc>
              <a:spcAft>
                <a:spcPts val="900"/>
              </a:spcAft>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nhau</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tại</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đâu</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thì</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đó</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điểm</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cần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khoan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giếng</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18489517"/>
      </p:ext>
    </p:extLst>
  </p:cSld>
  <p:clrMapOvr>
    <a:masterClrMapping/>
  </p:clrMapOvr>
  <mc:AlternateContent xmlns:mc="http://schemas.openxmlformats.org/markup-compatibility/2006" xmlns:p14="http://schemas.microsoft.com/office/powerpoint/2010/main">
    <mc:Choice Requires="p14">
      <p:transition spd="med" p14:dur="700">
        <p:split dir="in"/>
      </p:transition>
    </mc:Choice>
    <mc:Fallback xmlns="">
      <p:transition spd="med">
        <p:split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randombar(horizontal)">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fade">
                                      <p:cBhvr>
                                        <p:cTn id="27" dur="500"/>
                                        <p:tgtEl>
                                          <p:spTgt spid="6">
                                            <p:txEl>
                                              <p:pRg st="2" end="2"/>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Effect transition="in" filter="fade">
                                      <p:cBhvr>
                                        <p:cTn id="30"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38100"/>
            <a:ext cx="18288000" cy="10287000"/>
          </a:xfrm>
          <a:prstGeom prst="rect">
            <a:avLst/>
          </a:prstGeom>
        </p:spPr>
      </p:pic>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0545441">
            <a:off x="12331729" y="-2017782"/>
            <a:ext cx="8432527" cy="4089775"/>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81000" y="9437822"/>
            <a:ext cx="2874288" cy="381496"/>
          </a:xfrm>
          <a:prstGeom prst="rect">
            <a:avLst/>
          </a:prstGeom>
        </p:spPr>
      </p:pic>
      <p:sp>
        <p:nvSpPr>
          <p:cNvPr id="16" name="TextBox 15">
            <a:extLst>
              <a:ext uri="{FF2B5EF4-FFF2-40B4-BE49-F238E27FC236}">
                <a16:creationId xmlns:a16="http://schemas.microsoft.com/office/drawing/2014/main" id="{A304E2FD-5524-4EAF-AAF9-6E5AD12D78E4}"/>
              </a:ext>
            </a:extLst>
          </p:cNvPr>
          <p:cNvSpPr txBox="1"/>
          <p:nvPr/>
        </p:nvSpPr>
        <p:spPr>
          <a:xfrm>
            <a:off x="1154650" y="698093"/>
            <a:ext cx="5421410" cy="10926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65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K</a:t>
            </a:r>
            <a:r>
              <a:rPr kumimoji="0" lang="en-US" sz="65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HỞI ĐỘNG</a:t>
            </a:r>
            <a:endParaRPr kumimoji="0" lang="en-US" sz="6500" b="0" i="0" u="none" strike="noStrike" kern="1200" cap="none" spc="0" normalizeH="0" baseline="0" noProof="0" dirty="0">
              <a:ln>
                <a:noFill/>
              </a:ln>
              <a:solidFill>
                <a:srgbClr val="FF0000"/>
              </a:solidFill>
              <a:effectLst/>
              <a:uLnTx/>
              <a:uFillTx/>
              <a:latin typeface="Calibri"/>
              <a:ea typeface="+mn-ea"/>
              <a:cs typeface="+mn-cs"/>
            </a:endParaRPr>
          </a:p>
        </p:txBody>
      </p:sp>
      <p:sp>
        <p:nvSpPr>
          <p:cNvPr id="19" name="Rectangle 18"/>
          <p:cNvSpPr/>
          <p:nvPr/>
        </p:nvSpPr>
        <p:spPr>
          <a:xfrm>
            <a:off x="960120" y="2019300"/>
            <a:ext cx="16261080" cy="2862322"/>
          </a:xfrm>
          <a:prstGeom prst="rect">
            <a:avLst/>
          </a:prstGeom>
        </p:spPr>
        <p:txBody>
          <a:bodyPr wrap="square">
            <a:spAutoFit/>
          </a:bodyPr>
          <a:lstStyle/>
          <a:p>
            <a:pPr marL="180340" marR="0" lvl="0" indent="0" algn="just" defTabSz="914400" rtl="0" eaLnBrk="1" fontAlgn="auto" latinLnBrk="0" hangingPunct="1">
              <a:lnSpc>
                <a:spcPct val="150000"/>
              </a:lnSpc>
              <a:spcBef>
                <a:spcPts val="0"/>
              </a:spcBef>
              <a:spcAft>
                <a:spcPts val="0"/>
              </a:spcAft>
              <a:buClrTx/>
              <a:buSzTx/>
              <a:buFontTx/>
              <a:buNone/>
              <a:tabLst>
                <a:tab pos="90170" algn="l"/>
                <a:tab pos="180340" algn="l"/>
              </a:tabLst>
              <a:defRPr/>
            </a:pPr>
            <a:r>
              <a:rPr kumimoji="0" lang="vi-VN" sz="40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Có </a:t>
            </a:r>
            <a:r>
              <a:rPr kumimoji="0" lang="vi-VN"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thể coi ba ngôi nhà của ba anh em trong một khu vườn là ba đỉnh của một tam giác (không tù). Họ muốn khoan một giếng chung trong vườn cách đều ba ngôi nhà (H9.36). </a:t>
            </a:r>
          </a:p>
        </p:txBody>
      </p:sp>
      <p:pic>
        <p:nvPicPr>
          <p:cNvPr id="20" name="Picture 2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40"/>
              </a:ext>
            </a:extLst>
          </a:blip>
          <a:srcRect/>
          <a:stretch>
            <a:fillRect/>
          </a:stretch>
        </p:blipFill>
        <p:spPr>
          <a:xfrm>
            <a:off x="15274751" y="7587905"/>
            <a:ext cx="2240280" cy="2075059"/>
          </a:xfrm>
          <a:prstGeom prst="rect">
            <a:avLst/>
          </a:prstGeom>
        </p:spPr>
      </p:pic>
      <p:sp>
        <p:nvSpPr>
          <p:cNvPr id="3" name="Rectangle 2"/>
          <p:cNvSpPr/>
          <p:nvPr/>
        </p:nvSpPr>
        <p:spPr>
          <a:xfrm>
            <a:off x="9503948" y="5151225"/>
            <a:ext cx="7749540" cy="1938992"/>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Em có thể giúp họ chọn địa điểm để khoan giếng không?</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1170148" y="5091488"/>
            <a:ext cx="7639458" cy="4059616"/>
          </a:xfrm>
          <a:prstGeom prst="rect">
            <a:avLst/>
          </a:prstGeom>
        </p:spPr>
      </p:pic>
    </p:spTree>
    <p:extLst>
      <p:ext uri="{BB962C8B-B14F-4D97-AF65-F5344CB8AC3E}">
        <p14:creationId xmlns:p14="http://schemas.microsoft.com/office/powerpoint/2010/main" val="57114148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fade">
                                      <p:cBhvr>
                                        <p:cTn id="12" dur="500"/>
                                        <p:tgtEl>
                                          <p:spTgt spid="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6" name="Picture 1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391140">
            <a:off x="17143583" y="389806"/>
            <a:ext cx="789858" cy="801886"/>
          </a:xfrm>
          <a:prstGeom prst="rect">
            <a:avLst/>
          </a:prstGeom>
        </p:spPr>
      </p:pic>
      <p:pic>
        <p:nvPicPr>
          <p:cNvPr id="7" name="Picture 14"/>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6357989" y="9451108"/>
            <a:ext cx="2488422" cy="420770"/>
          </a:xfrm>
          <a:prstGeom prst="rect">
            <a:avLst/>
          </a:prstGeom>
        </p:spPr>
      </p:pic>
      <p:sp>
        <p:nvSpPr>
          <p:cNvPr id="8" name="Oval Callout 7"/>
          <p:cNvSpPr/>
          <p:nvPr/>
        </p:nvSpPr>
        <p:spPr>
          <a:xfrm>
            <a:off x="6324600" y="277144"/>
            <a:ext cx="5905500" cy="1513556"/>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a:solidFill>
                  <a:prstClr val="black"/>
                </a:solidFill>
              </a:rPr>
              <a:t>Thử thách nhỏ. </a:t>
            </a:r>
            <a:endParaRPr lang="en-US" sz="4000" b="1" dirty="0">
              <a:solidFill>
                <a:prstClr val="black"/>
              </a:solidFill>
            </a:endParaRPr>
          </a:p>
        </p:txBody>
      </p:sp>
      <p:sp>
        <p:nvSpPr>
          <p:cNvPr id="4" name="Rectangle 3"/>
          <p:cNvSpPr/>
          <p:nvPr/>
        </p:nvSpPr>
        <p:spPr>
          <a:xfrm>
            <a:off x="685800" y="2196048"/>
            <a:ext cx="10591800" cy="3785652"/>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Sử</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dụng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tính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chất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trung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trực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đoạn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thẳng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hãy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giải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thích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nếu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Q </a:t>
            </a:r>
            <a:r>
              <a:rPr lang="en-US" sz="4000" dirty="0" err="1">
                <a:latin typeface="Arial" panose="020B0604020202020204" pitchFamily="34" charset="0"/>
                <a:ea typeface="Calibri" panose="020F0502020204030204" pitchFamily="34" charset="0"/>
                <a:cs typeface="Arial" panose="020B0604020202020204" pitchFamily="34" charset="0"/>
              </a:rPr>
              <a:t>cách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đỉnh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 </a:t>
            </a:r>
            <a:r>
              <a:rPr lang="en-US" sz="4000" dirty="0" err="1">
                <a:latin typeface="Arial" panose="020B0604020202020204" pitchFamily="34" charset="0"/>
                <a:ea typeface="Calibri" panose="020F0502020204030204" pitchFamily="34" charset="0"/>
                <a:cs typeface="Arial" panose="020B0604020202020204" pitchFamily="34" charset="0"/>
              </a:rPr>
              <a:t>thì</a:t>
            </a:r>
            <a:r>
              <a:rPr lang="en-US" sz="4000" dirty="0">
                <a:latin typeface="Arial" panose="020B0604020202020204" pitchFamily="34" charset="0"/>
                <a:ea typeface="Calibri" panose="020F0502020204030204" pitchFamily="34" charset="0"/>
                <a:cs typeface="Arial" panose="020B0604020202020204" pitchFamily="34" charset="0"/>
              </a:rPr>
              <a:t> Q </a:t>
            </a:r>
            <a:r>
              <a:rPr lang="en-US" sz="4000" dirty="0" err="1">
                <a:latin typeface="Arial" panose="020B0604020202020204" pitchFamily="34" charset="0"/>
                <a:ea typeface="Calibri" panose="020F0502020204030204" pitchFamily="34" charset="0"/>
                <a:cs typeface="Arial" panose="020B0604020202020204" pitchFamily="34" charset="0"/>
              </a:rPr>
              <a:t>phải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trung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trực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877524" y="2348448"/>
            <a:ext cx="5724676" cy="3551240"/>
          </a:xfrm>
          <a:prstGeom prst="rect">
            <a:avLst/>
          </a:prstGeom>
        </p:spPr>
      </p:pic>
      <p:sp>
        <p:nvSpPr>
          <p:cNvPr id="11" name="Rectangle 10"/>
          <p:cNvSpPr/>
          <p:nvPr/>
        </p:nvSpPr>
        <p:spPr>
          <a:xfrm>
            <a:off x="1524000" y="6057900"/>
            <a:ext cx="2236510" cy="1015663"/>
          </a:xfrm>
          <a:prstGeom prst="rect">
            <a:avLst/>
          </a:prstGeom>
        </p:spPr>
        <p:txBody>
          <a:bodyPr wrap="none">
            <a:spAutoFit/>
          </a:bodyPr>
          <a:lstStyle/>
          <a:p>
            <a:pPr lvl="0" algn="just">
              <a:lnSpc>
                <a:spcPct val="150000"/>
              </a:lnSpc>
              <a:defRPr/>
            </a:pP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Kết</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quả</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a:t>
            </a:r>
            <a:endParaRPr lang="en-US" sz="4000" b="1" dirty="0">
              <a:solidFill>
                <a:prstClr val="black"/>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sp>
        <p:nvSpPr>
          <p:cNvPr id="12" name="Rectangle 11"/>
          <p:cNvSpPr/>
          <p:nvPr/>
        </p:nvSpPr>
        <p:spPr>
          <a:xfrm>
            <a:off x="742949" y="7124700"/>
            <a:ext cx="15615039" cy="2862322"/>
          </a:xfrm>
          <a:prstGeom prst="rect">
            <a:avLst/>
          </a:prstGeom>
        </p:spPr>
        <p:txBody>
          <a:bodyPr wrap="square">
            <a:spAutoFit/>
          </a:bodyPr>
          <a:lstStyle/>
          <a:p>
            <a:pPr marL="571500" indent="-571500" algn="just">
              <a:lnSpc>
                <a:spcPct val="150000"/>
              </a:lnSpc>
              <a:buFontTx/>
              <a:buChar char="-"/>
            </a:pP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Vì</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Q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cách</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đều</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3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đỉnh</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tam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ABC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nên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GA= GB = </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GC</a:t>
            </a:r>
          </a:p>
          <a:p>
            <a:pPr marL="571500" indent="-571500" algn="just">
              <a:lnSpc>
                <a:spcPct val="150000"/>
              </a:lnSpc>
              <a:buFontTx/>
              <a:buChar char="-"/>
            </a:pP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Vì</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QA = QB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nên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Q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nằm</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trên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trung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trực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đoạn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thẳng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AB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tính</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chất</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trung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trực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đoạn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thẳng</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0250647"/>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2">
                                            <p:txEl>
                                              <p:pRg st="0" end="0"/>
                                            </p:txEl>
                                          </p:spTgt>
                                        </p:tgtEl>
                                        <p:attrNameLst>
                                          <p:attrName>style.visibility</p:attrName>
                                        </p:attrNameLst>
                                      </p:cBhvr>
                                      <p:to>
                                        <p:strVal val="visible"/>
                                      </p:to>
                                    </p:set>
                                    <p:animEffect transition="in" filter="barn(inVertical)">
                                      <p:cBhvr>
                                        <p:cTn id="29" dur="500"/>
                                        <p:tgtEl>
                                          <p:spTgt spid="1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2">
                                            <p:txEl>
                                              <p:pRg st="1" end="1"/>
                                            </p:txEl>
                                          </p:spTgt>
                                        </p:tgtEl>
                                        <p:attrNameLst>
                                          <p:attrName>style.visibility</p:attrName>
                                        </p:attrNameLst>
                                      </p:cBhvr>
                                      <p:to>
                                        <p:strVal val="visible"/>
                                      </p:to>
                                    </p:set>
                                    <p:animEffect transition="in" filter="randombar(horizontal)">
                                      <p:cBhvr>
                                        <p:cTn id="34"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6" name="Picture 1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391140">
            <a:off x="17143583" y="389806"/>
            <a:ext cx="789858" cy="801886"/>
          </a:xfrm>
          <a:prstGeom prst="rect">
            <a:avLst/>
          </a:prstGeom>
        </p:spPr>
      </p:pic>
      <p:pic>
        <p:nvPicPr>
          <p:cNvPr id="7" name="Picture 14"/>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533400" y="9351497"/>
            <a:ext cx="2488422" cy="420770"/>
          </a:xfrm>
          <a:prstGeom prst="rect">
            <a:avLst/>
          </a:prstGeom>
        </p:spPr>
      </p:pic>
      <p:pic>
        <p:nvPicPr>
          <p:cNvPr id="10" name="Picture 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2423948" y="1943100"/>
            <a:ext cx="5505209" cy="4525787"/>
          </a:xfrm>
          <a:prstGeom prst="rect">
            <a:avLst/>
          </a:prstGeom>
        </p:spPr>
      </p:pic>
      <p:sp>
        <p:nvSpPr>
          <p:cNvPr id="11" name="Rectangle 10"/>
          <p:cNvSpPr/>
          <p:nvPr/>
        </p:nvSpPr>
        <p:spPr>
          <a:xfrm>
            <a:off x="609600" y="593296"/>
            <a:ext cx="2236510" cy="101566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rPr>
              <a:t>Kết</a:t>
            </a: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rPr>
              <a:t>quả</a:t>
            </a: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4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2" name="Rectangle 11"/>
          <p:cNvSpPr/>
          <p:nvPr/>
        </p:nvSpPr>
        <p:spPr>
          <a:xfrm>
            <a:off x="533400" y="1608313"/>
            <a:ext cx="11429999" cy="6555641"/>
          </a:xfrm>
          <a:prstGeom prst="rect">
            <a:avLst/>
          </a:prstGeom>
        </p:spPr>
        <p:txBody>
          <a:bodyPr wrap="square">
            <a:spAutoFit/>
          </a:bodyPr>
          <a:lstStyle/>
          <a:p>
            <a:pPr marL="571500" marR="0" lvl="0" indent="-571500" algn="just" defTabSz="914400" rtl="0" eaLnBrk="1" fontAlgn="auto" latinLnBrk="0" hangingPunct="1">
              <a:lnSpc>
                <a:spcPct val="150000"/>
              </a:lnSpc>
              <a:spcBef>
                <a:spcPts val="0"/>
              </a:spcBef>
              <a:spcAft>
                <a:spcPts val="0"/>
              </a:spcAft>
              <a:buClrTx/>
              <a:buSzTx/>
              <a:buFontTx/>
              <a:buChar char="-"/>
              <a:tabLst/>
              <a:defRPr/>
            </a:pPr>
            <a:r>
              <a:rPr kumimoji="0" lang="en-US" sz="4000" b="0" i="0" u="none" strike="noStrike" kern="1200" cap="none" spc="0" normalizeH="0" baseline="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Vì</a:t>
            </a:r>
            <a:r>
              <a:rPr kumimoji="0" lang="en-US" sz="40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QA = QC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nên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Q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nằm</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trên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đường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trung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trực</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đoạn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thẳng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AC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tính</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chất</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đường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trung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trực</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đoạn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thẳng</a:t>
            </a:r>
            <a:r>
              <a:rPr kumimoji="0" lang="en-US" sz="40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t>
            </a:r>
          </a:p>
          <a:p>
            <a:pPr marL="571500" marR="0" lvl="0" indent="-571500" algn="just" defTabSz="914400" rtl="0" eaLnBrk="1" fontAlgn="auto" latinLnBrk="0" hangingPunct="1">
              <a:lnSpc>
                <a:spcPct val="150000"/>
              </a:lnSpc>
              <a:spcBef>
                <a:spcPts val="0"/>
              </a:spcBef>
              <a:spcAft>
                <a:spcPts val="0"/>
              </a:spcAft>
              <a:buClrTx/>
              <a:buSzTx/>
              <a:buFontTx/>
              <a:buChar char="-"/>
              <a:tabLst/>
              <a:defRPr/>
            </a:pPr>
            <a:r>
              <a:rPr kumimoji="0" lang="en-US" sz="4000" b="0" i="0" u="none" strike="noStrike" kern="1200" cap="none" spc="0" normalizeH="0" baseline="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Vì</a:t>
            </a:r>
            <a:r>
              <a:rPr kumimoji="0" lang="en-US" sz="40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QB = QC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nên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Q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nằm</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trên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đường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trung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trực</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đoạn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thẳng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BC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tính</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chất</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đường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trung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trực</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đoạn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thẳng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219200" y="7480637"/>
            <a:ext cx="14935200" cy="1015663"/>
          </a:xfrm>
          <a:prstGeom prst="rect">
            <a:avLst/>
          </a:prstGeom>
        </p:spPr>
        <p:txBody>
          <a:bodyPr wrap="square">
            <a:spAutoFit/>
          </a:bodyPr>
          <a:lstStyle/>
          <a:p>
            <a:pPr lvl="0" algn="just">
              <a:lnSpc>
                <a:spcPct val="150000"/>
              </a:lnSpc>
              <a:defRPr/>
            </a:pP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Vậy</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Q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giao</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điểm</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3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trung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trực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tam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ABC.</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p:pic>
        <p:nvPicPr>
          <p:cNvPr id="13" name="Picture 11"/>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15988036" y="8129592"/>
            <a:ext cx="1674772" cy="1742286"/>
          </a:xfrm>
          <a:prstGeom prst="rect">
            <a:avLst/>
          </a:prstGeom>
        </p:spPr>
      </p:pic>
    </p:spTree>
    <p:extLst>
      <p:ext uri="{BB962C8B-B14F-4D97-AF65-F5344CB8AC3E}">
        <p14:creationId xmlns:p14="http://schemas.microsoft.com/office/powerpoint/2010/main" val="2351113113"/>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Effect transition="in" filter="fade">
                                      <p:cBhvr>
                                        <p:cTn id="19" dur="500"/>
                                        <p:tgtEl>
                                          <p:spTgt spid="1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2">
                                            <p:txEl>
                                              <p:pRg st="1" end="1"/>
                                            </p:txEl>
                                          </p:spTgt>
                                        </p:tgtEl>
                                        <p:attrNameLst>
                                          <p:attrName>style.visibility</p:attrName>
                                        </p:attrNameLst>
                                      </p:cBhvr>
                                      <p:to>
                                        <p:strVal val="visible"/>
                                      </p:to>
                                    </p:set>
                                    <p:animEffect transition="in" filter="fade">
                                      <p:cBhvr>
                                        <p:cTn id="24" dur="500"/>
                                        <p:tgtEl>
                                          <p:spTgt spid="12">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wipe(down)">
                                      <p:cBhvr>
                                        <p:cTn id="2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14" name="Picture 14"/>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7021379" y="6372706"/>
            <a:ext cx="2488422" cy="420770"/>
          </a:xfrm>
          <a:prstGeom prst="rect">
            <a:avLst/>
          </a:prstGeom>
        </p:spPr>
      </p:pic>
      <p:pic>
        <p:nvPicPr>
          <p:cNvPr id="16" name="Picture 16"/>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391140">
            <a:off x="17143967" y="458923"/>
            <a:ext cx="744416" cy="755752"/>
          </a:xfrm>
          <a:prstGeom prst="rect">
            <a:avLst/>
          </a:prstGeom>
        </p:spPr>
      </p:pic>
      <p:sp>
        <p:nvSpPr>
          <p:cNvPr id="10" name="Rectangle 9"/>
          <p:cNvSpPr/>
          <p:nvPr/>
        </p:nvSpPr>
        <p:spPr>
          <a:xfrm>
            <a:off x="533400" y="266619"/>
            <a:ext cx="15925800" cy="901593"/>
          </a:xfrm>
          <a:prstGeom prst="rect">
            <a:avLst/>
          </a:prstGeom>
        </p:spPr>
        <p:txBody>
          <a:bodyPr wrap="square">
            <a:spAutoFit/>
          </a:bodyPr>
          <a:lstStyle/>
          <a:p>
            <a:pPr lvl="0" algn="just">
              <a:lnSpc>
                <a:spcPct val="150000"/>
              </a:lnSpc>
              <a:spcBef>
                <a:spcPts val="600"/>
              </a:spcBef>
              <a:spcAft>
                <a:spcPts val="800"/>
              </a:spcAft>
            </a:pPr>
            <a:r>
              <a:rPr lang="en-US" sz="4000" b="1" dirty="0">
                <a:solidFill>
                  <a:srgbClr val="FF0000"/>
                </a:solidFill>
                <a:latin typeface="Arial" panose="020B0604020202020204" pitchFamily="34" charset="0"/>
                <a:ea typeface="Calibri" panose="020F0502020204030204" pitchFamily="34" charset="0"/>
                <a:cs typeface="Arial" panose="020B0604020202020204" pitchFamily="34" charset="0"/>
              </a:rPr>
              <a:t>2</a:t>
            </a:r>
            <a:r>
              <a:rPr kumimoji="0" lang="vi-VN" sz="4000" b="1" i="0" u="none" strike="noStrike" kern="1200" cap="none" spc="0" normalizeH="0" baseline="0" noProof="0" dirty="0" smtClean="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 </a:t>
            </a:r>
            <a:r>
              <a:rPr lang="vi-VN" sz="4000" b="1" dirty="0">
                <a:solidFill>
                  <a:srgbClr val="FF0000"/>
                </a:solidFill>
                <a:ea typeface="Calibri" panose="020F0502020204030204" pitchFamily="34" charset="0"/>
                <a:cs typeface="Arial" panose="020B0604020202020204" pitchFamily="34" charset="0"/>
              </a:rPr>
              <a:t>Sự đồng quy của ba đường cao trong một tam giác</a:t>
            </a:r>
            <a:endParaRPr kumimoji="0" lang="vi-VN" sz="40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1981200" y="1257300"/>
            <a:ext cx="6771405" cy="901593"/>
          </a:xfrm>
          <a:prstGeom prst="rect">
            <a:avLst/>
          </a:prstGeom>
        </p:spPr>
        <p:txBody>
          <a:bodyPr wrap="none">
            <a:spAutoFit/>
          </a:bodyPr>
          <a:lstStyle/>
          <a:p>
            <a:pPr marL="571500" lvl="0" indent="-571500" algn="just">
              <a:lnSpc>
                <a:spcPct val="150000"/>
              </a:lnSpc>
              <a:spcAft>
                <a:spcPts val="600"/>
              </a:spcAft>
              <a:buFont typeface="Arial" panose="020B0604020202020204" pitchFamily="34" charset="0"/>
              <a:buChar char="•"/>
            </a:pPr>
            <a:r>
              <a:rPr lang="vi-VN" sz="4000" b="1" dirty="0" smtClean="0">
                <a:solidFill>
                  <a:srgbClr val="1F497D">
                    <a:lumMod val="60000"/>
                    <a:lumOff val="40000"/>
                  </a:srgbClr>
                </a:solidFill>
                <a:ea typeface="Calibri" panose="020F0502020204030204" pitchFamily="34" charset="0"/>
                <a:cs typeface="Arial" panose="020B0604020202020204" pitchFamily="34" charset="0"/>
              </a:rPr>
              <a:t>Đường </a:t>
            </a:r>
            <a:r>
              <a:rPr lang="vi-VN" sz="4000" b="1" dirty="0">
                <a:solidFill>
                  <a:srgbClr val="1F497D">
                    <a:lumMod val="60000"/>
                    <a:lumOff val="40000"/>
                  </a:srgbClr>
                </a:solidFill>
                <a:ea typeface="Calibri" panose="020F0502020204030204" pitchFamily="34" charset="0"/>
                <a:cs typeface="Arial" panose="020B0604020202020204" pitchFamily="34" charset="0"/>
              </a:rPr>
              <a:t>cao của tam giác</a:t>
            </a:r>
            <a:endParaRPr kumimoji="0" lang="en-US" sz="4000" b="0" i="0" u="none" strike="noStrike" kern="1200" cap="none" spc="0" normalizeH="0" baseline="0" noProof="0" dirty="0">
              <a:ln>
                <a:noFill/>
              </a:ln>
              <a:solidFill>
                <a:srgbClr val="1F497D">
                  <a:lumMod val="60000"/>
                  <a:lumOff val="40000"/>
                </a:srgbClr>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7" name="Rectangle 6"/>
          <p:cNvSpPr/>
          <p:nvPr/>
        </p:nvSpPr>
        <p:spPr>
          <a:xfrm>
            <a:off x="533400" y="7124700"/>
            <a:ext cx="17257708" cy="2862322"/>
          </a:xfrm>
          <a:prstGeom prst="rect">
            <a:avLst/>
          </a:prstGeom>
        </p:spPr>
        <p:txBody>
          <a:bodyPr wrap="square">
            <a:spAutoFit/>
          </a:bodyPr>
          <a:lstStyle/>
          <a:p>
            <a:pPr lvl="0" algn="just">
              <a:lnSpc>
                <a:spcPct val="150000"/>
              </a:lnSpc>
              <a:spcAft>
                <a:spcPts val="800"/>
              </a:spcAft>
            </a:pPr>
            <a:r>
              <a:rPr lang="vi-VN" sz="4000" dirty="0">
                <a:solidFill>
                  <a:prstClr val="black"/>
                </a:solidFill>
                <a:ea typeface="Calibri" panose="020F0502020204030204" pitchFamily="34" charset="0"/>
                <a:cs typeface="Arial" panose="020B0604020202020204" pitchFamily="34" charset="0"/>
              </a:rPr>
              <a:t>Trong hình 9.42, đoạn thẳng AI kẻ từ đỉnh A, vuông góc với cạnh đối diện BC là một đường cao của tam giác ABC. Ta còn nói AI  là đường cao xuất phát từ đỉnh A (hay đường cao ứng với cạnh BC).</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pic>
        <p:nvPicPr>
          <p:cNvPr id="12" name="Picture 7"/>
          <p:cNvPicPr>
            <a:picLocks noChangeAspect="1"/>
          </p:cNvPicPr>
          <p:nvPr/>
        </p:nvPicPr>
        <p:blipFill>
          <a:blip r:embed="rId13"/>
          <a:srcRect/>
          <a:stretch>
            <a:fillRect/>
          </a:stretch>
        </p:blipFill>
        <p:spPr>
          <a:xfrm flipH="1">
            <a:off x="2045923" y="3695700"/>
            <a:ext cx="2696412" cy="3066600"/>
          </a:xfrm>
          <a:prstGeom prst="rect">
            <a:avLst/>
          </a:prstGeom>
        </p:spPr>
      </p:pic>
      <p:pic>
        <p:nvPicPr>
          <p:cNvPr id="11" name="Picture 10"/>
          <p:cNvPicPr/>
          <p:nvPr/>
        </p:nvPicPr>
        <p:blipFill>
          <a:blip r:embed="rId14">
            <a:extLst>
              <a:ext uri="{28A0092B-C50C-407E-A947-70E740481C1C}">
                <a14:useLocalDpi xmlns:a14="http://schemas.microsoft.com/office/drawing/2010/main" val="0"/>
              </a:ext>
            </a:extLst>
          </a:blip>
          <a:stretch>
            <a:fillRect/>
          </a:stretch>
        </p:blipFill>
        <p:spPr>
          <a:xfrm>
            <a:off x="7391400" y="2409119"/>
            <a:ext cx="5029200" cy="4462605"/>
          </a:xfrm>
          <a:prstGeom prst="rect">
            <a:avLst/>
          </a:prstGeom>
        </p:spPr>
      </p:pic>
    </p:spTree>
    <p:extLst>
      <p:ext uri="{BB962C8B-B14F-4D97-AF65-F5344CB8AC3E}">
        <p14:creationId xmlns:p14="http://schemas.microsoft.com/office/powerpoint/2010/main" val="4043803254"/>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par>
                                <p:cTn id="18" presetID="14" presetClass="entr" presetSubtype="1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randombar(horizont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1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5400000">
            <a:off x="8125216" y="814514"/>
            <a:ext cx="2240320" cy="19252751"/>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6264198" y="577154"/>
            <a:ext cx="3562270" cy="602348"/>
          </a:xfrm>
          <a:prstGeom prst="rect">
            <a:avLst/>
          </a:prstGeom>
        </p:spPr>
      </p:pic>
      <p:pic>
        <p:nvPicPr>
          <p:cNvPr id="12" name="Picture 16"/>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391140">
            <a:off x="532964" y="8227454"/>
            <a:ext cx="1220071" cy="1238650"/>
          </a:xfrm>
          <a:prstGeom prst="rect">
            <a:avLst/>
          </a:prstGeom>
        </p:spPr>
      </p:pic>
      <p:sp>
        <p:nvSpPr>
          <p:cNvPr id="2" name="TextBox 1"/>
          <p:cNvSpPr txBox="1"/>
          <p:nvPr/>
        </p:nvSpPr>
        <p:spPr>
          <a:xfrm>
            <a:off x="1339735" y="814254"/>
            <a:ext cx="1066800" cy="78483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4500" b="1" dirty="0" smtClean="0">
                <a:latin typeface="Arial" panose="020B0604020202020204" pitchFamily="34" charset="0"/>
                <a:cs typeface="Arial" panose="020B0604020202020204" pitchFamily="34" charset="0"/>
              </a:rPr>
              <a:t>?</a:t>
            </a:r>
            <a:endParaRPr lang="en-US" sz="4500" b="1" dirty="0">
              <a:latin typeface="Arial" panose="020B0604020202020204" pitchFamily="34" charset="0"/>
              <a:cs typeface="Arial" panose="020B0604020202020204" pitchFamily="34" charset="0"/>
            </a:endParaRPr>
          </a:p>
        </p:txBody>
      </p:sp>
      <p:sp>
        <p:nvSpPr>
          <p:cNvPr id="3" name="Rectangle 2"/>
          <p:cNvSpPr/>
          <p:nvPr/>
        </p:nvSpPr>
        <p:spPr>
          <a:xfrm>
            <a:off x="2691022" y="698837"/>
            <a:ext cx="7824578" cy="1015663"/>
          </a:xfrm>
          <a:prstGeom prst="rect">
            <a:avLst/>
          </a:prstGeom>
        </p:spPr>
        <p:txBody>
          <a:bodyPr wrap="none">
            <a:spAutoFit/>
          </a:bodyPr>
          <a:lstStyle/>
          <a:p>
            <a:pPr algn="just">
              <a:lnSpc>
                <a:spcPct val="150000"/>
              </a:lnSpc>
              <a:spcBef>
                <a:spcPts val="600"/>
              </a:spcBef>
              <a:spcAft>
                <a:spcPts val="600"/>
              </a:spcAft>
            </a:pPr>
            <a:r>
              <a:rPr lang="en-US" sz="4000" dirty="0" err="1">
                <a:latin typeface="Arial" panose="020B0604020202020204" pitchFamily="34" charset="0"/>
                <a:ea typeface="Calibri" panose="020F0502020204030204" pitchFamily="34" charset="0"/>
                <a:cs typeface="Arial" panose="020B0604020202020204" pitchFamily="34" charset="0"/>
              </a:rPr>
              <a:t>Mỗi</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mấy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smtClean="0">
                <a:latin typeface="Arial" panose="020B0604020202020204" pitchFamily="34" charset="0"/>
                <a:ea typeface="Calibri" panose="020F0502020204030204" pitchFamily="34" charset="0"/>
                <a:cs typeface="Arial" panose="020B0604020202020204" pitchFamily="34" charset="0"/>
              </a:rPr>
              <a:t>cao</a:t>
            </a:r>
            <a:r>
              <a:rPr lang="en-US" sz="4000" dirty="0" smtClean="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Oval Callout 7"/>
          <p:cNvSpPr/>
          <p:nvPr/>
        </p:nvSpPr>
        <p:spPr>
          <a:xfrm>
            <a:off x="13792200" y="6959878"/>
            <a:ext cx="4191000" cy="2276898"/>
          </a:xfrm>
          <a:prstGeom prst="wedgeEllipseCallout">
            <a:avLst>
              <a:gd name="adj1" fmla="val 50853"/>
              <a:gd name="adj2" fmla="val 39230"/>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dirty="0" err="1" smtClean="0">
                <a:solidFill>
                  <a:schemeClr val="tx1"/>
                </a:solidFill>
                <a:latin typeface="Arial" panose="020B0604020202020204" pitchFamily="34" charset="0"/>
                <a:cs typeface="Arial" panose="020B0604020202020204" pitchFamily="34" charset="0"/>
              </a:rPr>
              <a:t>Thảo</a:t>
            </a:r>
            <a:r>
              <a:rPr lang="en-US" sz="4000" dirty="0" smtClean="0">
                <a:solidFill>
                  <a:schemeClr val="tx1"/>
                </a:solidFill>
                <a:latin typeface="Arial" panose="020B0604020202020204" pitchFamily="34" charset="0"/>
                <a:cs typeface="Arial" panose="020B0604020202020204" pitchFamily="34" charset="0"/>
              </a:rPr>
              <a:t> </a:t>
            </a:r>
            <a:r>
              <a:rPr lang="en-US" sz="4000" dirty="0" err="1" smtClean="0">
                <a:solidFill>
                  <a:schemeClr val="tx1"/>
                </a:solidFill>
                <a:latin typeface="Arial" panose="020B0604020202020204" pitchFamily="34" charset="0"/>
                <a:cs typeface="Arial" panose="020B0604020202020204" pitchFamily="34" charset="0"/>
              </a:rPr>
              <a:t>luận</a:t>
            </a:r>
            <a:r>
              <a:rPr lang="en-US" sz="4000" dirty="0" smtClean="0">
                <a:solidFill>
                  <a:schemeClr val="tx1"/>
                </a:solidFill>
                <a:latin typeface="Arial" panose="020B0604020202020204" pitchFamily="34" charset="0"/>
                <a:cs typeface="Arial" panose="020B0604020202020204" pitchFamily="34" charset="0"/>
              </a:rPr>
              <a:t> </a:t>
            </a:r>
            <a:r>
              <a:rPr lang="en-US" sz="4000" dirty="0" err="1" smtClean="0">
                <a:solidFill>
                  <a:schemeClr val="tx1"/>
                </a:solidFill>
                <a:latin typeface="Arial" panose="020B0604020202020204" pitchFamily="34" charset="0"/>
                <a:cs typeface="Arial" panose="020B0604020202020204" pitchFamily="34" charset="0"/>
              </a:rPr>
              <a:t>nhóm</a:t>
            </a:r>
            <a:r>
              <a:rPr lang="en-US" sz="4000" dirty="0" smtClean="0">
                <a:solidFill>
                  <a:schemeClr val="tx1"/>
                </a:solidFill>
                <a:latin typeface="Arial" panose="020B0604020202020204" pitchFamily="34" charset="0"/>
                <a:cs typeface="Arial" panose="020B0604020202020204" pitchFamily="34" charset="0"/>
              </a:rPr>
              <a:t> </a:t>
            </a:r>
            <a:r>
              <a:rPr lang="en-US" sz="4000" dirty="0" err="1" smtClean="0">
                <a:solidFill>
                  <a:schemeClr val="tx1"/>
                </a:solidFill>
                <a:latin typeface="Arial" panose="020B0604020202020204" pitchFamily="34" charset="0"/>
                <a:cs typeface="Arial" panose="020B0604020202020204" pitchFamily="34" charset="0"/>
              </a:rPr>
              <a:t>đôi</a:t>
            </a:r>
            <a:endParaRPr lang="en-US" sz="4000" dirty="0">
              <a:solidFill>
                <a:schemeClr val="tx1"/>
              </a:solidFill>
              <a:latin typeface="Arial" panose="020B0604020202020204" pitchFamily="34" charset="0"/>
              <a:cs typeface="Arial" panose="020B0604020202020204" pitchFamily="34" charset="0"/>
            </a:endParaRPr>
          </a:p>
        </p:txBody>
      </p:sp>
      <p:pic>
        <p:nvPicPr>
          <p:cNvPr id="10" name="Picture 6"/>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31"/>
              </a:ext>
            </a:extLst>
          </a:blip>
          <a:srcRect/>
          <a:stretch>
            <a:fillRect/>
          </a:stretch>
        </p:blipFill>
        <p:spPr>
          <a:xfrm>
            <a:off x="14554200" y="5017921"/>
            <a:ext cx="2416628" cy="2117570"/>
          </a:xfrm>
          <a:prstGeom prst="rect">
            <a:avLst/>
          </a:prstGeom>
        </p:spPr>
      </p:pic>
      <p:sp>
        <p:nvSpPr>
          <p:cNvPr id="11" name="Rectangle 10"/>
          <p:cNvSpPr/>
          <p:nvPr/>
        </p:nvSpPr>
        <p:spPr>
          <a:xfrm>
            <a:off x="1250065" y="3013777"/>
            <a:ext cx="15818735" cy="1824923"/>
          </a:xfrm>
          <a:prstGeom prst="rect">
            <a:avLst/>
          </a:prstGeom>
        </p:spPr>
        <p:txBody>
          <a:bodyPr wrap="square">
            <a:spAutoFit/>
          </a:bodyPr>
          <a:lstStyle/>
          <a:p>
            <a:pPr algn="just">
              <a:lnSpc>
                <a:spcPct val="150000"/>
              </a:lnSpc>
            </a:pPr>
            <a:r>
              <a:rPr lang="vi-VN" sz="4000" dirty="0" smtClean="0">
                <a:ea typeface="Calibri" panose="020F0502020204030204" pitchFamily="34" charset="0"/>
                <a:cs typeface="Arial" panose="020B0604020202020204" pitchFamily="34" charset="0"/>
              </a:rPr>
              <a:t>(</a:t>
            </a:r>
            <a:r>
              <a:rPr lang="vi-VN" sz="4000" dirty="0">
                <a:ea typeface="Calibri" panose="020F0502020204030204" pitchFamily="34" charset="0"/>
                <a:cs typeface="Arial" panose="020B0604020202020204" pitchFamily="34" charset="0"/>
              </a:rPr>
              <a:t>Vì từ mỗi đỉnh của tam giác, ta kẻ được 1 đường cao của tam giác nên mỗi tam giác có 3 đường cao).</a:t>
            </a:r>
          </a:p>
        </p:txBody>
      </p:sp>
      <p:sp>
        <p:nvSpPr>
          <p:cNvPr id="13" name="TextBox 12"/>
          <p:cNvSpPr txBox="1"/>
          <p:nvPr/>
        </p:nvSpPr>
        <p:spPr>
          <a:xfrm>
            <a:off x="2488844" y="2096989"/>
            <a:ext cx="2209800" cy="707886"/>
          </a:xfrm>
          <a:prstGeom prst="rect">
            <a:avLst/>
          </a:prstGeom>
          <a:noFill/>
        </p:spPr>
        <p:txBody>
          <a:bodyPr wrap="square" rtlCol="0">
            <a:spAutoFit/>
          </a:bodyPr>
          <a:lstStyle/>
          <a:p>
            <a:r>
              <a:rPr lang="en-US" sz="4000" b="1" u="sng" dirty="0" err="1" smtClean="0">
                <a:latin typeface="Arial" panose="020B0604020202020204" pitchFamily="34" charset="0"/>
                <a:cs typeface="Arial" panose="020B0604020202020204" pitchFamily="34" charset="0"/>
              </a:rPr>
              <a:t>Trả</a:t>
            </a:r>
            <a:r>
              <a:rPr lang="en-US" sz="4000" b="1" u="sng" dirty="0" smtClean="0">
                <a:latin typeface="Arial" panose="020B0604020202020204" pitchFamily="34" charset="0"/>
                <a:cs typeface="Arial" panose="020B0604020202020204" pitchFamily="34" charset="0"/>
              </a:rPr>
              <a:t> </a:t>
            </a:r>
            <a:r>
              <a:rPr lang="en-US" sz="4000" b="1" u="sng" dirty="0" err="1" smtClean="0">
                <a:latin typeface="Arial" panose="020B0604020202020204" pitchFamily="34" charset="0"/>
                <a:cs typeface="Arial" panose="020B0604020202020204" pitchFamily="34" charset="0"/>
              </a:rPr>
              <a:t>lời</a:t>
            </a:r>
            <a:r>
              <a:rPr lang="en-US" sz="4000" b="1" u="sng" dirty="0" smtClean="0">
                <a:latin typeface="Arial" panose="020B0604020202020204" pitchFamily="34" charset="0"/>
                <a:cs typeface="Arial" panose="020B0604020202020204" pitchFamily="34" charset="0"/>
              </a:rPr>
              <a:t>:</a:t>
            </a:r>
            <a:endParaRPr lang="en-US" sz="4000" b="1" u="sng" dirty="0">
              <a:latin typeface="Arial" panose="020B0604020202020204" pitchFamily="34" charset="0"/>
              <a:cs typeface="Arial" panose="020B0604020202020204" pitchFamily="34" charset="0"/>
            </a:endParaRPr>
          </a:p>
        </p:txBody>
      </p:sp>
      <p:sp>
        <p:nvSpPr>
          <p:cNvPr id="5" name="Rectangle 4"/>
          <p:cNvSpPr/>
          <p:nvPr/>
        </p:nvSpPr>
        <p:spPr>
          <a:xfrm>
            <a:off x="4698644" y="1943100"/>
            <a:ext cx="6997428" cy="1015663"/>
          </a:xfrm>
          <a:prstGeom prst="rect">
            <a:avLst/>
          </a:prstGeom>
        </p:spPr>
        <p:txBody>
          <a:bodyPr wrap="none">
            <a:spAutoFit/>
          </a:bodyPr>
          <a:lstStyle/>
          <a:p>
            <a:pPr lvl="0" algn="just">
              <a:lnSpc>
                <a:spcPct val="150000"/>
              </a:lnSpc>
            </a:pPr>
            <a:r>
              <a:rPr lang="vi-VN" sz="4000" dirty="0">
                <a:solidFill>
                  <a:prstClr val="black"/>
                </a:solidFill>
                <a:ea typeface="Calibri" panose="020F0502020204030204" pitchFamily="34" charset="0"/>
                <a:cs typeface="Arial" panose="020B0604020202020204" pitchFamily="34" charset="0"/>
              </a:rPr>
              <a:t>Mỗi tam giác có 3 đường cao.</a:t>
            </a:r>
          </a:p>
        </p:txBody>
      </p:sp>
      <p:pic>
        <p:nvPicPr>
          <p:cNvPr id="16" name="Picture 15"/>
          <p:cNvPicPr/>
          <p:nvPr/>
        </p:nvPicPr>
        <p:blipFill>
          <a:blip r:embed="rId32">
            <a:extLst>
              <a:ext uri="{28A0092B-C50C-407E-A947-70E740481C1C}">
                <a14:useLocalDpi xmlns:a14="http://schemas.microsoft.com/office/drawing/2010/main" val="0"/>
              </a:ext>
            </a:extLst>
          </a:blip>
          <a:stretch>
            <a:fillRect/>
          </a:stretch>
        </p:blipFill>
        <p:spPr>
          <a:xfrm>
            <a:off x="4419600" y="5372125"/>
            <a:ext cx="5410200" cy="3923318"/>
          </a:xfrm>
          <a:prstGeom prst="rect">
            <a:avLst/>
          </a:prstGeom>
        </p:spPr>
      </p:pic>
    </p:spTree>
    <p:extLst>
      <p:ext uri="{BB962C8B-B14F-4D97-AF65-F5344CB8AC3E}">
        <p14:creationId xmlns:p14="http://schemas.microsoft.com/office/powerpoint/2010/main" val="490318858"/>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par>
                                <p:cTn id="16" presetID="14" presetClass="entr" presetSubtype="1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anim calcmode="lin" valueType="num">
                                      <p:cBhvr>
                                        <p:cTn id="37" dur="500" fill="hold"/>
                                        <p:tgtEl>
                                          <p:spTgt spid="16"/>
                                        </p:tgtEl>
                                        <p:attrNameLst>
                                          <p:attrName>ppt_x</p:attrName>
                                        </p:attrNameLst>
                                      </p:cBhvr>
                                      <p:tavLst>
                                        <p:tav tm="0">
                                          <p:val>
                                            <p:strVal val="#ppt_x"/>
                                          </p:val>
                                        </p:tav>
                                        <p:tav tm="100000">
                                          <p:val>
                                            <p:strVal val="#ppt_x"/>
                                          </p:val>
                                        </p:tav>
                                      </p:tavLst>
                                    </p:anim>
                                    <p:anim calcmode="lin" valueType="num">
                                      <p:cBhvr>
                                        <p:cTn id="38"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8" grpId="0" animBg="1"/>
      <p:bldP spid="11" grpId="0"/>
      <p:bldP spid="13"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23" name="Picture 2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6840200" y="9197796"/>
            <a:ext cx="2488422" cy="420770"/>
          </a:xfrm>
          <a:prstGeom prst="rect">
            <a:avLst/>
          </a:prstGeom>
        </p:spPr>
      </p:pic>
      <p:pic>
        <p:nvPicPr>
          <p:cNvPr id="24" name="Picture 24"/>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244211" y="3941606"/>
            <a:ext cx="2488422" cy="420770"/>
          </a:xfrm>
          <a:prstGeom prst="rect">
            <a:avLst/>
          </a:prstGeom>
        </p:spPr>
      </p:pic>
      <p:pic>
        <p:nvPicPr>
          <p:cNvPr id="7" name="Picture 6"/>
          <p:cNvPicPr>
            <a:picLocks noChangeAspect="1"/>
          </p:cNvPicPr>
          <p:nvPr/>
        </p:nvPicPr>
        <p:blipFill>
          <a:blip r:embed="rId15" cstate="print">
            <a:duotone>
              <a:prstClr val="black"/>
              <a:schemeClr val="tx1">
                <a:tint val="45000"/>
                <a:satMod val="400000"/>
              </a:schemeClr>
            </a:duotone>
            <a:extLst>
              <a:ext uri="{BEBA8EAE-BF5A-486C-A8C5-ECC9F3942E4B}">
                <a14:imgProps xmlns:a14="http://schemas.microsoft.com/office/drawing/2010/main">
                  <a14:imgLayer r:embed="rId16">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85800" y="2019300"/>
            <a:ext cx="1003879" cy="936881"/>
          </a:xfrm>
          <a:prstGeom prst="rect">
            <a:avLst/>
          </a:prstGeom>
        </p:spPr>
      </p:pic>
      <p:sp>
        <p:nvSpPr>
          <p:cNvPr id="8" name="TextBox 7"/>
          <p:cNvSpPr txBox="1"/>
          <p:nvPr/>
        </p:nvSpPr>
        <p:spPr>
          <a:xfrm>
            <a:off x="1711346" y="1943100"/>
            <a:ext cx="1793854" cy="916276"/>
          </a:xfrm>
          <a:prstGeom prst="rect">
            <a:avLst/>
          </a:prstGeom>
          <a:noFill/>
        </p:spPr>
        <p:txBody>
          <a:bodyPr wrap="square" rtlCol="0">
            <a:spAutoFit/>
          </a:bodyPr>
          <a:lstStyle/>
          <a:p>
            <a:pPr lvl="0">
              <a:lnSpc>
                <a:spcPct val="150000"/>
              </a:lnSpc>
            </a:pPr>
            <a:r>
              <a:rPr lang="nl-NL" sz="4000" b="1" dirty="0" smtClean="0">
                <a:latin typeface="Arial" panose="020B0604020202020204" pitchFamily="34" charset="0"/>
                <a:cs typeface="Arial" panose="020B0604020202020204" pitchFamily="34" charset="0"/>
              </a:rPr>
              <a:t>HĐ 3:</a:t>
            </a:r>
            <a:endParaRPr lang="en-US" sz="4000" dirty="0">
              <a:solidFill>
                <a:prstClr val="black"/>
              </a:solidFill>
            </a:endParaRPr>
          </a:p>
        </p:txBody>
      </p:sp>
      <p:sp>
        <p:nvSpPr>
          <p:cNvPr id="2" name="Rectangle 1"/>
          <p:cNvSpPr/>
          <p:nvPr/>
        </p:nvSpPr>
        <p:spPr>
          <a:xfrm>
            <a:off x="3367644" y="1946977"/>
            <a:ext cx="14401800" cy="1824923"/>
          </a:xfrm>
          <a:prstGeom prst="rect">
            <a:avLst/>
          </a:prstGeom>
        </p:spPr>
        <p:txBody>
          <a:bodyPr wrap="square">
            <a:spAutoFit/>
          </a:bodyPr>
          <a:lstStyle/>
          <a:p>
            <a:pPr algn="just">
              <a:lnSpc>
                <a:spcPct val="150000"/>
              </a:lnSpc>
            </a:pPr>
            <a:r>
              <a:rPr lang="vi-VN" sz="4000" dirty="0">
                <a:solidFill>
                  <a:srgbClr val="333333"/>
                </a:solidFill>
                <a:ea typeface="Calibri" panose="020F0502020204030204" pitchFamily="34" charset="0"/>
                <a:cs typeface="Arial" panose="020B0604020202020204" pitchFamily="34" charset="0"/>
              </a:rPr>
              <a:t>Vẽ tam giác ABC và ba đường cao của nó. Quan sát hình và cho biết, ba đường cao đó có cùng đi qua một điểm không.</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1" name="TextBox 10"/>
          <p:cNvSpPr txBox="1"/>
          <p:nvPr/>
        </p:nvSpPr>
        <p:spPr>
          <a:xfrm>
            <a:off x="2206646" y="4381500"/>
            <a:ext cx="2209800" cy="707886"/>
          </a:xfrm>
          <a:prstGeom prst="rect">
            <a:avLst/>
          </a:prstGeom>
          <a:noFill/>
        </p:spPr>
        <p:txBody>
          <a:bodyPr wrap="square" rtlCol="0">
            <a:spAutoFit/>
          </a:bodyPr>
          <a:lstStyle/>
          <a:p>
            <a:r>
              <a:rPr lang="en-US" sz="4000" b="1" u="sng" dirty="0" err="1" smtClean="0">
                <a:latin typeface="Arial" panose="020B0604020202020204" pitchFamily="34" charset="0"/>
                <a:cs typeface="Arial" panose="020B0604020202020204" pitchFamily="34" charset="0"/>
              </a:rPr>
              <a:t>Trả</a:t>
            </a:r>
            <a:r>
              <a:rPr lang="en-US" sz="4000" b="1" u="sng" dirty="0" smtClean="0">
                <a:latin typeface="Arial" panose="020B0604020202020204" pitchFamily="34" charset="0"/>
                <a:cs typeface="Arial" panose="020B0604020202020204" pitchFamily="34" charset="0"/>
              </a:rPr>
              <a:t> </a:t>
            </a:r>
            <a:r>
              <a:rPr lang="en-US" sz="4000" b="1" u="sng" dirty="0" err="1" smtClean="0">
                <a:latin typeface="Arial" panose="020B0604020202020204" pitchFamily="34" charset="0"/>
                <a:cs typeface="Arial" panose="020B0604020202020204" pitchFamily="34" charset="0"/>
              </a:rPr>
              <a:t>lời</a:t>
            </a:r>
            <a:r>
              <a:rPr lang="en-US" sz="4000" b="1" u="sng" dirty="0" smtClean="0">
                <a:latin typeface="Arial" panose="020B0604020202020204" pitchFamily="34" charset="0"/>
                <a:cs typeface="Arial" panose="020B0604020202020204" pitchFamily="34" charset="0"/>
              </a:rPr>
              <a:t>:</a:t>
            </a:r>
            <a:endParaRPr lang="en-US" sz="4000" b="1" u="sng" dirty="0">
              <a:latin typeface="Arial" panose="020B0604020202020204" pitchFamily="34" charset="0"/>
              <a:cs typeface="Arial" panose="020B0604020202020204" pitchFamily="34" charset="0"/>
            </a:endParaRPr>
          </a:p>
        </p:txBody>
      </p:sp>
      <p:sp>
        <p:nvSpPr>
          <p:cNvPr id="5" name="Rectangle 4"/>
          <p:cNvSpPr/>
          <p:nvPr/>
        </p:nvSpPr>
        <p:spPr>
          <a:xfrm>
            <a:off x="8566462" y="5698986"/>
            <a:ext cx="7899624" cy="1824923"/>
          </a:xfrm>
          <a:prstGeom prst="rect">
            <a:avLst/>
          </a:prstGeom>
        </p:spPr>
        <p:txBody>
          <a:bodyPr wrap="square">
            <a:spAutoFit/>
          </a:bodyPr>
          <a:lstStyle/>
          <a:p>
            <a:pPr algn="just">
              <a:lnSpc>
                <a:spcPct val="150000"/>
              </a:lnSpc>
              <a:spcAft>
                <a:spcPts val="800"/>
              </a:spcAft>
            </a:pPr>
            <a:r>
              <a:rPr lang="vi-VN" sz="4000" dirty="0">
                <a:solidFill>
                  <a:srgbClr val="333333"/>
                </a:solidFill>
                <a:ea typeface="Times New Roman" panose="02020603050405020304" pitchFamily="18" charset="0"/>
                <a:cs typeface="Arial" panose="020B0604020202020204" pitchFamily="34" charset="0"/>
              </a:rPr>
              <a:t>Ba đường cao AN, BP, CM cùng đi qua điểm H.</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3" name="Picture 10"/>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2516274" y="8068478"/>
            <a:ext cx="1752600" cy="1673952"/>
          </a:xfrm>
          <a:prstGeom prst="rect">
            <a:avLst/>
          </a:prstGeom>
        </p:spPr>
      </p:pic>
      <p:pic>
        <p:nvPicPr>
          <p:cNvPr id="14" name="Picture 24"/>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rot="5400000">
            <a:off x="8023841" y="-9839715"/>
            <a:ext cx="2240320" cy="19252751"/>
          </a:xfrm>
          <a:prstGeom prst="rect">
            <a:avLst/>
          </a:prstGeom>
        </p:spPr>
      </p:pic>
      <p:sp>
        <p:nvSpPr>
          <p:cNvPr id="15" name="Rectangle 14"/>
          <p:cNvSpPr/>
          <p:nvPr/>
        </p:nvSpPr>
        <p:spPr>
          <a:xfrm>
            <a:off x="1187739" y="889107"/>
            <a:ext cx="8531503" cy="901593"/>
          </a:xfrm>
          <a:prstGeom prst="rect">
            <a:avLst/>
          </a:prstGeom>
        </p:spPr>
        <p:txBody>
          <a:bodyPr wrap="none">
            <a:spAutoFit/>
          </a:bodyPr>
          <a:lstStyle/>
          <a:p>
            <a:pPr marL="571500" lvl="0" indent="-571500" algn="just">
              <a:lnSpc>
                <a:spcPct val="150000"/>
              </a:lnSpc>
              <a:spcAft>
                <a:spcPts val="600"/>
              </a:spcAft>
              <a:buFont typeface="Arial" panose="020B0604020202020204" pitchFamily="34" charset="0"/>
              <a:buChar char="•"/>
            </a:pPr>
            <a:r>
              <a:rPr lang="vi-VN" sz="4000" b="1" dirty="0" smtClean="0">
                <a:solidFill>
                  <a:srgbClr val="1F497D">
                    <a:lumMod val="60000"/>
                    <a:lumOff val="40000"/>
                  </a:srgbClr>
                </a:solidFill>
                <a:ea typeface="Calibri" panose="020F0502020204030204" pitchFamily="34" charset="0"/>
                <a:cs typeface="Arial" panose="020B0604020202020204" pitchFamily="34" charset="0"/>
              </a:rPr>
              <a:t>Sự </a:t>
            </a:r>
            <a:r>
              <a:rPr lang="vi-VN" sz="4000" b="1" dirty="0">
                <a:solidFill>
                  <a:srgbClr val="1F497D">
                    <a:lumMod val="60000"/>
                    <a:lumOff val="40000"/>
                  </a:srgbClr>
                </a:solidFill>
                <a:ea typeface="Calibri" panose="020F0502020204030204" pitchFamily="34" charset="0"/>
                <a:cs typeface="Arial" panose="020B0604020202020204" pitchFamily="34" charset="0"/>
              </a:rPr>
              <a:t>đồng quy của ba đường cao</a:t>
            </a:r>
            <a:endParaRPr kumimoji="0" lang="en-US" sz="4000" b="0" i="0" u="none" strike="noStrike" kern="1200" cap="none" spc="0" normalizeH="0" baseline="0" noProof="0" dirty="0">
              <a:ln>
                <a:noFill/>
              </a:ln>
              <a:solidFill>
                <a:srgbClr val="1F497D">
                  <a:lumMod val="60000"/>
                  <a:lumOff val="40000"/>
                </a:srgbClr>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16" name="Picture 15"/>
          <p:cNvPicPr/>
          <p:nvPr/>
        </p:nvPicPr>
        <p:blipFill>
          <a:blip r:embed="rId22">
            <a:extLst>
              <a:ext uri="{28A0092B-C50C-407E-A947-70E740481C1C}">
                <a14:useLocalDpi xmlns:a14="http://schemas.microsoft.com/office/drawing/2010/main" val="0"/>
              </a:ext>
            </a:extLst>
          </a:blip>
          <a:stretch>
            <a:fillRect/>
          </a:stretch>
        </p:blipFill>
        <p:spPr>
          <a:xfrm>
            <a:off x="1905000" y="5698986"/>
            <a:ext cx="5411808" cy="4004147"/>
          </a:xfrm>
          <a:prstGeom prst="rect">
            <a:avLst/>
          </a:prstGeom>
        </p:spPr>
      </p:pic>
    </p:spTree>
    <p:extLst>
      <p:ext uri="{BB962C8B-B14F-4D97-AF65-F5344CB8AC3E}">
        <p14:creationId xmlns:p14="http://schemas.microsoft.com/office/powerpoint/2010/main" val="3955973818"/>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barn(inVertical)">
                                      <p:cBhvr>
                                        <p:cTn id="15" dur="500"/>
                                        <p:tgtEl>
                                          <p:spTgt spid="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down)">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5"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14" name="Picture 14"/>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6658879" y="9410700"/>
            <a:ext cx="2488422" cy="420770"/>
          </a:xfrm>
          <a:prstGeom prst="rect">
            <a:avLst/>
          </a:prstGeom>
        </p:spPr>
      </p:pic>
      <p:pic>
        <p:nvPicPr>
          <p:cNvPr id="15" name="Picture 15"/>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457200" y="9410700"/>
            <a:ext cx="2874288" cy="381496"/>
          </a:xfrm>
          <a:prstGeom prst="rect">
            <a:avLst/>
          </a:prstGeom>
        </p:spPr>
      </p:pic>
      <p:pic>
        <p:nvPicPr>
          <p:cNvPr id="16" name="Picture 16"/>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391140">
            <a:off x="16858541" y="195138"/>
            <a:ext cx="1252030" cy="1271096"/>
          </a:xfrm>
          <a:prstGeom prst="rect">
            <a:avLst/>
          </a:prstGeom>
        </p:spPr>
      </p:pic>
      <p:sp>
        <p:nvSpPr>
          <p:cNvPr id="8" name="Rectangle 7"/>
          <p:cNvSpPr/>
          <p:nvPr/>
        </p:nvSpPr>
        <p:spPr>
          <a:xfrm>
            <a:off x="7315200" y="342900"/>
            <a:ext cx="4648200" cy="1306255"/>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800"/>
              </a:spcAft>
              <a:buClrTx/>
              <a:buSzTx/>
              <a:buFontTx/>
              <a:buNone/>
              <a:tabLst>
                <a:tab pos="360045" algn="l"/>
                <a:tab pos="720090" algn="l"/>
              </a:tabLst>
              <a:defRPr/>
            </a:pPr>
            <a:r>
              <a:rPr kumimoji="0" lang="en-US" sz="6000" b="1" i="0" u="none" strike="noStrike" kern="1200" cap="none" spc="0" normalizeH="0" baseline="0" noProof="0" dirty="0" smtClean="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KẾT LUẬN</a:t>
            </a:r>
            <a:endParaRPr kumimoji="0" lang="en-US" sz="60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9" name="Rounded Rectangular Callout 8"/>
          <p:cNvSpPr/>
          <p:nvPr/>
        </p:nvSpPr>
        <p:spPr>
          <a:xfrm>
            <a:off x="3657600" y="2010403"/>
            <a:ext cx="13716000" cy="2676452"/>
          </a:xfrm>
          <a:prstGeom prst="wedgeRoundRectCallou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0" name="Picture 6"/>
          <p:cNvPicPr>
            <a:picLocks noChangeAspect="1"/>
          </p:cNvPicPr>
          <p:nvPr/>
        </p:nvPicPr>
        <p:blipFill>
          <a:blip r:embed="rId13"/>
          <a:srcRect/>
          <a:stretch>
            <a:fillRect/>
          </a:stretch>
        </p:blipFill>
        <p:spPr>
          <a:xfrm flipH="1">
            <a:off x="633945" y="3096610"/>
            <a:ext cx="2825513" cy="4418542"/>
          </a:xfrm>
          <a:prstGeom prst="rect">
            <a:avLst/>
          </a:prstGeom>
        </p:spPr>
      </p:pic>
      <p:pic>
        <p:nvPicPr>
          <p:cNvPr id="13" name="Picture 2">
            <a:extLst>
              <a:ext uri="{FF2B5EF4-FFF2-40B4-BE49-F238E27FC236}">
                <a16:creationId xmlns:a16="http://schemas.microsoft.com/office/drawing/2014/main" id="{DDC3A8FF-83CB-4F64-8638-2434EDC2CB42}"/>
              </a:ext>
            </a:extLst>
          </p:cNvPr>
          <p:cNvPicPr>
            <a:picLocks noChangeAspect="1"/>
          </p:cNvPicPr>
          <p:nvPr/>
        </p:nvPicPr>
        <p:blipFill>
          <a:blip r:embed="rId14" cstate="print">
            <a:extLst>
              <a:ext uri="{BEBA8EAE-BF5A-486C-A8C5-ECC9F3942E4B}">
                <a14:imgProps xmlns:a14="http://schemas.microsoft.com/office/drawing/2010/main">
                  <a14:imgLayer r:embed="rId15">
                    <a14:imgEffect>
                      <a14:sharpenSoften amount="50000"/>
                    </a14:imgEffect>
                    <a14:imgEffect>
                      <a14:saturation sat="20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667001" y="856995"/>
            <a:ext cx="916790" cy="1012519"/>
          </a:xfrm>
          <a:prstGeom prst="rect">
            <a:avLst/>
          </a:prstGeom>
        </p:spPr>
      </p:pic>
      <p:sp>
        <p:nvSpPr>
          <p:cNvPr id="18" name="Rectangle 17"/>
          <p:cNvSpPr/>
          <p:nvPr/>
        </p:nvSpPr>
        <p:spPr>
          <a:xfrm>
            <a:off x="4422656" y="2216750"/>
            <a:ext cx="12185888" cy="1901867"/>
          </a:xfrm>
          <a:prstGeom prst="rect">
            <a:avLst/>
          </a:prstGeom>
        </p:spPr>
        <p:txBody>
          <a:bodyPr wrap="square">
            <a:spAutoFit/>
          </a:bodyPr>
          <a:lstStyle/>
          <a:p>
            <a:pPr lvl="0" algn="just">
              <a:lnSpc>
                <a:spcPct val="150000"/>
              </a:lnSpc>
              <a:spcAft>
                <a:spcPts val="600"/>
              </a:spcAft>
            </a:pPr>
            <a:r>
              <a:rPr lang="vi-VN" sz="4000" b="1" u="sng" dirty="0">
                <a:solidFill>
                  <a:prstClr val="white"/>
                </a:solidFill>
                <a:ea typeface="Times New Roman" panose="02020603050405020304" pitchFamily="18" charset="0"/>
                <a:cs typeface="Arial" panose="020B0604020202020204" pitchFamily="34" charset="0"/>
              </a:rPr>
              <a:t>Định lí 2:</a:t>
            </a:r>
          </a:p>
          <a:p>
            <a:pPr lvl="0" algn="just">
              <a:lnSpc>
                <a:spcPct val="150000"/>
              </a:lnSpc>
              <a:spcAft>
                <a:spcPts val="600"/>
              </a:spcAft>
            </a:pPr>
            <a:r>
              <a:rPr lang="vi-VN" sz="4000" dirty="0">
                <a:solidFill>
                  <a:prstClr val="white"/>
                </a:solidFill>
                <a:ea typeface="Times New Roman" panose="02020603050405020304" pitchFamily="18" charset="0"/>
                <a:cs typeface="Arial" panose="020B0604020202020204" pitchFamily="34" charset="0"/>
              </a:rPr>
              <a:t>Ba đường cao của tam giác đồng quy tại một điểm.</a:t>
            </a:r>
          </a:p>
        </p:txBody>
      </p:sp>
      <p:pic>
        <p:nvPicPr>
          <p:cNvPr id="17" name="Picture 16"/>
          <p:cNvPicPr/>
          <p:nvPr/>
        </p:nvPicPr>
        <p:blipFill>
          <a:blip r:embed="rId16">
            <a:extLst>
              <a:ext uri="{28A0092B-C50C-407E-A947-70E740481C1C}">
                <a14:useLocalDpi xmlns:a14="http://schemas.microsoft.com/office/drawing/2010/main" val="0"/>
              </a:ext>
            </a:extLst>
          </a:blip>
          <a:stretch>
            <a:fillRect/>
          </a:stretch>
        </p:blipFill>
        <p:spPr>
          <a:xfrm>
            <a:off x="4057240" y="5981700"/>
            <a:ext cx="4400960" cy="3849770"/>
          </a:xfrm>
          <a:prstGeom prst="rect">
            <a:avLst/>
          </a:prstGeom>
        </p:spPr>
      </p:pic>
      <p:sp>
        <p:nvSpPr>
          <p:cNvPr id="3" name="Rectangle 2"/>
          <p:cNvSpPr/>
          <p:nvPr/>
        </p:nvSpPr>
        <p:spPr>
          <a:xfrm>
            <a:off x="9715500" y="6252508"/>
            <a:ext cx="6504549" cy="1938992"/>
          </a:xfrm>
          <a:prstGeom prst="rect">
            <a:avLst/>
          </a:prstGeom>
        </p:spPr>
        <p:txBody>
          <a:bodyPr wrap="square">
            <a:spAutoFit/>
          </a:bodyPr>
          <a:lstStyle/>
          <a:p>
            <a:pPr algn="just">
              <a:lnSpc>
                <a:spcPct val="150000"/>
              </a:lnSpc>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Các đường cao AI, BJ, CK đồng quy tại H</a:t>
            </a:r>
            <a:r>
              <a:rPr lang="nl-NL" sz="4000" dirty="0" smtClean="0">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4024596"/>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anim calcmode="lin" valueType="num">
                                      <p:cBhvr>
                                        <p:cTn id="24" dur="500" fill="hold"/>
                                        <p:tgtEl>
                                          <p:spTgt spid="17"/>
                                        </p:tgtEl>
                                        <p:attrNameLst>
                                          <p:attrName>ppt_x</p:attrName>
                                        </p:attrNameLst>
                                      </p:cBhvr>
                                      <p:tavLst>
                                        <p:tav tm="0">
                                          <p:val>
                                            <p:strVal val="#ppt_x"/>
                                          </p:val>
                                        </p:tav>
                                        <p:tav tm="100000">
                                          <p:val>
                                            <p:strVal val="#ppt_x"/>
                                          </p:val>
                                        </p:tav>
                                      </p:tavLst>
                                    </p:anim>
                                    <p:anim calcmode="lin" valueType="num">
                                      <p:cBhvr>
                                        <p:cTn id="25"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1406322" flipH="1">
            <a:off x="14706033" y="-2994339"/>
            <a:ext cx="6173333" cy="4738033"/>
          </a:xfrm>
          <a:prstGeom prst="rect">
            <a:avLst/>
          </a:prstGeom>
        </p:spPr>
      </p:pic>
      <p:sp>
        <p:nvSpPr>
          <p:cNvPr id="6" name="Rectangle 5"/>
          <p:cNvSpPr/>
          <p:nvPr/>
        </p:nvSpPr>
        <p:spPr>
          <a:xfrm>
            <a:off x="7505700" y="38100"/>
            <a:ext cx="3276600" cy="1306255"/>
          </a:xfrm>
          <a:prstGeom prst="rect">
            <a:avLst/>
          </a:prstGeom>
        </p:spPr>
        <p:txBody>
          <a:bodyPr wrap="square">
            <a:spAutoFit/>
          </a:bodyPr>
          <a:lstStyle/>
          <a:p>
            <a:pPr marL="0" marR="0" lvl="0" indent="0" algn="ctr" defTabSz="914400" rtl="0" eaLnBrk="1" fontAlgn="auto" latinLnBrk="0" hangingPunct="1">
              <a:lnSpc>
                <a:spcPct val="150000"/>
              </a:lnSpc>
              <a:spcBef>
                <a:spcPts val="600"/>
              </a:spcBef>
              <a:spcAft>
                <a:spcPts val="800"/>
              </a:spcAft>
              <a:buClrTx/>
              <a:buSzTx/>
              <a:buFontTx/>
              <a:buNone/>
              <a:tabLst>
                <a:tab pos="360045" algn="l"/>
                <a:tab pos="720090" algn="l"/>
              </a:tabLst>
              <a:defRPr/>
            </a:pPr>
            <a:r>
              <a:rPr kumimoji="0" lang="en-US" sz="6000" b="1" i="0" u="none" strike="noStrike" kern="1200" cap="none" spc="0" normalizeH="0" baseline="0" noProof="0" dirty="0" smtClean="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CHÚ</a:t>
            </a:r>
            <a:r>
              <a:rPr kumimoji="0" lang="en-US" sz="6000" b="1" i="0" u="none" strike="noStrike" kern="1200" cap="none" spc="0" normalizeH="0" noProof="0" dirty="0" smtClean="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 Ý</a:t>
            </a:r>
            <a:endParaRPr kumimoji="0" lang="en-US" sz="60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7" name="Picture 16"/>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391140">
            <a:off x="17575124" y="7777039"/>
            <a:ext cx="1252030" cy="1271096"/>
          </a:xfrm>
          <a:prstGeom prst="rect">
            <a:avLst/>
          </a:prstGeom>
        </p:spPr>
      </p:pic>
      <p:sp>
        <p:nvSpPr>
          <p:cNvPr id="11" name="Rectangle 10"/>
          <p:cNvSpPr/>
          <p:nvPr/>
        </p:nvSpPr>
        <p:spPr>
          <a:xfrm>
            <a:off x="800100" y="1333500"/>
            <a:ext cx="16497299" cy="3785652"/>
          </a:xfrm>
          <a:prstGeom prst="rect">
            <a:avLst/>
          </a:prstGeom>
        </p:spPr>
        <p:txBody>
          <a:bodyPr wrap="square">
            <a:spAutoFit/>
          </a:bodyPr>
          <a:lstStyle/>
          <a:p>
            <a:pPr lvl="0" algn="just">
              <a:lnSpc>
                <a:spcPct val="150000"/>
              </a:lnSpc>
            </a:pPr>
            <a:r>
              <a:rPr lang="vi-VN" sz="4000" dirty="0">
                <a:solidFill>
                  <a:prstClr val="black"/>
                </a:solidFill>
                <a:ea typeface="Calibri" panose="020F0502020204030204" pitchFamily="34" charset="0"/>
                <a:cs typeface="Arial" panose="020B0604020202020204" pitchFamily="34" charset="0"/>
              </a:rPr>
              <a:t>a) Điểm đồng quy của ba đường cao của một tam giác gọi là trực tâm của tam giác đó. </a:t>
            </a:r>
          </a:p>
          <a:p>
            <a:pPr lvl="0" algn="just">
              <a:lnSpc>
                <a:spcPct val="150000"/>
              </a:lnSpc>
            </a:pPr>
            <a:r>
              <a:rPr lang="vi-VN" sz="4000" dirty="0">
                <a:solidFill>
                  <a:prstClr val="black"/>
                </a:solidFill>
                <a:ea typeface="Calibri" panose="020F0502020204030204" pitchFamily="34" charset="0"/>
                <a:cs typeface="Arial" panose="020B0604020202020204" pitchFamily="34" charset="0"/>
              </a:rPr>
              <a:t>b) Gọi H là trực tâm của tam giác ABC (H.9.44), ta có: </a:t>
            </a:r>
          </a:p>
          <a:p>
            <a:pPr marL="571500" lvl="0" indent="-571500" algn="just">
              <a:lnSpc>
                <a:spcPct val="150000"/>
              </a:lnSpc>
              <a:buFontTx/>
              <a:buChar char="-"/>
            </a:pPr>
            <a:r>
              <a:rPr lang="vi-VN" sz="4000" dirty="0" smtClean="0">
                <a:solidFill>
                  <a:prstClr val="black"/>
                </a:solidFill>
                <a:ea typeface="Calibri" panose="020F0502020204030204" pitchFamily="34" charset="0"/>
                <a:cs typeface="Arial" panose="020B0604020202020204" pitchFamily="34" charset="0"/>
              </a:rPr>
              <a:t>Khi </a:t>
            </a:r>
            <a:r>
              <a:rPr lang="vi-VN" sz="4000" dirty="0">
                <a:solidFill>
                  <a:prstClr val="black"/>
                </a:solidFill>
                <a:ea typeface="Calibri" panose="020F0502020204030204" pitchFamily="34" charset="0"/>
                <a:cs typeface="Arial" panose="020B0604020202020204" pitchFamily="34" charset="0"/>
              </a:rPr>
              <a:t>ABC là tam giác nhọn thì H nằm bên trong tam giác. </a:t>
            </a:r>
            <a:endParaRPr lang="en-US" sz="4000" dirty="0" smtClean="0">
              <a:solidFill>
                <a:prstClr val="black"/>
              </a:solidFill>
              <a:ea typeface="Calibri" panose="020F0502020204030204" pitchFamily="34" charset="0"/>
              <a:cs typeface="Arial" panose="020B0604020202020204" pitchFamily="34" charset="0"/>
            </a:endParaRPr>
          </a:p>
        </p:txBody>
      </p:sp>
      <p:pic>
        <p:nvPicPr>
          <p:cNvPr id="12" name="Picture 11"/>
          <p:cNvPicPr/>
          <p:nvPr/>
        </p:nvPicPr>
        <p:blipFill>
          <a:blip r:embed="rId13">
            <a:extLst>
              <a:ext uri="{28A0092B-C50C-407E-A947-70E740481C1C}">
                <a14:useLocalDpi xmlns:a14="http://schemas.microsoft.com/office/drawing/2010/main" val="0"/>
              </a:ext>
            </a:extLst>
          </a:blip>
          <a:stretch>
            <a:fillRect/>
          </a:stretch>
        </p:blipFill>
        <p:spPr>
          <a:xfrm>
            <a:off x="6629400" y="5421793"/>
            <a:ext cx="5943600" cy="4320214"/>
          </a:xfrm>
          <a:prstGeom prst="rect">
            <a:avLst/>
          </a:prstGeom>
        </p:spPr>
      </p:pic>
      <p:pic>
        <p:nvPicPr>
          <p:cNvPr id="13" name="Picture 3"/>
          <p:cNvPicPr>
            <a:picLocks noChangeAspect="1"/>
          </p:cNvPicPr>
          <p:nvPr/>
        </p:nvPicPr>
        <p:blipFill>
          <a:blip r:embed="rId14"/>
          <a:srcRect/>
          <a:stretch>
            <a:fillRect/>
          </a:stretch>
        </p:blipFill>
        <p:spPr>
          <a:xfrm flipH="1">
            <a:off x="1145774" y="6694250"/>
            <a:ext cx="2209800" cy="3436673"/>
          </a:xfrm>
          <a:prstGeom prst="rect">
            <a:avLst/>
          </a:prstGeom>
        </p:spPr>
      </p:pic>
    </p:spTree>
    <p:extLst>
      <p:ext uri="{BB962C8B-B14F-4D97-AF65-F5344CB8AC3E}">
        <p14:creationId xmlns:p14="http://schemas.microsoft.com/office/powerpoint/2010/main" val="2675289197"/>
      </p:ext>
    </p:extLst>
  </p:cSld>
  <p:clrMapOvr>
    <a:masterClrMapping/>
  </p:clrMapOvr>
  <mc:AlternateContent xmlns:mc="http://schemas.openxmlformats.org/markup-compatibility/2006" xmlns:p14="http://schemas.microsoft.com/office/powerpoint/2010/main">
    <mc:Choice Requires="p14">
      <p:transition spd="med" p14:dur="700">
        <p:split dir="in"/>
      </p:transition>
    </mc:Choice>
    <mc:Fallback xmlns="">
      <p:transition spd="med">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wipe(down)">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fade">
                                      <p:cBhvr>
                                        <p:cTn id="22" dur="500"/>
                                        <p:tgtEl>
                                          <p:spTgt spid="1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anim calcmode="lin" valueType="num">
                                      <p:cBhvr>
                                        <p:cTn id="28" dur="500" fill="hold"/>
                                        <p:tgtEl>
                                          <p:spTgt spid="12"/>
                                        </p:tgtEl>
                                        <p:attrNameLst>
                                          <p:attrName>ppt_x</p:attrName>
                                        </p:attrNameLst>
                                      </p:cBhvr>
                                      <p:tavLst>
                                        <p:tav tm="0">
                                          <p:val>
                                            <p:strVal val="#ppt_x"/>
                                          </p:val>
                                        </p:tav>
                                        <p:tav tm="100000">
                                          <p:val>
                                            <p:strVal val="#ppt_x"/>
                                          </p:val>
                                        </p:tav>
                                      </p:tavLst>
                                    </p:anim>
                                    <p:anim calcmode="lin" valueType="num">
                                      <p:cBhvr>
                                        <p:cTn id="2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1406322" flipH="1">
            <a:off x="14706033" y="-2994339"/>
            <a:ext cx="6173333" cy="4738033"/>
          </a:xfrm>
          <a:prstGeom prst="rect">
            <a:avLst/>
          </a:prstGeom>
        </p:spPr>
      </p:pic>
      <p:sp>
        <p:nvSpPr>
          <p:cNvPr id="6" name="Rectangle 5"/>
          <p:cNvSpPr/>
          <p:nvPr/>
        </p:nvSpPr>
        <p:spPr>
          <a:xfrm>
            <a:off x="7505700" y="38100"/>
            <a:ext cx="3276600" cy="1306255"/>
          </a:xfrm>
          <a:prstGeom prst="rect">
            <a:avLst/>
          </a:prstGeom>
        </p:spPr>
        <p:txBody>
          <a:bodyPr wrap="square">
            <a:spAutoFit/>
          </a:bodyPr>
          <a:lstStyle/>
          <a:p>
            <a:pPr marL="0" marR="0" lvl="0" indent="0" algn="ctr" defTabSz="914400" rtl="0" eaLnBrk="1" fontAlgn="auto" latinLnBrk="0" hangingPunct="1">
              <a:lnSpc>
                <a:spcPct val="150000"/>
              </a:lnSpc>
              <a:spcBef>
                <a:spcPts val="600"/>
              </a:spcBef>
              <a:spcAft>
                <a:spcPts val="800"/>
              </a:spcAft>
              <a:buClrTx/>
              <a:buSzTx/>
              <a:buFontTx/>
              <a:buNone/>
              <a:tabLst>
                <a:tab pos="360045" algn="l"/>
                <a:tab pos="720090" algn="l"/>
              </a:tabLst>
              <a:defRPr/>
            </a:pPr>
            <a:r>
              <a:rPr kumimoji="0" lang="en-US" sz="6000" b="1" i="0" u="none" strike="noStrike" kern="1200" cap="none" spc="0" normalizeH="0" baseline="0" noProof="0" dirty="0" smtClean="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CHÚ Ý</a:t>
            </a:r>
            <a:endParaRPr kumimoji="0" lang="en-US" sz="60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7" name="Picture 16"/>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391140">
            <a:off x="-308693" y="3651111"/>
            <a:ext cx="1252030" cy="1271096"/>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990600" y="1409700"/>
                <a:ext cx="15796568" cy="901593"/>
              </a:xfrm>
              <a:prstGeom prst="rect">
                <a:avLst/>
              </a:prstGeom>
            </p:spPr>
            <p:txBody>
              <a:bodyPr wrap="none">
                <a:spAutoFit/>
              </a:bodyPr>
              <a:lstStyle/>
              <a:p>
                <a:pPr marL="571500" marR="0" lvl="0" indent="-571500" algn="just" defTabSz="914400" rtl="0" eaLnBrk="1" fontAlgn="auto" latinLnBrk="0" hangingPunct="1">
                  <a:lnSpc>
                    <a:spcPct val="150000"/>
                  </a:lnSpc>
                  <a:spcBef>
                    <a:spcPts val="0"/>
                  </a:spcBef>
                  <a:spcAft>
                    <a:spcPts val="800"/>
                  </a:spcAft>
                  <a:buClrTx/>
                  <a:buSzTx/>
                  <a:buFontTx/>
                  <a:buChar char="-"/>
                  <a:tabLst/>
                  <a:defRPr/>
                </a:pP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Khi</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ABC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tam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giác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vuông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tại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thì</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H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trùng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với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kí</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hiệu</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H </a:t>
                </a: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4" name="Rectangle 3"/>
              <p:cNvSpPr>
                <a:spLocks noRot="1" noChangeAspect="1" noMove="1" noResize="1" noEditPoints="1" noAdjustHandles="1" noChangeArrowheads="1" noChangeShapeType="1" noTextEdit="1"/>
              </p:cNvSpPr>
              <p:nvPr/>
            </p:nvSpPr>
            <p:spPr>
              <a:xfrm>
                <a:off x="990600" y="1409700"/>
                <a:ext cx="15796568" cy="901593"/>
              </a:xfrm>
              <a:prstGeom prst="rect">
                <a:avLst/>
              </a:prstGeom>
              <a:blipFill>
                <a:blip r:embed="rId13"/>
                <a:stretch>
                  <a:fillRect l="-1235" r="-386" b="-28378"/>
                </a:stretch>
              </a:blipFill>
            </p:spPr>
            <p:txBody>
              <a:bodyPr/>
              <a:lstStyle/>
              <a:p>
                <a:r>
                  <a:rPr lang="en-US">
                    <a:noFill/>
                  </a:rPr>
                  <a:t> </a:t>
                </a:r>
              </a:p>
            </p:txBody>
          </p:sp>
        </mc:Fallback>
      </mc:AlternateContent>
      <p:pic>
        <p:nvPicPr>
          <p:cNvPr id="9" name="Picture 8"/>
          <p:cNvPicPr/>
          <p:nvPr/>
        </p:nvPicPr>
        <p:blipFill>
          <a:blip r:embed="rId14">
            <a:extLst>
              <a:ext uri="{28A0092B-C50C-407E-A947-70E740481C1C}">
                <a14:useLocalDpi xmlns:a14="http://schemas.microsoft.com/office/drawing/2010/main" val="0"/>
              </a:ext>
            </a:extLst>
          </a:blip>
          <a:stretch>
            <a:fillRect/>
          </a:stretch>
        </p:blipFill>
        <p:spPr>
          <a:xfrm>
            <a:off x="7162800" y="2596926"/>
            <a:ext cx="5105400" cy="3048000"/>
          </a:xfrm>
          <a:prstGeom prst="rect">
            <a:avLst/>
          </a:prstGeom>
        </p:spPr>
      </p:pic>
      <p:sp>
        <p:nvSpPr>
          <p:cNvPr id="10" name="Rectangle 9"/>
          <p:cNvSpPr/>
          <p:nvPr/>
        </p:nvSpPr>
        <p:spPr>
          <a:xfrm>
            <a:off x="1031005" y="5797326"/>
            <a:ext cx="12996443" cy="901593"/>
          </a:xfrm>
          <a:prstGeom prst="rect">
            <a:avLst/>
          </a:prstGeom>
        </p:spPr>
        <p:txBody>
          <a:bodyPr wrap="none">
            <a:spAutoFit/>
          </a:bodyPr>
          <a:lstStyle/>
          <a:p>
            <a:pPr marL="571500" lvl="0" indent="-571500" algn="just">
              <a:lnSpc>
                <a:spcPct val="150000"/>
              </a:lnSpc>
              <a:spcAft>
                <a:spcPts val="800"/>
              </a:spcAft>
              <a:buFontTx/>
              <a:buChar char="-"/>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Khi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ABC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tù</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thì</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H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nằm</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bên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ngoài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endPar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14" name="Picture 13"/>
          <p:cNvPicPr/>
          <p:nvPr/>
        </p:nvPicPr>
        <p:blipFill>
          <a:blip r:embed="rId15">
            <a:extLst>
              <a:ext uri="{28A0092B-C50C-407E-A947-70E740481C1C}">
                <a14:useLocalDpi xmlns:a14="http://schemas.microsoft.com/office/drawing/2010/main" val="0"/>
              </a:ext>
            </a:extLst>
          </a:blip>
          <a:stretch>
            <a:fillRect/>
          </a:stretch>
        </p:blipFill>
        <p:spPr>
          <a:xfrm>
            <a:off x="7162800" y="6982293"/>
            <a:ext cx="5105400" cy="3021332"/>
          </a:xfrm>
          <a:prstGeom prst="rect">
            <a:avLst/>
          </a:prstGeom>
        </p:spPr>
      </p:pic>
      <p:pic>
        <p:nvPicPr>
          <p:cNvPr id="15" name="Picture 3"/>
          <p:cNvPicPr>
            <a:picLocks noChangeAspect="1"/>
          </p:cNvPicPr>
          <p:nvPr/>
        </p:nvPicPr>
        <p:blipFill>
          <a:blip r:embed="rId16"/>
          <a:srcRect/>
          <a:stretch>
            <a:fillRect/>
          </a:stretch>
        </p:blipFill>
        <p:spPr>
          <a:xfrm>
            <a:off x="15286663" y="5981700"/>
            <a:ext cx="2247164" cy="3668634"/>
          </a:xfrm>
          <a:prstGeom prst="rect">
            <a:avLst/>
          </a:prstGeom>
        </p:spPr>
      </p:pic>
    </p:spTree>
    <p:extLst>
      <p:ext uri="{BB962C8B-B14F-4D97-AF65-F5344CB8AC3E}">
        <p14:creationId xmlns:p14="http://schemas.microsoft.com/office/powerpoint/2010/main" val="2876451873"/>
      </p:ext>
    </p:extLst>
  </p:cSld>
  <p:clrMapOvr>
    <a:masterClrMapping/>
  </p:clrMapOvr>
  <mc:AlternateContent xmlns:mc="http://schemas.openxmlformats.org/markup-compatibility/2006" xmlns:p14="http://schemas.microsoft.com/office/powerpoint/2010/main">
    <mc:Choice Requires="p14">
      <p:transition spd="med" p14:dur="700">
        <p:split dir="in"/>
      </p:transition>
    </mc:Choice>
    <mc:Fallback xmlns="">
      <p:transition spd="med">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strVal val="#ppt_x"/>
                                          </p:val>
                                        </p:tav>
                                        <p:tav tm="100000">
                                          <p:val>
                                            <p:strVal val="#ppt_x"/>
                                          </p:val>
                                        </p:tav>
                                      </p:tavLst>
                                    </p:anim>
                                    <p:anim calcmode="lin" valueType="num">
                                      <p:cBhvr>
                                        <p:cTn id="22"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38100"/>
            <a:ext cx="18288000" cy="10287000"/>
          </a:xfrm>
          <a:prstGeom prst="rect">
            <a:avLst/>
          </a:prstGeom>
        </p:spPr>
      </p:pic>
      <p:grpSp>
        <p:nvGrpSpPr>
          <p:cNvPr id="6" name="Group 5"/>
          <p:cNvGrpSpPr/>
          <p:nvPr/>
        </p:nvGrpSpPr>
        <p:grpSpPr>
          <a:xfrm>
            <a:off x="5921321" y="419100"/>
            <a:ext cx="6096000" cy="914400"/>
            <a:chOff x="1554480" y="876300"/>
            <a:chExt cx="6096000" cy="1143000"/>
          </a:xfrm>
          <a:solidFill>
            <a:schemeClr val="accent5">
              <a:lumMod val="75000"/>
            </a:schemeClr>
          </a:solidFill>
        </p:grpSpPr>
        <p:sp>
          <p:nvSpPr>
            <p:cNvPr id="7" name="Flowchart: Terminator 6"/>
            <p:cNvSpPr/>
            <p:nvPr/>
          </p:nvSpPr>
          <p:spPr>
            <a:xfrm>
              <a:off x="1554480" y="876300"/>
              <a:ext cx="6096000" cy="1143000"/>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7"/>
            <p:cNvSpPr/>
            <p:nvPr/>
          </p:nvSpPr>
          <p:spPr>
            <a:xfrm>
              <a:off x="2126503" y="987956"/>
              <a:ext cx="4974440" cy="884858"/>
            </a:xfrm>
            <a:prstGeom prst="rect">
              <a:avLst/>
            </a:prstGeom>
            <a:noFill/>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Ví</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dirty="0" err="1"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dụ</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2 </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(SGK – </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tr80)</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pic>
        <p:nvPicPr>
          <p:cNvPr id="9" name="Picture 3">
            <a:extLst>
              <a:ext uri="{FF2B5EF4-FFF2-40B4-BE49-F238E27FC236}">
                <a16:creationId xmlns:a16="http://schemas.microsoft.com/office/drawing/2014/main" id="{96E85870-286D-4CCC-AA6B-47C2AF4CDE6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814792">
            <a:off x="653335" y="-136159"/>
            <a:ext cx="1158449" cy="1703601"/>
          </a:xfrm>
          <a:prstGeom prst="rect">
            <a:avLst/>
          </a:prstGeom>
        </p:spPr>
      </p:pic>
      <p:grpSp>
        <p:nvGrpSpPr>
          <p:cNvPr id="14" name="Group 2"/>
          <p:cNvGrpSpPr/>
          <p:nvPr/>
        </p:nvGrpSpPr>
        <p:grpSpPr>
          <a:xfrm>
            <a:off x="-1436558" y="9334500"/>
            <a:ext cx="20834242" cy="1818911"/>
            <a:chOff x="0" y="0"/>
            <a:chExt cx="3762534" cy="328484"/>
          </a:xfrm>
        </p:grpSpPr>
        <p:sp>
          <p:nvSpPr>
            <p:cNvPr id="15"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10" name="Rectangle 9"/>
          <p:cNvSpPr/>
          <p:nvPr/>
        </p:nvSpPr>
        <p:spPr>
          <a:xfrm>
            <a:off x="0" y="1460837"/>
            <a:ext cx="18386765" cy="1015663"/>
          </a:xfrm>
          <a:prstGeom prst="rect">
            <a:avLst/>
          </a:prstGeom>
        </p:spPr>
        <p:txBody>
          <a:bodyPr wrap="non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Chứng</a:t>
            </a:r>
            <a:r>
              <a:rPr lang="en-US" sz="4000" dirty="0">
                <a:latin typeface="Arial" panose="020B0604020202020204" pitchFamily="34" charset="0"/>
                <a:ea typeface="Calibri" panose="020F0502020204030204" pitchFamily="34" charset="0"/>
                <a:cs typeface="Arial" panose="020B0604020202020204" pitchFamily="34" charset="0"/>
              </a:rPr>
              <a:t> minh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trực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tâm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đỉnh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smtClean="0">
                <a:latin typeface="Arial" panose="020B0604020202020204" pitchFamily="34" charset="0"/>
                <a:ea typeface="Calibri" panose="020F0502020204030204" pitchFamily="34" charset="0"/>
                <a:cs typeface="Arial" panose="020B0604020202020204" pitchFamily="34" charset="0"/>
              </a:rPr>
              <a:t>giác</a:t>
            </a:r>
            <a:endParaRPr lang="en-US" sz="4000" dirty="0">
              <a:latin typeface="Arial" panose="020B0604020202020204" pitchFamily="34" charset="0"/>
              <a:ea typeface="Calibri" panose="020F0502020204030204" pitchFamily="34" charset="0"/>
              <a:cs typeface="Times New Roman" panose="02020603050405020304" pitchFamily="18" charset="0"/>
            </a:endParaRPr>
          </a:p>
        </p:txBody>
      </p:sp>
      <p:sp>
        <p:nvSpPr>
          <p:cNvPr id="16" name="Oval Callout 15"/>
          <p:cNvSpPr/>
          <p:nvPr/>
        </p:nvSpPr>
        <p:spPr>
          <a:xfrm>
            <a:off x="8317082" y="2729726"/>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7" name="Group 16"/>
          <p:cNvGrpSpPr/>
          <p:nvPr/>
        </p:nvGrpSpPr>
        <p:grpSpPr>
          <a:xfrm>
            <a:off x="680320" y="4503785"/>
            <a:ext cx="10749680" cy="3687715"/>
            <a:chOff x="0" y="-790277"/>
            <a:chExt cx="6241001" cy="3687716"/>
          </a:xfrm>
        </p:grpSpPr>
        <p:cxnSp>
          <p:nvCxnSpPr>
            <p:cNvPr id="18" name="Straight Connector 17"/>
            <p:cNvCxnSpPr>
              <a:cxnSpLocks/>
            </p:cNvCxnSpPr>
            <p:nvPr/>
          </p:nvCxnSpPr>
          <p:spPr>
            <a:xfrm>
              <a:off x="1203158" y="0"/>
              <a:ext cx="0" cy="1554480"/>
            </a:xfrm>
            <a:prstGeom prst="line">
              <a:avLst/>
            </a:prstGeom>
            <a:ln w="19050"/>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0" y="984869"/>
              <a:ext cx="6096000" cy="0"/>
            </a:xfrm>
            <a:prstGeom prst="line">
              <a:avLst/>
            </a:prstGeom>
            <a:ln w="19050"/>
          </p:spPr>
          <p:style>
            <a:lnRef idx="1">
              <a:schemeClr val="dk1"/>
            </a:lnRef>
            <a:fillRef idx="0">
              <a:schemeClr val="dk1"/>
            </a:fillRef>
            <a:effectRef idx="0">
              <a:schemeClr val="dk1"/>
            </a:effectRef>
            <a:fontRef idx="minor">
              <a:schemeClr val="tx1"/>
            </a:fontRef>
          </p:style>
        </p:cxnSp>
        <p:sp>
          <p:nvSpPr>
            <p:cNvPr id="20" name="TextBox 9"/>
            <p:cNvSpPr txBox="1"/>
            <p:nvPr/>
          </p:nvSpPr>
          <p:spPr>
            <a:xfrm>
              <a:off x="384348" y="51238"/>
              <a:ext cx="882650" cy="1824924"/>
            </a:xfrm>
            <a:prstGeom prst="rect">
              <a:avLst/>
            </a:prstGeom>
            <a:noFill/>
          </p:spPr>
          <p:txBody>
            <a:bodyPr wrap="square" rtlCol="0">
              <a:spAutoFit/>
            </a:bodyPr>
            <a:lstStyle/>
            <a:p>
              <a:pPr algn="just">
                <a:lnSpc>
                  <a:spcPct val="150000"/>
                </a:lnSpc>
                <a:spcAft>
                  <a:spcPts val="800"/>
                </a:spcAft>
              </a:pPr>
              <a:r>
                <a:rPr lang="en-US" sz="4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GT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1" name="TextBox 10"/>
            <p:cNvSpPr txBox="1"/>
            <p:nvPr/>
          </p:nvSpPr>
          <p:spPr>
            <a:xfrm>
              <a:off x="434561" y="1047452"/>
              <a:ext cx="882650" cy="1015663"/>
            </a:xfrm>
            <a:prstGeom prst="rect">
              <a:avLst/>
            </a:prstGeom>
            <a:noFill/>
          </p:spPr>
          <p:txBody>
            <a:bodyPr wrap="square" rtlCol="0">
              <a:spAutoFit/>
            </a:bodyPr>
            <a:lstStyle/>
            <a:p>
              <a:pPr algn="just">
                <a:lnSpc>
                  <a:spcPct val="150000"/>
                </a:lnSpc>
                <a:spcAft>
                  <a:spcPts val="800"/>
                </a:spcAft>
              </a:pPr>
              <a:r>
                <a:rPr lang="en-US" sz="4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KL</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2" name="TextBox 11"/>
                <p:cNvSpPr txBox="1"/>
                <p:nvPr/>
              </p:nvSpPr>
              <p:spPr>
                <a:xfrm>
                  <a:off x="1317211" y="-790277"/>
                  <a:ext cx="4923790" cy="1938993"/>
                </a:xfrm>
                <a:prstGeom prst="rect">
                  <a:avLst/>
                </a:prstGeom>
                <a:noFill/>
              </p:spPr>
              <p:txBody>
                <a:bodyPr wrap="square" rtlCol="0">
                  <a:spAutoFit/>
                </a:bodyPr>
                <a:lstStyle/>
                <a:p>
                  <a:pPr algn="just">
                    <a:lnSpc>
                      <a:spcPct val="150000"/>
                    </a:lnSpc>
                  </a:pPr>
                  <a14:m>
                    <m:oMath xmlns:m="http://schemas.openxmlformats.org/officeDocument/2006/math">
                      <m:r>
                        <a:rPr lang="en-US" sz="4000" i="1" kern="120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en-US" sz="40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ABC,  AB = AC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4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AI </a:t>
                  </a:r>
                  <a:r>
                    <a:rPr lang="en-US" sz="40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là</a:t>
                  </a:r>
                  <a:r>
                    <a:rPr lang="en-US" sz="4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đường</a:t>
                  </a:r>
                  <a:r>
                    <a:rPr lang="en-US" sz="4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trung</a:t>
                  </a:r>
                  <a:r>
                    <a:rPr lang="en-US" sz="4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tuyến</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2" name="TextBox 11"/>
                <p:cNvSpPr txBox="1">
                  <a:spLocks noRot="1" noChangeAspect="1" noMove="1" noResize="1" noEditPoints="1" noAdjustHandles="1" noChangeArrowheads="1" noChangeShapeType="1" noTextEdit="1"/>
                </p:cNvSpPr>
                <p:nvPr/>
              </p:nvSpPr>
              <p:spPr>
                <a:xfrm>
                  <a:off x="1317211" y="-790277"/>
                  <a:ext cx="4923790" cy="1938993"/>
                </a:xfrm>
                <a:prstGeom prst="rect">
                  <a:avLst/>
                </a:prstGeom>
                <a:blipFill>
                  <a:blip r:embed="rId10"/>
                  <a:stretch>
                    <a:fillRect l="-2588" b="-6918"/>
                  </a:stretch>
                </a:blipFill>
              </p:spPr>
              <p:txBody>
                <a:bodyPr/>
                <a:lstStyle/>
                <a:p>
                  <a:r>
                    <a:rPr lang="en-US">
                      <a:noFill/>
                    </a:rPr>
                    <a:t> </a:t>
                  </a:r>
                </a:p>
              </p:txBody>
            </p:sp>
          </mc:Fallback>
        </mc:AlternateContent>
        <p:sp>
          <p:nvSpPr>
            <p:cNvPr id="23" name="TextBox 12"/>
            <p:cNvSpPr txBox="1"/>
            <p:nvPr/>
          </p:nvSpPr>
          <p:spPr>
            <a:xfrm>
              <a:off x="1287933" y="1072515"/>
              <a:ext cx="4923790" cy="1824924"/>
            </a:xfrm>
            <a:prstGeom prst="rect">
              <a:avLst/>
            </a:prstGeom>
            <a:noFill/>
          </p:spPr>
          <p:txBody>
            <a:bodyPr wrap="square" rtlCol="0">
              <a:spAutoFit/>
            </a:bodyPr>
            <a:lstStyle/>
            <a:p>
              <a:pPr algn="just">
                <a:lnSpc>
                  <a:spcPct val="150000"/>
                </a:lnSpc>
                <a:spcAft>
                  <a:spcPts val="800"/>
                </a:spcAft>
              </a:pPr>
              <a:r>
                <a:rPr lang="en-US" sz="4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AI </a:t>
              </a:r>
              <a:r>
                <a:rPr lang="en-US" sz="40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là</a:t>
              </a:r>
              <a:r>
                <a:rPr lang="en-US" sz="4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đường</a:t>
              </a:r>
              <a:r>
                <a:rPr lang="en-US" sz="4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trung</a:t>
              </a:r>
              <a:r>
                <a:rPr lang="en-US" sz="4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trực</a:t>
              </a:r>
              <a:r>
                <a:rPr lang="en-US" sz="4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en-US" sz="4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cạnh</a:t>
              </a:r>
              <a:r>
                <a:rPr lang="en-US" sz="4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BC.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grpSp>
      <p:pic>
        <p:nvPicPr>
          <p:cNvPr id="24" name="Picture 23"/>
          <p:cNvPicPr/>
          <p:nvPr/>
        </p:nvPicPr>
        <p:blipFill>
          <a:blip r:embed="rId11">
            <a:extLst>
              <a:ext uri="{28A0092B-C50C-407E-A947-70E740481C1C}">
                <a14:useLocalDpi xmlns:a14="http://schemas.microsoft.com/office/drawing/2010/main" val="0"/>
              </a:ext>
            </a:extLst>
          </a:blip>
          <a:stretch>
            <a:fillRect/>
          </a:stretch>
        </p:blipFill>
        <p:spPr>
          <a:xfrm>
            <a:off x="12222282" y="4062554"/>
            <a:ext cx="5297260" cy="4662346"/>
          </a:xfrm>
          <a:prstGeom prst="rect">
            <a:avLst/>
          </a:prstGeom>
        </p:spPr>
      </p:pic>
      <p:pic>
        <p:nvPicPr>
          <p:cNvPr id="25" name="Picture 16"/>
          <p:cNvPicPr>
            <a:picLocks noChangeAspect="1"/>
          </p:cNvPicPr>
          <p:nvPr/>
        </p:nvPicPr>
        <p:blipFill>
          <a:blip r:embed="rId12">
            <a:duotone>
              <a:prstClr val="black"/>
              <a:schemeClr val="accent3">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391140">
            <a:off x="5945249" y="8769712"/>
            <a:ext cx="789858" cy="801886"/>
          </a:xfrm>
          <a:prstGeom prst="rect">
            <a:avLst/>
          </a:prstGeom>
        </p:spPr>
      </p:pic>
    </p:spTree>
    <p:extLst>
      <p:ext uri="{BB962C8B-B14F-4D97-AF65-F5344CB8AC3E}">
        <p14:creationId xmlns:p14="http://schemas.microsoft.com/office/powerpoint/2010/main" val="3521858985"/>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anim calcmode="lin" valueType="num">
                                      <p:cBhvr>
                                        <p:cTn id="23" dur="500" fill="hold"/>
                                        <p:tgtEl>
                                          <p:spTgt spid="24"/>
                                        </p:tgtEl>
                                        <p:attrNameLst>
                                          <p:attrName>ppt_x</p:attrName>
                                        </p:attrNameLst>
                                      </p:cBhvr>
                                      <p:tavLst>
                                        <p:tav tm="0">
                                          <p:val>
                                            <p:strVal val="#ppt_x"/>
                                          </p:val>
                                        </p:tav>
                                        <p:tav tm="100000">
                                          <p:val>
                                            <p:strVal val="#ppt_x"/>
                                          </p:val>
                                        </p:tav>
                                      </p:tavLst>
                                    </p:anim>
                                    <p:anim calcmode="lin" valueType="num">
                                      <p:cBhvr>
                                        <p:cTn id="24" dur="5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38100"/>
            <a:ext cx="18288000" cy="10287000"/>
          </a:xfrm>
          <a:prstGeom prst="rect">
            <a:avLst/>
          </a:prstGeom>
        </p:spPr>
      </p:pic>
      <p:pic>
        <p:nvPicPr>
          <p:cNvPr id="6" name="Picture 1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391140">
            <a:off x="17143583" y="389806"/>
            <a:ext cx="789858" cy="801886"/>
          </a:xfrm>
          <a:prstGeom prst="rect">
            <a:avLst/>
          </a:prstGeom>
        </p:spPr>
      </p:pic>
      <p:pic>
        <p:nvPicPr>
          <p:cNvPr id="7" name="Picture 14"/>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6815190" y="9836762"/>
            <a:ext cx="2488422" cy="420770"/>
          </a:xfrm>
          <a:prstGeom prst="rect">
            <a:avLst/>
          </a:prstGeom>
        </p:spPr>
      </p:pic>
      <p:sp>
        <p:nvSpPr>
          <p:cNvPr id="12" name="Oval Callout 11"/>
          <p:cNvSpPr/>
          <p:nvPr/>
        </p:nvSpPr>
        <p:spPr>
          <a:xfrm>
            <a:off x="8699023" y="114300"/>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
        <p:nvSpPr>
          <p:cNvPr id="20" name="Rectangle 13"/>
          <p:cNvSpPr>
            <a:spLocks noChangeArrowheads="1"/>
          </p:cNvSpPr>
          <p:nvPr/>
        </p:nvSpPr>
        <p:spPr bwMode="auto">
          <a:xfrm>
            <a:off x="2108658" y="7280482"/>
            <a:ext cx="27445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Calibri"/>
              <a:ea typeface="+mn-ea"/>
              <a:cs typeface="+mn-cs"/>
            </a:endParaRPr>
          </a:p>
        </p:txBody>
      </p:sp>
      <p:sp>
        <p:nvSpPr>
          <p:cNvPr id="5" name="Rectangle 4"/>
          <p:cNvSpPr/>
          <p:nvPr/>
        </p:nvSpPr>
        <p:spPr>
          <a:xfrm>
            <a:off x="6151262" y="1104900"/>
            <a:ext cx="12060538" cy="3785652"/>
          </a:xfrm>
          <a:prstGeom prst="rect">
            <a:avLst/>
          </a:prstGeom>
        </p:spPr>
        <p:txBody>
          <a:bodyPr wrap="square">
            <a:spAutoFit/>
          </a:bodyPr>
          <a:lstStyle/>
          <a:p>
            <a:pPr algn="just">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 </a:t>
            </a:r>
            <a:r>
              <a:rPr lang="en-US" sz="4000" dirty="0" err="1">
                <a:latin typeface="Arial" panose="020B0604020202020204" pitchFamily="34" charset="0"/>
                <a:ea typeface="Calibri" panose="020F0502020204030204" pitchFamily="34" charset="0"/>
                <a:cs typeface="Arial" panose="020B0604020202020204" pitchFamily="34" charset="0"/>
              </a:rPr>
              <a:t>cân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tại</a:t>
            </a:r>
            <a:r>
              <a:rPr lang="en-US" sz="4000" dirty="0">
                <a:latin typeface="Arial" panose="020B0604020202020204" pitchFamily="34" charset="0"/>
                <a:ea typeface="Calibri" panose="020F0502020204030204" pitchFamily="34" charset="0"/>
                <a:cs typeface="Arial" panose="020B0604020202020204" pitchFamily="34" charset="0"/>
              </a:rPr>
              <a:t> A, </a:t>
            </a:r>
            <a:r>
              <a:rPr lang="en-US" sz="4000" dirty="0" err="1">
                <a:latin typeface="Arial" panose="020B0604020202020204" pitchFamily="34" charset="0"/>
                <a:ea typeface="Calibri" panose="020F0502020204030204" pitchFamily="34" charset="0"/>
                <a:cs typeface="Arial" panose="020B0604020202020204" pitchFamily="34" charset="0"/>
              </a:rPr>
              <a:t>kẻ</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cao</a:t>
            </a:r>
            <a:r>
              <a:rPr lang="en-US" sz="4000" dirty="0">
                <a:latin typeface="Arial" panose="020B0604020202020204" pitchFamily="34" charset="0"/>
                <a:ea typeface="Calibri" panose="020F0502020204030204" pitchFamily="34" charset="0"/>
                <a:cs typeface="Arial" panose="020B0604020202020204" pitchFamily="34" charset="0"/>
              </a:rPr>
              <a:t> Al.</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4000" dirty="0" err="1">
                <a:effectLst/>
                <a:latin typeface="Arial" panose="020B0604020202020204" pitchFamily="34" charset="0"/>
                <a:ea typeface="Calibri" panose="020F0502020204030204" pitchFamily="34" charset="0"/>
                <a:cs typeface="Arial" panose="020B0604020202020204" pitchFamily="34" charset="0"/>
              </a:rPr>
              <a:t>Xét</a:t>
            </a:r>
            <a:r>
              <a:rPr lang="en-US" sz="4000" dirty="0">
                <a:effectLst/>
                <a:latin typeface="Arial" panose="020B0604020202020204" pitchFamily="34" charset="0"/>
                <a:ea typeface="Calibri" panose="020F0502020204030204" pitchFamily="34" charset="0"/>
                <a:cs typeface="Arial" panose="020B0604020202020204" pitchFamily="34" charset="0"/>
              </a:rPr>
              <a:t> tam </a:t>
            </a:r>
            <a:r>
              <a:rPr lang="en-US" sz="4000" dirty="0" err="1">
                <a:effectLst/>
                <a:latin typeface="Arial" panose="020B0604020202020204" pitchFamily="34" charset="0"/>
                <a:ea typeface="Calibri" panose="020F0502020204030204" pitchFamily="34" charset="0"/>
                <a:cs typeface="Arial" panose="020B0604020202020204" pitchFamily="34" charset="0"/>
              </a:rPr>
              <a:t>giác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vuông</a:t>
            </a:r>
            <a:r>
              <a:rPr lang="en-US" sz="4000" dirty="0">
                <a:effectLst/>
                <a:latin typeface="Arial" panose="020B0604020202020204" pitchFamily="34" charset="0"/>
                <a:ea typeface="Calibri" panose="020F0502020204030204" pitchFamily="34" charset="0"/>
                <a:cs typeface="Arial" panose="020B0604020202020204" pitchFamily="34" charset="0"/>
              </a:rPr>
              <a:t> ABI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ACI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4000" dirty="0">
                <a:effectLst/>
                <a:latin typeface="Arial" panose="020B0604020202020204" pitchFamily="34" charset="0"/>
                <a:ea typeface="Calibri" panose="020F0502020204030204" pitchFamily="34" charset="0"/>
                <a:cs typeface="Arial" panose="020B0604020202020204" pitchFamily="34" charset="0"/>
              </a:rPr>
              <a:t>AI </a:t>
            </a:r>
            <a:r>
              <a:rPr lang="en-US" sz="4000" dirty="0" err="1">
                <a:effectLst/>
                <a:latin typeface="Arial" panose="020B0604020202020204" pitchFamily="34" charset="0"/>
                <a:ea typeface="Calibri" panose="020F0502020204030204" pitchFamily="34" charset="0"/>
                <a:cs typeface="Arial" panose="020B0604020202020204" pitchFamily="34" charset="0"/>
              </a:rPr>
              <a:t>chung</a:t>
            </a:r>
            <a:r>
              <a:rPr lang="en-US" sz="4000" dirty="0">
                <a:effectLst/>
                <a:latin typeface="Arial" panose="020B0604020202020204" pitchFamily="34" charset="0"/>
                <a:ea typeface="Calibri" panose="020F0502020204030204" pitchFamily="34" charset="0"/>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4000" dirty="0">
                <a:effectLst/>
                <a:latin typeface="Arial" panose="020B0604020202020204" pitchFamily="34" charset="0"/>
                <a:ea typeface="Calibri" panose="020F0502020204030204" pitchFamily="34" charset="0"/>
                <a:cs typeface="Arial" panose="020B0604020202020204" pitchFamily="34" charset="0"/>
              </a:rPr>
              <a:t>AB = AC (</a:t>
            </a:r>
            <a:r>
              <a:rPr lang="en-US" sz="4000" dirty="0" err="1">
                <a:effectLst/>
                <a:latin typeface="Arial" panose="020B0604020202020204" pitchFamily="34" charset="0"/>
                <a:ea typeface="Calibri" panose="020F0502020204030204" pitchFamily="34" charset="0"/>
                <a:cs typeface="Arial" panose="020B0604020202020204" pitchFamily="34" charset="0"/>
              </a:rPr>
              <a:t>gt</a:t>
            </a:r>
            <a:r>
              <a:rPr lang="en-US" sz="4000" dirty="0" smtClean="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22" name="Picture 21"/>
          <p:cNvPicPr/>
          <p:nvPr/>
        </p:nvPicPr>
        <p:blipFill>
          <a:blip r:embed="rId14">
            <a:extLst>
              <a:ext uri="{28A0092B-C50C-407E-A947-70E740481C1C}">
                <a14:useLocalDpi xmlns:a14="http://schemas.microsoft.com/office/drawing/2010/main" val="0"/>
              </a:ext>
            </a:extLst>
          </a:blip>
          <a:stretch>
            <a:fillRect/>
          </a:stretch>
        </p:blipFill>
        <p:spPr>
          <a:xfrm>
            <a:off x="340963" y="862154"/>
            <a:ext cx="5297260" cy="4662346"/>
          </a:xfrm>
          <a:prstGeom prst="rect">
            <a:avLst/>
          </a:prstGeom>
        </p:spPr>
      </p:pic>
      <p:sp>
        <p:nvSpPr>
          <p:cNvPr id="23" name="Right Brace 22"/>
          <p:cNvSpPr/>
          <p:nvPr/>
        </p:nvSpPr>
        <p:spPr>
          <a:xfrm>
            <a:off x="9372600" y="3086100"/>
            <a:ext cx="609600" cy="1752600"/>
          </a:xfrm>
          <a:prstGeom prst="rightBrace">
            <a:avLst>
              <a:gd name="adj1" fmla="val 8333"/>
              <a:gd name="adj2" fmla="val 47559"/>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4" name="Rectangle 23"/>
              <p:cNvSpPr/>
              <p:nvPr/>
            </p:nvSpPr>
            <p:spPr>
              <a:xfrm>
                <a:off x="10266335" y="4775307"/>
                <a:ext cx="9144000" cy="901593"/>
              </a:xfrm>
              <a:prstGeom prst="rect">
                <a:avLst/>
              </a:prstGeom>
            </p:spPr>
            <p:txBody>
              <a:bodyPr>
                <a:spAutoFit/>
              </a:bodyPr>
              <a:lstStyle/>
              <a:p>
                <a:pPr lvl="0" algn="just">
                  <a:lnSpc>
                    <a:spcPct val="150000"/>
                  </a:lnSpc>
                  <a:spcAft>
                    <a:spcPts val="800"/>
                  </a:spcAft>
                </a:pP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BI = CI. </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10266335" y="4775307"/>
                <a:ext cx="9144000" cy="901593"/>
              </a:xfrm>
              <a:prstGeom prst="rect">
                <a:avLst/>
              </a:prstGeom>
              <a:blipFill>
                <a:blip r:embed="rId15"/>
                <a:stretch>
                  <a:fillRect b="-283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10275376" y="2859621"/>
                <a:ext cx="7555424" cy="1824923"/>
              </a:xfrm>
              <a:prstGeom prst="rect">
                <a:avLst/>
              </a:prstGeom>
            </p:spPr>
            <p:txBody>
              <a:bodyPr wrap="square">
                <a:spAutoFit/>
              </a:bodyPr>
              <a:lstStyle/>
              <a:p>
                <a:pPr lvl="0" algn="just">
                  <a:lnSpc>
                    <a:spcPct val="150000"/>
                  </a:lnSpc>
                </a:pP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 </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ABI = </a:t>
                </a:r>
                <a14:m>
                  <m:oMath xmlns:m="http://schemas.openxmlformats.org/officeDocument/2006/math">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ACI </a:t>
                </a:r>
                <a:endPar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pP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cạnh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huyền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cạnh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góc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vuông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10275376" y="2859621"/>
                <a:ext cx="7555424" cy="1824923"/>
              </a:xfrm>
              <a:prstGeom prst="rect">
                <a:avLst/>
              </a:prstGeom>
              <a:blipFill>
                <a:blip r:embed="rId16"/>
                <a:stretch>
                  <a:fillRect l="-2906" b="-13712"/>
                </a:stretch>
              </a:blipFill>
            </p:spPr>
            <p:txBody>
              <a:bodyPr/>
              <a:lstStyle/>
              <a:p>
                <a:r>
                  <a:rPr lang="en-US">
                    <a:noFill/>
                  </a:rPr>
                  <a:t> </a:t>
                </a:r>
              </a:p>
            </p:txBody>
          </p:sp>
        </mc:Fallback>
      </mc:AlternateContent>
      <p:sp>
        <p:nvSpPr>
          <p:cNvPr id="26" name="Rectangle 25"/>
          <p:cNvSpPr/>
          <p:nvPr/>
        </p:nvSpPr>
        <p:spPr>
          <a:xfrm>
            <a:off x="417163" y="5676900"/>
            <a:ext cx="17489837" cy="4594912"/>
          </a:xfrm>
          <a:prstGeom prst="rect">
            <a:avLst/>
          </a:prstGeom>
        </p:spPr>
        <p:txBody>
          <a:bodyPr wrap="square">
            <a:spAutoFit/>
          </a:bodyPr>
          <a:lstStyle/>
          <a:p>
            <a:pPr lvl="0" algn="just">
              <a:lnSpc>
                <a:spcPct val="150000"/>
              </a:lnSpc>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Vậy</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đường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cao</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AI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đường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trung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trực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cạnh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BC. </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lvl="0" algn="just">
              <a:lnSpc>
                <a:spcPct val="150000"/>
              </a:lnSpc>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Vì</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đều</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cũng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cân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mỗi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đỉnh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nên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ba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đường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cao</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cũng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ba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đường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trung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trực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endPar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Vậy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trực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tâm</a:t>
            </a:r>
            <a:r>
              <a:rPr lang="en-US" sz="4000" dirty="0">
                <a:latin typeface="Arial" panose="020B0604020202020204" pitchFamily="34" charset="0"/>
                <a:ea typeface="Calibri" panose="020F0502020204030204" pitchFamily="34" charset="0"/>
                <a:cs typeface="Arial" panose="020B0604020202020204" pitchFamily="34" charset="0"/>
              </a:rPr>
              <a:t> H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cũng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trung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trực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nên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đỉnh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smtClean="0">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96958849"/>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wipe(down)">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5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fade">
                                      <p:cBhvr>
                                        <p:cTn id="32" dur="500"/>
                                        <p:tgtEl>
                                          <p:spTgt spid="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down)">
                                      <p:cBhvr>
                                        <p:cTn id="40" dur="500"/>
                                        <p:tgtEl>
                                          <p:spTgt spid="25"/>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randombar(horizontal)">
                                      <p:cBhvr>
                                        <p:cTn id="45" dur="500"/>
                                        <p:tgtEl>
                                          <p:spTgt spid="2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6">
                                            <p:txEl>
                                              <p:pRg st="0" end="0"/>
                                            </p:txEl>
                                          </p:spTgt>
                                        </p:tgtEl>
                                        <p:attrNameLst>
                                          <p:attrName>style.visibility</p:attrName>
                                        </p:attrNameLst>
                                      </p:cBhvr>
                                      <p:to>
                                        <p:strVal val="visible"/>
                                      </p:to>
                                    </p:set>
                                    <p:animEffect transition="in" filter="fade">
                                      <p:cBhvr>
                                        <p:cTn id="50" dur="500"/>
                                        <p:tgtEl>
                                          <p:spTgt spid="26">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26">
                                            <p:txEl>
                                              <p:pRg st="1" end="1"/>
                                            </p:txEl>
                                          </p:spTgt>
                                        </p:tgtEl>
                                        <p:attrNameLst>
                                          <p:attrName>style.visibility</p:attrName>
                                        </p:attrNameLst>
                                      </p:cBhvr>
                                      <p:to>
                                        <p:strVal val="visible"/>
                                      </p:to>
                                    </p:set>
                                    <p:animEffect transition="in" filter="randombar(horizontal)">
                                      <p:cBhvr>
                                        <p:cTn id="55" dur="500"/>
                                        <p:tgtEl>
                                          <p:spTgt spid="26">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26">
                                            <p:txEl>
                                              <p:pRg st="2" end="2"/>
                                            </p:txEl>
                                          </p:spTgt>
                                        </p:tgtEl>
                                        <p:attrNameLst>
                                          <p:attrName>style.visibility</p:attrName>
                                        </p:attrNameLst>
                                      </p:cBhvr>
                                      <p:to>
                                        <p:strVal val="visible"/>
                                      </p:to>
                                    </p:set>
                                    <p:animEffect transition="in" filter="wipe(down)">
                                      <p:cBhvr>
                                        <p:cTn id="60" dur="500"/>
                                        <p:tgtEl>
                                          <p:spTgt spid="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5400000">
            <a:off x="8023840" y="411177"/>
            <a:ext cx="2240320" cy="19252751"/>
          </a:xfrm>
          <a:prstGeom prst="rect">
            <a:avLst/>
          </a:prstGeom>
        </p:spPr>
      </p:pic>
      <p:pic>
        <p:nvPicPr>
          <p:cNvPr id="26" name="Picture 26"/>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482376" y="726028"/>
            <a:ext cx="3141930" cy="531272"/>
          </a:xfrm>
          <a:prstGeom prst="rect">
            <a:avLst/>
          </a:prstGeom>
        </p:spPr>
      </p:pic>
      <p:pic>
        <p:nvPicPr>
          <p:cNvPr id="29" name="Picture 5"/>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6686424" y="8091313"/>
            <a:ext cx="2325140" cy="2136223"/>
          </a:xfrm>
          <a:prstGeom prst="rect">
            <a:avLst/>
          </a:prstGeom>
        </p:spPr>
      </p:pic>
      <p:pic>
        <p:nvPicPr>
          <p:cNvPr id="30" name="Picture 9"/>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a:off x="7696200" y="8343900"/>
            <a:ext cx="2874288" cy="381496"/>
          </a:xfrm>
          <a:prstGeom prst="rect">
            <a:avLst/>
          </a:prstGeom>
        </p:spPr>
      </p:pic>
      <p:sp>
        <p:nvSpPr>
          <p:cNvPr id="9" name="Rectangle 8"/>
          <p:cNvSpPr/>
          <p:nvPr/>
        </p:nvSpPr>
        <p:spPr>
          <a:xfrm>
            <a:off x="419695" y="4647843"/>
            <a:ext cx="17639705" cy="2400657"/>
          </a:xfrm>
          <a:prstGeom prst="rect">
            <a:avLst/>
          </a:prstGeom>
        </p:spPr>
        <p:txBody>
          <a:bodyPr wrap="square">
            <a:spAutoFit/>
          </a:bodyPr>
          <a:lstStyle/>
          <a:p>
            <a:pPr marL="0" marR="0" lvl="0" indent="0" algn="ctr" defTabSz="914400" rtl="0" eaLnBrk="1" fontAlgn="auto" latinLnBrk="0" hangingPunct="1">
              <a:lnSpc>
                <a:spcPct val="150000"/>
              </a:lnSpc>
              <a:spcBef>
                <a:spcPts val="600"/>
              </a:spcBef>
              <a:spcAft>
                <a:spcPts val="0"/>
              </a:spcAft>
              <a:buClrTx/>
              <a:buSzTx/>
              <a:buFontTx/>
              <a:buNone/>
              <a:tabLst/>
              <a:defRPr/>
            </a:pPr>
            <a:r>
              <a:rPr kumimoji="0" lang="vi-VN" sz="5000" b="1" i="0" u="none" strike="noStrike" kern="0" cap="all"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BÀI 35: SỰ ĐỒNG QUY CỦA BA ĐƯỜNG TRUNG TRỰC, BA ĐƯỜNG CAO TRONG MỘT TAM GIÁC</a:t>
            </a:r>
            <a:endParaRPr kumimoji="0" lang="en-US" sz="5000" b="1" i="0" u="none" strike="noStrike" kern="0" cap="all"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10" name="Rectangle 9"/>
          <p:cNvSpPr/>
          <p:nvPr/>
        </p:nvSpPr>
        <p:spPr>
          <a:xfrm>
            <a:off x="1524000" y="1638300"/>
            <a:ext cx="15316200" cy="2474652"/>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55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CHƯƠNG IX. QUAN HỆ GIỮA CÁC YẾU TỐ TRONG MỘT TAM GIÁC</a:t>
            </a:r>
            <a:endParaRPr kumimoji="0" lang="en-US" sz="5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1" name="Picture 16"/>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17986487">
            <a:off x="16745268" y="508571"/>
            <a:ext cx="928362" cy="942499"/>
          </a:xfrm>
          <a:prstGeom prst="rect">
            <a:avLst/>
          </a:prstGeom>
        </p:spPr>
      </p:pic>
    </p:spTree>
    <p:extLst>
      <p:ext uri="{BB962C8B-B14F-4D97-AF65-F5344CB8AC3E}">
        <p14:creationId xmlns:p14="http://schemas.microsoft.com/office/powerpoint/2010/main" val="641699890"/>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400135" y="9902083"/>
            <a:ext cx="3562270" cy="602348"/>
          </a:xfrm>
          <a:prstGeom prst="rect">
            <a:avLst/>
          </a:prstGeom>
        </p:spPr>
      </p:pic>
      <p:pic>
        <p:nvPicPr>
          <p:cNvPr id="12" name="Picture 16"/>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391140">
            <a:off x="17805502" y="392208"/>
            <a:ext cx="1220071" cy="1238650"/>
          </a:xfrm>
          <a:prstGeom prst="rect">
            <a:avLst/>
          </a:prstGeom>
        </p:spPr>
      </p:pic>
      <p:sp>
        <p:nvSpPr>
          <p:cNvPr id="11" name="Pentagon 10"/>
          <p:cNvSpPr/>
          <p:nvPr/>
        </p:nvSpPr>
        <p:spPr>
          <a:xfrm>
            <a:off x="381000" y="401933"/>
            <a:ext cx="4800600" cy="1219200"/>
          </a:xfrm>
          <a:prstGeom prst="homePlate">
            <a:avLst/>
          </a:prstGeom>
          <a:solidFill>
            <a:srgbClr val="FFCC66"/>
          </a:solidFill>
          <a:ln>
            <a:solidFill>
              <a:srgbClr val="E873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LUYỆN TẬP 2</a:t>
            </a:r>
            <a:endPar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Rectangle 1"/>
          <p:cNvSpPr/>
          <p:nvPr/>
        </p:nvSpPr>
        <p:spPr>
          <a:xfrm>
            <a:off x="685800" y="1714500"/>
            <a:ext cx="16764000" cy="2748253"/>
          </a:xfrm>
          <a:prstGeom prst="rect">
            <a:avLst/>
          </a:prstGeom>
        </p:spPr>
        <p:txBody>
          <a:bodyPr wrap="square">
            <a:spAutoFit/>
          </a:bodyPr>
          <a:lstStyle/>
          <a:p>
            <a:pPr lvl="0" algn="just">
              <a:lnSpc>
                <a:spcPct val="150000"/>
              </a:lnSpc>
              <a:spcAft>
                <a:spcPts val="800"/>
              </a:spcAft>
            </a:pPr>
            <a:r>
              <a:rPr lang="vi-VN" sz="4000" dirty="0">
                <a:solidFill>
                  <a:srgbClr val="333333"/>
                </a:solidFill>
                <a:ea typeface="Calibri" panose="020F0502020204030204" pitchFamily="34" charset="0"/>
                <a:cs typeface="Arial" panose="020B0604020202020204" pitchFamily="34" charset="0"/>
              </a:rPr>
              <a:t>a) Chứng minh trong tam giác ABC cân tại A, đường trung trực của cạnh BC là đường cao và cũng là đường phân giác xuất phát từ đỉnh A của tam giác </a:t>
            </a:r>
            <a:r>
              <a:rPr lang="vi-VN" sz="4000" dirty="0" smtClean="0">
                <a:solidFill>
                  <a:srgbClr val="333333"/>
                </a:solidFill>
                <a:ea typeface="Calibri" panose="020F0502020204030204" pitchFamily="34" charset="0"/>
                <a:cs typeface="Arial" panose="020B0604020202020204" pitchFamily="34" charset="0"/>
              </a:rPr>
              <a:t>đó</a:t>
            </a:r>
            <a:endParaRPr lang="vi-VN" sz="4000" dirty="0">
              <a:solidFill>
                <a:srgbClr val="333333"/>
              </a:solidFill>
              <a:ea typeface="Calibri" panose="020F0502020204030204" pitchFamily="34" charset="0"/>
              <a:cs typeface="Arial" panose="020B0604020202020204" pitchFamily="34" charset="0"/>
            </a:endParaRPr>
          </a:p>
        </p:txBody>
      </p:sp>
      <p:pic>
        <p:nvPicPr>
          <p:cNvPr id="16" name="Picture 15"/>
          <p:cNvPicPr/>
          <p:nvPr/>
        </p:nvPicPr>
        <p:blipFill>
          <a:blip r:embed="rId15">
            <a:extLst>
              <a:ext uri="{28A0092B-C50C-407E-A947-70E740481C1C}">
                <a14:useLocalDpi xmlns:a14="http://schemas.microsoft.com/office/drawing/2010/main" val="0"/>
              </a:ext>
            </a:extLst>
          </a:blip>
          <a:stretch>
            <a:fillRect/>
          </a:stretch>
        </p:blipFill>
        <p:spPr>
          <a:xfrm>
            <a:off x="12305349" y="5143500"/>
            <a:ext cx="5334001" cy="4267200"/>
          </a:xfrm>
          <a:prstGeom prst="rect">
            <a:avLst/>
          </a:prstGeom>
        </p:spPr>
      </p:pic>
      <p:sp>
        <p:nvSpPr>
          <p:cNvPr id="20" name="Oval Callout 19"/>
          <p:cNvSpPr/>
          <p:nvPr/>
        </p:nvSpPr>
        <p:spPr>
          <a:xfrm>
            <a:off x="4648200" y="4320140"/>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
        <p:nvSpPr>
          <p:cNvPr id="4" name="Rectangle 3"/>
          <p:cNvSpPr/>
          <p:nvPr/>
        </p:nvSpPr>
        <p:spPr>
          <a:xfrm>
            <a:off x="685800" y="5452177"/>
            <a:ext cx="9982200" cy="1824923"/>
          </a:xfrm>
          <a:prstGeom prst="rect">
            <a:avLst/>
          </a:prstGeom>
        </p:spPr>
        <p:txBody>
          <a:bodyPr wrap="square">
            <a:spAutoFit/>
          </a:bodyPr>
          <a:lstStyle/>
          <a:p>
            <a:pPr lvl="0">
              <a:lnSpc>
                <a:spcPct val="150000"/>
              </a:lnSpc>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Kẻ</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đường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trung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trực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đoạn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thẳng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BC,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cắt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BC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D</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685800" y="7505700"/>
            <a:ext cx="11277600" cy="1938992"/>
          </a:xfrm>
          <a:prstGeom prst="rect">
            <a:avLst/>
          </a:prstGeom>
        </p:spPr>
        <p:txBody>
          <a:bodyPr wrap="square">
            <a:spAutoFit/>
          </a:bodyPr>
          <a:lstStyle/>
          <a:p>
            <a:pPr lvl="0">
              <a:lnSpc>
                <a:spcPct val="150000"/>
              </a:lnSpc>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Vì</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ABC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cân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gt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a:solidFill>
                  <a:prstClr val="black"/>
                </a:solidFill>
                <a:latin typeface="Cambria Math" panose="02040503050406030204" pitchFamily="18" charset="0"/>
                <a:ea typeface="Calibri" panose="020F0502020204030204" pitchFamily="34" charset="0"/>
                <a:cs typeface="Cambria Math" panose="02040503050406030204" pitchFamily="18" charset="0"/>
              </a:rPr>
              <a: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AB = AC (t/c tam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cân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lvl="0">
              <a:lnSpc>
                <a:spcPct val="150000"/>
              </a:lnSpc>
            </a:pPr>
            <a:r>
              <a:rPr lang="en-US" sz="4000" dirty="0">
                <a:solidFill>
                  <a:prstClr val="black"/>
                </a:solidFill>
                <a:latin typeface="Cambria Math" panose="02040503050406030204" pitchFamily="18" charset="0"/>
                <a:ea typeface="Calibri" panose="020F0502020204030204" pitchFamily="34" charset="0"/>
                <a:cs typeface="Cambria Math" panose="02040503050406030204" pitchFamily="18" charset="0"/>
              </a:rPr>
              <a: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A </a:t>
            </a:r>
            <a:r>
              <a:rPr lang="en-US"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thuộc</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đường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trung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trực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cạnh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BC (t/c)</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06981906"/>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arn(inVertical)">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Effect transition="in" filter="fade">
                                      <p:cBhvr>
                                        <p:cTn id="29" dur="500"/>
                                        <p:tgtEl>
                                          <p:spTgt spid="4">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
                                            <p:txEl>
                                              <p:pRg st="0" end="0"/>
                                            </p:txEl>
                                          </p:spTgt>
                                        </p:tgtEl>
                                        <p:attrNameLst>
                                          <p:attrName>style.visibility</p:attrName>
                                        </p:attrNameLst>
                                      </p:cBhvr>
                                      <p:to>
                                        <p:strVal val="visible"/>
                                      </p:to>
                                    </p:set>
                                    <p:animEffect transition="in" filter="wipe(down)">
                                      <p:cBhvr>
                                        <p:cTn id="34" dur="500"/>
                                        <p:tgtEl>
                                          <p:spTgt spid="7">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7">
                                            <p:txEl>
                                              <p:pRg st="1" end="1"/>
                                            </p:txEl>
                                          </p:spTgt>
                                        </p:tgtEl>
                                        <p:attrNameLst>
                                          <p:attrName>style.visibility</p:attrName>
                                        </p:attrNameLst>
                                      </p:cBhvr>
                                      <p:to>
                                        <p:strVal val="visible"/>
                                      </p:to>
                                    </p:set>
                                    <p:animEffect transition="in" filter="randombar(horizontal)">
                                      <p:cBhvr>
                                        <p:cTn id="39"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p:bldP spid="2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6" name="Picture 1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391140">
            <a:off x="17143583" y="389806"/>
            <a:ext cx="789858" cy="801886"/>
          </a:xfrm>
          <a:prstGeom prst="rect">
            <a:avLst/>
          </a:prstGeom>
        </p:spPr>
      </p:pic>
      <p:pic>
        <p:nvPicPr>
          <p:cNvPr id="7" name="Picture 14"/>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990600" y="487728"/>
            <a:ext cx="2488422" cy="420770"/>
          </a:xfrm>
          <a:prstGeom prst="rect">
            <a:avLst/>
          </a:prstGeom>
        </p:spPr>
      </p:pic>
      <p:sp>
        <p:nvSpPr>
          <p:cNvPr id="8" name="Oval Callout 7"/>
          <p:cNvSpPr/>
          <p:nvPr/>
        </p:nvSpPr>
        <p:spPr>
          <a:xfrm>
            <a:off x="8267700" y="215126"/>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10" name="Picture 16"/>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31"/>
              </a:ext>
            </a:extLst>
          </a:blip>
          <a:srcRect/>
          <a:stretch>
            <a:fillRect/>
          </a:stretch>
        </p:blipFill>
        <p:spPr>
          <a:xfrm flipH="1">
            <a:off x="15163800" y="7917765"/>
            <a:ext cx="2588276" cy="2109516"/>
          </a:xfrm>
          <a:prstGeom prst="rect">
            <a:avLst/>
          </a:prstGeom>
        </p:spPr>
      </p:pic>
      <p:pic>
        <p:nvPicPr>
          <p:cNvPr id="15" name="Picture 14"/>
          <p:cNvPicPr/>
          <p:nvPr/>
        </p:nvPicPr>
        <p:blipFill>
          <a:blip r:embed="rId32">
            <a:extLst>
              <a:ext uri="{28A0092B-C50C-407E-A947-70E740481C1C}">
                <a14:useLocalDpi xmlns:a14="http://schemas.microsoft.com/office/drawing/2010/main" val="0"/>
              </a:ext>
            </a:extLst>
          </a:blip>
          <a:stretch>
            <a:fillRect/>
          </a:stretch>
        </p:blipFill>
        <p:spPr>
          <a:xfrm>
            <a:off x="11887199" y="1702021"/>
            <a:ext cx="5334001" cy="4267200"/>
          </a:xfrm>
          <a:prstGeom prst="rect">
            <a:avLst/>
          </a:prstGeom>
        </p:spPr>
      </p:pic>
      <mc:AlternateContent xmlns:mc="http://schemas.openxmlformats.org/markup-compatibility/2006">
        <mc:Choice xmlns:a14="http://schemas.microsoft.com/office/drawing/2010/main" Requires="a14">
          <p:sp>
            <p:nvSpPr>
              <p:cNvPr id="5" name="Rectangle 4"/>
              <p:cNvSpPr/>
              <p:nvPr/>
            </p:nvSpPr>
            <p:spPr>
              <a:xfrm>
                <a:off x="990600" y="1642586"/>
                <a:ext cx="13944600" cy="7691914"/>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black"/>
                    </a:solidFill>
                    <a:effectLst/>
                    <a:uLnTx/>
                    <a:uFillTx/>
                    <a:latin typeface="Cambria Math" panose="02040503050406030204" pitchFamily="18" charset="0"/>
                    <a:ea typeface="Calibri" panose="020F0502020204030204" pitchFamily="34" charset="0"/>
                    <a:cs typeface="Cambria Math" panose="02040503050406030204" pitchFamily="18" charset="0"/>
                  </a:rPr>
                  <a:t>⇒</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AD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đường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trung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trực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của</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BC.</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Xét</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 ADB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và</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 ADC,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AB </a:t>
                </a:r>
                <a:r>
                  <a:rPr kumimoji="0" lang="en-US" sz="4000" b="0" i="0" u="none" strike="noStrike" kern="1200" cap="none" spc="0" normalizeH="0" baseline="0" noProof="0" dirty="0" smtClean="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AC </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(t/c tam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giác</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cân</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DB = DC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tính</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chất</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đường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trung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trực</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AD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chung</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 </m:t>
                    </m:r>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ADB = ∆ ADC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c.c.c</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smtClean="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d>
                      <m:dPr>
                        <m:begChr m:val="{"/>
                        <m:endChr m:val=""/>
                        <m:ctrlP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ctrlPr>
                      </m:dPr>
                      <m:e>
                        <m:eqArr>
                          <m:eqArrPr>
                            <m:ctrlP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ctrlPr>
                          </m:eqArrPr>
                          <m:e>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𝐵𝐴𝐷</m:t>
                                </m:r>
                              </m:e>
                            </m:acc>
                            <m:r>
                              <a:rPr kumimoji="0" lang="en-US" sz="4000" b="0" i="0"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 =</m:t>
                            </m:r>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 </m:t>
                            </m:r>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𝐶𝐴𝐷</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 </m:t>
                                </m:r>
                              </m:e>
                            </m:acc>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  (∗)</m:t>
                            </m:r>
                          </m:e>
                          <m:e>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𝐴𝐷𝐵</m:t>
                                </m:r>
                              </m:e>
                            </m:acc>
                            <m:r>
                              <a:rPr kumimoji="0" lang="en-US" sz="4000" b="0" i="0"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 =</m:t>
                            </m:r>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 </m:t>
                            </m:r>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𝐴𝐷𝐶</m:t>
                                </m:r>
                              </m:e>
                            </m:acc>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          </m:t>
                            </m:r>
                          </m:e>
                        </m:eqArr>
                      </m:e>
                    </m:d>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(2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góc</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tương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ứng</a:t>
                </a:r>
                <a:r>
                  <a:rPr kumimoji="0" lang="en-US" sz="4000" b="0" i="0" u="none" strike="noStrike" kern="1200" cap="none" spc="0" normalizeH="0" baseline="0" noProof="0" dirty="0" smtClean="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990600" y="1642586"/>
                <a:ext cx="13944600" cy="7691914"/>
              </a:xfrm>
              <a:prstGeom prst="rect">
                <a:avLst/>
              </a:prstGeom>
              <a:blipFill>
                <a:blip r:embed="rId33"/>
                <a:stretch>
                  <a:fillRect l="-1574"/>
                </a:stretch>
              </a:blipFill>
            </p:spPr>
            <p:txBody>
              <a:bodyPr/>
              <a:lstStyle/>
              <a:p>
                <a:r>
                  <a:rPr lang="en-US">
                    <a:noFill/>
                  </a:rPr>
                  <a:t> </a:t>
                </a:r>
              </a:p>
            </p:txBody>
          </p:sp>
        </mc:Fallback>
      </mc:AlternateContent>
      <p:sp>
        <p:nvSpPr>
          <p:cNvPr id="16" name="Right Brace 15"/>
          <p:cNvSpPr/>
          <p:nvPr/>
        </p:nvSpPr>
        <p:spPr>
          <a:xfrm>
            <a:off x="9753600" y="3419301"/>
            <a:ext cx="647700" cy="2790999"/>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17711482"/>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500"/>
                                        <p:tgtEl>
                                          <p:spTgt spid="16"/>
                                        </p:tgtEl>
                                      </p:cBhvr>
                                    </p:animEffect>
                                  </p:childTnLst>
                                </p:cTn>
                              </p:par>
                              <p:par>
                                <p:cTn id="33" presetID="22" presetClass="entr" presetSubtype="4" fill="hold" nodeType="with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wipe(down)">
                                      <p:cBhvr>
                                        <p:cTn id="35" dur="500"/>
                                        <p:tgtEl>
                                          <p:spTgt spid="5">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
                                            <p:txEl>
                                              <p:pRg st="6" end="6"/>
                                            </p:txEl>
                                          </p:spTgt>
                                        </p:tgtEl>
                                        <p:attrNameLst>
                                          <p:attrName>style.visibility</p:attrName>
                                        </p:attrNameLst>
                                      </p:cBhvr>
                                      <p:to>
                                        <p:strVal val="visible"/>
                                      </p:to>
                                    </p:set>
                                    <p:animEffect transition="in" filter="fade">
                                      <p:cBhvr>
                                        <p:cTn id="40"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6" name="Picture 1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391140">
            <a:off x="17143583" y="389806"/>
            <a:ext cx="789858" cy="801886"/>
          </a:xfrm>
          <a:prstGeom prst="rect">
            <a:avLst/>
          </a:prstGeom>
        </p:spPr>
      </p:pic>
      <p:pic>
        <p:nvPicPr>
          <p:cNvPr id="7" name="Picture 14"/>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6681235" y="9326141"/>
            <a:ext cx="2488422" cy="420770"/>
          </a:xfrm>
          <a:prstGeom prst="rect">
            <a:avLst/>
          </a:prstGeom>
        </p:spPr>
      </p:pic>
      <p:sp>
        <p:nvSpPr>
          <p:cNvPr id="8" name="Oval Callout 7"/>
          <p:cNvSpPr/>
          <p:nvPr/>
        </p:nvSpPr>
        <p:spPr>
          <a:xfrm>
            <a:off x="8267700" y="342900"/>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10" name="Picture 16"/>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31"/>
              </a:ext>
            </a:extLst>
          </a:blip>
          <a:srcRect/>
          <a:stretch>
            <a:fillRect/>
          </a:stretch>
        </p:blipFill>
        <p:spPr>
          <a:xfrm flipH="1">
            <a:off x="15925800" y="8734913"/>
            <a:ext cx="1577109" cy="1285387"/>
          </a:xfrm>
          <a:prstGeom prst="rect">
            <a:avLst/>
          </a:prstGeom>
        </p:spPr>
      </p:pic>
      <p:pic>
        <p:nvPicPr>
          <p:cNvPr id="15" name="Picture 14"/>
          <p:cNvPicPr/>
          <p:nvPr/>
        </p:nvPicPr>
        <p:blipFill>
          <a:blip r:embed="rId32">
            <a:extLst>
              <a:ext uri="{28A0092B-C50C-407E-A947-70E740481C1C}">
                <a14:useLocalDpi xmlns:a14="http://schemas.microsoft.com/office/drawing/2010/main" val="0"/>
              </a:ext>
            </a:extLst>
          </a:blip>
          <a:stretch>
            <a:fillRect/>
          </a:stretch>
        </p:blipFill>
        <p:spPr>
          <a:xfrm>
            <a:off x="12306299" y="1680651"/>
            <a:ext cx="5334001" cy="4267200"/>
          </a:xfrm>
          <a:prstGeom prst="rect">
            <a:avLst/>
          </a:prstGeom>
        </p:spPr>
      </p:pic>
      <mc:AlternateContent xmlns:mc="http://schemas.openxmlformats.org/markup-compatibility/2006">
        <mc:Choice xmlns:a14="http://schemas.microsoft.com/office/drawing/2010/main" Requires="a14">
          <p:sp>
            <p:nvSpPr>
              <p:cNvPr id="5" name="Rectangle 4"/>
              <p:cNvSpPr/>
              <p:nvPr/>
            </p:nvSpPr>
            <p:spPr>
              <a:xfrm>
                <a:off x="802041" y="1705848"/>
                <a:ext cx="13944600" cy="4770921"/>
              </a:xfrm>
              <a:prstGeom prst="rect">
                <a:avLst/>
              </a:prstGeom>
            </p:spPr>
            <p:txBody>
              <a:bodyPr wrap="square">
                <a:spAutoFit/>
              </a:bodyPr>
              <a:lstStyle/>
              <a:p>
                <a:pPr>
                  <a:lnSpc>
                    <a:spcPct val="150000"/>
                  </a:lnSpc>
                </a:pPr>
                <a:r>
                  <a:rPr lang="en-US" sz="40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Mà</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𝐴𝐷𝐵</m:t>
                        </m:r>
                      </m:e>
                    </m:acc>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𝐴𝐷𝐶</m:t>
                        </m:r>
                      </m:e>
                    </m:acc>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 180</a:t>
                </a:r>
                <a:r>
                  <a:rPr lang="en-US" sz="4000" baseline="30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o</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50000"/>
                  </a:lnSpc>
                </a:pPr>
                <a:r>
                  <a:rPr lang="en-US" sz="4000" dirty="0" smtClean="0">
                    <a:solidFill>
                      <a:srgbClr val="333333"/>
                    </a:solidFill>
                    <a:effectLst/>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𝐴𝐷𝐵</m:t>
                        </m:r>
                      </m:e>
                    </m:acc>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𝐴𝐷𝐶</m:t>
                        </m:r>
                      </m:e>
                    </m:acc>
                    <m:r>
                      <a:rPr lang="en-US" sz="4000" b="0" i="1" smtClean="0">
                        <a:effectLst/>
                        <a:latin typeface="Cambria Math" panose="02040503050406030204" pitchFamily="18" charset="0"/>
                        <a:ea typeface="Calibri" panose="020F0502020204030204" pitchFamily="34" charset="0"/>
                        <a:cs typeface="Arial" panose="020B0604020202020204" pitchFamily="34" charset="0"/>
                      </a:rPr>
                      <m:t> </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90</a:t>
                </a:r>
                <a:r>
                  <a:rPr lang="en-US" sz="4000" baseline="30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o</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50000"/>
                  </a:lnSpc>
                </a:pPr>
                <a:r>
                  <a:rPr lang="en-US" sz="4000" dirty="0" smtClean="0">
                    <a:solidFill>
                      <a:srgbClr val="333333"/>
                    </a:solidFill>
                    <a:effectLst/>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AD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vuông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góc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với</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BC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50000"/>
                  </a:lnSpc>
                </a:pPr>
                <a:r>
                  <a:rPr lang="en-US" sz="40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AD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cao</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50000"/>
                  </a:lnSpc>
                </a:pPr>
                <a:r>
                  <a:rPr lang="en-US" sz="40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AD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phân</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tam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ABC</a:t>
                </a:r>
                <a:r>
                  <a:rPr lang="en-US" sz="40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802041" y="1705848"/>
                <a:ext cx="13944600" cy="4770921"/>
              </a:xfrm>
              <a:prstGeom prst="rect">
                <a:avLst/>
              </a:prstGeom>
              <a:blipFill>
                <a:blip r:embed="rId33"/>
                <a:stretch>
                  <a:fillRect l="-1574" b="-2302"/>
                </a:stretch>
              </a:blipFill>
            </p:spPr>
            <p:txBody>
              <a:bodyPr/>
              <a:lstStyle/>
              <a:p>
                <a:r>
                  <a:rPr lang="en-US">
                    <a:noFill/>
                  </a:rPr>
                  <a:t> </a:t>
                </a:r>
              </a:p>
            </p:txBody>
          </p:sp>
        </mc:Fallback>
      </mc:AlternateContent>
      <p:sp>
        <p:nvSpPr>
          <p:cNvPr id="17" name="Rectangle 16"/>
          <p:cNvSpPr/>
          <p:nvPr/>
        </p:nvSpPr>
        <p:spPr>
          <a:xfrm>
            <a:off x="876300" y="6667500"/>
            <a:ext cx="16344900" cy="1938992"/>
          </a:xfrm>
          <a:prstGeom prst="rect">
            <a:avLst/>
          </a:prstGeom>
        </p:spPr>
        <p:txBody>
          <a:bodyPr wrap="square">
            <a:spAutoFit/>
          </a:bodyPr>
          <a:lstStyle/>
          <a:p>
            <a:pPr lvl="0">
              <a:lnSpc>
                <a:spcPct val="150000"/>
              </a:lnSpc>
            </a:pPr>
            <a:r>
              <a:rPr lang="en-US" sz="4000" dirty="0" err="1">
                <a:solidFill>
                  <a:srgbClr val="222222"/>
                </a:solidFill>
                <a:latin typeface="Arial" panose="020B0604020202020204" pitchFamily="34" charset="0"/>
                <a:ea typeface="Calibri" panose="020F0502020204030204" pitchFamily="34" charset="0"/>
                <a:cs typeface="Arial" panose="020B0604020202020204" pitchFamily="34" charset="0"/>
              </a:rPr>
              <a:t>Vậy</a:t>
            </a:r>
            <a:r>
              <a:rPr lang="en-US" sz="4000" dirty="0">
                <a:solidFill>
                  <a:srgbClr val="222222"/>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srgbClr val="222222"/>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srgbClr val="222222"/>
                </a:solidFill>
                <a:latin typeface="Arial" panose="020B0604020202020204" pitchFamily="34" charset="0"/>
                <a:ea typeface="Calibri" panose="020F0502020204030204" pitchFamily="34" charset="0"/>
                <a:cs typeface="Arial" panose="020B0604020202020204" pitchFamily="34" charset="0"/>
              </a:rPr>
              <a:t> ABC </a:t>
            </a:r>
            <a:r>
              <a:rPr lang="en-US" sz="4000" dirty="0" err="1">
                <a:solidFill>
                  <a:srgbClr val="222222"/>
                </a:solidFill>
                <a:latin typeface="Arial" panose="020B0604020202020204" pitchFamily="34" charset="0"/>
                <a:ea typeface="Calibri" panose="020F0502020204030204" pitchFamily="34" charset="0"/>
                <a:cs typeface="Arial" panose="020B0604020202020204" pitchFamily="34" charset="0"/>
              </a:rPr>
              <a:t>cân</a:t>
            </a:r>
            <a:r>
              <a:rPr lang="en-US" sz="4000" dirty="0">
                <a:solidFill>
                  <a:srgbClr val="222222"/>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222222"/>
                </a:solidFill>
                <a:latin typeface="Arial" panose="020B0604020202020204" pitchFamily="34" charset="0"/>
                <a:ea typeface="Calibri" panose="020F0502020204030204" pitchFamily="34" charset="0"/>
                <a:cs typeface="Arial" panose="020B0604020202020204" pitchFamily="34" charset="0"/>
              </a:rPr>
              <a:t>tại</a:t>
            </a:r>
            <a:r>
              <a:rPr lang="en-US" sz="4000" dirty="0">
                <a:solidFill>
                  <a:srgbClr val="222222"/>
                </a:solidFill>
                <a:latin typeface="Arial" panose="020B0604020202020204" pitchFamily="34" charset="0"/>
                <a:ea typeface="Calibri" panose="020F0502020204030204" pitchFamily="34" charset="0"/>
                <a:cs typeface="Arial" panose="020B0604020202020204" pitchFamily="34" charset="0"/>
              </a:rPr>
              <a:t> A, </a:t>
            </a:r>
            <a:r>
              <a:rPr lang="en-US" sz="4000" dirty="0" err="1">
                <a:solidFill>
                  <a:srgbClr val="222222"/>
                </a:solidFill>
                <a:latin typeface="Arial" panose="020B0604020202020204" pitchFamily="34" charset="0"/>
                <a:ea typeface="Calibri" panose="020F0502020204030204" pitchFamily="34" charset="0"/>
                <a:cs typeface="Arial" panose="020B0604020202020204" pitchFamily="34" charset="0"/>
              </a:rPr>
              <a:t>đường</a:t>
            </a:r>
            <a:r>
              <a:rPr lang="en-US" sz="4000" dirty="0">
                <a:solidFill>
                  <a:srgbClr val="222222"/>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222222"/>
                </a:solidFill>
                <a:latin typeface="Arial" panose="020B0604020202020204" pitchFamily="34" charset="0"/>
                <a:ea typeface="Calibri" panose="020F0502020204030204" pitchFamily="34" charset="0"/>
                <a:cs typeface="Arial" panose="020B0604020202020204" pitchFamily="34" charset="0"/>
              </a:rPr>
              <a:t>trung</a:t>
            </a:r>
            <a:r>
              <a:rPr lang="en-US" sz="4000" dirty="0">
                <a:solidFill>
                  <a:srgbClr val="222222"/>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222222"/>
                </a:solidFill>
                <a:latin typeface="Arial" panose="020B0604020202020204" pitchFamily="34" charset="0"/>
                <a:ea typeface="Calibri" panose="020F0502020204030204" pitchFamily="34" charset="0"/>
                <a:cs typeface="Arial" panose="020B0604020202020204" pitchFamily="34" charset="0"/>
              </a:rPr>
              <a:t>trực</a:t>
            </a:r>
            <a:r>
              <a:rPr lang="en-US" sz="4000" dirty="0">
                <a:solidFill>
                  <a:srgbClr val="222222"/>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222222"/>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222222"/>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222222"/>
                </a:solidFill>
                <a:latin typeface="Arial" panose="020B0604020202020204" pitchFamily="34" charset="0"/>
                <a:ea typeface="Calibri" panose="020F0502020204030204" pitchFamily="34" charset="0"/>
                <a:cs typeface="Arial" panose="020B0604020202020204" pitchFamily="34" charset="0"/>
              </a:rPr>
              <a:t>cạnh</a:t>
            </a:r>
            <a:r>
              <a:rPr lang="en-US" sz="4000" dirty="0">
                <a:solidFill>
                  <a:srgbClr val="222222"/>
                </a:solidFill>
                <a:latin typeface="Arial" panose="020B0604020202020204" pitchFamily="34" charset="0"/>
                <a:ea typeface="Calibri" panose="020F0502020204030204" pitchFamily="34" charset="0"/>
                <a:cs typeface="Arial" panose="020B0604020202020204" pitchFamily="34" charset="0"/>
              </a:rPr>
              <a:t> BC </a:t>
            </a:r>
            <a:r>
              <a:rPr lang="en-US" sz="4000" dirty="0" err="1">
                <a:solidFill>
                  <a:srgbClr val="222222"/>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rgbClr val="222222"/>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222222"/>
                </a:solidFill>
                <a:latin typeface="Arial" panose="020B0604020202020204" pitchFamily="34" charset="0"/>
                <a:ea typeface="Calibri" panose="020F0502020204030204" pitchFamily="34" charset="0"/>
                <a:cs typeface="Arial" panose="020B0604020202020204" pitchFamily="34" charset="0"/>
              </a:rPr>
              <a:t>đường</a:t>
            </a:r>
            <a:r>
              <a:rPr lang="en-US" sz="4000" dirty="0">
                <a:solidFill>
                  <a:srgbClr val="222222"/>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222222"/>
                </a:solidFill>
                <a:latin typeface="Arial" panose="020B0604020202020204" pitchFamily="34" charset="0"/>
                <a:ea typeface="Calibri" panose="020F0502020204030204" pitchFamily="34" charset="0"/>
                <a:cs typeface="Arial" panose="020B0604020202020204" pitchFamily="34" charset="0"/>
              </a:rPr>
              <a:t>cao</a:t>
            </a:r>
            <a:r>
              <a:rPr lang="en-US" sz="4000" dirty="0">
                <a:solidFill>
                  <a:srgbClr val="222222"/>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222222"/>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rgbClr val="222222"/>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222222"/>
                </a:solidFill>
                <a:latin typeface="Arial" panose="020B0604020202020204" pitchFamily="34" charset="0"/>
                <a:ea typeface="Calibri" panose="020F0502020204030204" pitchFamily="34" charset="0"/>
                <a:cs typeface="Arial" panose="020B0604020202020204" pitchFamily="34" charset="0"/>
              </a:rPr>
              <a:t>cũng</a:t>
            </a:r>
            <a:r>
              <a:rPr lang="en-US" sz="4000" dirty="0">
                <a:solidFill>
                  <a:srgbClr val="222222"/>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222222"/>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rgbClr val="222222"/>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222222"/>
                </a:solidFill>
                <a:latin typeface="Arial" panose="020B0604020202020204" pitchFamily="34" charset="0"/>
                <a:ea typeface="Calibri" panose="020F0502020204030204" pitchFamily="34" charset="0"/>
                <a:cs typeface="Arial" panose="020B0604020202020204" pitchFamily="34" charset="0"/>
              </a:rPr>
              <a:t>đường</a:t>
            </a:r>
            <a:r>
              <a:rPr lang="en-US" sz="4000" dirty="0">
                <a:solidFill>
                  <a:srgbClr val="222222"/>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222222"/>
                </a:solidFill>
                <a:latin typeface="Arial" panose="020B0604020202020204" pitchFamily="34" charset="0"/>
                <a:ea typeface="Calibri" panose="020F0502020204030204" pitchFamily="34" charset="0"/>
                <a:cs typeface="Arial" panose="020B0604020202020204" pitchFamily="34" charset="0"/>
              </a:rPr>
              <a:t>phân</a:t>
            </a:r>
            <a:r>
              <a:rPr lang="en-US" sz="4000" dirty="0">
                <a:solidFill>
                  <a:srgbClr val="222222"/>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222222"/>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srgbClr val="222222"/>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222222"/>
                </a:solidFill>
                <a:latin typeface="Arial" panose="020B0604020202020204" pitchFamily="34" charset="0"/>
                <a:ea typeface="Calibri" panose="020F0502020204030204" pitchFamily="34" charset="0"/>
                <a:cs typeface="Arial" panose="020B0604020202020204" pitchFamily="34" charset="0"/>
              </a:rPr>
              <a:t>xuất</a:t>
            </a:r>
            <a:r>
              <a:rPr lang="en-US" sz="4000" dirty="0">
                <a:solidFill>
                  <a:srgbClr val="222222"/>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222222"/>
                </a:solidFill>
                <a:latin typeface="Arial" panose="020B0604020202020204" pitchFamily="34" charset="0"/>
                <a:ea typeface="Calibri" panose="020F0502020204030204" pitchFamily="34" charset="0"/>
                <a:cs typeface="Arial" panose="020B0604020202020204" pitchFamily="34" charset="0"/>
              </a:rPr>
              <a:t>phát</a:t>
            </a:r>
            <a:r>
              <a:rPr lang="en-US" sz="4000" dirty="0">
                <a:solidFill>
                  <a:srgbClr val="222222"/>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222222"/>
                </a:solidFill>
                <a:latin typeface="Arial" panose="020B0604020202020204" pitchFamily="34" charset="0"/>
                <a:ea typeface="Calibri" panose="020F0502020204030204" pitchFamily="34" charset="0"/>
                <a:cs typeface="Arial" panose="020B0604020202020204" pitchFamily="34" charset="0"/>
              </a:rPr>
              <a:t>từ</a:t>
            </a:r>
            <a:r>
              <a:rPr lang="en-US" sz="4000" dirty="0">
                <a:solidFill>
                  <a:srgbClr val="222222"/>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222222"/>
                </a:solidFill>
                <a:latin typeface="Arial" panose="020B0604020202020204" pitchFamily="34" charset="0"/>
                <a:ea typeface="Calibri" panose="020F0502020204030204" pitchFamily="34" charset="0"/>
                <a:cs typeface="Arial" panose="020B0604020202020204" pitchFamily="34" charset="0"/>
              </a:rPr>
              <a:t>đỉnh</a:t>
            </a:r>
            <a:r>
              <a:rPr lang="en-US" sz="4000" dirty="0">
                <a:solidFill>
                  <a:srgbClr val="222222"/>
                </a:solidFill>
                <a:latin typeface="Arial" panose="020B0604020202020204" pitchFamily="34" charset="0"/>
                <a:ea typeface="Calibri" panose="020F0502020204030204" pitchFamily="34" charset="0"/>
                <a:cs typeface="Arial" panose="020B0604020202020204" pitchFamily="34" charset="0"/>
              </a:rPr>
              <a:t> A </a:t>
            </a:r>
            <a:r>
              <a:rPr lang="en-US" sz="4000" dirty="0" err="1">
                <a:solidFill>
                  <a:srgbClr val="222222"/>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222222"/>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srgbClr val="222222"/>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srgbClr val="222222"/>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222222"/>
                </a:solidFill>
                <a:latin typeface="Arial" panose="020B0604020202020204" pitchFamily="34" charset="0"/>
                <a:ea typeface="Calibri" panose="020F0502020204030204" pitchFamily="34" charset="0"/>
                <a:cs typeface="Arial" panose="020B0604020202020204" pitchFamily="34" charset="0"/>
              </a:rPr>
              <a:t>đó</a:t>
            </a:r>
            <a:r>
              <a:rPr lang="en-US" sz="4000" dirty="0">
                <a:solidFill>
                  <a:srgbClr val="222222"/>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82354084"/>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randombar(horizont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randombar(horizontal)">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400135" y="9902083"/>
            <a:ext cx="3562270" cy="602348"/>
          </a:xfrm>
          <a:prstGeom prst="rect">
            <a:avLst/>
          </a:prstGeom>
        </p:spPr>
      </p:pic>
      <p:pic>
        <p:nvPicPr>
          <p:cNvPr id="12" name="Picture 16"/>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391140">
            <a:off x="17805502" y="392208"/>
            <a:ext cx="1220071" cy="1238650"/>
          </a:xfrm>
          <a:prstGeom prst="rect">
            <a:avLst/>
          </a:prstGeom>
        </p:spPr>
      </p:pic>
      <p:sp>
        <p:nvSpPr>
          <p:cNvPr id="11" name="Pentagon 10"/>
          <p:cNvSpPr/>
          <p:nvPr/>
        </p:nvSpPr>
        <p:spPr>
          <a:xfrm>
            <a:off x="381000" y="401933"/>
            <a:ext cx="4800600" cy="1219200"/>
          </a:xfrm>
          <a:prstGeom prst="homePlate">
            <a:avLst/>
          </a:prstGeom>
          <a:solidFill>
            <a:srgbClr val="FFCC66"/>
          </a:solidFill>
          <a:ln>
            <a:solidFill>
              <a:srgbClr val="E873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LUYỆN TẬP 2</a:t>
            </a:r>
            <a:endPar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Rectangle 1"/>
          <p:cNvSpPr/>
          <p:nvPr/>
        </p:nvSpPr>
        <p:spPr>
          <a:xfrm>
            <a:off x="685800" y="1714500"/>
            <a:ext cx="16764000" cy="1824923"/>
          </a:xfrm>
          <a:prstGeom prst="rect">
            <a:avLst/>
          </a:prstGeom>
        </p:spPr>
        <p:txBody>
          <a:bodyPr wrap="square">
            <a:spAutoFit/>
          </a:bodyPr>
          <a:lstStyle/>
          <a:p>
            <a:pPr lvl="0" algn="just">
              <a:lnSpc>
                <a:spcPct val="150000"/>
              </a:lnSpc>
              <a:spcAft>
                <a:spcPts val="800"/>
              </a:spcAft>
            </a:pPr>
            <a:r>
              <a:rPr lang="vi-VN" sz="4000" dirty="0">
                <a:solidFill>
                  <a:srgbClr val="333333"/>
                </a:solidFill>
                <a:ea typeface="Calibri" panose="020F0502020204030204" pitchFamily="34" charset="0"/>
                <a:cs typeface="Arial" panose="020B0604020202020204" pitchFamily="34" charset="0"/>
              </a:rPr>
              <a:t>b) Chứng minh rằng trong tam giác đều, điểm cách đều ba đỉnh cũng cách đều ba cạnh của tam giác.</a:t>
            </a:r>
            <a:endParaRPr kumimoji="0" lang="vi-VN" sz="40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0" name="Oval Callout 19"/>
          <p:cNvSpPr/>
          <p:nvPr/>
        </p:nvSpPr>
        <p:spPr>
          <a:xfrm>
            <a:off x="4800600" y="3872726"/>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13" name="Picture 12"/>
          <p:cNvPicPr/>
          <p:nvPr/>
        </p:nvPicPr>
        <p:blipFill>
          <a:blip r:embed="rId15">
            <a:extLst>
              <a:ext uri="{28A0092B-C50C-407E-A947-70E740481C1C}">
                <a14:useLocalDpi xmlns:a14="http://schemas.microsoft.com/office/drawing/2010/main" val="0"/>
              </a:ext>
            </a:extLst>
          </a:blip>
          <a:stretch>
            <a:fillRect/>
          </a:stretch>
        </p:blipFill>
        <p:spPr>
          <a:xfrm>
            <a:off x="13030200" y="4786617"/>
            <a:ext cx="4800600" cy="4014483"/>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609600" y="5091648"/>
                <a:ext cx="12496800" cy="3785652"/>
              </a:xfrm>
              <a:prstGeom prst="rect">
                <a:avLst/>
              </a:prstGeom>
            </p:spPr>
            <p:txBody>
              <a:bodyPr wrap="square">
                <a:spAutoFit/>
              </a:bodyPr>
              <a:lstStyle/>
              <a:p>
                <a:pPr algn="just">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Giả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sử</a:t>
                </a:r>
                <a:r>
                  <a:rPr lang="en-US" sz="4000" dirty="0">
                    <a:latin typeface="Arial" panose="020B0604020202020204" pitchFamily="34" charset="0"/>
                    <a:ea typeface="Calibri" panose="020F0502020204030204" pitchFamily="34" charset="0"/>
                    <a:cs typeface="Arial" panose="020B0604020202020204" pitchFamily="34" charset="0"/>
                  </a:rPr>
                  <a:t> G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đều</a:t>
                </a:r>
                <a:r>
                  <a:rPr lang="en-US" sz="4000" dirty="0">
                    <a:latin typeface="Arial" panose="020B0604020202020204" pitchFamily="34" charset="0"/>
                    <a:ea typeface="Calibri" panose="020F0502020204030204" pitchFamily="34" charset="0"/>
                    <a:cs typeface="Arial" panose="020B0604020202020204" pitchFamily="34" charset="0"/>
                  </a:rPr>
                  <a:t> 3 </a:t>
                </a:r>
                <a:r>
                  <a:rPr lang="en-US" sz="4000" dirty="0" err="1">
                    <a:latin typeface="Arial" panose="020B0604020202020204" pitchFamily="34" charset="0"/>
                    <a:ea typeface="Calibri" panose="020F0502020204030204" pitchFamily="34" charset="0"/>
                    <a:cs typeface="Arial" panose="020B0604020202020204" pitchFamily="34" charset="0"/>
                  </a:rPr>
                  <a:t>đỉnh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smtClean="0">
                    <a:latin typeface="Arial" panose="020B0604020202020204" pitchFamily="34" charset="0"/>
                    <a:ea typeface="Calibri" panose="020F0502020204030204" pitchFamily="34" charset="0"/>
                    <a:cs typeface="Arial" panose="020B0604020202020204" pitchFamily="34" charset="0"/>
                  </a:rPr>
                  <a:t>giác</a:t>
                </a:r>
                <a:endParaRPr lang="en-US" sz="4000" dirty="0" smtClean="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a:latin typeface="Arial" panose="020B0604020202020204" pitchFamily="34" charset="0"/>
                    <a:ea typeface="Calibri" panose="020F0502020204030204" pitchFamily="34" charset="0"/>
                    <a:cs typeface="Arial" panose="020B0604020202020204" pitchFamily="34" charset="0"/>
                  </a:rPr>
                  <a:t>ABC </a:t>
                </a:r>
                <a:r>
                  <a:rPr lang="en-US" sz="4000" dirty="0" err="1">
                    <a:latin typeface="Arial" panose="020B0604020202020204" pitchFamily="34" charset="0"/>
                    <a:ea typeface="Calibri" panose="020F0502020204030204" pitchFamily="34" charset="0"/>
                    <a:cs typeface="Arial" panose="020B0604020202020204" pitchFamily="34" charset="0"/>
                  </a:rPr>
                  <a:t>đều</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GA = GB = GC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Ta </a:t>
                </a:r>
                <a:r>
                  <a:rPr lang="en-US" sz="4000" dirty="0" err="1">
                    <a:effectLst/>
                    <a:latin typeface="Arial" panose="020B0604020202020204" pitchFamily="34" charset="0"/>
                    <a:ea typeface="Times New Roman" panose="02020603050405020304" pitchFamily="18" charset="0"/>
                    <a:cs typeface="Arial" panose="020B0604020202020204" pitchFamily="34" charset="0"/>
                  </a:rPr>
                  <a:t>cần</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chứng</a:t>
                </a:r>
                <a:r>
                  <a:rPr lang="en-US" sz="4000" dirty="0">
                    <a:effectLst/>
                    <a:latin typeface="Arial" panose="020B0604020202020204" pitchFamily="34" charset="0"/>
                    <a:ea typeface="Times New Roman" panose="02020603050405020304" pitchFamily="18" charset="0"/>
                    <a:cs typeface="Arial" panose="020B0604020202020204" pitchFamily="34" charset="0"/>
                  </a:rPr>
                  <a:t> minh: GM = GN = </a:t>
                </a:r>
                <a:r>
                  <a:rPr lang="en-US" sz="4000" dirty="0" smtClean="0">
                    <a:effectLst/>
                    <a:latin typeface="Arial" panose="020B0604020202020204" pitchFamily="34" charset="0"/>
                    <a:ea typeface="Times New Roman" panose="02020603050405020304" pitchFamily="18" charset="0"/>
                    <a:cs typeface="Arial" panose="020B0604020202020204" pitchFamily="34" charset="0"/>
                  </a:rPr>
                  <a:t>GP</a:t>
                </a:r>
              </a:p>
              <a:p>
                <a:pPr algn="just">
                  <a:lnSpc>
                    <a:spcPct val="150000"/>
                  </a:lnSpc>
                </a:pPr>
                <a:r>
                  <a:rPr lang="en-US" sz="400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4000" dirty="0">
                    <a:effectLst/>
                    <a:latin typeface="Arial" panose="020B0604020202020204" pitchFamily="34" charset="0"/>
                    <a:ea typeface="Times New Roman" panose="02020603050405020304" pitchFamily="18" charset="0"/>
                    <a:cs typeface="Arial" panose="020B0604020202020204" pitchFamily="34" charset="0"/>
                  </a:rPr>
                  <a:t>(</a:t>
                </a:r>
                <a:r>
                  <a:rPr lang="en-US" sz="4000" dirty="0">
                    <a:effectLst/>
                    <a:latin typeface="Arial" panose="020B0604020202020204" pitchFamily="34" charset="0"/>
                    <a:ea typeface="Calibri" panose="020F0502020204030204" pitchFamily="34" charset="0"/>
                    <a:cs typeface="Arial" panose="020B0604020202020204" pitchFamily="34" charset="0"/>
                  </a:rPr>
                  <a:t>GM, GN, GP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khoảng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cách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từ</a:t>
                </a:r>
                <a:r>
                  <a:rPr lang="en-US" sz="4000" dirty="0">
                    <a:effectLst/>
                    <a:latin typeface="Arial" panose="020B0604020202020204" pitchFamily="34" charset="0"/>
                    <a:ea typeface="Calibri" panose="020F0502020204030204" pitchFamily="34" charset="0"/>
                    <a:cs typeface="Arial" panose="020B0604020202020204" pitchFamily="34" charset="0"/>
                  </a:rPr>
                  <a:t> G </a:t>
                </a:r>
                <a:r>
                  <a:rPr lang="en-US" sz="4000" dirty="0" err="1">
                    <a:effectLst/>
                    <a:latin typeface="Arial" panose="020B0604020202020204" pitchFamily="34" charset="0"/>
                    <a:ea typeface="Calibri" panose="020F0502020204030204" pitchFamily="34" charset="0"/>
                    <a:cs typeface="Arial" panose="020B0604020202020204" pitchFamily="34" charset="0"/>
                  </a:rPr>
                  <a:t>đến</a:t>
                </a:r>
                <a:r>
                  <a:rPr lang="en-US" sz="4000" dirty="0">
                    <a:effectLst/>
                    <a:latin typeface="Arial" panose="020B0604020202020204" pitchFamily="34" charset="0"/>
                    <a:ea typeface="Calibri" panose="020F0502020204030204" pitchFamily="34" charset="0"/>
                    <a:cs typeface="Arial" panose="020B0604020202020204" pitchFamily="34" charset="0"/>
                  </a:rPr>
                  <a:t> AB, BC, AC</a:t>
                </a:r>
                <a:r>
                  <a:rPr lang="en-US" sz="4000" dirty="0" smtClean="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609600" y="5091648"/>
                <a:ext cx="12496800" cy="3785652"/>
              </a:xfrm>
              <a:prstGeom prst="rect">
                <a:avLst/>
              </a:prstGeom>
              <a:blipFill>
                <a:blip r:embed="rId16"/>
                <a:stretch>
                  <a:fillRect l="-1707" b="-3060"/>
                </a:stretch>
              </a:blipFill>
            </p:spPr>
            <p:txBody>
              <a:bodyPr/>
              <a:lstStyle/>
              <a:p>
                <a:r>
                  <a:rPr lang="en-US">
                    <a:noFill/>
                  </a:rPr>
                  <a:t> </a:t>
                </a:r>
              </a:p>
            </p:txBody>
          </p:sp>
        </mc:Fallback>
      </mc:AlternateContent>
    </p:spTree>
    <p:extLst>
      <p:ext uri="{BB962C8B-B14F-4D97-AF65-F5344CB8AC3E}">
        <p14:creationId xmlns:p14="http://schemas.microsoft.com/office/powerpoint/2010/main" val="2386320518"/>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barn(inVertical)">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wipe(down)">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wipe(down)">
                                      <p:cBhvr>
                                        <p:cTn id="3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078200" y="7353300"/>
            <a:ext cx="3562270" cy="602348"/>
          </a:xfrm>
          <a:prstGeom prst="rect">
            <a:avLst/>
          </a:prstGeom>
        </p:spPr>
      </p:pic>
      <p:pic>
        <p:nvPicPr>
          <p:cNvPr id="12" name="Picture 16"/>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391140">
            <a:off x="-308606" y="395599"/>
            <a:ext cx="1220071" cy="1238650"/>
          </a:xfrm>
          <a:prstGeom prst="rect">
            <a:avLst/>
          </a:prstGeom>
        </p:spPr>
      </p:pic>
      <p:sp>
        <p:nvSpPr>
          <p:cNvPr id="20" name="Oval Callout 19"/>
          <p:cNvSpPr/>
          <p:nvPr/>
        </p:nvSpPr>
        <p:spPr>
          <a:xfrm>
            <a:off x="8458200" y="265539"/>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mc:Choice xmlns:a14="http://schemas.microsoft.com/office/drawing/2010/main" Requires="a14">
          <p:sp>
            <p:nvSpPr>
              <p:cNvPr id="3" name="Rectangle 2"/>
              <p:cNvSpPr/>
              <p:nvPr/>
            </p:nvSpPr>
            <p:spPr>
              <a:xfrm>
                <a:off x="602858" y="1562100"/>
                <a:ext cx="17456542" cy="8495211"/>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Xét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∆AGB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 AGC,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AG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chung</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GB = GC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AB= AC (t/c tam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giác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đều</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𝐺𝐴𝐵</m:t>
                        </m:r>
                      </m:e>
                    </m:acc>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𝐺𝐴𝐶</m:t>
                        </m:r>
                      </m:e>
                    </m:acc>
                  </m:oMath>
                </a14:m>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AG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đường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phân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giác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của</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𝐵𝐴𝐶</m:t>
                        </m:r>
                      </m:e>
                    </m:acc>
                  </m:oMath>
                </a14:m>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Tương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tự</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ta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CG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đường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phân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giác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của</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𝐴𝐶𝐵</m:t>
                        </m:r>
                      </m:e>
                    </m:acc>
                  </m:oMath>
                </a14:m>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G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giao</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điểm</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của</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2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đường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phân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giác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AG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CG</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G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cách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đều</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3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cạnh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AB, AC, </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(t/c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sự</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đồng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quy</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của</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3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đường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phân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giác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602858" y="1562100"/>
                <a:ext cx="17456542" cy="8495211"/>
              </a:xfrm>
              <a:prstGeom prst="rect">
                <a:avLst/>
              </a:prstGeom>
              <a:blipFill>
                <a:blip r:embed="rId15"/>
                <a:stretch>
                  <a:fillRect l="-1257" b="-789"/>
                </a:stretch>
              </a:blipFill>
            </p:spPr>
            <p:txBody>
              <a:bodyPr/>
              <a:lstStyle/>
              <a:p>
                <a:r>
                  <a:rPr lang="en-US">
                    <a:noFill/>
                  </a:rPr>
                  <a:t> </a:t>
                </a:r>
              </a:p>
            </p:txBody>
          </p:sp>
        </mc:Fallback>
      </mc:AlternateContent>
      <p:pic>
        <p:nvPicPr>
          <p:cNvPr id="10" name="Picture 9"/>
          <p:cNvPicPr/>
          <p:nvPr/>
        </p:nvPicPr>
        <p:blipFill>
          <a:blip r:embed="rId16">
            <a:extLst>
              <a:ext uri="{28A0092B-C50C-407E-A947-70E740481C1C}">
                <a14:useLocalDpi xmlns:a14="http://schemas.microsoft.com/office/drawing/2010/main" val="0"/>
              </a:ext>
            </a:extLst>
          </a:blip>
          <a:stretch>
            <a:fillRect/>
          </a:stretch>
        </p:blipFill>
        <p:spPr>
          <a:xfrm>
            <a:off x="12649200" y="1510017"/>
            <a:ext cx="4800600" cy="4014483"/>
          </a:xfrm>
          <a:prstGeom prst="rect">
            <a:avLst/>
          </a:prstGeom>
        </p:spPr>
      </p:pic>
      <p:sp>
        <p:nvSpPr>
          <p:cNvPr id="4" name="Right Brace 3"/>
          <p:cNvSpPr/>
          <p:nvPr/>
        </p:nvSpPr>
        <p:spPr>
          <a:xfrm>
            <a:off x="6927458" y="2628900"/>
            <a:ext cx="457200" cy="2514600"/>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Rectangle 4"/>
              <p:cNvSpPr/>
              <p:nvPr/>
            </p:nvSpPr>
            <p:spPr>
              <a:xfrm>
                <a:off x="7542509" y="3214852"/>
                <a:ext cx="4261749" cy="1824923"/>
              </a:xfrm>
              <a:prstGeom prst="rect">
                <a:avLst/>
              </a:prstGeom>
            </p:spPr>
            <p:txBody>
              <a:bodyPr wrap="square">
                <a:spAutoFit/>
              </a:bodyPr>
              <a:lstStyle/>
              <a:p>
                <a:pPr lvl="0" algn="ctr">
                  <a:lnSpc>
                    <a:spcPct val="150000"/>
                  </a:lnSpc>
                  <a:defRPr/>
                </a:pP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∆AGB = ∆AGC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c.c.c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7542509" y="3214852"/>
                <a:ext cx="4261749" cy="1824923"/>
              </a:xfrm>
              <a:prstGeom prst="rect">
                <a:avLst/>
              </a:prstGeom>
              <a:blipFill>
                <a:blip r:embed="rId17"/>
                <a:stretch>
                  <a:fillRect r="-7153" b="-13333"/>
                </a:stretch>
              </a:blipFill>
            </p:spPr>
            <p:txBody>
              <a:bodyPr/>
              <a:lstStyle/>
              <a:p>
                <a:r>
                  <a:rPr lang="en-US">
                    <a:noFill/>
                  </a:rPr>
                  <a:t> </a:t>
                </a:r>
              </a:p>
            </p:txBody>
          </p:sp>
        </mc:Fallback>
      </mc:AlternateContent>
    </p:spTree>
    <p:extLst>
      <p:ext uri="{BB962C8B-B14F-4D97-AF65-F5344CB8AC3E}">
        <p14:creationId xmlns:p14="http://schemas.microsoft.com/office/powerpoint/2010/main" val="3793970283"/>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barn(inVertical)">
                                      <p:cBhvr>
                                        <p:cTn id="35" dur="5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500"/>
                                        <p:tgtEl>
                                          <p:spTgt spid="3">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randombar(horizontal)">
                                      <p:cBhvr>
                                        <p:cTn id="45" dur="500"/>
                                        <p:tgtEl>
                                          <p:spTgt spid="3">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wipe(down)">
                                      <p:cBhvr>
                                        <p:cTn id="50" dur="500"/>
                                        <p:tgtEl>
                                          <p:spTgt spid="3">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1406322" flipH="1">
            <a:off x="14627442" y="-2369015"/>
            <a:ext cx="6173333" cy="4738033"/>
          </a:xfrm>
          <a:prstGeom prst="rect">
            <a:avLst/>
          </a:prstGeom>
        </p:spPr>
      </p:pic>
      <p:sp>
        <p:nvSpPr>
          <p:cNvPr id="6" name="Rectangle 5"/>
          <p:cNvSpPr/>
          <p:nvPr/>
        </p:nvSpPr>
        <p:spPr>
          <a:xfrm>
            <a:off x="7696200" y="114300"/>
            <a:ext cx="3276600" cy="1306255"/>
          </a:xfrm>
          <a:prstGeom prst="rect">
            <a:avLst/>
          </a:prstGeom>
        </p:spPr>
        <p:txBody>
          <a:bodyPr wrap="square">
            <a:spAutoFit/>
          </a:bodyPr>
          <a:lstStyle/>
          <a:p>
            <a:pPr marL="0" marR="0" lvl="0" indent="0" algn="ctr" defTabSz="914400" rtl="0" eaLnBrk="1" fontAlgn="auto" latinLnBrk="0" hangingPunct="1">
              <a:lnSpc>
                <a:spcPct val="150000"/>
              </a:lnSpc>
              <a:spcBef>
                <a:spcPts val="600"/>
              </a:spcBef>
              <a:spcAft>
                <a:spcPts val="800"/>
              </a:spcAft>
              <a:buClrTx/>
              <a:buSzTx/>
              <a:buFontTx/>
              <a:buNone/>
              <a:tabLst>
                <a:tab pos="360045" algn="l"/>
                <a:tab pos="720090" algn="l"/>
              </a:tabLst>
              <a:defRPr/>
            </a:pPr>
            <a:r>
              <a:rPr kumimoji="0" lang="en-US" sz="6000" b="1" i="0" u="none" strike="noStrike" kern="1200" cap="none" spc="0" normalizeH="0" baseline="0" noProof="0" dirty="0" smtClean="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CHÚ Ý</a:t>
            </a:r>
            <a:endParaRPr kumimoji="0" lang="en-US" sz="60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7" name="Picture 16"/>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391140">
            <a:off x="16836307" y="8380827"/>
            <a:ext cx="1252030" cy="1271096"/>
          </a:xfrm>
          <a:prstGeom prst="rect">
            <a:avLst/>
          </a:prstGeom>
        </p:spPr>
      </p:pic>
      <p:pic>
        <p:nvPicPr>
          <p:cNvPr id="13" name="Picture 3"/>
          <p:cNvPicPr>
            <a:picLocks noChangeAspect="1"/>
          </p:cNvPicPr>
          <p:nvPr/>
        </p:nvPicPr>
        <p:blipFill>
          <a:blip r:embed="rId13"/>
          <a:srcRect/>
          <a:stretch>
            <a:fillRect/>
          </a:stretch>
        </p:blipFill>
        <p:spPr>
          <a:xfrm flipH="1">
            <a:off x="1356683" y="6591300"/>
            <a:ext cx="2209800" cy="3436673"/>
          </a:xfrm>
          <a:prstGeom prst="rect">
            <a:avLst/>
          </a:prstGeom>
        </p:spPr>
      </p:pic>
      <p:sp>
        <p:nvSpPr>
          <p:cNvPr id="5" name="Oval Callout 4"/>
          <p:cNvSpPr/>
          <p:nvPr/>
        </p:nvSpPr>
        <p:spPr>
          <a:xfrm>
            <a:off x="3276600" y="1867395"/>
            <a:ext cx="11963400" cy="6324105"/>
          </a:xfrm>
          <a:prstGeom prst="wedgeEllipseCallout">
            <a:avLst>
              <a:gd name="adj1" fmla="val -37286"/>
              <a:gd name="adj2" fmla="val 49021"/>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Rectangle 13"/>
          <p:cNvSpPr/>
          <p:nvPr/>
        </p:nvSpPr>
        <p:spPr>
          <a:xfrm>
            <a:off x="4800600" y="3093558"/>
            <a:ext cx="8991600" cy="3785652"/>
          </a:xfrm>
          <a:prstGeom prst="rect">
            <a:avLst/>
          </a:prstGeom>
        </p:spPr>
        <p:txBody>
          <a:bodyPr wrap="square">
            <a:spAutoFit/>
          </a:bodyPr>
          <a:lstStyle/>
          <a:p>
            <a:pPr lvl="0" algn="just">
              <a:lnSpc>
                <a:spcPct val="150000"/>
              </a:lnSpc>
            </a:pPr>
            <a:r>
              <a:rPr lang="vi-VN" sz="4000" dirty="0">
                <a:solidFill>
                  <a:prstClr val="black"/>
                </a:solidFill>
                <a:ea typeface="Calibri" panose="020F0502020204030204" pitchFamily="34" charset="0"/>
                <a:cs typeface="Arial" panose="020B0604020202020204" pitchFamily="34" charset="0"/>
              </a:rPr>
              <a:t>Trong tam giác cân tại A, đường cao xuất phát từ đỉnh A đồng thời là đường trung trực, đường phân giác, đường trung tuyến của tam giác đó.</a:t>
            </a:r>
            <a:endParaRPr kumimoji="0" lang="en-US" sz="4000" b="0" i="0" u="none" strike="noStrike" kern="1200" cap="none" spc="0" normalizeH="0" baseline="0" noProof="0" dirty="0" smtClean="0">
              <a:ln>
                <a:noFill/>
              </a:ln>
              <a:solidFill>
                <a:prstClr val="black"/>
              </a:solidFill>
              <a:effectLst/>
              <a:uLnTx/>
              <a:uFillTx/>
              <a:latin typeface="Calibri"/>
              <a:ea typeface="Calibri" panose="020F0502020204030204" pitchFamily="34" charset="0"/>
              <a:cs typeface="Arial" panose="020B0604020202020204" pitchFamily="34" charset="0"/>
            </a:endParaRPr>
          </a:p>
        </p:txBody>
      </p:sp>
      <p:pic>
        <p:nvPicPr>
          <p:cNvPr id="15"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245628" y="1263110"/>
            <a:ext cx="3562270" cy="602348"/>
          </a:xfrm>
          <a:prstGeom prst="rect">
            <a:avLst/>
          </a:prstGeom>
        </p:spPr>
      </p:pic>
    </p:spTree>
    <p:extLst>
      <p:ext uri="{BB962C8B-B14F-4D97-AF65-F5344CB8AC3E}">
        <p14:creationId xmlns:p14="http://schemas.microsoft.com/office/powerpoint/2010/main" val="606072433"/>
      </p:ext>
    </p:extLst>
  </p:cSld>
  <p:clrMapOvr>
    <a:masterClrMapping/>
  </p:clrMapOvr>
  <mc:AlternateContent xmlns:mc="http://schemas.openxmlformats.org/markup-compatibility/2006" xmlns:p14="http://schemas.microsoft.com/office/powerpoint/2010/main">
    <mc:Choice Requires="p14">
      <p:transition spd="med" p14:dur="700">
        <p:split dir="in"/>
      </p:transition>
    </mc:Choice>
    <mc:Fallback xmlns="">
      <p:transition spd="med">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animBg="1"/>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sp>
        <p:nvSpPr>
          <p:cNvPr id="8" name="Rectangle 7"/>
          <p:cNvSpPr/>
          <p:nvPr/>
        </p:nvSpPr>
        <p:spPr>
          <a:xfrm>
            <a:off x="6203091" y="-190500"/>
            <a:ext cx="5988909" cy="130625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6000" b="1" i="0" u="none" strike="noStrike" kern="1200" cap="none" spc="0" normalizeH="0" baseline="0" noProof="0" dirty="0" smtClean="0">
                <a:ln w="0"/>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LUYỆN</a:t>
            </a:r>
            <a:r>
              <a:rPr kumimoji="0" lang="nl-NL" sz="6000" b="1" i="0" u="none" strike="noStrike" kern="1200" cap="none" spc="0" normalizeH="0" noProof="0" dirty="0" smtClean="0">
                <a:ln w="0"/>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 TẬP</a:t>
            </a:r>
            <a:endParaRPr kumimoji="0" lang="en-US" sz="6000" b="1" i="0" u="none" strike="noStrike" kern="1200" cap="none" spc="0" normalizeH="0" baseline="0" noProof="0" dirty="0">
              <a:ln w="0"/>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12" name="Picture 1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391140">
            <a:off x="17143583" y="389806"/>
            <a:ext cx="789858" cy="801886"/>
          </a:xfrm>
          <a:prstGeom prst="rect">
            <a:avLst/>
          </a:prstGeom>
        </p:spPr>
      </p:pic>
      <p:pic>
        <p:nvPicPr>
          <p:cNvPr id="13" name="Picture 6" descr="https://lh4.googleusercontent.com/AcysRNADg_rDQaPxl6DtiNFoR5x5xZuV0_pQi_n23kyAD3m7dQP-sSjqaI2qReAecyS6VAtEwjjBwvDXyDXq7HdgsscWQPoaRCUivJrVFiVcoovYb5j4Pqp274B-tgB9kFhaxbv8aRRpXSS8g8tzpGkv6kpq_aS2HhlSnKQ-7IYGwsTbDNW76lRT5T8y2GW9tgAiwQ"/>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874867" y="7962900"/>
            <a:ext cx="1249333" cy="183504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609600" y="1157580"/>
            <a:ext cx="4419600" cy="784830"/>
          </a:xfrm>
          <a:prstGeom prst="rect">
            <a:avLst/>
          </a:prstGeom>
          <a:noFill/>
        </p:spPr>
        <p:txBody>
          <a:bodyPr wrap="square" rtlCol="0">
            <a:spAutoFit/>
          </a:bodyPr>
          <a:lstStyle/>
          <a:p>
            <a:r>
              <a:rPr lang="en-US" sz="4500" b="1" dirty="0" err="1">
                <a:solidFill>
                  <a:schemeClr val="tx2">
                    <a:lumMod val="60000"/>
                    <a:lumOff val="40000"/>
                  </a:schemeClr>
                </a:solidFill>
                <a:latin typeface="Arial" panose="020B0604020202020204" pitchFamily="34" charset="0"/>
                <a:cs typeface="Arial" panose="020B0604020202020204" pitchFamily="34" charset="0"/>
              </a:rPr>
              <a:t>Bài</a:t>
            </a:r>
            <a:r>
              <a:rPr lang="en-US" sz="4500" b="1" dirty="0">
                <a:solidFill>
                  <a:schemeClr val="tx2">
                    <a:lumMod val="60000"/>
                    <a:lumOff val="40000"/>
                  </a:schemeClr>
                </a:solidFill>
                <a:latin typeface="Arial" panose="020B0604020202020204" pitchFamily="34" charset="0"/>
                <a:cs typeface="Arial" panose="020B0604020202020204" pitchFamily="34" charset="0"/>
              </a:rPr>
              <a:t> </a:t>
            </a:r>
            <a:r>
              <a:rPr lang="en-US" sz="4500" b="1" dirty="0" smtClean="0">
                <a:solidFill>
                  <a:schemeClr val="tx2">
                    <a:lumMod val="60000"/>
                    <a:lumOff val="40000"/>
                  </a:schemeClr>
                </a:solidFill>
                <a:latin typeface="Arial" panose="020B0604020202020204" pitchFamily="34" charset="0"/>
                <a:cs typeface="Arial" panose="020B0604020202020204" pitchFamily="34" charset="0"/>
              </a:rPr>
              <a:t>9.26 </a:t>
            </a:r>
            <a:r>
              <a:rPr lang="en-US" sz="4500" b="1" dirty="0">
                <a:solidFill>
                  <a:schemeClr val="tx2">
                    <a:lumMod val="60000"/>
                    <a:lumOff val="40000"/>
                  </a:schemeClr>
                </a:solidFill>
                <a:latin typeface="Arial" panose="020B0604020202020204" pitchFamily="34" charset="0"/>
                <a:cs typeface="Arial" panose="020B0604020202020204" pitchFamily="34" charset="0"/>
              </a:rPr>
              <a:t>(</a:t>
            </a:r>
            <a:r>
              <a:rPr lang="en-US" sz="4500" b="1" dirty="0" smtClean="0">
                <a:solidFill>
                  <a:schemeClr val="tx2">
                    <a:lumMod val="60000"/>
                    <a:lumOff val="40000"/>
                  </a:schemeClr>
                </a:solidFill>
                <a:latin typeface="Arial" panose="020B0604020202020204" pitchFamily="34" charset="0"/>
                <a:cs typeface="Arial" panose="020B0604020202020204" pitchFamily="34" charset="0"/>
              </a:rPr>
              <a:t>Tr81) </a:t>
            </a:r>
            <a:endParaRPr lang="en-US" sz="4500" b="1"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3" name="Rectangle 2"/>
          <p:cNvSpPr/>
          <p:nvPr/>
        </p:nvSpPr>
        <p:spPr>
          <a:xfrm>
            <a:off x="5029200" y="942570"/>
            <a:ext cx="12041062" cy="1938992"/>
          </a:xfrm>
          <a:prstGeom prst="rect">
            <a:avLst/>
          </a:prstGeom>
        </p:spPr>
        <p:txBody>
          <a:bodyPr wrap="square">
            <a:spAutoFit/>
          </a:bodyPr>
          <a:lstStyle/>
          <a:p>
            <a:pPr algn="just">
              <a:lnSpc>
                <a:spcPct val="150000"/>
              </a:lnSpc>
              <a:spcAft>
                <a:spcPts val="800"/>
              </a:spcAft>
            </a:pP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Gọi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H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trực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tâm</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ABC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không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vuông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Tìm</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trực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tâm</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HBC, HCA, HAB</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5" name="Picture 14"/>
          <p:cNvPicPr/>
          <p:nvPr/>
        </p:nvPicPr>
        <p:blipFill>
          <a:blip r:embed="rId14">
            <a:extLst>
              <a:ext uri="{28A0092B-C50C-407E-A947-70E740481C1C}">
                <a14:useLocalDpi xmlns:a14="http://schemas.microsoft.com/office/drawing/2010/main" val="0"/>
              </a:ext>
            </a:extLst>
          </a:blip>
          <a:stretch>
            <a:fillRect/>
          </a:stretch>
        </p:blipFill>
        <p:spPr>
          <a:xfrm>
            <a:off x="381000" y="2667523"/>
            <a:ext cx="4570538" cy="4152377"/>
          </a:xfrm>
          <a:prstGeom prst="rect">
            <a:avLst/>
          </a:prstGeom>
        </p:spPr>
      </p:pic>
      <p:sp>
        <p:nvSpPr>
          <p:cNvPr id="16" name="Oval Callout 15"/>
          <p:cNvSpPr/>
          <p:nvPr/>
        </p:nvSpPr>
        <p:spPr>
          <a:xfrm>
            <a:off x="10591800" y="3090396"/>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5" name="Rectangle 4"/>
              <p:cNvSpPr/>
              <p:nvPr/>
            </p:nvSpPr>
            <p:spPr>
              <a:xfrm>
                <a:off x="5381616" y="4152900"/>
                <a:ext cx="12011357" cy="5632311"/>
              </a:xfrm>
              <a:prstGeom prst="rect">
                <a:avLst/>
              </a:prstGeom>
            </p:spPr>
            <p:txBody>
              <a:bodyPr wrap="square">
                <a:spAutoFit/>
              </a:bodyPr>
              <a:lstStyle/>
              <a:p>
                <a:pPr algn="just">
                  <a:lnSpc>
                    <a:spcPct val="150000"/>
                  </a:lnSpc>
                </a:pP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Xét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ΔABC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H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trực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tâm</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Δ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AH </a:t>
                </a:r>
                <a:r>
                  <a:rPr lang="en-US" sz="4000" dirty="0">
                    <a:solidFill>
                      <a:srgbClr val="333333"/>
                    </a:solidFill>
                    <a:effectLst/>
                    <a:latin typeface="Cambria Math" panose="02040503050406030204" pitchFamily="18" charset="0"/>
                    <a:ea typeface="Times New Roman" panose="02020603050405020304" pitchFamily="18" charset="0"/>
                    <a:cs typeface="Cambria Math" panose="02040503050406030204" pitchFamily="18" charset="0"/>
                  </a:rPr>
                  <a:t>⊥</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BC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tại</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N, BH </a:t>
                </a:r>
                <a:r>
                  <a:rPr lang="en-US" sz="4000" dirty="0">
                    <a:solidFill>
                      <a:srgbClr val="333333"/>
                    </a:solidFill>
                    <a:effectLst/>
                    <a:latin typeface="Cambria Math" panose="02040503050406030204" pitchFamily="18" charset="0"/>
                    <a:ea typeface="Times New Roman" panose="02020603050405020304" pitchFamily="18" charset="0"/>
                    <a:cs typeface="Cambria Math" panose="02040503050406030204" pitchFamily="18" charset="0"/>
                  </a:rPr>
                  <a:t>⊥</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AC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tại</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P, CH </a:t>
                </a:r>
                <a:r>
                  <a:rPr lang="en-US" sz="4000" dirty="0">
                    <a:solidFill>
                      <a:srgbClr val="333333"/>
                    </a:solidFill>
                    <a:effectLst/>
                    <a:latin typeface="Cambria Math" panose="02040503050406030204" pitchFamily="18" charset="0"/>
                    <a:ea typeface="Times New Roman" panose="02020603050405020304" pitchFamily="18" charset="0"/>
                    <a:cs typeface="Cambria Math" panose="02040503050406030204" pitchFamily="18" charset="0"/>
                  </a:rPr>
                  <a:t>⊥</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AB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tại</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M</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Trong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ΔAHB, ta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AC </a:t>
                </a:r>
                <a:r>
                  <a:rPr lang="en-US" sz="4000" dirty="0">
                    <a:solidFill>
                      <a:srgbClr val="333333"/>
                    </a:solidFill>
                    <a:effectLst/>
                    <a:latin typeface="Cambria Math" panose="02040503050406030204" pitchFamily="18" charset="0"/>
                    <a:ea typeface="Times New Roman" panose="02020603050405020304" pitchFamily="18" charset="0"/>
                    <a:cs typeface="Cambria Math" panose="02040503050406030204" pitchFamily="18" charset="0"/>
                  </a:rPr>
                  <a:t>⊥</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BH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tại</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P</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BC </a:t>
                </a:r>
                <a:r>
                  <a:rPr lang="en-US" sz="4000" dirty="0">
                    <a:solidFill>
                      <a:srgbClr val="333333"/>
                    </a:solidFill>
                    <a:effectLst/>
                    <a:latin typeface="Cambria Math" panose="02040503050406030204" pitchFamily="18" charset="0"/>
                    <a:ea typeface="Times New Roman" panose="02020603050405020304" pitchFamily="18" charset="0"/>
                    <a:cs typeface="Cambria Math" panose="02040503050406030204" pitchFamily="18" charset="0"/>
                  </a:rPr>
                  <a:t>⊥</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AH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tại</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N</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Mà</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AC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BC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tại</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5381616" y="4152900"/>
                <a:ext cx="12011357" cy="5632311"/>
              </a:xfrm>
              <a:prstGeom prst="rect">
                <a:avLst/>
              </a:prstGeom>
              <a:blipFill>
                <a:blip r:embed="rId15"/>
                <a:stretch>
                  <a:fillRect l="-1827" b="-1732"/>
                </a:stretch>
              </a:blipFill>
            </p:spPr>
            <p:txBody>
              <a:bodyPr/>
              <a:lstStyle/>
              <a:p>
                <a:r>
                  <a:rPr lang="en-US">
                    <a:noFill/>
                  </a:rPr>
                  <a:t> </a:t>
                </a:r>
              </a:p>
            </p:txBody>
          </p:sp>
        </mc:Fallback>
      </mc:AlternateContent>
      <p:pic>
        <p:nvPicPr>
          <p:cNvPr id="17" name="Picture 6"/>
          <p:cNvPicPr>
            <a:picLocks noChangeAspect="1"/>
          </p:cNvPicPr>
          <p:nvPr/>
        </p:nvPicPr>
        <p:blipFill>
          <a:blip r:embed="rId16">
            <a:duotone>
              <a:prstClr val="black"/>
              <a:srgbClr val="00B050">
                <a:tint val="45000"/>
                <a:satMod val="400000"/>
              </a:srgbClr>
            </a:duotone>
            <a:extLst>
              <a:ext uri="{BEBA8EAE-BF5A-486C-A8C5-ECC9F3942E4B}">
                <a14:imgProps xmlns:a14="http://schemas.microsoft.com/office/drawing/2010/main">
                  <a14:imgLayer r:embed="rId17">
                    <a14:imgEffect>
                      <a14:brightnessContrast bright="40000" contrast="-4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5400000">
            <a:off x="7993360" y="1133085"/>
            <a:ext cx="2240320" cy="19252751"/>
          </a:xfrm>
          <a:prstGeom prst="rect">
            <a:avLst/>
          </a:prstGeom>
        </p:spPr>
      </p:pic>
      <p:sp>
        <p:nvSpPr>
          <p:cNvPr id="6" name="Right Brace 5"/>
          <p:cNvSpPr/>
          <p:nvPr/>
        </p:nvSpPr>
        <p:spPr>
          <a:xfrm>
            <a:off x="9982200" y="7124700"/>
            <a:ext cx="457200" cy="2362723"/>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 name="Rectangle 17"/>
              <p:cNvSpPr/>
              <p:nvPr/>
            </p:nvSpPr>
            <p:spPr>
              <a:xfrm>
                <a:off x="10751949" y="7243108"/>
                <a:ext cx="7002651" cy="1938992"/>
              </a:xfrm>
              <a:prstGeom prst="rect">
                <a:avLst/>
              </a:prstGeom>
            </p:spPr>
            <p:txBody>
              <a:bodyPr wrap="square">
                <a:spAutoFit/>
              </a:bodyPr>
              <a:lstStyle/>
              <a:p>
                <a:pPr lvl="0" algn="just">
                  <a:lnSpc>
                    <a:spcPct val="150000"/>
                  </a:lnSpc>
                  <a:defRPr/>
                </a:pP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 </m:t>
                    </m:r>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C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trực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tâm</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Δ AHB </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(t/c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trực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tâm</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10751949" y="7243108"/>
                <a:ext cx="7002651" cy="1938992"/>
              </a:xfrm>
              <a:prstGeom prst="rect">
                <a:avLst/>
              </a:prstGeom>
              <a:blipFill>
                <a:blip r:embed="rId18"/>
                <a:stretch>
                  <a:fillRect l="-3133" r="-2959" b="-6918"/>
                </a:stretch>
              </a:blipFill>
            </p:spPr>
            <p:txBody>
              <a:bodyPr/>
              <a:lstStyle/>
              <a:p>
                <a:r>
                  <a:rPr lang="en-US">
                    <a:noFill/>
                  </a:rPr>
                  <a:t> </a:t>
                </a:r>
              </a:p>
            </p:txBody>
          </p:sp>
        </mc:Fallback>
      </mc:AlternateContent>
    </p:spTree>
    <p:extLst>
      <p:ext uri="{BB962C8B-B14F-4D97-AF65-F5344CB8AC3E}">
        <p14:creationId xmlns:p14="http://schemas.microsoft.com/office/powerpoint/2010/main" val="3016691821"/>
      </p:ext>
    </p:extLst>
  </p:cSld>
  <p:clrMapOvr>
    <a:masterClrMapping/>
  </p:clrMapOvr>
  <mc:AlternateContent xmlns:mc="http://schemas.openxmlformats.org/markup-compatibility/2006" xmlns:p14="http://schemas.microsoft.com/office/powerpoint/2010/main">
    <mc:Choice Requires="p14">
      <p:transition spd="med" p14:dur="700">
        <p:split dir="in"/>
      </p:transition>
    </mc:Choice>
    <mc:Fallback xmlns="">
      <p:transition spd="med">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anim calcmode="lin" valueType="num">
                                      <p:cBhvr>
                                        <p:cTn id="28" dur="500" fill="hold"/>
                                        <p:tgtEl>
                                          <p:spTgt spid="15"/>
                                        </p:tgtEl>
                                        <p:attrNameLst>
                                          <p:attrName>ppt_x</p:attrName>
                                        </p:attrNameLst>
                                      </p:cBhvr>
                                      <p:tavLst>
                                        <p:tav tm="0">
                                          <p:val>
                                            <p:strVal val="#ppt_x"/>
                                          </p:val>
                                        </p:tav>
                                        <p:tav tm="100000">
                                          <p:val>
                                            <p:strVal val="#ppt_x"/>
                                          </p:val>
                                        </p:tav>
                                      </p:tavLst>
                                    </p:anim>
                                    <p:anim calcmode="lin" valueType="num">
                                      <p:cBhvr>
                                        <p:cTn id="2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xEl>
                                              <p:pRg st="0" end="0"/>
                                            </p:txEl>
                                          </p:spTgt>
                                        </p:tgtEl>
                                        <p:attrNameLst>
                                          <p:attrName>style.visibility</p:attrName>
                                        </p:attrNameLst>
                                      </p:cBhvr>
                                      <p:to>
                                        <p:strVal val="visible"/>
                                      </p:to>
                                    </p:set>
                                    <p:animEffect transition="in" filter="fade">
                                      <p:cBhvr>
                                        <p:cTn id="34" dur="500"/>
                                        <p:tgtEl>
                                          <p:spTgt spid="5">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5">
                                            <p:txEl>
                                              <p:pRg st="1" end="1"/>
                                            </p:txEl>
                                          </p:spTgt>
                                        </p:tgtEl>
                                        <p:attrNameLst>
                                          <p:attrName>style.visibility</p:attrName>
                                        </p:attrNameLst>
                                      </p:cBhvr>
                                      <p:to>
                                        <p:strVal val="visible"/>
                                      </p:to>
                                    </p:set>
                                    <p:animEffect transition="in" filter="barn(inVertical)">
                                      <p:cBhvr>
                                        <p:cTn id="39" dur="500"/>
                                        <p:tgtEl>
                                          <p:spTgt spid="5">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5">
                                            <p:txEl>
                                              <p:pRg st="2" end="2"/>
                                            </p:txEl>
                                          </p:spTgt>
                                        </p:tgtEl>
                                        <p:attrNameLst>
                                          <p:attrName>style.visibility</p:attrName>
                                        </p:attrNameLst>
                                      </p:cBhvr>
                                      <p:to>
                                        <p:strVal val="visible"/>
                                      </p:to>
                                    </p:set>
                                    <p:animEffect transition="in" filter="wipe(down)">
                                      <p:cBhvr>
                                        <p:cTn id="44" dur="500"/>
                                        <p:tgtEl>
                                          <p:spTgt spid="5">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5">
                                            <p:txEl>
                                              <p:pRg st="3" end="3"/>
                                            </p:txEl>
                                          </p:spTgt>
                                        </p:tgtEl>
                                        <p:attrNameLst>
                                          <p:attrName>style.visibility</p:attrName>
                                        </p:attrNameLst>
                                      </p:cBhvr>
                                      <p:to>
                                        <p:strVal val="visible"/>
                                      </p:to>
                                    </p:set>
                                    <p:animEffect transition="in" filter="fade">
                                      <p:cBhvr>
                                        <p:cTn id="49" dur="500"/>
                                        <p:tgtEl>
                                          <p:spTgt spid="5">
                                            <p:txEl>
                                              <p:pRg st="3" end="3"/>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5">
                                            <p:txEl>
                                              <p:pRg st="4" end="4"/>
                                            </p:txEl>
                                          </p:spTgt>
                                        </p:tgtEl>
                                        <p:attrNameLst>
                                          <p:attrName>style.visibility</p:attrName>
                                        </p:attrNameLst>
                                      </p:cBhvr>
                                      <p:to>
                                        <p:strVal val="visible"/>
                                      </p:to>
                                    </p:set>
                                    <p:animEffect transition="in" filter="barn(inVertical)">
                                      <p:cBhvr>
                                        <p:cTn id="54" dur="500"/>
                                        <p:tgtEl>
                                          <p:spTgt spid="5">
                                            <p:txEl>
                                              <p:pRg st="4" end="4"/>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5">
                                            <p:txEl>
                                              <p:pRg st="5" end="5"/>
                                            </p:txEl>
                                          </p:spTgt>
                                        </p:tgtEl>
                                        <p:attrNameLst>
                                          <p:attrName>style.visibility</p:attrName>
                                        </p:attrNameLst>
                                      </p:cBhvr>
                                      <p:to>
                                        <p:strVal val="visible"/>
                                      </p:to>
                                    </p:set>
                                    <p:animEffect transition="in" filter="fade">
                                      <p:cBhvr>
                                        <p:cTn id="59" dur="500"/>
                                        <p:tgtEl>
                                          <p:spTgt spid="5">
                                            <p:txEl>
                                              <p:pRg st="5" end="5"/>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grpId="0" nodeType="click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randombar(horizontal)">
                                      <p:cBhvr>
                                        <p:cTn id="64" dur="500"/>
                                        <p:tgtEl>
                                          <p:spTgt spid="6"/>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randombar(horizontal)">
                                      <p:cBhvr>
                                        <p:cTn id="6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3" grpId="0"/>
      <p:bldP spid="16" grpId="0" animBg="1"/>
      <p:bldP spid="6" grpId="0" animBg="1"/>
      <p:bldP spid="1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12" name="Picture 1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391140">
            <a:off x="17143583" y="389806"/>
            <a:ext cx="789858" cy="801886"/>
          </a:xfrm>
          <a:prstGeom prst="rect">
            <a:avLst/>
          </a:prstGeom>
        </p:spPr>
      </p:pic>
      <p:pic>
        <p:nvPicPr>
          <p:cNvPr id="13" name="Picture 6" descr="https://lh4.googleusercontent.com/AcysRNADg_rDQaPxl6DtiNFoR5x5xZuV0_pQi_n23kyAD3m7dQP-sSjqaI2qReAecyS6VAtEwjjBwvDXyDXq7HdgsscWQPoaRCUivJrVFiVcoovYb5j4Pqp274B-tgB9kFhaxbv8aRRpXSS8g8tzpGkv6kpq_aS2HhlSnKQ-7IYGwsTbDNW76lRT5T8y2GW9tgAiwQ"/>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092832" y="7117123"/>
            <a:ext cx="1525462" cy="22406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p:nvPr/>
        </p:nvPicPr>
        <p:blipFill>
          <a:blip r:embed="rId14">
            <a:extLst>
              <a:ext uri="{28A0092B-C50C-407E-A947-70E740481C1C}">
                <a14:useLocalDpi xmlns:a14="http://schemas.microsoft.com/office/drawing/2010/main" val="0"/>
              </a:ext>
            </a:extLst>
          </a:blip>
          <a:stretch>
            <a:fillRect/>
          </a:stretch>
        </p:blipFill>
        <p:spPr>
          <a:xfrm>
            <a:off x="685800" y="1666068"/>
            <a:ext cx="4570538" cy="4152377"/>
          </a:xfrm>
          <a:prstGeom prst="rect">
            <a:avLst/>
          </a:prstGeom>
        </p:spPr>
      </p:pic>
      <p:sp>
        <p:nvSpPr>
          <p:cNvPr id="16" name="Oval Callout 15"/>
          <p:cNvSpPr/>
          <p:nvPr/>
        </p:nvSpPr>
        <p:spPr>
          <a:xfrm>
            <a:off x="8237220" y="356827"/>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5" name="Rectangle 4"/>
              <p:cNvSpPr/>
              <p:nvPr/>
            </p:nvSpPr>
            <p:spPr>
              <a:xfrm>
                <a:off x="5944720" y="1638300"/>
                <a:ext cx="11581279" cy="3785652"/>
              </a:xfrm>
              <a:prstGeom prst="rect">
                <a:avLst/>
              </a:prstGeom>
            </p:spPr>
            <p:txBody>
              <a:bodyPr wrap="square">
                <a:spAutoFit/>
              </a:bodyPr>
              <a:lstStyle/>
              <a:p>
                <a:pPr marL="0" marR="0" lvl="0" indent="0" algn="just" defTabSz="914400" rtl="0" eaLnBrk="1" fontAlgn="auto" latinLnBrk="0" hangingPunct="1">
                  <a:lnSpc>
                    <a:spcPct val="150000"/>
                  </a:lnSpc>
                  <a:spcBef>
                    <a:spcPts val="0"/>
                  </a:spcBef>
                  <a:buClrTx/>
                  <a:buSzTx/>
                  <a:buFontTx/>
                  <a:buNone/>
                  <a:tabLst/>
                  <a:defRPr/>
                </a:pPr>
                <a:r>
                  <a:rPr kumimoji="0" lang="en-US" sz="4000" b="0" i="0" u="none" strike="noStrike" kern="1200" cap="none" spc="0" normalizeH="0" baseline="0" noProof="0" dirty="0" err="1" smtClean="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Trong</a:t>
                </a:r>
                <a:r>
                  <a:rPr kumimoji="0" lang="en-US" sz="4000" b="0" i="0" u="none" strike="noStrike" kern="1200" cap="none" spc="0" normalizeH="0" baseline="0" noProof="0" dirty="0" smtClean="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ΔHAC, ta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buClrTx/>
                  <a:buSzTx/>
                  <a:buFontTx/>
                  <a:buNone/>
                  <a:tabLst/>
                  <a:defRPr/>
                </a:pP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AB </a:t>
                </a:r>
                <a:r>
                  <a:rPr kumimoji="0" lang="en-US" sz="4000" b="0" i="0" u="none" strike="noStrike" kern="1200" cap="none" spc="0" normalizeH="0" baseline="0" noProof="0" dirty="0">
                    <a:ln>
                      <a:noFill/>
                    </a:ln>
                    <a:solidFill>
                      <a:srgbClr val="333333"/>
                    </a:solidFill>
                    <a:effectLst/>
                    <a:uLnTx/>
                    <a:uFillTx/>
                    <a:latin typeface="Cambria Math" panose="02040503050406030204" pitchFamily="18" charset="0"/>
                    <a:ea typeface="Times New Roman" panose="02020603050405020304" pitchFamily="18" charset="0"/>
                    <a:cs typeface="Cambria Math" panose="02040503050406030204" pitchFamily="18" charset="0"/>
                  </a:rPr>
                  <a:t>⊥</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CH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tại</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M</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buClrTx/>
                  <a:buSzTx/>
                  <a:buFontTx/>
                  <a:buNone/>
                  <a:tabLst/>
                  <a:defRPr/>
                </a:pP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CB </a:t>
                </a:r>
                <a:r>
                  <a:rPr kumimoji="0" lang="en-US" sz="4000" b="0" i="0" u="none" strike="noStrike" kern="1200" cap="none" spc="0" normalizeH="0" baseline="0" noProof="0" dirty="0">
                    <a:ln>
                      <a:noFill/>
                    </a:ln>
                    <a:solidFill>
                      <a:srgbClr val="333333"/>
                    </a:solidFill>
                    <a:effectLst/>
                    <a:uLnTx/>
                    <a:uFillTx/>
                    <a:latin typeface="Cambria Math" panose="02040503050406030204" pitchFamily="18" charset="0"/>
                    <a:ea typeface="Times New Roman" panose="02020603050405020304" pitchFamily="18" charset="0"/>
                    <a:cs typeface="Cambria Math" panose="02040503050406030204" pitchFamily="18" charset="0"/>
                  </a:rPr>
                  <a:t>⊥</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AH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tại</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N</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buClrTx/>
                  <a:buSzTx/>
                  <a:buFontTx/>
                  <a:buNone/>
                  <a:tabLst/>
                  <a:defRPr/>
                </a:pPr>
                <a:r>
                  <a:rPr kumimoji="0" lang="en-US" sz="4000" b="0" i="0" u="none" strike="noStrike" kern="1200" cap="none" spc="0" normalizeH="0" baseline="0" noProof="0" dirty="0" smtClean="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smtClean="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Mà</a:t>
                </a:r>
                <a:r>
                  <a:rPr kumimoji="0" lang="en-US" sz="4000" b="0" i="0" u="none" strike="noStrike" kern="1200" cap="none" spc="0" normalizeH="0" baseline="0" noProof="0" dirty="0" smtClean="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AB </a:t>
                </a: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CB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tại</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smtClean="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B</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5944720" y="1638300"/>
                <a:ext cx="11581279" cy="3785652"/>
              </a:xfrm>
              <a:prstGeom prst="rect">
                <a:avLst/>
              </a:prstGeom>
              <a:blipFill>
                <a:blip r:embed="rId15"/>
                <a:stretch>
                  <a:fillRect l="-1842" b="-3060"/>
                </a:stretch>
              </a:blipFill>
            </p:spPr>
            <p:txBody>
              <a:bodyPr/>
              <a:lstStyle/>
              <a:p>
                <a:r>
                  <a:rPr lang="en-US">
                    <a:noFill/>
                  </a:rPr>
                  <a:t> </a:t>
                </a:r>
              </a:p>
            </p:txBody>
          </p:sp>
        </mc:Fallback>
      </mc:AlternateContent>
      <p:pic>
        <p:nvPicPr>
          <p:cNvPr id="17" name="Picture 6"/>
          <p:cNvPicPr>
            <a:picLocks noChangeAspect="1"/>
          </p:cNvPicPr>
          <p:nvPr/>
        </p:nvPicPr>
        <p:blipFill>
          <a:blip r:embed="rId16">
            <a:duotone>
              <a:prstClr val="black"/>
              <a:srgbClr val="00B050">
                <a:tint val="45000"/>
                <a:satMod val="400000"/>
              </a:srgbClr>
            </a:duotone>
            <a:extLst>
              <a:ext uri="{BEBA8EAE-BF5A-486C-A8C5-ECC9F3942E4B}">
                <a14:imgProps xmlns:a14="http://schemas.microsoft.com/office/drawing/2010/main">
                  <a14:imgLayer r:embed="rId17">
                    <a14:imgEffect>
                      <a14:brightnessContrast bright="40000" contrast="-4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5400000">
            <a:off x="7993360" y="1056885"/>
            <a:ext cx="2240320" cy="19252751"/>
          </a:xfrm>
          <a:prstGeom prst="rect">
            <a:avLst/>
          </a:prstGeom>
        </p:spPr>
      </p:pic>
      <p:sp>
        <p:nvSpPr>
          <p:cNvPr id="4" name="Right Brace 3"/>
          <p:cNvSpPr/>
          <p:nvPr/>
        </p:nvSpPr>
        <p:spPr>
          <a:xfrm>
            <a:off x="10515600" y="2809068"/>
            <a:ext cx="304800" cy="2362200"/>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Rectangle 5"/>
              <p:cNvSpPr/>
              <p:nvPr/>
            </p:nvSpPr>
            <p:spPr>
              <a:xfrm>
                <a:off x="5943600" y="5704668"/>
                <a:ext cx="9144000" cy="3785652"/>
              </a:xfrm>
              <a:prstGeom prst="rect">
                <a:avLst/>
              </a:prstGeom>
            </p:spPr>
            <p:txBody>
              <a:bodyPr>
                <a:spAutoFit/>
              </a:bodyPr>
              <a:lstStyle/>
              <a:p>
                <a:pPr lvl="0" algn="just">
                  <a:lnSpc>
                    <a:spcPct val="150000"/>
                  </a:lnSpc>
                  <a:defRPr/>
                </a:pP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Trong</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ΔHBC, ta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lvl="0" algn="just">
                  <a:lnSpc>
                    <a:spcPct val="150000"/>
                  </a:lnSpc>
                  <a:defRPr/>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BA </a:t>
                </a:r>
                <a:r>
                  <a:rPr lang="en-US" sz="4000" dirty="0">
                    <a:solidFill>
                      <a:srgbClr val="333333"/>
                    </a:solidFill>
                    <a:latin typeface="Cambria Math" panose="02040503050406030204" pitchFamily="18" charset="0"/>
                    <a:ea typeface="Times New Roman" panose="02020603050405020304" pitchFamily="18" charset="0"/>
                    <a:cs typeface="Cambria Math" panose="02040503050406030204" pitchFamily="18" charset="0"/>
                  </a:rPr>
                  <a: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HC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tại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M</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lvl="0" algn="just">
                  <a:lnSpc>
                    <a:spcPct val="150000"/>
                  </a:lnSpc>
                  <a:defRPr/>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CA </a:t>
                </a:r>
                <a:r>
                  <a:rPr lang="en-US" sz="4000" dirty="0">
                    <a:solidFill>
                      <a:srgbClr val="333333"/>
                    </a:solidFill>
                    <a:latin typeface="Cambria Math" panose="02040503050406030204" pitchFamily="18" charset="0"/>
                    <a:ea typeface="Times New Roman" panose="02020603050405020304" pitchFamily="18" charset="0"/>
                    <a:cs typeface="Cambria Math" panose="02040503050406030204" pitchFamily="18" charset="0"/>
                  </a:rPr>
                  <a: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BH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tại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P</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lvl="0" algn="just">
                  <a:lnSpc>
                    <a:spcPct val="150000"/>
                  </a:lnSpc>
                  <a:defRPr/>
                </a:pP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Mà</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BA </a:t>
                </a:r>
                <a14:m>
                  <m:oMath xmlns:m="http://schemas.openxmlformats.org/officeDocument/2006/math">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CA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tại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 </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5943600" y="5704668"/>
                <a:ext cx="9144000" cy="3785652"/>
              </a:xfrm>
              <a:prstGeom prst="rect">
                <a:avLst/>
              </a:prstGeom>
              <a:blipFill>
                <a:blip r:embed="rId18"/>
                <a:stretch>
                  <a:fillRect l="-2333" b="-30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1187633" y="3418668"/>
                <a:ext cx="6361613" cy="1015663"/>
              </a:xfrm>
              <a:prstGeom prst="rect">
                <a:avLst/>
              </a:prstGeom>
            </p:spPr>
            <p:txBody>
              <a:bodyPr wrap="none">
                <a:spAutoFit/>
              </a:bodyPr>
              <a:lstStyle/>
              <a:p>
                <a:pPr lvl="0" algn="just">
                  <a:lnSpc>
                    <a:spcPct val="150000"/>
                  </a:lnSpc>
                  <a:defRPr/>
                </a:pP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B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trực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tâm</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ΔHAC</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1187633" y="3418668"/>
                <a:ext cx="6361613" cy="1015663"/>
              </a:xfrm>
              <a:prstGeom prst="rect">
                <a:avLst/>
              </a:prstGeom>
              <a:blipFill>
                <a:blip r:embed="rId19"/>
                <a:stretch>
                  <a:fillRect r="-96" b="-144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1268863" y="7432205"/>
                <a:ext cx="6333337" cy="1015663"/>
              </a:xfrm>
              <a:prstGeom prst="rect">
                <a:avLst/>
              </a:prstGeom>
            </p:spPr>
            <p:txBody>
              <a:bodyPr wrap="none">
                <a:spAutoFit/>
              </a:bodyPr>
              <a:lstStyle/>
              <a:p>
                <a:pPr lvl="0" algn="just">
                  <a:lnSpc>
                    <a:spcPct val="150000"/>
                  </a:lnSpc>
                  <a:defRPr/>
                </a:pP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trực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tâm</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ΔHBC</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1268863" y="7432205"/>
                <a:ext cx="6333337" cy="1015663"/>
              </a:xfrm>
              <a:prstGeom prst="rect">
                <a:avLst/>
              </a:prstGeom>
              <a:blipFill>
                <a:blip r:embed="rId20"/>
                <a:stretch>
                  <a:fillRect r="-1829" b="-13772"/>
                </a:stretch>
              </a:blipFill>
            </p:spPr>
            <p:txBody>
              <a:bodyPr/>
              <a:lstStyle/>
              <a:p>
                <a:r>
                  <a:rPr lang="en-US">
                    <a:noFill/>
                  </a:rPr>
                  <a:t> </a:t>
                </a:r>
              </a:p>
            </p:txBody>
          </p:sp>
        </mc:Fallback>
      </mc:AlternateContent>
      <p:sp>
        <p:nvSpPr>
          <p:cNvPr id="18" name="Right Brace 17"/>
          <p:cNvSpPr/>
          <p:nvPr/>
        </p:nvSpPr>
        <p:spPr>
          <a:xfrm>
            <a:off x="10590228" y="6859710"/>
            <a:ext cx="304800" cy="2362200"/>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275247758"/>
      </p:ext>
    </p:extLst>
  </p:cSld>
  <p:clrMapOvr>
    <a:masterClrMapping/>
  </p:clrMapOvr>
  <mc:AlternateContent xmlns:mc="http://schemas.openxmlformats.org/markup-compatibility/2006" xmlns:p14="http://schemas.microsoft.com/office/powerpoint/2010/main">
    <mc:Choice Requires="p14">
      <p:transition spd="med" p14:dur="700">
        <p:split dir="in"/>
      </p:transition>
    </mc:Choice>
    <mc:Fallback xmlns="">
      <p:transition spd="med">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randombar(horizontal)">
                                      <p:cBhvr>
                                        <p:cTn id="27" dur="500"/>
                                        <p:tgtEl>
                                          <p:spTgt spid="4"/>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randombar(horizont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wipe(down)">
                                      <p:cBhvr>
                                        <p:cTn id="35" dur="500"/>
                                        <p:tgtEl>
                                          <p:spTgt spid="6">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6">
                                            <p:txEl>
                                              <p:pRg st="1" end="1"/>
                                            </p:txEl>
                                          </p:spTgt>
                                        </p:tgtEl>
                                        <p:attrNameLst>
                                          <p:attrName>style.visibility</p:attrName>
                                        </p:attrNameLst>
                                      </p:cBhvr>
                                      <p:to>
                                        <p:strVal val="visible"/>
                                      </p:to>
                                    </p:set>
                                    <p:animEffect transition="in" filter="fade">
                                      <p:cBhvr>
                                        <p:cTn id="40" dur="500"/>
                                        <p:tgtEl>
                                          <p:spTgt spid="6">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6">
                                            <p:txEl>
                                              <p:pRg st="2" end="2"/>
                                            </p:txEl>
                                          </p:spTgt>
                                        </p:tgtEl>
                                        <p:attrNameLst>
                                          <p:attrName>style.visibility</p:attrName>
                                        </p:attrNameLst>
                                      </p:cBhvr>
                                      <p:to>
                                        <p:strVal val="visible"/>
                                      </p:to>
                                    </p:set>
                                    <p:animEffect transition="in" filter="barn(inVertical)">
                                      <p:cBhvr>
                                        <p:cTn id="45" dur="500"/>
                                        <p:tgtEl>
                                          <p:spTgt spid="6">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6">
                                            <p:txEl>
                                              <p:pRg st="3" end="3"/>
                                            </p:txEl>
                                          </p:spTgt>
                                        </p:tgtEl>
                                        <p:attrNameLst>
                                          <p:attrName>style.visibility</p:attrName>
                                        </p:attrNameLst>
                                      </p:cBhvr>
                                      <p:to>
                                        <p:strVal val="visible"/>
                                      </p:to>
                                    </p:set>
                                    <p:animEffect transition="in" filter="wipe(down)">
                                      <p:cBhvr>
                                        <p:cTn id="50" dur="500"/>
                                        <p:tgtEl>
                                          <p:spTgt spid="6">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randombar(horizontal)">
                                      <p:cBhvr>
                                        <p:cTn id="55" dur="500"/>
                                        <p:tgtEl>
                                          <p:spTgt spid="9"/>
                                        </p:tgtEl>
                                      </p:cBhvr>
                                    </p:animEffect>
                                  </p:childTnLst>
                                </p:cTn>
                              </p:par>
                              <p:par>
                                <p:cTn id="56" presetID="14" presetClass="entr" presetSubtype="10" fill="hold" grpId="0"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randombar(horizontal)">
                                      <p:cBhvr>
                                        <p:cTn id="5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9" grpId="0"/>
      <p:bldP spid="1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6" name="Picture 6"/>
          <p:cNvPicPr>
            <a:picLocks noChangeAspect="1"/>
          </p:cNvPicPr>
          <p:nvPr/>
        </p:nvPicPr>
        <p:blipFill>
          <a:blip r:embed="rId3">
            <a:duotone>
              <a:prstClr val="black"/>
              <a:srgbClr val="00B050">
                <a:tint val="45000"/>
                <a:satMod val="400000"/>
              </a:srgb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5400000">
            <a:off x="7993360" y="1102564"/>
            <a:ext cx="2240320" cy="19252751"/>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669597" y="8686432"/>
            <a:ext cx="3562270" cy="602348"/>
          </a:xfrm>
          <a:prstGeom prst="rect">
            <a:avLst/>
          </a:prstGeom>
        </p:spPr>
      </p:pic>
      <p:pic>
        <p:nvPicPr>
          <p:cNvPr id="12" name="Picture 16"/>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391140">
            <a:off x="-229035" y="-152742"/>
            <a:ext cx="1220071" cy="1238650"/>
          </a:xfrm>
          <a:prstGeom prst="rect">
            <a:avLst/>
          </a:prstGeom>
        </p:spPr>
      </p:pic>
      <p:sp>
        <p:nvSpPr>
          <p:cNvPr id="10" name="Rectangle 9"/>
          <p:cNvSpPr/>
          <p:nvPr/>
        </p:nvSpPr>
        <p:spPr>
          <a:xfrm>
            <a:off x="6203091" y="-190500"/>
            <a:ext cx="5988909" cy="130625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6000" b="1" i="0" u="none" strike="noStrike" kern="1200" cap="none" spc="0" normalizeH="0" baseline="0" noProof="0" dirty="0" smtClean="0">
                <a:ln w="0"/>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LUYỆN</a:t>
            </a:r>
            <a:r>
              <a:rPr kumimoji="0" lang="nl-NL" sz="6000" b="1" i="0" u="none" strike="noStrike" kern="1200" cap="none" spc="0" normalizeH="0" noProof="0" dirty="0" smtClean="0">
                <a:ln w="0"/>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 TẬP</a:t>
            </a:r>
            <a:endParaRPr kumimoji="0" lang="en-US" sz="6000" b="1" i="0" u="none" strike="noStrike" kern="1200" cap="none" spc="0" normalizeH="0" baseline="0" noProof="0" dirty="0">
              <a:ln w="0"/>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1" name="TextBox 10"/>
          <p:cNvSpPr txBox="1"/>
          <p:nvPr/>
        </p:nvSpPr>
        <p:spPr>
          <a:xfrm>
            <a:off x="381000" y="1157580"/>
            <a:ext cx="4419600" cy="784830"/>
          </a:xfrm>
          <a:prstGeom prst="rect">
            <a:avLst/>
          </a:prstGeom>
          <a:noFill/>
        </p:spPr>
        <p:txBody>
          <a:bodyPr wrap="square" rtlCol="0">
            <a:spAutoFit/>
          </a:bodyPr>
          <a:lstStyle/>
          <a:p>
            <a:r>
              <a:rPr lang="en-US" sz="4500" b="1" dirty="0" err="1">
                <a:solidFill>
                  <a:schemeClr val="tx2">
                    <a:lumMod val="60000"/>
                    <a:lumOff val="40000"/>
                  </a:schemeClr>
                </a:solidFill>
                <a:latin typeface="Arial" panose="020B0604020202020204" pitchFamily="34" charset="0"/>
                <a:cs typeface="Arial" panose="020B0604020202020204" pitchFamily="34" charset="0"/>
              </a:rPr>
              <a:t>Bài</a:t>
            </a:r>
            <a:r>
              <a:rPr lang="en-US" sz="4500" b="1" dirty="0">
                <a:solidFill>
                  <a:schemeClr val="tx2">
                    <a:lumMod val="60000"/>
                    <a:lumOff val="40000"/>
                  </a:schemeClr>
                </a:solidFill>
                <a:latin typeface="Arial" panose="020B0604020202020204" pitchFamily="34" charset="0"/>
                <a:cs typeface="Arial" panose="020B0604020202020204" pitchFamily="34" charset="0"/>
              </a:rPr>
              <a:t> </a:t>
            </a:r>
            <a:r>
              <a:rPr lang="en-US" sz="4500" b="1" dirty="0" smtClean="0">
                <a:solidFill>
                  <a:schemeClr val="tx2">
                    <a:lumMod val="60000"/>
                    <a:lumOff val="40000"/>
                  </a:schemeClr>
                </a:solidFill>
                <a:latin typeface="Arial" panose="020B0604020202020204" pitchFamily="34" charset="0"/>
                <a:cs typeface="Arial" panose="020B0604020202020204" pitchFamily="34" charset="0"/>
              </a:rPr>
              <a:t>9.27 </a:t>
            </a:r>
            <a:r>
              <a:rPr lang="en-US" sz="4500" b="1" dirty="0">
                <a:solidFill>
                  <a:schemeClr val="tx2">
                    <a:lumMod val="60000"/>
                    <a:lumOff val="40000"/>
                  </a:schemeClr>
                </a:solidFill>
                <a:latin typeface="Arial" panose="020B0604020202020204" pitchFamily="34" charset="0"/>
                <a:cs typeface="Arial" panose="020B0604020202020204" pitchFamily="34" charset="0"/>
              </a:rPr>
              <a:t>(</a:t>
            </a:r>
            <a:r>
              <a:rPr lang="en-US" sz="4500" b="1" dirty="0" smtClean="0">
                <a:solidFill>
                  <a:schemeClr val="tx2">
                    <a:lumMod val="60000"/>
                    <a:lumOff val="40000"/>
                  </a:schemeClr>
                </a:solidFill>
                <a:latin typeface="Arial" panose="020B0604020202020204" pitchFamily="34" charset="0"/>
                <a:cs typeface="Arial" panose="020B0604020202020204" pitchFamily="34" charset="0"/>
              </a:rPr>
              <a:t>Tr81) </a:t>
            </a:r>
            <a:endParaRPr lang="en-US" sz="4500" b="1" dirty="0">
              <a:solidFill>
                <a:schemeClr val="tx2">
                  <a:lumMod val="60000"/>
                  <a:lumOff val="40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8" name="Rectangle 17"/>
              <p:cNvSpPr/>
              <p:nvPr/>
            </p:nvSpPr>
            <p:spPr>
              <a:xfrm>
                <a:off x="4419600" y="1028700"/>
                <a:ext cx="14173200" cy="1047018"/>
              </a:xfrm>
              <a:prstGeom prst="rect">
                <a:avLst/>
              </a:prstGeom>
            </p:spPr>
            <p:txBody>
              <a:bodyPr wrap="square">
                <a:spAutoFit/>
              </a:bodyPr>
              <a:lstStyle/>
              <a:p>
                <a:pPr algn="just">
                  <a:lnSpc>
                    <a:spcPct val="150000"/>
                  </a:lnSpc>
                  <a:spcAft>
                    <a:spcPts val="800"/>
                  </a:spcAft>
                </a:pP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Cho tam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ABC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ctrlPr>
                      </m:accPr>
                      <m:e>
                        <m:r>
                          <a:rPr lang="en-US" sz="40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t>𝐴</m:t>
                        </m:r>
                      </m:e>
                    </m:acc>
                  </m:oMath>
                </a14:m>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 100°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và</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trực</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tâm</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H.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Tìm</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góc</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BHC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4419600" y="1028700"/>
                <a:ext cx="14173200" cy="1047018"/>
              </a:xfrm>
              <a:prstGeom prst="rect">
                <a:avLst/>
              </a:prstGeom>
              <a:blipFill>
                <a:blip r:embed="rId15"/>
                <a:stretch>
                  <a:fillRect l="-1505" b="-13953"/>
                </a:stretch>
              </a:blipFill>
            </p:spPr>
            <p:txBody>
              <a:bodyPr/>
              <a:lstStyle/>
              <a:p>
                <a:r>
                  <a:rPr lang="en-US">
                    <a:noFill/>
                  </a:rPr>
                  <a:t> </a:t>
                </a:r>
              </a:p>
            </p:txBody>
          </p:sp>
        </mc:Fallback>
      </mc:AlternateContent>
      <p:sp>
        <p:nvSpPr>
          <p:cNvPr id="19" name="Oval Callout 18"/>
          <p:cNvSpPr/>
          <p:nvPr/>
        </p:nvSpPr>
        <p:spPr>
          <a:xfrm>
            <a:off x="8237220" y="2306411"/>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20" name="Picture 19"/>
          <p:cNvPicPr/>
          <p:nvPr/>
        </p:nvPicPr>
        <p:blipFill>
          <a:blip r:embed="rId16">
            <a:extLst>
              <a:ext uri="{28A0092B-C50C-407E-A947-70E740481C1C}">
                <a14:useLocalDpi xmlns:a14="http://schemas.microsoft.com/office/drawing/2010/main" val="0"/>
              </a:ext>
            </a:extLst>
          </a:blip>
          <a:stretch>
            <a:fillRect/>
          </a:stretch>
        </p:blipFill>
        <p:spPr>
          <a:xfrm>
            <a:off x="403440" y="3653119"/>
            <a:ext cx="6149760" cy="4713314"/>
          </a:xfrm>
          <a:prstGeom prst="rect">
            <a:avLst/>
          </a:prstGeom>
        </p:spPr>
      </p:pic>
      <p:sp>
        <p:nvSpPr>
          <p:cNvPr id="3" name="Rectangle 2"/>
          <p:cNvSpPr/>
          <p:nvPr/>
        </p:nvSpPr>
        <p:spPr>
          <a:xfrm>
            <a:off x="6982471" y="3736715"/>
            <a:ext cx="9476729" cy="1938992"/>
          </a:xfrm>
          <a:prstGeom prst="rect">
            <a:avLst/>
          </a:prstGeom>
        </p:spPr>
        <p:txBody>
          <a:bodyPr wrap="square">
            <a:spAutoFit/>
          </a:bodyPr>
          <a:lstStyle/>
          <a:p>
            <a:pPr algn="just">
              <a:lnSpc>
                <a:spcPct val="150000"/>
              </a:lnSpc>
              <a:spcAft>
                <a:spcPts val="800"/>
              </a:spcAft>
            </a:pP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Gọi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E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chân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cao</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từ</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C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xuống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AB, D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chân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cao</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từ</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B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xuống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7848933" y="5689240"/>
                <a:ext cx="7518405" cy="901593"/>
              </a:xfrm>
              <a:prstGeom prst="rect">
                <a:avLst/>
              </a:prstGeom>
            </p:spPr>
            <p:txBody>
              <a:bodyPr wrap="none">
                <a:spAutoFit/>
              </a:bodyPr>
              <a:lstStyle/>
              <a:p>
                <a:pPr>
                  <a:lnSpc>
                    <a:spcPct val="150000"/>
                  </a:lnSpc>
                  <a:spcAft>
                    <a:spcPts val="800"/>
                  </a:spcAft>
                </a:pPr>
                <a14:m>
                  <m:oMath xmlns:m="http://schemas.openxmlformats.org/officeDocument/2006/math">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 </m:t>
                    </m:r>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HC </a:t>
                </a:r>
                <a:r>
                  <a:rPr lang="en-US" sz="4000" dirty="0">
                    <a:solidFill>
                      <a:srgbClr val="333333"/>
                    </a:solidFill>
                    <a:latin typeface="Cambria Math" panose="02040503050406030204" pitchFamily="18" charset="0"/>
                    <a:ea typeface="Times New Roman" panose="02020603050405020304" pitchFamily="18" charset="0"/>
                    <a:cs typeface="Cambria Math" panose="02040503050406030204" pitchFamily="18" charset="0"/>
                  </a:rPr>
                  <a: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BE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tại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E, HB </a:t>
                </a:r>
                <a:r>
                  <a:rPr lang="en-US" sz="4000" dirty="0">
                    <a:solidFill>
                      <a:srgbClr val="333333"/>
                    </a:solidFill>
                    <a:latin typeface="Cambria Math" panose="02040503050406030204" pitchFamily="18" charset="0"/>
                    <a:ea typeface="Times New Roman" panose="02020603050405020304" pitchFamily="18" charset="0"/>
                    <a:cs typeface="Cambria Math" panose="02040503050406030204" pitchFamily="18" charset="0"/>
                  </a:rPr>
                  <a: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CD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tại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D</a:t>
                </a:r>
                <a:endParaRPr lang="en-US" sz="4000" dirty="0">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7848933" y="5689240"/>
                <a:ext cx="7518405" cy="901593"/>
              </a:xfrm>
              <a:prstGeom prst="rect">
                <a:avLst/>
              </a:prstGeom>
              <a:blipFill>
                <a:blip r:embed="rId17"/>
                <a:stretch>
                  <a:fillRect r="-1865" b="-283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7028602" y="6819900"/>
                <a:ext cx="9144000" cy="2955233"/>
              </a:xfrm>
              <a:prstGeom prst="rect">
                <a:avLst/>
              </a:prstGeom>
            </p:spPr>
            <p:txBody>
              <a:bodyPr>
                <a:spAutoFit/>
              </a:bodyPr>
              <a:lstStyle/>
              <a:p>
                <a:pPr>
                  <a:lnSpc>
                    <a:spcPct val="150000"/>
                  </a:lnSpc>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Ta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ctrlPr>
                      </m:accPr>
                      <m:e>
                        <m:r>
                          <a:rPr lang="en-US" sz="40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t>𝐵𝐴𝐶</m:t>
                        </m:r>
                      </m:e>
                    </m:acc>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acc>
                      <m:accPr>
                        <m:chr m:val="̂"/>
                        <m:ctrlPr>
                          <a:rPr lang="en-US" sz="40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ctrlPr>
                      </m:accPr>
                      <m:e>
                        <m:r>
                          <a:rPr lang="en-US" sz="40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t>𝐵𝐴𝐷</m:t>
                        </m:r>
                      </m:e>
                    </m:acc>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 180° (2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góc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kề</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bù</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50000"/>
                  </a:lnSpc>
                </a:pP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100° + </a:t>
                </a:r>
                <a14:m>
                  <m:oMath xmlns:m="http://schemas.openxmlformats.org/officeDocument/2006/math">
                    <m:acc>
                      <m:accPr>
                        <m:chr m:val="̂"/>
                        <m:ctrlPr>
                          <a:rPr lang="en-US" sz="40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ctrlPr>
                      </m:accPr>
                      <m:e>
                        <m:r>
                          <a:rPr lang="en-US" sz="40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t>𝐵𝐴𝐷</m:t>
                        </m:r>
                      </m:e>
                    </m:acc>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 180°</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50000"/>
                  </a:lnSpc>
                </a:pP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ctrlPr>
                      </m:accPr>
                      <m:e>
                        <m:r>
                          <a:rPr lang="en-US" sz="40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t>𝐵𝐴𝐷</m:t>
                        </m:r>
                      </m:e>
                    </m:acc>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80</a:t>
                </a:r>
                <a:r>
                  <a:rPr lang="en-US" sz="40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7028602" y="6819900"/>
                <a:ext cx="9144000" cy="2955233"/>
              </a:xfrm>
              <a:prstGeom prst="rect">
                <a:avLst/>
              </a:prstGeom>
              <a:blipFill>
                <a:blip r:embed="rId18"/>
                <a:stretch>
                  <a:fillRect l="-2400" b="-3918"/>
                </a:stretch>
              </a:blipFill>
            </p:spPr>
            <p:txBody>
              <a:bodyPr/>
              <a:lstStyle/>
              <a:p>
                <a:r>
                  <a:rPr lang="en-US">
                    <a:noFill/>
                  </a:rPr>
                  <a:t> </a:t>
                </a:r>
              </a:p>
            </p:txBody>
          </p:sp>
        </mc:Fallback>
      </mc:AlternateContent>
    </p:spTree>
    <p:extLst>
      <p:ext uri="{BB962C8B-B14F-4D97-AF65-F5344CB8AC3E}">
        <p14:creationId xmlns:p14="http://schemas.microsoft.com/office/powerpoint/2010/main" val="756632069"/>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wipe(down)">
                                      <p:cBhvr>
                                        <p:cTn id="32" dur="500"/>
                                        <p:tgtEl>
                                          <p:spTgt spid="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fade">
                                      <p:cBhvr>
                                        <p:cTn id="37" dur="500"/>
                                        <p:tgtEl>
                                          <p:spTgt spid="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7">
                                            <p:txEl>
                                              <p:pRg st="1" end="1"/>
                                            </p:txEl>
                                          </p:spTgt>
                                        </p:tgtEl>
                                        <p:attrNameLst>
                                          <p:attrName>style.visibility</p:attrName>
                                        </p:attrNameLst>
                                      </p:cBhvr>
                                      <p:to>
                                        <p:strVal val="visible"/>
                                      </p:to>
                                    </p:set>
                                    <p:animEffect transition="in" filter="randombar(horizontal)">
                                      <p:cBhvr>
                                        <p:cTn id="42" dur="500"/>
                                        <p:tgtEl>
                                          <p:spTgt spid="7">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7">
                                            <p:txEl>
                                              <p:pRg st="2" end="2"/>
                                            </p:txEl>
                                          </p:spTgt>
                                        </p:tgtEl>
                                        <p:attrNameLst>
                                          <p:attrName>style.visibility</p:attrName>
                                        </p:attrNameLst>
                                      </p:cBhvr>
                                      <p:to>
                                        <p:strVal val="visible"/>
                                      </p:to>
                                    </p:set>
                                    <p:animEffect transition="in" filter="wipe(left)">
                                      <p:cBhvr>
                                        <p:cTn id="4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p:bldP spid="1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6" name="Picture 6"/>
          <p:cNvPicPr>
            <a:picLocks noChangeAspect="1"/>
          </p:cNvPicPr>
          <p:nvPr/>
        </p:nvPicPr>
        <p:blipFill>
          <a:blip r:embed="rId3">
            <a:duotone>
              <a:prstClr val="black"/>
              <a:srgbClr val="00B050">
                <a:tint val="45000"/>
                <a:satMod val="400000"/>
              </a:srgb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5400000">
            <a:off x="7993360" y="980685"/>
            <a:ext cx="2240320" cy="19252751"/>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213993" y="8558633"/>
            <a:ext cx="3562270" cy="602348"/>
          </a:xfrm>
          <a:prstGeom prst="rect">
            <a:avLst/>
          </a:prstGeom>
        </p:spPr>
      </p:pic>
      <p:pic>
        <p:nvPicPr>
          <p:cNvPr id="12" name="Picture 16"/>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391140">
            <a:off x="304364" y="-176244"/>
            <a:ext cx="1220071" cy="1238650"/>
          </a:xfrm>
          <a:prstGeom prst="rect">
            <a:avLst/>
          </a:prstGeom>
        </p:spPr>
      </p:pic>
      <p:sp>
        <p:nvSpPr>
          <p:cNvPr id="19" name="Oval Callout 18"/>
          <p:cNvSpPr/>
          <p:nvPr/>
        </p:nvSpPr>
        <p:spPr>
          <a:xfrm>
            <a:off x="8001000" y="367526"/>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20" name="Picture 19"/>
          <p:cNvPicPr/>
          <p:nvPr/>
        </p:nvPicPr>
        <p:blipFill>
          <a:blip r:embed="rId15">
            <a:extLst>
              <a:ext uri="{28A0092B-C50C-407E-A947-70E740481C1C}">
                <a14:useLocalDpi xmlns:a14="http://schemas.microsoft.com/office/drawing/2010/main" val="0"/>
              </a:ext>
            </a:extLst>
          </a:blip>
          <a:stretch>
            <a:fillRect/>
          </a:stretch>
        </p:blipFill>
        <p:spPr>
          <a:xfrm>
            <a:off x="914400" y="2106586"/>
            <a:ext cx="6149760" cy="4713314"/>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8549840" y="1714500"/>
                <a:ext cx="7604560" cy="7646709"/>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ADB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là</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tam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giác</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vuông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tại</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D </a:t>
                </a:r>
                <a:endParaRPr kumimoji="0" lang="en-US" sz="4000" b="0" i="0" u="none" strike="noStrike" kern="1200" cap="none" spc="0" normalizeH="0" baseline="0" noProof="0" dirty="0" smtClean="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Calibri" panose="020F0502020204030204" pitchFamily="34" charset="0"/>
                            <a:cs typeface="Arial" panose="020B0604020202020204" pitchFamily="34" charset="0"/>
                          </a:rPr>
                          <m:t>𝐵𝐴𝐷</m:t>
                        </m:r>
                      </m:e>
                    </m:acc>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Calibri" panose="020F0502020204030204" pitchFamily="34" charset="0"/>
                        <a:cs typeface="Arial" panose="020B0604020202020204" pitchFamily="34" charset="0"/>
                      </a:rPr>
                      <m:t> </m:t>
                    </m:r>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Calibri" panose="020F0502020204030204" pitchFamily="34" charset="0"/>
                            <a:cs typeface="Arial" panose="020B0604020202020204" pitchFamily="34" charset="0"/>
                          </a:rPr>
                          <m:t>𝐴𝐵𝐷</m:t>
                        </m:r>
                      </m:e>
                    </m:acc>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 90°</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 </m:t>
                    </m:r>
                    <m:acc>
                      <m:accPr>
                        <m:chr m:val="̂"/>
                        <m:ctrlP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Calibri" panose="020F0502020204030204" pitchFamily="34" charset="0"/>
                            <a:cs typeface="Arial" panose="020B0604020202020204" pitchFamily="34" charset="0"/>
                          </a:rPr>
                          <m:t>𝐴𝐵𝐷</m:t>
                        </m:r>
                      </m:e>
                    </m:acc>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  90°-  80° =  10°</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 </m:t>
                    </m:r>
                    <m:acc>
                      <m:accPr>
                        <m:chr m:val="̂"/>
                        <m:ctrlP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Calibri" panose="020F0502020204030204" pitchFamily="34" charset="0"/>
                            <a:cs typeface="Arial" panose="020B0604020202020204" pitchFamily="34" charset="0"/>
                          </a:rPr>
                          <m:t>𝐸𝐵𝐻</m:t>
                        </m:r>
                      </m:e>
                    </m:acc>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 10°</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∆BEH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là</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tam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giác</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vuông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tại</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smtClean="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E</a:t>
                </a:r>
              </a:p>
              <a:p>
                <a:pPr marL="0" marR="0" lvl="0" indent="0" algn="l"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 </m:t>
                    </m:r>
                    <m:acc>
                      <m:accPr>
                        <m:chr m:val="̂"/>
                        <m:ctrlP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Calibri" panose="020F0502020204030204" pitchFamily="34" charset="0"/>
                            <a:cs typeface="Arial" panose="020B0604020202020204" pitchFamily="34" charset="0"/>
                          </a:rPr>
                          <m:t>𝐸𝐵𝐻</m:t>
                        </m:r>
                      </m:e>
                    </m:acc>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acc>
                      <m:accPr>
                        <m:chr m:val="̂"/>
                        <m:ctrlP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Calibri" panose="020F0502020204030204" pitchFamily="34" charset="0"/>
                            <a:cs typeface="Arial" panose="020B0604020202020204" pitchFamily="34" charset="0"/>
                          </a:rPr>
                          <m:t>𝐵𝐻𝐸</m:t>
                        </m:r>
                      </m:e>
                    </m:acc>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 90°</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Calibri" panose="020F0502020204030204" pitchFamily="34" charset="0"/>
                            <a:cs typeface="Arial" panose="020B0604020202020204" pitchFamily="34" charset="0"/>
                          </a:rPr>
                          <m:t>𝐵𝐻𝐸</m:t>
                        </m:r>
                      </m:e>
                    </m:acc>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  90°-  10° =  80°</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Calibri" panose="020F0502020204030204" pitchFamily="34" charset="0"/>
                            <a:cs typeface="Arial" panose="020B0604020202020204" pitchFamily="34" charset="0"/>
                          </a:rPr>
                          <m:t>𝐵𝐻𝐶</m:t>
                        </m:r>
                      </m:e>
                    </m:acc>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 80°</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8549840" y="1714500"/>
                <a:ext cx="7604560" cy="7646709"/>
              </a:xfrm>
              <a:prstGeom prst="rect">
                <a:avLst/>
              </a:prstGeom>
              <a:blipFill>
                <a:blip r:embed="rId16"/>
                <a:stretch>
                  <a:fillRect l="-2887" b="-956"/>
                </a:stretch>
              </a:blipFill>
            </p:spPr>
            <p:txBody>
              <a:bodyPr/>
              <a:lstStyle/>
              <a:p>
                <a:r>
                  <a:rPr lang="en-US">
                    <a:noFill/>
                  </a:rPr>
                  <a:t> </a:t>
                </a:r>
              </a:p>
            </p:txBody>
          </p:sp>
        </mc:Fallback>
      </mc:AlternateContent>
    </p:spTree>
    <p:extLst>
      <p:ext uri="{BB962C8B-B14F-4D97-AF65-F5344CB8AC3E}">
        <p14:creationId xmlns:p14="http://schemas.microsoft.com/office/powerpoint/2010/main" val="1960836682"/>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down)">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barn(inVertical)">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randombar(horizontal)">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fade">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barn(inVertical)">
                                      <p:cBhvr>
                                        <p:cTn id="42"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3048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6422178" y="1129291"/>
            <a:ext cx="2488422" cy="420770"/>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9624586">
            <a:off x="13232660" y="7577810"/>
            <a:ext cx="6954455" cy="5337544"/>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7315200" y="9791204"/>
            <a:ext cx="2874288" cy="381496"/>
          </a:xfrm>
          <a:prstGeom prst="rect">
            <a:avLst/>
          </a:prstGeom>
        </p:spPr>
      </p:pic>
      <p:pic>
        <p:nvPicPr>
          <p:cNvPr id="10"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2705023" y="9828130"/>
            <a:ext cx="2488422" cy="420770"/>
          </a:xfrm>
          <a:prstGeom prst="rect">
            <a:avLst/>
          </a:prstGeom>
        </p:spPr>
      </p:pic>
      <p:sp>
        <p:nvSpPr>
          <p:cNvPr id="13" name="TextBox 12">
            <a:extLst>
              <a:ext uri="{FF2B5EF4-FFF2-40B4-BE49-F238E27FC236}">
                <a16:creationId xmlns:a16="http://schemas.microsoft.com/office/drawing/2014/main" id="{6638C00F-E8A5-4110-A1AA-8DBFC98EA542}"/>
              </a:ext>
            </a:extLst>
          </p:cNvPr>
          <p:cNvSpPr txBox="1"/>
          <p:nvPr/>
        </p:nvSpPr>
        <p:spPr>
          <a:xfrm>
            <a:off x="1295400" y="800100"/>
            <a:ext cx="8382000" cy="10926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5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NỘI DUNG BÀI HỌC</a:t>
            </a:r>
            <a:endParaRPr kumimoji="0" lang="en-US" sz="6500" b="0" i="0" u="none" strike="noStrike" kern="1200" cap="none" spc="0" normalizeH="0" baseline="0" noProof="0" dirty="0">
              <a:ln>
                <a:noFill/>
              </a:ln>
              <a:solidFill>
                <a:srgbClr val="FF0000"/>
              </a:solidFill>
              <a:effectLst/>
              <a:uLnTx/>
              <a:uFillTx/>
              <a:latin typeface="Calibri"/>
              <a:ea typeface="+mn-ea"/>
              <a:cs typeface="+mn-cs"/>
            </a:endParaRPr>
          </a:p>
        </p:txBody>
      </p:sp>
      <p:sp>
        <p:nvSpPr>
          <p:cNvPr id="5" name="Rectangle 4"/>
          <p:cNvSpPr/>
          <p:nvPr/>
        </p:nvSpPr>
        <p:spPr>
          <a:xfrm>
            <a:off x="1797184" y="2476500"/>
            <a:ext cx="15070226" cy="901593"/>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80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1. Sự đồng quy của ba đường trung trực trong một tam giác</a:t>
            </a:r>
          </a:p>
        </p:txBody>
      </p:sp>
      <p:sp>
        <p:nvSpPr>
          <p:cNvPr id="6" name="Rectangle 5"/>
          <p:cNvSpPr/>
          <p:nvPr/>
        </p:nvSpPr>
        <p:spPr>
          <a:xfrm>
            <a:off x="1797184" y="4089242"/>
            <a:ext cx="15930208" cy="901593"/>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80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2. Sự đồng quy của ba đường cao trong một tam giác</a:t>
            </a:r>
          </a:p>
        </p:txBody>
      </p:sp>
      <p:pic>
        <p:nvPicPr>
          <p:cNvPr id="11" name="Picture 1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31"/>
              </a:ext>
            </a:extLst>
          </a:blip>
          <a:srcRect/>
          <a:stretch>
            <a:fillRect/>
          </a:stretch>
        </p:blipFill>
        <p:spPr>
          <a:xfrm>
            <a:off x="4191000" y="5854593"/>
            <a:ext cx="3733800" cy="3158128"/>
          </a:xfrm>
          <a:prstGeom prst="rect">
            <a:avLst/>
          </a:prstGeom>
        </p:spPr>
      </p:pic>
    </p:spTree>
    <p:extLst>
      <p:ext uri="{BB962C8B-B14F-4D97-AF65-F5344CB8AC3E}">
        <p14:creationId xmlns:p14="http://schemas.microsoft.com/office/powerpoint/2010/main" val="2942304674"/>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 grpId="0"/>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38100"/>
            <a:ext cx="18288000" cy="10287000"/>
          </a:xfrm>
          <a:prstGeom prst="rect">
            <a:avLst/>
          </a:prstGeom>
        </p:spPr>
      </p:pic>
      <p:pic>
        <p:nvPicPr>
          <p:cNvPr id="9" name="Picture 3">
            <a:extLst>
              <a:ext uri="{FF2B5EF4-FFF2-40B4-BE49-F238E27FC236}">
                <a16:creationId xmlns:a16="http://schemas.microsoft.com/office/drawing/2014/main" id="{96E85870-286D-4CCC-AA6B-47C2AF4CDE6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814792">
            <a:off x="22261" y="-505070"/>
            <a:ext cx="1158449" cy="1703601"/>
          </a:xfrm>
          <a:prstGeom prst="rect">
            <a:avLst/>
          </a:prstGeom>
        </p:spPr>
      </p:pic>
      <p:grpSp>
        <p:nvGrpSpPr>
          <p:cNvPr id="14" name="Group 2"/>
          <p:cNvGrpSpPr/>
          <p:nvPr/>
        </p:nvGrpSpPr>
        <p:grpSpPr>
          <a:xfrm>
            <a:off x="-1436558" y="9334500"/>
            <a:ext cx="20834242" cy="1818911"/>
            <a:chOff x="0" y="0"/>
            <a:chExt cx="3762534" cy="328484"/>
          </a:xfrm>
        </p:grpSpPr>
        <p:sp>
          <p:nvSpPr>
            <p:cNvPr id="15"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pic>
        <p:nvPicPr>
          <p:cNvPr id="25" name="Picture 16"/>
          <p:cNvPicPr>
            <a:picLocks noChangeAspect="1"/>
          </p:cNvPicPr>
          <p:nvPr/>
        </p:nvPicPr>
        <p:blipFill>
          <a:blip r:embed="rId10">
            <a:duotone>
              <a:prstClr val="black"/>
              <a:schemeClr val="accent3">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391140">
            <a:off x="17118560" y="8933557"/>
            <a:ext cx="789858" cy="801886"/>
          </a:xfrm>
          <a:prstGeom prst="rect">
            <a:avLst/>
          </a:prstGeom>
        </p:spPr>
      </p:pic>
      <p:sp>
        <p:nvSpPr>
          <p:cNvPr id="26" name="Rectangle 25"/>
          <p:cNvSpPr/>
          <p:nvPr/>
        </p:nvSpPr>
        <p:spPr>
          <a:xfrm>
            <a:off x="6203091" y="-190500"/>
            <a:ext cx="5988909" cy="130625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6000" b="1" i="0" u="none" strike="noStrike" kern="1200" cap="none" spc="0" normalizeH="0" baseline="0" noProof="0" dirty="0" smtClean="0">
                <a:ln w="0"/>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LUYỆN</a:t>
            </a:r>
            <a:r>
              <a:rPr kumimoji="0" lang="nl-NL" sz="6000" b="1" i="0" u="none" strike="noStrike" kern="1200" cap="none" spc="0" normalizeH="0" noProof="0" dirty="0" smtClean="0">
                <a:ln w="0"/>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 TẬP</a:t>
            </a:r>
            <a:endParaRPr kumimoji="0" lang="en-US" sz="6000" b="1" i="0" u="none" strike="noStrike" kern="1200" cap="none" spc="0" normalizeH="0" baseline="0" noProof="0" dirty="0">
              <a:ln w="0"/>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7" name="TextBox 26"/>
          <p:cNvSpPr txBox="1"/>
          <p:nvPr/>
        </p:nvSpPr>
        <p:spPr>
          <a:xfrm>
            <a:off x="381000" y="1157580"/>
            <a:ext cx="4419600" cy="784830"/>
          </a:xfrm>
          <a:prstGeom prst="rect">
            <a:avLst/>
          </a:prstGeom>
          <a:noFill/>
        </p:spPr>
        <p:txBody>
          <a:bodyPr wrap="square" rtlCol="0">
            <a:spAutoFit/>
          </a:bodyPr>
          <a:lstStyle/>
          <a:p>
            <a:r>
              <a:rPr lang="en-US" sz="4500" b="1" dirty="0" err="1">
                <a:solidFill>
                  <a:schemeClr val="tx2">
                    <a:lumMod val="60000"/>
                    <a:lumOff val="40000"/>
                  </a:schemeClr>
                </a:solidFill>
                <a:latin typeface="Arial" panose="020B0604020202020204" pitchFamily="34" charset="0"/>
                <a:cs typeface="Arial" panose="020B0604020202020204" pitchFamily="34" charset="0"/>
              </a:rPr>
              <a:t>Bài</a:t>
            </a:r>
            <a:r>
              <a:rPr lang="en-US" sz="4500" b="1" dirty="0">
                <a:solidFill>
                  <a:schemeClr val="tx2">
                    <a:lumMod val="60000"/>
                    <a:lumOff val="40000"/>
                  </a:schemeClr>
                </a:solidFill>
                <a:latin typeface="Arial" panose="020B0604020202020204" pitchFamily="34" charset="0"/>
                <a:cs typeface="Arial" panose="020B0604020202020204" pitchFamily="34" charset="0"/>
              </a:rPr>
              <a:t> </a:t>
            </a:r>
            <a:r>
              <a:rPr lang="en-US" sz="4500" b="1" dirty="0" smtClean="0">
                <a:solidFill>
                  <a:schemeClr val="tx2">
                    <a:lumMod val="60000"/>
                    <a:lumOff val="40000"/>
                  </a:schemeClr>
                </a:solidFill>
                <a:latin typeface="Arial" panose="020B0604020202020204" pitchFamily="34" charset="0"/>
                <a:cs typeface="Arial" panose="020B0604020202020204" pitchFamily="34" charset="0"/>
              </a:rPr>
              <a:t>9.28 </a:t>
            </a:r>
            <a:r>
              <a:rPr lang="en-US" sz="4500" b="1" dirty="0">
                <a:solidFill>
                  <a:schemeClr val="tx2">
                    <a:lumMod val="60000"/>
                    <a:lumOff val="40000"/>
                  </a:schemeClr>
                </a:solidFill>
                <a:latin typeface="Arial" panose="020B0604020202020204" pitchFamily="34" charset="0"/>
                <a:cs typeface="Arial" panose="020B0604020202020204" pitchFamily="34" charset="0"/>
              </a:rPr>
              <a:t>(</a:t>
            </a:r>
            <a:r>
              <a:rPr lang="en-US" sz="4500" b="1" dirty="0" smtClean="0">
                <a:solidFill>
                  <a:schemeClr val="tx2">
                    <a:lumMod val="60000"/>
                    <a:lumOff val="40000"/>
                  </a:schemeClr>
                </a:solidFill>
                <a:latin typeface="Arial" panose="020B0604020202020204" pitchFamily="34" charset="0"/>
                <a:cs typeface="Arial" panose="020B0604020202020204" pitchFamily="34" charset="0"/>
              </a:rPr>
              <a:t>Tr81) </a:t>
            </a:r>
            <a:endParaRPr lang="en-US" sz="4500" b="1"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28" name="Rectangle 27"/>
          <p:cNvSpPr/>
          <p:nvPr/>
        </p:nvSpPr>
        <p:spPr>
          <a:xfrm>
            <a:off x="373250" y="1985308"/>
            <a:ext cx="17457549" cy="1938992"/>
          </a:xfrm>
          <a:prstGeom prst="rect">
            <a:avLst/>
          </a:prstGeom>
        </p:spPr>
        <p:txBody>
          <a:bodyPr wrap="square">
            <a:spAutoFit/>
          </a:bodyPr>
          <a:lstStyle/>
          <a:p>
            <a:pPr algn="just">
              <a:lnSpc>
                <a:spcPct val="150000"/>
              </a:lnSpc>
              <a:spcAft>
                <a:spcPts val="800"/>
              </a:spcAft>
            </a:pP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Xét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điểm</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O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cách</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đều</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3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đỉnh</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ABC.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Chứng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minh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rằng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nếu</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O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nằm</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trên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một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cạnh</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ABC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thì</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ABC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một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vuông</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9" name="Oval Callout 28"/>
          <p:cNvSpPr/>
          <p:nvPr/>
        </p:nvSpPr>
        <p:spPr>
          <a:xfrm>
            <a:off x="8610600" y="4116641"/>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30" name="Picture 29"/>
          <p:cNvPicPr/>
          <p:nvPr/>
        </p:nvPicPr>
        <p:blipFill>
          <a:blip r:embed="rId13">
            <a:extLst>
              <a:ext uri="{28A0092B-C50C-407E-A947-70E740481C1C}">
                <a14:useLocalDpi xmlns:a14="http://schemas.microsoft.com/office/drawing/2010/main" val="0"/>
              </a:ext>
            </a:extLst>
          </a:blip>
          <a:stretch>
            <a:fillRect/>
          </a:stretch>
        </p:blipFill>
        <p:spPr>
          <a:xfrm>
            <a:off x="917909" y="5570614"/>
            <a:ext cx="4492291" cy="3563991"/>
          </a:xfrm>
          <a:prstGeom prst="rect">
            <a:avLst/>
          </a:prstGeom>
        </p:spPr>
      </p:pic>
      <mc:AlternateContent xmlns:mc="http://schemas.openxmlformats.org/markup-compatibility/2006" xmlns:a14="http://schemas.microsoft.com/office/drawing/2010/main">
        <mc:Choice Requires="a14">
          <p:sp>
            <p:nvSpPr>
              <p:cNvPr id="12" name="Rectangle 11"/>
              <p:cNvSpPr/>
              <p:nvPr/>
            </p:nvSpPr>
            <p:spPr>
              <a:xfrm>
                <a:off x="6150126" y="5343664"/>
                <a:ext cx="10994874" cy="3990836"/>
              </a:xfrm>
              <a:prstGeom prst="rect">
                <a:avLst/>
              </a:prstGeom>
            </p:spPr>
            <p:txBody>
              <a:bodyPr wrap="squar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O </a:t>
                </a:r>
                <a:r>
                  <a:rPr lang="en-US" sz="4000" dirty="0" err="1">
                    <a:latin typeface="Arial" panose="020B0604020202020204" pitchFamily="34" charset="0"/>
                    <a:ea typeface="Calibri" panose="020F0502020204030204" pitchFamily="34" charset="0"/>
                    <a:cs typeface="Arial" panose="020B0604020202020204" pitchFamily="34" charset="0"/>
                  </a:rPr>
                  <a:t>cách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đều</a:t>
                </a:r>
                <a:r>
                  <a:rPr lang="en-US" sz="4000" dirty="0">
                    <a:latin typeface="Arial" panose="020B0604020202020204" pitchFamily="34" charset="0"/>
                    <a:ea typeface="Calibri" panose="020F0502020204030204" pitchFamily="34" charset="0"/>
                    <a:cs typeface="Arial" panose="020B0604020202020204" pitchFamily="34" charset="0"/>
                  </a:rPr>
                  <a:t> 3 </a:t>
                </a:r>
                <a:r>
                  <a:rPr lang="en-US" sz="4000" dirty="0" err="1">
                    <a:latin typeface="Arial" panose="020B0604020202020204" pitchFamily="34" charset="0"/>
                    <a:ea typeface="Calibri" panose="020F0502020204030204" pitchFamily="34" charset="0"/>
                    <a:cs typeface="Arial" panose="020B0604020202020204" pitchFamily="34" charset="0"/>
                  </a:rPr>
                  <a:t>đỉnh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 </a:t>
                </a:r>
                <a:endPar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endParaRPr>
              </a:p>
              <a:p>
                <a:pPr algn="just">
                  <a:lnSpc>
                    <a:spcPct val="150000"/>
                  </a:lnSpc>
                  <a:spcAft>
                    <a:spcPts val="800"/>
                  </a:spcAft>
                </a:pP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O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giao</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điểm</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3 </a:t>
                </a:r>
                <a:r>
                  <a:rPr lang="en-US" sz="4000" dirty="0" err="1">
                    <a:effectLst/>
                    <a:latin typeface="Arial" panose="020B0604020202020204" pitchFamily="34" charset="0"/>
                    <a:ea typeface="Calibri" panose="020F0502020204030204" pitchFamily="34" charset="0"/>
                    <a:cs typeface="Arial" panose="020B0604020202020204" pitchFamily="34" charset="0"/>
                  </a:rPr>
                  <a:t>đường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trung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trực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tam </a:t>
                </a:r>
                <a:r>
                  <a:rPr lang="en-US" sz="4000" dirty="0" err="1">
                    <a:effectLst/>
                    <a:latin typeface="Arial" panose="020B0604020202020204" pitchFamily="34" charset="0"/>
                    <a:ea typeface="Calibri" panose="020F0502020204030204" pitchFamily="34" charset="0"/>
                    <a:cs typeface="Arial" panose="020B0604020202020204" pitchFamily="34" charset="0"/>
                  </a:rPr>
                  <a:t>giác</a:t>
                </a:r>
                <a:r>
                  <a:rPr lang="en-US" sz="4000" dirty="0">
                    <a:effectLst/>
                    <a:latin typeface="Arial" panose="020B0604020202020204" pitchFamily="34" charset="0"/>
                    <a:ea typeface="Calibri" panose="020F0502020204030204" pitchFamily="34" charset="0"/>
                    <a:cs typeface="Arial" panose="020B0604020202020204" pitchFamily="34" charset="0"/>
                  </a:rPr>
                  <a:t> ABC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OA = OB = OC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6150126" y="5343664"/>
                <a:ext cx="10994874" cy="3990836"/>
              </a:xfrm>
              <a:prstGeom prst="rect">
                <a:avLst/>
              </a:prstGeom>
              <a:blipFill>
                <a:blip r:embed="rId14"/>
                <a:stretch>
                  <a:fillRect l="-1996" r="-1885" b="-2905"/>
                </a:stretch>
              </a:blipFill>
            </p:spPr>
            <p:txBody>
              <a:bodyPr/>
              <a:lstStyle/>
              <a:p>
                <a:r>
                  <a:rPr lang="en-US">
                    <a:noFill/>
                  </a:rPr>
                  <a:t> </a:t>
                </a:r>
              </a:p>
            </p:txBody>
          </p:sp>
        </mc:Fallback>
      </mc:AlternateContent>
    </p:spTree>
    <p:extLst>
      <p:ext uri="{BB962C8B-B14F-4D97-AF65-F5344CB8AC3E}">
        <p14:creationId xmlns:p14="http://schemas.microsoft.com/office/powerpoint/2010/main" val="366405032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up)">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barn(inVertical)">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fade">
                                      <p:cBhvr>
                                        <p:cTn id="27" dur="500"/>
                                        <p:tgtEl>
                                          <p:spTgt spid="1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2">
                                            <p:txEl>
                                              <p:pRg st="1" end="1"/>
                                            </p:txEl>
                                          </p:spTgt>
                                        </p:tgtEl>
                                        <p:attrNameLst>
                                          <p:attrName>style.visibility</p:attrName>
                                        </p:attrNameLst>
                                      </p:cBhvr>
                                      <p:to>
                                        <p:strVal val="visible"/>
                                      </p:to>
                                    </p:set>
                                    <p:animEffect transition="in" filter="wipe(left)">
                                      <p:cBhvr>
                                        <p:cTn id="32" dur="500"/>
                                        <p:tgtEl>
                                          <p:spTgt spid="12">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12">
                                            <p:txEl>
                                              <p:pRg st="2" end="2"/>
                                            </p:txEl>
                                          </p:spTgt>
                                        </p:tgtEl>
                                        <p:attrNameLst>
                                          <p:attrName>style.visibility</p:attrName>
                                        </p:attrNameLst>
                                      </p:cBhvr>
                                      <p:to>
                                        <p:strVal val="visible"/>
                                      </p:to>
                                    </p:set>
                                    <p:animEffect transition="in" filter="randombar(horizontal)">
                                      <p:cBhvr>
                                        <p:cTn id="37"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38100"/>
            <a:ext cx="18288000" cy="10287000"/>
          </a:xfrm>
          <a:prstGeom prst="rect">
            <a:avLst/>
          </a:prstGeom>
        </p:spPr>
      </p:pic>
      <p:pic>
        <p:nvPicPr>
          <p:cNvPr id="9" name="Picture 3">
            <a:extLst>
              <a:ext uri="{FF2B5EF4-FFF2-40B4-BE49-F238E27FC236}">
                <a16:creationId xmlns:a16="http://schemas.microsoft.com/office/drawing/2014/main" id="{96E85870-286D-4CCC-AA6B-47C2AF4CDE6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814792">
            <a:off x="22261" y="-505070"/>
            <a:ext cx="1158449" cy="1703601"/>
          </a:xfrm>
          <a:prstGeom prst="rect">
            <a:avLst/>
          </a:prstGeom>
        </p:spPr>
      </p:pic>
      <p:grpSp>
        <p:nvGrpSpPr>
          <p:cNvPr id="14" name="Group 2"/>
          <p:cNvGrpSpPr/>
          <p:nvPr/>
        </p:nvGrpSpPr>
        <p:grpSpPr>
          <a:xfrm>
            <a:off x="-1436558" y="9025518"/>
            <a:ext cx="20834242" cy="1818911"/>
            <a:chOff x="0" y="0"/>
            <a:chExt cx="3762534" cy="328484"/>
          </a:xfrm>
        </p:grpSpPr>
        <p:sp>
          <p:nvSpPr>
            <p:cNvPr id="15"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pic>
        <p:nvPicPr>
          <p:cNvPr id="25" name="Picture 16"/>
          <p:cNvPicPr>
            <a:picLocks noChangeAspect="1"/>
          </p:cNvPicPr>
          <p:nvPr/>
        </p:nvPicPr>
        <p:blipFill>
          <a:blip r:embed="rId10">
            <a:duotone>
              <a:prstClr val="black"/>
              <a:schemeClr val="accent3">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391140">
            <a:off x="16739710" y="8029045"/>
            <a:ext cx="789858" cy="801886"/>
          </a:xfrm>
          <a:prstGeom prst="rect">
            <a:avLst/>
          </a:prstGeom>
        </p:spPr>
      </p:pic>
      <p:sp>
        <p:nvSpPr>
          <p:cNvPr id="29" name="Oval Callout 28"/>
          <p:cNvSpPr/>
          <p:nvPr/>
        </p:nvSpPr>
        <p:spPr>
          <a:xfrm>
            <a:off x="8104263" y="541285"/>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30" name="Picture 29"/>
          <p:cNvPicPr/>
          <p:nvPr/>
        </p:nvPicPr>
        <p:blipFill>
          <a:blip r:embed="rId13">
            <a:extLst>
              <a:ext uri="{28A0092B-C50C-407E-A947-70E740481C1C}">
                <a14:useLocalDpi xmlns:a14="http://schemas.microsoft.com/office/drawing/2010/main" val="0"/>
              </a:ext>
            </a:extLst>
          </a:blip>
          <a:stretch>
            <a:fillRect/>
          </a:stretch>
        </p:blipFill>
        <p:spPr>
          <a:xfrm>
            <a:off x="571780" y="2189109"/>
            <a:ext cx="4492291" cy="3563991"/>
          </a:xfrm>
          <a:prstGeom prst="rect">
            <a:avLst/>
          </a:prstGeom>
        </p:spPr>
      </p:pic>
      <mc:AlternateContent xmlns:mc="http://schemas.openxmlformats.org/markup-compatibility/2006">
        <mc:Choice xmlns:a14="http://schemas.microsoft.com/office/drawing/2010/main" Requires="a14">
          <p:sp>
            <p:nvSpPr>
              <p:cNvPr id="3" name="Rectangle 2"/>
              <p:cNvSpPr/>
              <p:nvPr/>
            </p:nvSpPr>
            <p:spPr>
              <a:xfrm>
                <a:off x="6172200" y="1872099"/>
                <a:ext cx="9144000" cy="2103525"/>
              </a:xfrm>
              <a:prstGeom prst="rect">
                <a:avLst/>
              </a:prstGeom>
            </p:spPr>
            <p:txBody>
              <a:bodyPr>
                <a:spAutoFit/>
              </a:bodyPr>
              <a:lstStyle/>
              <a:p>
                <a:pPr algn="just">
                  <a:lnSpc>
                    <a:spcPct val="150000"/>
                  </a:lnSpc>
                  <a:spcAft>
                    <a:spcPts val="800"/>
                  </a:spcAft>
                </a:pPr>
                <a14:m>
                  <m:oMath xmlns:m="http://schemas.openxmlformats.org/officeDocument/2006/math">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a:effectLst/>
                    <a:latin typeface="Arial" panose="020B0604020202020204" pitchFamily="34" charset="0"/>
                    <a:ea typeface="Calibri" panose="020F0502020204030204" pitchFamily="34" charset="0"/>
                    <a:cs typeface="Arial" panose="020B0604020202020204" pitchFamily="34" charset="0"/>
                  </a:rPr>
                  <a:t> ∆OAB </a:t>
                </a:r>
                <a:r>
                  <a:rPr lang="en-US" sz="4000" dirty="0" err="1">
                    <a:effectLst/>
                    <a:latin typeface="Arial" panose="020B0604020202020204" pitchFamily="34" charset="0"/>
                    <a:ea typeface="Calibri" panose="020F0502020204030204" pitchFamily="34" charset="0"/>
                    <a:cs typeface="Arial" panose="020B0604020202020204" pitchFamily="34" charset="0"/>
                  </a:rPr>
                  <a:t>cân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tại</a:t>
                </a:r>
                <a:r>
                  <a:rPr lang="en-US" sz="4000" dirty="0">
                    <a:effectLst/>
                    <a:latin typeface="Arial" panose="020B0604020202020204" pitchFamily="34" charset="0"/>
                    <a:ea typeface="Calibri" panose="020F0502020204030204" pitchFamily="34" charset="0"/>
                    <a:cs typeface="Arial" panose="020B0604020202020204" pitchFamily="34" charset="0"/>
                  </a:rPr>
                  <a:t> O</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𝑂𝐴𝐵</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𝑂𝐵𝐴</m:t>
                        </m:r>
                      </m:e>
                    </m:acc>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      ∆OAC </a:t>
                </a:r>
                <a:r>
                  <a:rPr lang="en-US" sz="4000" dirty="0" err="1">
                    <a:effectLst/>
                    <a:latin typeface="Arial" panose="020B0604020202020204" pitchFamily="34" charset="0"/>
                    <a:ea typeface="Calibri" panose="020F0502020204030204" pitchFamily="34" charset="0"/>
                    <a:cs typeface="Arial" panose="020B0604020202020204" pitchFamily="34" charset="0"/>
                  </a:rPr>
                  <a:t>cân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tại</a:t>
                </a:r>
                <a:r>
                  <a:rPr lang="en-US" sz="4000" dirty="0">
                    <a:effectLst/>
                    <a:latin typeface="Arial" panose="020B0604020202020204" pitchFamily="34" charset="0"/>
                    <a:ea typeface="Calibri" panose="020F0502020204030204" pitchFamily="34" charset="0"/>
                    <a:cs typeface="Arial" panose="020B0604020202020204" pitchFamily="34" charset="0"/>
                  </a:rPr>
                  <a:t> O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𝑂𝐴𝐶</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a:latin typeface="Arial" panose="020B0604020202020204" pitchFamily="34" charset="0"/>
                    <a:ea typeface="Calibri" panose="020F0502020204030204" pitchFamily="34" charset="0"/>
                    <a:cs typeface="Arial" panose="020B0604020202020204" pitchFamily="34" charset="0"/>
                  </a:rPr>
                  <a:t>=</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𝑂𝐶𝐴</m:t>
                        </m:r>
                      </m:e>
                    </m:acc>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6172200" y="1872099"/>
                <a:ext cx="9144000" cy="2103525"/>
              </a:xfrm>
              <a:prstGeom prst="rect">
                <a:avLst/>
              </a:prstGeom>
              <a:blipFill>
                <a:blip r:embed="rId14"/>
                <a:stretch>
                  <a:fillRect b="-57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6197222" y="4126592"/>
                <a:ext cx="11404978" cy="4217308"/>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Xét</a:t>
                </a:r>
                <a:r>
                  <a:rPr lang="en-US" sz="4000" dirty="0">
                    <a:latin typeface="Arial" panose="020B0604020202020204" pitchFamily="34" charset="0"/>
                    <a:ea typeface="Calibri" panose="020F0502020204030204" pitchFamily="34" charset="0"/>
                    <a:cs typeface="Arial" panose="020B0604020202020204" pitchFamily="34" charset="0"/>
                  </a:rPr>
                  <a:t> ∆ OAB ta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𝑂𝐴𝐵</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𝑂𝐵𝐴</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𝐴𝑂𝐵</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180°</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2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𝑂𝐴𝐵</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𝐴𝑂𝐵</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180°</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𝐴𝑂𝐵</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180° -  2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𝑂𝐴𝐵</m:t>
                        </m:r>
                      </m:e>
                    </m:acc>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err="1">
                    <a:effectLst/>
                    <a:latin typeface="Arial" panose="020B0604020202020204" pitchFamily="34" charset="0"/>
                    <a:ea typeface="Calibri" panose="020F0502020204030204" pitchFamily="34" charset="0"/>
                    <a:cs typeface="Arial" panose="020B0604020202020204" pitchFamily="34" charset="0"/>
                  </a:rPr>
                  <a:t>Tương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tự</a:t>
                </a:r>
                <a:r>
                  <a:rPr lang="en-US" sz="4000" dirty="0">
                    <a:effectLst/>
                    <a:latin typeface="Arial" panose="020B0604020202020204" pitchFamily="34" charset="0"/>
                    <a:ea typeface="Calibri" panose="020F0502020204030204" pitchFamily="34" charset="0"/>
                    <a:cs typeface="Arial" panose="020B0604020202020204" pitchFamily="34" charset="0"/>
                  </a:rPr>
                  <a:t> ta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𝐴𝑂𝐶</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180° -  2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𝑂𝐴𝐶</m:t>
                        </m:r>
                      </m:e>
                    </m:acc>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6197222" y="4126592"/>
                <a:ext cx="11404978" cy="4217308"/>
              </a:xfrm>
              <a:prstGeom prst="rect">
                <a:avLst/>
              </a:prstGeom>
              <a:blipFill>
                <a:blip r:embed="rId15"/>
                <a:stretch>
                  <a:fillRect l="-1924" b="-2746"/>
                </a:stretch>
              </a:blipFill>
            </p:spPr>
            <p:txBody>
              <a:bodyPr/>
              <a:lstStyle/>
              <a:p>
                <a:r>
                  <a:rPr lang="en-US">
                    <a:noFill/>
                  </a:rPr>
                  <a:t> </a:t>
                </a:r>
              </a:p>
            </p:txBody>
          </p:sp>
        </mc:Fallback>
      </mc:AlternateContent>
      <p:pic>
        <p:nvPicPr>
          <p:cNvPr id="17" name="Picture 4"/>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6613750" y="-330811"/>
            <a:ext cx="1600200" cy="1470183"/>
          </a:xfrm>
          <a:prstGeom prst="rect">
            <a:avLst/>
          </a:prstGeom>
        </p:spPr>
      </p:pic>
    </p:spTree>
    <p:extLst>
      <p:ext uri="{BB962C8B-B14F-4D97-AF65-F5344CB8AC3E}">
        <p14:creationId xmlns:p14="http://schemas.microsoft.com/office/powerpoint/2010/main" val="1594756512"/>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down)">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fade">
                                      <p:cBhvr>
                                        <p:cTn id="3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38100"/>
            <a:ext cx="18288000" cy="10287000"/>
          </a:xfrm>
          <a:prstGeom prst="rect">
            <a:avLst/>
          </a:prstGeom>
        </p:spPr>
      </p:pic>
      <p:pic>
        <p:nvPicPr>
          <p:cNvPr id="9" name="Picture 3">
            <a:extLst>
              <a:ext uri="{FF2B5EF4-FFF2-40B4-BE49-F238E27FC236}">
                <a16:creationId xmlns:a16="http://schemas.microsoft.com/office/drawing/2014/main" id="{96E85870-286D-4CCC-AA6B-47C2AF4CDE6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814792">
            <a:off x="22261" y="-505070"/>
            <a:ext cx="1158449" cy="1703601"/>
          </a:xfrm>
          <a:prstGeom prst="rect">
            <a:avLst/>
          </a:prstGeom>
        </p:spPr>
      </p:pic>
      <p:grpSp>
        <p:nvGrpSpPr>
          <p:cNvPr id="14" name="Group 2"/>
          <p:cNvGrpSpPr/>
          <p:nvPr/>
        </p:nvGrpSpPr>
        <p:grpSpPr>
          <a:xfrm>
            <a:off x="-1436558" y="8810989"/>
            <a:ext cx="20834242" cy="1818911"/>
            <a:chOff x="0" y="0"/>
            <a:chExt cx="3762534" cy="328484"/>
          </a:xfrm>
        </p:grpSpPr>
        <p:sp>
          <p:nvSpPr>
            <p:cNvPr id="15"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pic>
        <p:nvPicPr>
          <p:cNvPr id="25" name="Picture 16"/>
          <p:cNvPicPr>
            <a:picLocks noChangeAspect="1"/>
          </p:cNvPicPr>
          <p:nvPr/>
        </p:nvPicPr>
        <p:blipFill>
          <a:blip r:embed="rId10">
            <a:duotone>
              <a:prstClr val="black"/>
              <a:schemeClr val="accent3">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391140">
            <a:off x="16744874" y="7781206"/>
            <a:ext cx="789858" cy="801886"/>
          </a:xfrm>
          <a:prstGeom prst="rect">
            <a:avLst/>
          </a:prstGeom>
        </p:spPr>
      </p:pic>
      <p:sp>
        <p:nvSpPr>
          <p:cNvPr id="29" name="Oval Callout 28"/>
          <p:cNvSpPr/>
          <p:nvPr/>
        </p:nvSpPr>
        <p:spPr>
          <a:xfrm>
            <a:off x="8104263" y="541285"/>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30" name="Picture 29"/>
          <p:cNvPicPr/>
          <p:nvPr/>
        </p:nvPicPr>
        <p:blipFill>
          <a:blip r:embed="rId13">
            <a:extLst>
              <a:ext uri="{28A0092B-C50C-407E-A947-70E740481C1C}">
                <a14:useLocalDpi xmlns:a14="http://schemas.microsoft.com/office/drawing/2010/main" val="0"/>
              </a:ext>
            </a:extLst>
          </a:blip>
          <a:stretch>
            <a:fillRect/>
          </a:stretch>
        </p:blipFill>
        <p:spPr>
          <a:xfrm>
            <a:off x="571780" y="2317032"/>
            <a:ext cx="4492291" cy="3563991"/>
          </a:xfrm>
          <a:prstGeom prst="rect">
            <a:avLst/>
          </a:prstGeom>
        </p:spPr>
      </p:pic>
      <p:pic>
        <p:nvPicPr>
          <p:cNvPr id="12" name="Picture 4"/>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6613750" y="-330811"/>
            <a:ext cx="1600200" cy="1470183"/>
          </a:xfrm>
          <a:prstGeom prst="rect">
            <a:avLst/>
          </a:prstGeom>
        </p:spPr>
      </p:pic>
      <mc:AlternateContent xmlns:mc="http://schemas.openxmlformats.org/markup-compatibility/2006">
        <mc:Choice xmlns:a14="http://schemas.microsoft.com/office/drawing/2010/main" Requires="a14">
          <p:sp>
            <p:nvSpPr>
              <p:cNvPr id="8" name="Rectangle 7"/>
              <p:cNvSpPr/>
              <p:nvPr/>
            </p:nvSpPr>
            <p:spPr>
              <a:xfrm>
                <a:off x="5486400" y="2019300"/>
                <a:ext cx="12440985" cy="6300123"/>
              </a:xfrm>
              <a:prstGeom prst="rect">
                <a:avLst/>
              </a:prstGeom>
            </p:spPr>
            <p:txBody>
              <a:bodyPr wrap="squar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O </a:t>
                </a:r>
                <a:r>
                  <a:rPr lang="en-US" sz="4000" dirty="0" err="1">
                    <a:latin typeface="Arial" panose="020B0604020202020204" pitchFamily="34" charset="0"/>
                    <a:ea typeface="Calibri" panose="020F0502020204030204" pitchFamily="34" charset="0"/>
                    <a:cs typeface="Arial" panose="020B0604020202020204" pitchFamily="34" charset="0"/>
                  </a:rPr>
                  <a:t>thuộc</a:t>
                </a:r>
                <a:r>
                  <a:rPr lang="en-US" sz="4000" dirty="0">
                    <a:latin typeface="Arial" panose="020B0604020202020204" pitchFamily="34" charset="0"/>
                    <a:ea typeface="Calibri" panose="020F0502020204030204" pitchFamily="34" charset="0"/>
                    <a:cs typeface="Arial" panose="020B0604020202020204" pitchFamily="34" charset="0"/>
                  </a:rPr>
                  <a:t> BC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𝐴𝑂𝐵</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𝐴𝑂𝐶</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180°</a:t>
                </a:r>
              </a:p>
              <a:p>
                <a:pPr algn="just">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180° -  2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𝑂𝐴𝐵</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+ 180° -  2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𝑂𝐴𝐶</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 180°</a:t>
                </a:r>
              </a:p>
              <a:p>
                <a:pPr algn="just">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360° - 180° = 2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𝑂𝐴𝐵</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  2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𝑂𝐴𝐶</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smtClean="0">
                    <a:effectLst/>
                    <a:latin typeface="Arial" panose="020B0604020202020204" pitchFamily="34" charset="0"/>
                    <a:ea typeface="Calibri" panose="020F0502020204030204" pitchFamily="34" charset="0"/>
                    <a:cs typeface="Arial" panose="020B0604020202020204" pitchFamily="34" charset="0"/>
                  </a:rPr>
                  <a:t>       180</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a:effectLst/>
                    <a:latin typeface="Arial" panose="020B0604020202020204" pitchFamily="34" charset="0"/>
                    <a:ea typeface="Calibri" panose="020F0502020204030204" pitchFamily="34" charset="0"/>
                    <a:cs typeface="Arial" panose="020B0604020202020204" pitchFamily="34" charset="0"/>
                  </a:rPr>
                  <a:t>   2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𝑂𝐴𝐵</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𝑂𝐴𝐶</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𝐵𝐴𝐶</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 90°  </a:t>
                </a:r>
              </a:p>
              <a:p>
                <a:pPr algn="just">
                  <a:lnSpc>
                    <a:spcPct val="150000"/>
                  </a:lnSpc>
                  <a:spcAft>
                    <a:spcPts val="800"/>
                  </a:spcAft>
                </a:pP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m:t>
                    </m:r>
                  </m:oMath>
                </a14:m>
                <a:r>
                  <a:rPr lang="en-US" sz="4000" dirty="0">
                    <a:effectLst/>
                    <a:latin typeface="Arial" panose="020B0604020202020204" pitchFamily="34" charset="0"/>
                    <a:ea typeface="Calibri" panose="020F0502020204030204" pitchFamily="34" charset="0"/>
                    <a:cs typeface="Arial" panose="020B0604020202020204" pitchFamily="34" charset="0"/>
                  </a:rPr>
                  <a:t>∆ ABC </a:t>
                </a:r>
                <a:r>
                  <a:rPr lang="en-US" sz="4000" dirty="0" err="1">
                    <a:effectLst/>
                    <a:latin typeface="Arial" panose="020B0604020202020204" pitchFamily="34" charset="0"/>
                    <a:ea typeface="Calibri" panose="020F0502020204030204" pitchFamily="34" charset="0"/>
                    <a:cs typeface="Arial" panose="020B0604020202020204" pitchFamily="34" charset="0"/>
                  </a:rPr>
                  <a:t>vuông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tại</a:t>
                </a:r>
                <a:r>
                  <a:rPr lang="en-US" sz="4000" dirty="0">
                    <a:effectLst/>
                    <a:latin typeface="Arial" panose="020B0604020202020204" pitchFamily="34" charset="0"/>
                    <a:ea typeface="Calibri" panose="020F0502020204030204" pitchFamily="34" charset="0"/>
                    <a:cs typeface="Arial" panose="020B0604020202020204" pitchFamily="34" charset="0"/>
                  </a:rPr>
                  <a:t> A</a:t>
                </a:r>
              </a:p>
            </p:txBody>
          </p:sp>
        </mc:Choice>
        <mc:Fallback>
          <p:sp>
            <p:nvSpPr>
              <p:cNvPr id="8" name="Rectangle 7"/>
              <p:cNvSpPr>
                <a:spLocks noRot="1" noChangeAspect="1" noMove="1" noResize="1" noEditPoints="1" noAdjustHandles="1" noChangeArrowheads="1" noChangeShapeType="1" noTextEdit="1"/>
              </p:cNvSpPr>
              <p:nvPr/>
            </p:nvSpPr>
            <p:spPr>
              <a:xfrm>
                <a:off x="5486400" y="2019300"/>
                <a:ext cx="12440985" cy="6300123"/>
              </a:xfrm>
              <a:prstGeom prst="rect">
                <a:avLst/>
              </a:prstGeom>
              <a:blipFill>
                <a:blip r:embed="rId15"/>
                <a:stretch>
                  <a:fillRect l="-1715" b="-1354"/>
                </a:stretch>
              </a:blipFill>
            </p:spPr>
            <p:txBody>
              <a:bodyPr/>
              <a:lstStyle/>
              <a:p>
                <a:r>
                  <a:rPr lang="en-US">
                    <a:noFill/>
                  </a:rPr>
                  <a:t> </a:t>
                </a:r>
              </a:p>
            </p:txBody>
          </p:sp>
        </mc:Fallback>
      </mc:AlternateContent>
    </p:spTree>
    <p:extLst>
      <p:ext uri="{BB962C8B-B14F-4D97-AF65-F5344CB8AC3E}">
        <p14:creationId xmlns:p14="http://schemas.microsoft.com/office/powerpoint/2010/main" val="1403739487"/>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down)">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randombar(horizontal)">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barn(inVertical)">
                                      <p:cBhvr>
                                        <p:cTn id="3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147" name="AutoShape 51"/>
          <p:cNvSpPr>
            <a:spLocks noChangeArrowheads="1"/>
          </p:cNvSpPr>
          <p:nvPr/>
        </p:nvSpPr>
        <p:spPr bwMode="auto">
          <a:xfrm>
            <a:off x="6515100" y="5943601"/>
            <a:ext cx="2971800" cy="781050"/>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099" name="AutoShape 2"/>
          <p:cNvSpPr>
            <a:spLocks noChangeArrowheads="1"/>
          </p:cNvSpPr>
          <p:nvPr/>
        </p:nvSpPr>
        <p:spPr bwMode="auto">
          <a:xfrm>
            <a:off x="1371600" y="374705"/>
            <a:ext cx="15596489" cy="9582150"/>
          </a:xfrm>
          <a:prstGeom prst="roundRect">
            <a:avLst>
              <a:gd name="adj" fmla="val 16667"/>
            </a:avLst>
          </a:prstGeom>
          <a:solidFill>
            <a:schemeClr val="bg1"/>
          </a:solidFill>
          <a:ln w="76200" cmpd="tri">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vi-VN" altLang="en-US" sz="27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pic>
        <p:nvPicPr>
          <p:cNvPr id="4" name="Picture 14" descr="star_tip_md_wht"/>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4148376" y="722805"/>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4" name="Text Box 18"/>
          <p:cNvSpPr txBox="1">
            <a:spLocks noChangeArrowheads="1"/>
          </p:cNvSpPr>
          <p:nvPr/>
        </p:nvSpPr>
        <p:spPr bwMode="auto">
          <a:xfrm>
            <a:off x="3024425" y="8864722"/>
            <a:ext cx="1723549" cy="646331"/>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a:extLst>
            <a:ext uri="{AF507438-7753-43E0-B8FC-AC1667EBCBE1}">
              <a14:hiddenEffects xmlns:a14="http://schemas.microsoft.com/office/drawing/2010/main">
                <a:effectLst>
                  <a:outerShdw dist="91581" dir="12821404" algn="ctr" rotWithShape="0">
                    <a:schemeClr val="bg2">
                      <a:alpha val="50000"/>
                    </a:schemeClr>
                  </a:outerShdw>
                </a:effectLst>
              </a14:hiddenEffects>
            </a:ext>
          </a:extLst>
        </p:spPr>
        <p:txBody>
          <a:bodyPr wrap="none">
            <a:spAutoFit/>
            <a:flatTx/>
          </a:bodyPr>
          <a:lstStyle/>
          <a:p>
            <a:pPr marL="0" marR="0" lvl="0" indent="0" algn="l" defTabSz="13716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err="1">
                <a:ln>
                  <a:noFill/>
                </a:ln>
                <a:solidFill>
                  <a:srgbClr val="000000"/>
                </a:solidFill>
                <a:effectLst>
                  <a:outerShdw blurRad="38100" dist="38100" dir="2700000" algn="tl">
                    <a:srgbClr val="FFFFFF"/>
                  </a:outerShdw>
                </a:effectLst>
                <a:uLnTx/>
                <a:uFillTx/>
                <a:latin typeface="Arial"/>
                <a:ea typeface="+mn-ea"/>
                <a:cs typeface="Arial"/>
                <a:sym typeface="Arial"/>
              </a:rPr>
              <a:t>Đáp</a:t>
            </a:r>
            <a:r>
              <a:rPr kumimoji="0" lang="en-US" sz="36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a:ea typeface="+mn-ea"/>
                <a:cs typeface="Arial"/>
                <a:sym typeface="Arial"/>
              </a:rPr>
              <a:t> </a:t>
            </a:r>
            <a:r>
              <a:rPr kumimoji="0" lang="en-US" sz="3600" b="1" i="0" u="none" strike="noStrike" kern="1200" cap="none" spc="0" normalizeH="0" baseline="0" noProof="0" dirty="0" err="1">
                <a:ln>
                  <a:noFill/>
                </a:ln>
                <a:solidFill>
                  <a:srgbClr val="000000"/>
                </a:solidFill>
                <a:effectLst>
                  <a:outerShdw blurRad="38100" dist="38100" dir="2700000" algn="tl">
                    <a:srgbClr val="FFFFFF"/>
                  </a:outerShdw>
                </a:effectLst>
                <a:uLnTx/>
                <a:uFillTx/>
                <a:latin typeface="Arial"/>
                <a:ea typeface="+mn-ea"/>
                <a:cs typeface="Arial"/>
                <a:sym typeface="Arial"/>
              </a:rPr>
              <a:t>án</a:t>
            </a:r>
            <a:endParaRPr kumimoji="0" lang="en-US" sz="36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a:ea typeface="+mn-ea"/>
              <a:cs typeface="Arial"/>
              <a:sym typeface="Arial"/>
            </a:endParaRPr>
          </a:p>
        </p:txBody>
      </p:sp>
      <p:grpSp>
        <p:nvGrpSpPr>
          <p:cNvPr id="4115" name="Group 19"/>
          <p:cNvGrpSpPr>
            <a:grpSpLocks/>
          </p:cNvGrpSpPr>
          <p:nvPr/>
        </p:nvGrpSpPr>
        <p:grpSpPr bwMode="auto">
          <a:xfrm>
            <a:off x="14394416" y="7467601"/>
            <a:ext cx="2055018" cy="1943099"/>
            <a:chOff x="4574" y="3342"/>
            <a:chExt cx="960" cy="912"/>
          </a:xfrm>
        </p:grpSpPr>
        <p:sp>
          <p:nvSpPr>
            <p:cNvPr id="4144" name="AutoShape 20"/>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5" name="Text Box 21"/>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1</a:t>
              </a:r>
            </a:p>
          </p:txBody>
        </p:sp>
      </p:grpSp>
      <p:grpSp>
        <p:nvGrpSpPr>
          <p:cNvPr id="4118" name="Group 22"/>
          <p:cNvGrpSpPr>
            <a:grpSpLocks/>
          </p:cNvGrpSpPr>
          <p:nvPr/>
        </p:nvGrpSpPr>
        <p:grpSpPr bwMode="auto">
          <a:xfrm>
            <a:off x="14394416" y="7467601"/>
            <a:ext cx="2055018" cy="1943099"/>
            <a:chOff x="4574" y="3342"/>
            <a:chExt cx="960" cy="912"/>
          </a:xfrm>
        </p:grpSpPr>
        <p:sp>
          <p:nvSpPr>
            <p:cNvPr id="6" name="AutoShape 23"/>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43" name="Text Box 24"/>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2</a:t>
              </a:r>
            </a:p>
          </p:txBody>
        </p:sp>
      </p:grpSp>
      <p:grpSp>
        <p:nvGrpSpPr>
          <p:cNvPr id="4121" name="Group 25"/>
          <p:cNvGrpSpPr>
            <a:grpSpLocks/>
          </p:cNvGrpSpPr>
          <p:nvPr/>
        </p:nvGrpSpPr>
        <p:grpSpPr bwMode="auto">
          <a:xfrm>
            <a:off x="14394416" y="7467601"/>
            <a:ext cx="2055018" cy="1943099"/>
            <a:chOff x="4574" y="3342"/>
            <a:chExt cx="960" cy="912"/>
          </a:xfrm>
        </p:grpSpPr>
        <p:sp>
          <p:nvSpPr>
            <p:cNvPr id="4140" name="AutoShape 26"/>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41" name="Text Box 27"/>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3</a:t>
              </a:r>
            </a:p>
          </p:txBody>
        </p:sp>
      </p:grpSp>
      <p:grpSp>
        <p:nvGrpSpPr>
          <p:cNvPr id="4124" name="Group 28"/>
          <p:cNvGrpSpPr>
            <a:grpSpLocks/>
          </p:cNvGrpSpPr>
          <p:nvPr/>
        </p:nvGrpSpPr>
        <p:grpSpPr bwMode="auto">
          <a:xfrm>
            <a:off x="14394416" y="7467601"/>
            <a:ext cx="2055018" cy="1943099"/>
            <a:chOff x="4574" y="3342"/>
            <a:chExt cx="960" cy="912"/>
          </a:xfrm>
        </p:grpSpPr>
        <p:sp>
          <p:nvSpPr>
            <p:cNvPr id="4138" name="AutoShape 29"/>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7" name="Text Box 30"/>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4</a:t>
              </a:r>
            </a:p>
          </p:txBody>
        </p:sp>
      </p:grpSp>
      <p:grpSp>
        <p:nvGrpSpPr>
          <p:cNvPr id="4127" name="Group 31"/>
          <p:cNvGrpSpPr>
            <a:grpSpLocks/>
          </p:cNvGrpSpPr>
          <p:nvPr/>
        </p:nvGrpSpPr>
        <p:grpSpPr bwMode="auto">
          <a:xfrm>
            <a:off x="14394416" y="7467601"/>
            <a:ext cx="2055018" cy="1943099"/>
            <a:chOff x="4574" y="3342"/>
            <a:chExt cx="960" cy="912"/>
          </a:xfrm>
        </p:grpSpPr>
        <p:sp>
          <p:nvSpPr>
            <p:cNvPr id="8" name="AutoShape 32"/>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37" name="Text Box 33"/>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5</a:t>
              </a:r>
            </a:p>
          </p:txBody>
        </p:sp>
      </p:grpSp>
      <p:grpSp>
        <p:nvGrpSpPr>
          <p:cNvPr id="4130" name="Group 34"/>
          <p:cNvGrpSpPr>
            <a:grpSpLocks/>
          </p:cNvGrpSpPr>
          <p:nvPr/>
        </p:nvGrpSpPr>
        <p:grpSpPr bwMode="auto">
          <a:xfrm>
            <a:off x="14394416" y="7467601"/>
            <a:ext cx="2055018" cy="1943099"/>
            <a:chOff x="4574" y="3342"/>
            <a:chExt cx="960" cy="912"/>
          </a:xfrm>
        </p:grpSpPr>
        <p:sp>
          <p:nvSpPr>
            <p:cNvPr id="4134" name="AutoShape 35"/>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35" name="Text Box 36"/>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6</a:t>
              </a:r>
            </a:p>
          </p:txBody>
        </p:sp>
      </p:grpSp>
      <p:grpSp>
        <p:nvGrpSpPr>
          <p:cNvPr id="4133" name="Group 37"/>
          <p:cNvGrpSpPr>
            <a:grpSpLocks/>
          </p:cNvGrpSpPr>
          <p:nvPr/>
        </p:nvGrpSpPr>
        <p:grpSpPr bwMode="auto">
          <a:xfrm>
            <a:off x="14394416" y="7467601"/>
            <a:ext cx="2055018" cy="1943099"/>
            <a:chOff x="4574" y="3342"/>
            <a:chExt cx="960" cy="912"/>
          </a:xfrm>
        </p:grpSpPr>
        <p:sp>
          <p:nvSpPr>
            <p:cNvPr id="4132" name="AutoShape 38"/>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9" name="Text Box 39"/>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7</a:t>
              </a:r>
            </a:p>
          </p:txBody>
        </p:sp>
      </p:grpSp>
      <p:grpSp>
        <p:nvGrpSpPr>
          <p:cNvPr id="4136" name="Group 40"/>
          <p:cNvGrpSpPr>
            <a:grpSpLocks/>
          </p:cNvGrpSpPr>
          <p:nvPr/>
        </p:nvGrpSpPr>
        <p:grpSpPr bwMode="auto">
          <a:xfrm>
            <a:off x="14394416" y="7467601"/>
            <a:ext cx="2055018" cy="1943099"/>
            <a:chOff x="4574" y="3342"/>
            <a:chExt cx="960" cy="912"/>
          </a:xfrm>
        </p:grpSpPr>
        <p:sp>
          <p:nvSpPr>
            <p:cNvPr id="10" name="AutoShape 41"/>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31" name="Text Box 42"/>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8</a:t>
              </a:r>
            </a:p>
          </p:txBody>
        </p:sp>
      </p:grpSp>
      <p:grpSp>
        <p:nvGrpSpPr>
          <p:cNvPr id="4139" name="Group 43"/>
          <p:cNvGrpSpPr>
            <a:grpSpLocks/>
          </p:cNvGrpSpPr>
          <p:nvPr/>
        </p:nvGrpSpPr>
        <p:grpSpPr bwMode="auto">
          <a:xfrm>
            <a:off x="14394416" y="7467601"/>
            <a:ext cx="2055018" cy="1943099"/>
            <a:chOff x="4574" y="3342"/>
            <a:chExt cx="960" cy="912"/>
          </a:xfrm>
        </p:grpSpPr>
        <p:sp>
          <p:nvSpPr>
            <p:cNvPr id="4128" name="AutoShape 44"/>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29" name="Text Box 45"/>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9</a:t>
              </a:r>
            </a:p>
          </p:txBody>
        </p:sp>
      </p:grpSp>
      <p:grpSp>
        <p:nvGrpSpPr>
          <p:cNvPr id="4142" name="Group 46"/>
          <p:cNvGrpSpPr>
            <a:grpSpLocks/>
          </p:cNvGrpSpPr>
          <p:nvPr/>
        </p:nvGrpSpPr>
        <p:grpSpPr bwMode="auto">
          <a:xfrm>
            <a:off x="14325600" y="7465222"/>
            <a:ext cx="2190274" cy="1943100"/>
            <a:chOff x="4543" y="3342"/>
            <a:chExt cx="1022" cy="912"/>
          </a:xfrm>
        </p:grpSpPr>
        <p:sp>
          <p:nvSpPr>
            <p:cNvPr id="4126" name="AutoShape 47"/>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11" name="Text Box 48"/>
            <p:cNvSpPr txBox="1">
              <a:spLocks noChangeArrowheads="1"/>
            </p:cNvSpPr>
            <p:nvPr/>
          </p:nvSpPr>
          <p:spPr bwMode="auto">
            <a:xfrm>
              <a:off x="4543" y="3553"/>
              <a:ext cx="1022" cy="433"/>
            </a:xfrm>
            <a:prstGeom prst="rect">
              <a:avLst/>
            </a:prstGeom>
            <a:no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50000"/>
                </a:lnSpc>
                <a:spcBef>
                  <a:spcPct val="50000"/>
                </a:spcBef>
                <a:spcAft>
                  <a:spcPct val="0"/>
                </a:spcAft>
                <a:buClrTx/>
                <a:buSzTx/>
                <a:buFontTx/>
                <a:buNone/>
                <a:tabLst/>
                <a:defRPr/>
              </a:pPr>
              <a:r>
                <a:rPr kumimoji="0" lang="en-US" altLang="en-US" sz="3600" b="1" i="0" u="none" strike="noStrike" kern="1200" cap="none" spc="0" normalizeH="0" baseline="0" noProof="0" dirty="0" err="1">
                  <a:ln>
                    <a:noFill/>
                  </a:ln>
                  <a:solidFill>
                    <a:srgbClr val="FFFFFF"/>
                  </a:solidFill>
                  <a:effectLst/>
                  <a:uLnTx/>
                  <a:uFillTx/>
                  <a:latin typeface="Arial"/>
                  <a:ea typeface="+mn-ea"/>
                  <a:cs typeface="Times New Roman" panose="02020603050405020304" pitchFamily="18" charset="0"/>
                  <a:sym typeface="Arial"/>
                </a:rPr>
                <a:t>Hết</a:t>
              </a:r>
              <a:r>
                <a:rPr kumimoji="0" lang="en-US" altLang="en-US" sz="3600" b="1" i="0" u="none" strike="noStrike" kern="1200" cap="none" spc="0" normalizeH="0" baseline="0" noProof="0" dirty="0">
                  <a:ln>
                    <a:noFill/>
                  </a:ln>
                  <a:solidFill>
                    <a:srgbClr val="FFFFFF"/>
                  </a:solidFill>
                  <a:effectLst/>
                  <a:uLnTx/>
                  <a:uFillTx/>
                  <a:latin typeface="Arial"/>
                  <a:ea typeface="+mn-ea"/>
                  <a:cs typeface="Times New Roman" panose="02020603050405020304" pitchFamily="18" charset="0"/>
                  <a:sym typeface="Arial"/>
                </a:rPr>
                <a:t> </a:t>
              </a:r>
              <a:r>
                <a:rPr kumimoji="0" lang="en-US" altLang="en-US" sz="3600" b="1" i="0" u="none" strike="noStrike" kern="1200" cap="none" spc="0" normalizeH="0" baseline="0" noProof="0" dirty="0" err="1">
                  <a:ln>
                    <a:noFill/>
                  </a:ln>
                  <a:solidFill>
                    <a:srgbClr val="FFFFFF"/>
                  </a:solidFill>
                  <a:effectLst/>
                  <a:uLnTx/>
                  <a:uFillTx/>
                  <a:latin typeface="Arial"/>
                  <a:ea typeface="+mn-ea"/>
                  <a:cs typeface="Times New Roman" panose="02020603050405020304" pitchFamily="18" charset="0"/>
                  <a:sym typeface="Arial"/>
                </a:rPr>
                <a:t>giờ</a:t>
              </a:r>
              <a:endParaRPr kumimoji="0" lang="en-US" altLang="en-US" sz="3600" b="1" i="0" u="none" strike="noStrike" kern="1200" cap="none" spc="0" normalizeH="0" baseline="0" noProof="0" dirty="0">
                <a:ln>
                  <a:noFill/>
                </a:ln>
                <a:solidFill>
                  <a:srgbClr val="FFFFFF"/>
                </a:solidFill>
                <a:effectLst/>
                <a:uLnTx/>
                <a:uFillTx/>
                <a:latin typeface="Arial"/>
                <a:ea typeface="+mn-ea"/>
                <a:cs typeface="Times New Roman" panose="02020603050405020304" pitchFamily="18" charset="0"/>
                <a:sym typeface="Arial"/>
              </a:endParaRPr>
            </a:p>
          </p:txBody>
        </p:sp>
      </p:grpSp>
      <p:sp>
        <p:nvSpPr>
          <p:cNvPr id="4145" name="Text Box 49"/>
          <p:cNvSpPr txBox="1">
            <a:spLocks noChangeArrowheads="1"/>
          </p:cNvSpPr>
          <p:nvPr/>
        </p:nvSpPr>
        <p:spPr bwMode="auto">
          <a:xfrm>
            <a:off x="13182600" y="9007614"/>
            <a:ext cx="12573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13716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a:sym typeface="Arial"/>
              </a:rPr>
              <a:t>10s</a:t>
            </a:r>
          </a:p>
        </p:txBody>
      </p:sp>
      <p:sp>
        <p:nvSpPr>
          <p:cNvPr id="51" name="AutoShape 52"/>
          <p:cNvSpPr>
            <a:spLocks noChangeArrowheads="1"/>
          </p:cNvSpPr>
          <p:nvPr/>
        </p:nvSpPr>
        <p:spPr bwMode="auto">
          <a:xfrm>
            <a:off x="4879683" y="5165780"/>
            <a:ext cx="9268693" cy="1312335"/>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8" name="TextBox 47"/>
          <p:cNvSpPr txBox="1"/>
          <p:nvPr/>
        </p:nvSpPr>
        <p:spPr>
          <a:xfrm>
            <a:off x="6188799" y="734373"/>
            <a:ext cx="6308001"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smtClean="0">
                <a:ln>
                  <a:noFill/>
                </a:ln>
                <a:solidFill>
                  <a:srgbClr val="4F81BD"/>
                </a:solidFill>
                <a:effectLst/>
                <a:uLnTx/>
                <a:uFillTx/>
                <a:latin typeface="Arial" panose="020B0604020202020204" pitchFamily="34" charset="0"/>
                <a:ea typeface="+mn-ea"/>
                <a:cs typeface="Arial" panose="020B0604020202020204" pitchFamily="34" charset="0"/>
              </a:rPr>
              <a:t>BÀI TẬP TRẮC NGHIỆM</a:t>
            </a:r>
            <a:endParaRPr kumimoji="0" lang="en-US" sz="4200" b="1" i="0" u="none" strike="noStrike" kern="1200" cap="none" spc="0" normalizeH="0" baseline="0" noProof="0" dirty="0">
              <a:ln>
                <a:noFill/>
              </a:ln>
              <a:solidFill>
                <a:srgbClr val="4F81BD"/>
              </a:solidFill>
              <a:effectLst/>
              <a:uLnTx/>
              <a:uFillTx/>
              <a:latin typeface="Arial" panose="020B0604020202020204" pitchFamily="34" charset="0"/>
              <a:ea typeface="+mn-ea"/>
              <a:cs typeface="Arial" panose="020B0604020202020204" pitchFamily="34" charset="0"/>
            </a:endParaRPr>
          </a:p>
        </p:txBody>
      </p:sp>
      <p:cxnSp>
        <p:nvCxnSpPr>
          <p:cNvPr id="49" name="Straight Connector 48"/>
          <p:cNvCxnSpPr/>
          <p:nvPr/>
        </p:nvCxnSpPr>
        <p:spPr>
          <a:xfrm flipV="1">
            <a:off x="1371600" y="1653904"/>
            <a:ext cx="15520289" cy="60596"/>
          </a:xfrm>
          <a:prstGeom prst="line">
            <a:avLst/>
          </a:prstGeom>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a:off x="1752600" y="2086453"/>
            <a:ext cx="1975982" cy="966456"/>
            <a:chOff x="3828969" y="1273590"/>
            <a:chExt cx="1257381" cy="507145"/>
          </a:xfrm>
        </p:grpSpPr>
        <p:sp>
          <p:nvSpPr>
            <p:cNvPr id="53" name="AutoShape 6"/>
            <p:cNvSpPr>
              <a:spLocks noChangeArrowheads="1"/>
            </p:cNvSpPr>
            <p:nvPr/>
          </p:nvSpPr>
          <p:spPr bwMode="auto">
            <a:xfrm>
              <a:off x="3829050" y="1273590"/>
              <a:ext cx="1257300" cy="507145"/>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54" name="AutoShape 7"/>
            <p:cNvSpPr>
              <a:spLocks noChangeArrowheads="1"/>
            </p:cNvSpPr>
            <p:nvPr/>
          </p:nvSpPr>
          <p:spPr bwMode="auto">
            <a:xfrm>
              <a:off x="3880247" y="1322123"/>
              <a:ext cx="1152525" cy="409605"/>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55" name="Text Box 8"/>
            <p:cNvSpPr txBox="1">
              <a:spLocks noChangeArrowheads="1"/>
            </p:cNvSpPr>
            <p:nvPr/>
          </p:nvSpPr>
          <p:spPr bwMode="auto">
            <a:xfrm>
              <a:off x="3828969" y="1302141"/>
              <a:ext cx="1209675" cy="371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50000"/>
                </a:spcBef>
                <a:spcAft>
                  <a:spcPct val="0"/>
                </a:spcAft>
                <a:buClrTx/>
                <a:buSzTx/>
                <a:buFontTx/>
                <a:buNone/>
                <a:tabLst/>
                <a:defRPr/>
              </a:pPr>
              <a:r>
                <a:rPr kumimoji="0" lang="en-US" altLang="en-US" sz="4000" b="1" i="0" u="none" strike="noStrike" kern="1200" cap="none" spc="0" normalizeH="0" baseline="0" noProof="0" dirty="0" err="1">
                  <a:ln>
                    <a:noFill/>
                  </a:ln>
                  <a:solidFill>
                    <a:srgbClr val="000000"/>
                  </a:solidFill>
                  <a:effectLst/>
                  <a:uLnTx/>
                  <a:uFillTx/>
                  <a:latin typeface="Arial"/>
                  <a:ea typeface="+mn-ea"/>
                  <a:cs typeface="Arial"/>
                  <a:sym typeface="Arial"/>
                </a:rPr>
                <a:t>Câu</a:t>
              </a:r>
              <a:r>
                <a:rPr kumimoji="0" lang="en-US" altLang="en-US" sz="4000" b="1" i="0" u="none" strike="noStrike" kern="1200" cap="none" spc="0" normalizeH="0" baseline="0" noProof="0" dirty="0">
                  <a:ln>
                    <a:noFill/>
                  </a:ln>
                  <a:solidFill>
                    <a:srgbClr val="000000"/>
                  </a:solidFill>
                  <a:effectLst/>
                  <a:uLnTx/>
                  <a:uFillTx/>
                  <a:latin typeface="Arial"/>
                  <a:ea typeface="+mn-ea"/>
                  <a:cs typeface="Arial"/>
                  <a:sym typeface="Arial"/>
                </a:rPr>
                <a:t> 1</a:t>
              </a:r>
            </a:p>
          </p:txBody>
        </p:sp>
      </p:grpSp>
      <p:sp>
        <p:nvSpPr>
          <p:cNvPr id="56" name="Text Box 16"/>
          <p:cNvSpPr txBox="1">
            <a:spLocks noChangeArrowheads="1"/>
          </p:cNvSpPr>
          <p:nvPr/>
        </p:nvSpPr>
        <p:spPr bwMode="auto">
          <a:xfrm>
            <a:off x="3886201" y="1976378"/>
            <a:ext cx="117348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lvl="0" algn="just" defTabSz="1371600" eaLnBrk="1" fontAlgn="base" hangingPunct="1">
              <a:lnSpc>
                <a:spcPct val="150000"/>
              </a:lnSpc>
              <a:spcAft>
                <a:spcPct val="0"/>
              </a:spcAft>
            </a:pPr>
            <a:r>
              <a:rPr lang="vi-VN" altLang="en-US" sz="4000" b="0" dirty="0" smtClean="0">
                <a:solidFill>
                  <a:prstClr val="black"/>
                </a:solidFill>
                <a:cs typeface="Arial"/>
                <a:sym typeface="Arial"/>
              </a:rPr>
              <a:t>Gọi </a:t>
            </a:r>
            <a:r>
              <a:rPr lang="vi-VN" altLang="en-US" sz="4000" b="0" dirty="0">
                <a:solidFill>
                  <a:prstClr val="black"/>
                </a:solidFill>
                <a:cs typeface="Arial"/>
                <a:sym typeface="Arial"/>
              </a:rPr>
              <a:t>O là giao điểm của ba đường trung trực trong  ∆ABC. Khi đó O là: </a:t>
            </a:r>
            <a:endParaRPr kumimoji="0" lang="en-US" alt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a:sym typeface="Arial"/>
            </a:endParaRPr>
          </a:p>
        </p:txBody>
      </p:sp>
      <p:pic>
        <p:nvPicPr>
          <p:cNvPr id="57"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flipH="1">
            <a:off x="1299042" y="7619065"/>
            <a:ext cx="1313529" cy="2259652"/>
          </a:xfrm>
          <a:prstGeom prst="rect">
            <a:avLst/>
          </a:prstGeom>
        </p:spPr>
      </p:pic>
      <p:sp>
        <p:nvSpPr>
          <p:cNvPr id="2" name="Rectangle 1"/>
          <p:cNvSpPr/>
          <p:nvPr/>
        </p:nvSpPr>
        <p:spPr>
          <a:xfrm>
            <a:off x="5341925" y="3727779"/>
            <a:ext cx="9144000" cy="5324535"/>
          </a:xfrm>
          <a:prstGeom prst="rect">
            <a:avLst/>
          </a:prstGeom>
        </p:spPr>
        <p:txBody>
          <a:bodyPr>
            <a:spAutoFit/>
          </a:bodyPr>
          <a:lstStyle/>
          <a:p>
            <a:pPr algn="just">
              <a:lnSpc>
                <a:spcPct val="200000"/>
              </a:lnSpc>
              <a:spcAft>
                <a:spcPts val="800"/>
              </a:spcAft>
            </a:pPr>
            <a:r>
              <a:rPr lang="en-US" sz="4000" dirty="0">
                <a:latin typeface="Arial" panose="020B0604020202020204" pitchFamily="34" charset="0"/>
                <a:ea typeface="Calibri" panose="020F0502020204030204" pitchFamily="34" charset="0"/>
                <a:cs typeface="Times New Roman" panose="02020603050405020304" pitchFamily="18" charset="0"/>
              </a:rPr>
              <a:t>A. </a:t>
            </a:r>
            <a:r>
              <a:rPr lang="en-US" sz="4000" dirty="0" err="1">
                <a:latin typeface="Arial" panose="020B0604020202020204" pitchFamily="34" charset="0"/>
                <a:ea typeface="Calibri" panose="020F0502020204030204" pitchFamily="34" charset="0"/>
                <a:cs typeface="Times New Roman" panose="02020603050405020304" pitchFamily="18" charset="0"/>
              </a:rPr>
              <a:t>Điểm</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cách</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đều</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cạnh</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của</a:t>
            </a:r>
            <a:r>
              <a:rPr lang="en-US" sz="4000" dirty="0">
                <a:latin typeface="Arial" panose="020B0604020202020204" pitchFamily="34" charset="0"/>
                <a:ea typeface="Calibri" panose="020F0502020204030204" pitchFamily="34" charset="0"/>
                <a:cs typeface="Times New Roman" panose="02020603050405020304" pitchFamily="18" charset="0"/>
              </a:rPr>
              <a:t> ∆ABC</a:t>
            </a:r>
          </a:p>
          <a:p>
            <a:pPr algn="just">
              <a:lnSpc>
                <a:spcPct val="200000"/>
              </a:lnSpc>
              <a:spcAft>
                <a:spcPts val="800"/>
              </a:spcAft>
            </a:pPr>
            <a:r>
              <a:rPr lang="en-US" sz="4000" dirty="0">
                <a:latin typeface="Arial" panose="020B0604020202020204" pitchFamily="34" charset="0"/>
                <a:ea typeface="Calibri" panose="020F0502020204030204" pitchFamily="34" charset="0"/>
                <a:cs typeface="Times New Roman" panose="02020603050405020304" pitchFamily="18" charset="0"/>
              </a:rPr>
              <a:t>B. </a:t>
            </a:r>
            <a:r>
              <a:rPr lang="en-US" sz="4000" dirty="0" err="1">
                <a:latin typeface="Arial" panose="020B0604020202020204" pitchFamily="34" charset="0"/>
                <a:ea typeface="Calibri" panose="020F0502020204030204" pitchFamily="34" charset="0"/>
                <a:cs typeface="Times New Roman" panose="02020603050405020304" pitchFamily="18" charset="0"/>
              </a:rPr>
              <a:t>Điểm</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cách</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đều</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đỉnh</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của</a:t>
            </a:r>
            <a:r>
              <a:rPr lang="en-US" sz="4000" dirty="0">
                <a:latin typeface="Arial" panose="020B0604020202020204" pitchFamily="34" charset="0"/>
                <a:ea typeface="Calibri" panose="020F0502020204030204" pitchFamily="34" charset="0"/>
                <a:cs typeface="Times New Roman" panose="02020603050405020304" pitchFamily="18" charset="0"/>
              </a:rPr>
              <a:t> ∆ABC</a:t>
            </a:r>
          </a:p>
          <a:p>
            <a:pPr algn="just">
              <a:lnSpc>
                <a:spcPct val="200000"/>
              </a:lnSpc>
              <a:spcAft>
                <a:spcPts val="800"/>
              </a:spcAft>
            </a:pPr>
            <a:r>
              <a:rPr lang="en-US" sz="4000" dirty="0">
                <a:latin typeface="Arial" panose="020B0604020202020204" pitchFamily="34" charset="0"/>
                <a:ea typeface="Calibri" panose="020F0502020204030204" pitchFamily="34" charset="0"/>
                <a:cs typeface="Times New Roman" panose="02020603050405020304" pitchFamily="18" charset="0"/>
              </a:rPr>
              <a:t>C. </a:t>
            </a:r>
            <a:r>
              <a:rPr lang="en-US" sz="4000" dirty="0" err="1">
                <a:latin typeface="Arial" panose="020B0604020202020204" pitchFamily="34" charset="0"/>
                <a:ea typeface="Calibri" panose="020F0502020204030204" pitchFamily="34" charset="0"/>
                <a:cs typeface="Times New Roman" panose="02020603050405020304" pitchFamily="18" charset="0"/>
              </a:rPr>
              <a:t>Trọng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tâm</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của</a:t>
            </a:r>
            <a:r>
              <a:rPr lang="en-US" sz="4000" dirty="0">
                <a:latin typeface="Arial" panose="020B0604020202020204" pitchFamily="34" charset="0"/>
                <a:ea typeface="Calibri" panose="020F0502020204030204" pitchFamily="34" charset="0"/>
                <a:cs typeface="Times New Roman" panose="02020603050405020304" pitchFamily="18" charset="0"/>
              </a:rPr>
              <a:t> ∆ABC</a:t>
            </a:r>
          </a:p>
          <a:p>
            <a:pPr algn="just">
              <a:lnSpc>
                <a:spcPct val="200000"/>
              </a:lnSpc>
              <a:spcAft>
                <a:spcPts val="800"/>
              </a:spcAft>
            </a:pPr>
            <a:r>
              <a:rPr lang="en-US" sz="4000" dirty="0">
                <a:latin typeface="Arial" panose="020B0604020202020204" pitchFamily="34" charset="0"/>
                <a:ea typeface="Calibri" panose="020F0502020204030204" pitchFamily="34" charset="0"/>
                <a:cs typeface="Times New Roman" panose="02020603050405020304" pitchFamily="18" charset="0"/>
              </a:rPr>
              <a:t>D. </a:t>
            </a:r>
            <a:r>
              <a:rPr lang="en-US" sz="4000" dirty="0" err="1">
                <a:latin typeface="Arial" panose="020B0604020202020204" pitchFamily="34" charset="0"/>
                <a:ea typeface="Calibri" panose="020F0502020204030204" pitchFamily="34" charset="0"/>
                <a:cs typeface="Times New Roman" panose="02020603050405020304" pitchFamily="18" charset="0"/>
              </a:rPr>
              <a:t>Tất</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cả</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đáp</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án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đều</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sai</a:t>
            </a:r>
            <a:r>
              <a:rPr lang="en-US" sz="4000" dirty="0">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3265574"/>
      </p:ext>
    </p:extLst>
  </p:cSld>
  <p:clrMapOvr>
    <a:masterClrMapping/>
  </p:clrMapOvr>
  <mc:AlternateContent xmlns:mc="http://schemas.openxmlformats.org/markup-compatibility/2006" xmlns:p14="http://schemas.microsoft.com/office/powerpoint/2010/main">
    <mc:Choice Requires="p14">
      <p:transition spd="med" p14:dur="700" advClick="0">
        <p:push dir="u"/>
        <p:sndAc>
          <p:stSnd>
            <p:snd r:embed="rId2" name="chimes.wav"/>
          </p:stSnd>
        </p:sndAc>
      </p:transition>
    </mc:Choice>
    <mc:Fallback xmlns="">
      <p:transition spd="med" advClick="0">
        <p:push dir="u"/>
        <p:sndAc>
          <p:stSnd>
            <p:snd r:embed="rId11" name="chimes.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14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nodeType="clickEffect">
                                  <p:stCondLst>
                                    <p:cond delay="1000"/>
                                  </p:stCondLst>
                                  <p:childTnLst>
                                    <p:set>
                                      <p:cBhvr>
                                        <p:cTn id="6" dur="1" fill="hold">
                                          <p:stCondLst>
                                            <p:cond delay="499"/>
                                          </p:stCondLst>
                                        </p:cTn>
                                        <p:tgtEl>
                                          <p:spTgt spid="4115"/>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beep.wav"/>
                                        </p:tgtEl>
                                      </p:cMediaNode>
                                    </p:audio>
                                  </p:subTnLst>
                                </p:cTn>
                              </p:par>
                            </p:childTnLst>
                          </p:cTn>
                        </p:par>
                        <p:par>
                          <p:cTn id="7" fill="hold" nodeType="afterGroup">
                            <p:stCondLst>
                              <p:cond delay="1500"/>
                            </p:stCondLst>
                            <p:childTnLst>
                              <p:par>
                                <p:cTn id="8" presetID="1" presetClass="entr" presetSubtype="0" fill="hold" nodeType="afterEffect">
                                  <p:stCondLst>
                                    <p:cond delay="1000"/>
                                  </p:stCondLst>
                                  <p:childTnLst>
                                    <p:set>
                                      <p:cBhvr>
                                        <p:cTn id="9" dur="1" fill="hold">
                                          <p:stCondLst>
                                            <p:cond delay="499"/>
                                          </p:stCondLst>
                                        </p:cTn>
                                        <p:tgtEl>
                                          <p:spTgt spid="4118"/>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3" name="beep.wav"/>
                                        </p:tgtEl>
                                      </p:cMediaNode>
                                    </p:audio>
                                  </p:subTnLst>
                                </p:cTn>
                              </p:par>
                            </p:childTnLst>
                          </p:cTn>
                        </p:par>
                        <p:par>
                          <p:cTn id="10" fill="hold" nodeType="afterGroup">
                            <p:stCondLst>
                              <p:cond delay="3000"/>
                            </p:stCondLst>
                            <p:childTnLst>
                              <p:par>
                                <p:cTn id="11" presetID="1" presetClass="entr" presetSubtype="0" fill="hold" nodeType="afterEffect">
                                  <p:stCondLst>
                                    <p:cond delay="1000"/>
                                  </p:stCondLst>
                                  <p:childTnLst>
                                    <p:set>
                                      <p:cBhvr>
                                        <p:cTn id="12" dur="1" fill="hold">
                                          <p:stCondLst>
                                            <p:cond delay="499"/>
                                          </p:stCondLst>
                                        </p:cTn>
                                        <p:tgtEl>
                                          <p:spTgt spid="4121"/>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3" name="beep.wav"/>
                                        </p:tgtEl>
                                      </p:cMediaNode>
                                    </p:audio>
                                  </p:subTnLst>
                                </p:cTn>
                              </p:par>
                            </p:childTnLst>
                          </p:cTn>
                        </p:par>
                        <p:par>
                          <p:cTn id="13" fill="hold" nodeType="afterGroup">
                            <p:stCondLst>
                              <p:cond delay="4500"/>
                            </p:stCondLst>
                            <p:childTnLst>
                              <p:par>
                                <p:cTn id="14" presetID="1" presetClass="entr" presetSubtype="0" fill="hold" nodeType="afterEffect">
                                  <p:stCondLst>
                                    <p:cond delay="1000"/>
                                  </p:stCondLst>
                                  <p:childTnLst>
                                    <p:set>
                                      <p:cBhvr>
                                        <p:cTn id="15" dur="1" fill="hold">
                                          <p:stCondLst>
                                            <p:cond delay="499"/>
                                          </p:stCondLst>
                                        </p:cTn>
                                        <p:tgtEl>
                                          <p:spTgt spid="4124"/>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3" name="beep.wav"/>
                                        </p:tgtEl>
                                      </p:cMediaNode>
                                    </p:audio>
                                  </p:subTnLst>
                                </p:cTn>
                              </p:par>
                            </p:childTnLst>
                          </p:cTn>
                        </p:par>
                        <p:par>
                          <p:cTn id="16" fill="hold" nodeType="afterGroup">
                            <p:stCondLst>
                              <p:cond delay="6000"/>
                            </p:stCondLst>
                            <p:childTnLst>
                              <p:par>
                                <p:cTn id="17" presetID="1" presetClass="entr" presetSubtype="0" fill="hold" nodeType="afterEffect">
                                  <p:stCondLst>
                                    <p:cond delay="1000"/>
                                  </p:stCondLst>
                                  <p:childTnLst>
                                    <p:set>
                                      <p:cBhvr>
                                        <p:cTn id="18" dur="1" fill="hold">
                                          <p:stCondLst>
                                            <p:cond delay="499"/>
                                          </p:stCondLst>
                                        </p:cTn>
                                        <p:tgtEl>
                                          <p:spTgt spid="412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3" name="beep.wav"/>
                                        </p:tgtEl>
                                      </p:cMediaNode>
                                    </p:audio>
                                  </p:subTnLst>
                                </p:cTn>
                              </p:par>
                            </p:childTnLst>
                          </p:cTn>
                        </p:par>
                        <p:par>
                          <p:cTn id="19" fill="hold" nodeType="afterGroup">
                            <p:stCondLst>
                              <p:cond delay="7500"/>
                            </p:stCondLst>
                            <p:childTnLst>
                              <p:par>
                                <p:cTn id="20" presetID="1" presetClass="entr" presetSubtype="0" fill="hold" nodeType="afterEffect">
                                  <p:stCondLst>
                                    <p:cond delay="1000"/>
                                  </p:stCondLst>
                                  <p:childTnLst>
                                    <p:set>
                                      <p:cBhvr>
                                        <p:cTn id="21" dur="1" fill="hold">
                                          <p:stCondLst>
                                            <p:cond delay="499"/>
                                          </p:stCondLst>
                                        </p:cTn>
                                        <p:tgtEl>
                                          <p:spTgt spid="4130"/>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3" name="beep.wav"/>
                                        </p:tgtEl>
                                      </p:cMediaNode>
                                    </p:audio>
                                  </p:subTnLst>
                                </p:cTn>
                              </p:par>
                            </p:childTnLst>
                          </p:cTn>
                        </p:par>
                        <p:par>
                          <p:cTn id="22" fill="hold" nodeType="afterGroup">
                            <p:stCondLst>
                              <p:cond delay="9000"/>
                            </p:stCondLst>
                            <p:childTnLst>
                              <p:par>
                                <p:cTn id="23" presetID="1" presetClass="entr" presetSubtype="0" fill="hold" nodeType="afterEffect">
                                  <p:stCondLst>
                                    <p:cond delay="1000"/>
                                  </p:stCondLst>
                                  <p:childTnLst>
                                    <p:set>
                                      <p:cBhvr>
                                        <p:cTn id="24" dur="1" fill="hold">
                                          <p:stCondLst>
                                            <p:cond delay="499"/>
                                          </p:stCondLst>
                                        </p:cTn>
                                        <p:tgtEl>
                                          <p:spTgt spid="4133"/>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3" name="beep.wav"/>
                                        </p:tgtEl>
                                      </p:cMediaNode>
                                    </p:audio>
                                  </p:subTnLst>
                                </p:cTn>
                              </p:par>
                            </p:childTnLst>
                          </p:cTn>
                        </p:par>
                        <p:par>
                          <p:cTn id="25" fill="hold" nodeType="afterGroup">
                            <p:stCondLst>
                              <p:cond delay="10500"/>
                            </p:stCondLst>
                            <p:childTnLst>
                              <p:par>
                                <p:cTn id="26" presetID="1" presetClass="entr" presetSubtype="0" fill="hold" nodeType="afterEffect">
                                  <p:stCondLst>
                                    <p:cond delay="1000"/>
                                  </p:stCondLst>
                                  <p:childTnLst>
                                    <p:set>
                                      <p:cBhvr>
                                        <p:cTn id="27" dur="1" fill="hold">
                                          <p:stCondLst>
                                            <p:cond delay="499"/>
                                          </p:stCondLst>
                                        </p:cTn>
                                        <p:tgtEl>
                                          <p:spTgt spid="4136"/>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3" name="beep.wav"/>
                                        </p:tgtEl>
                                      </p:cMediaNode>
                                    </p:audio>
                                  </p:subTnLst>
                                </p:cTn>
                              </p:par>
                            </p:childTnLst>
                          </p:cTn>
                        </p:par>
                        <p:par>
                          <p:cTn id="28" fill="hold" nodeType="afterGroup">
                            <p:stCondLst>
                              <p:cond delay="12000"/>
                            </p:stCondLst>
                            <p:childTnLst>
                              <p:par>
                                <p:cTn id="29" presetID="1" presetClass="entr" presetSubtype="0" fill="hold" nodeType="afterEffect">
                                  <p:stCondLst>
                                    <p:cond delay="1000"/>
                                  </p:stCondLst>
                                  <p:childTnLst>
                                    <p:set>
                                      <p:cBhvr>
                                        <p:cTn id="30" dur="1" fill="hold">
                                          <p:stCondLst>
                                            <p:cond delay="499"/>
                                          </p:stCondLst>
                                        </p:cTn>
                                        <p:tgtEl>
                                          <p:spTgt spid="4139"/>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3" name="beep.wav"/>
                                        </p:tgtEl>
                                      </p:cMediaNode>
                                    </p:audio>
                                  </p:subTnLst>
                                </p:cTn>
                              </p:par>
                            </p:childTnLst>
                          </p:cTn>
                        </p:par>
                        <p:par>
                          <p:cTn id="31" fill="hold" nodeType="afterGroup">
                            <p:stCondLst>
                              <p:cond delay="13500"/>
                            </p:stCondLst>
                            <p:childTnLst>
                              <p:par>
                                <p:cTn id="32" presetID="1" presetClass="entr" presetSubtype="0" fill="hold" nodeType="afterEffect">
                                  <p:stCondLst>
                                    <p:cond delay="1000"/>
                                  </p:stCondLst>
                                  <p:childTnLst>
                                    <p:set>
                                      <p:cBhvr>
                                        <p:cTn id="33" dur="1" fill="hold">
                                          <p:stCondLst>
                                            <p:cond delay="499"/>
                                          </p:stCondLst>
                                        </p:cTn>
                                        <p:tgtEl>
                                          <p:spTgt spid="4142"/>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8. Ket thuc cau hoi.wav"/>
                                        </p:tgtEl>
                                      </p:cMediaNode>
                                    </p:audio>
                                  </p:subTnLst>
                                </p:cTn>
                              </p:par>
                            </p:childTnLst>
                          </p:cTn>
                        </p:par>
                      </p:childTnLst>
                    </p:cTn>
                  </p:par>
                </p:childTnLst>
              </p:cTn>
              <p:nextCondLst>
                <p:cond evt="onClick" delay="0">
                  <p:tgtEl>
                    <p:spTgt spid="4145"/>
                  </p:tgtEl>
                </p:cond>
              </p:nextCondLst>
            </p:seq>
            <p:seq concurrent="1" nextAc="seek">
              <p:cTn id="34" restart="whenNotActive" fill="hold" evtFilter="cancelBubble" nodeType="interactiveSeq">
                <p:stCondLst>
                  <p:cond evt="onClick" delay="0">
                    <p:tgtEl>
                      <p:spTgt spid="4114"/>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147"/>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5" name="FELIZ2.WAV"/>
                                        </p:tgtEl>
                                      </p:cMediaNode>
                                    </p:audio>
                                  </p:subTnLst>
                                </p:cTn>
                              </p:par>
                              <p:par>
                                <p:cTn id="39" presetID="3" presetClass="entr" presetSubtype="10" fill="hold" grpId="0" nodeType="with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blinds(horizontal)">
                                      <p:cBhvr>
                                        <p:cTn id="41" dur="500"/>
                                        <p:tgtEl>
                                          <p:spTgt spid="51"/>
                                        </p:tgtEl>
                                      </p:cBhvr>
                                    </p:animEffect>
                                  </p:childTnLst>
                                </p:cTn>
                              </p:par>
                              <p:par>
                                <p:cTn id="42" presetID="22" presetClass="emph" presetSubtype="0" repeatCount="10000" fill="remove" grpId="1" nodeType="withEffect">
                                  <p:stCondLst>
                                    <p:cond delay="0"/>
                                  </p:stCondLst>
                                  <p:childTnLst>
                                    <p:animClr clrSpc="hsl" dir="cw">
                                      <p:cBhvr override="childStyle">
                                        <p:cTn id="43" dur="500" fill="hold"/>
                                        <p:tgtEl>
                                          <p:spTgt spid="51"/>
                                        </p:tgtEl>
                                        <p:attrNameLst>
                                          <p:attrName>style.color</p:attrName>
                                        </p:attrNameLst>
                                      </p:cBhvr>
                                      <p:by>
                                        <p:hsl h="-7200000" s="0" l="0"/>
                                      </p:by>
                                    </p:animClr>
                                    <p:animClr clrSpc="hsl" dir="cw">
                                      <p:cBhvr>
                                        <p:cTn id="44" dur="500" fill="hold"/>
                                        <p:tgtEl>
                                          <p:spTgt spid="51"/>
                                        </p:tgtEl>
                                        <p:attrNameLst>
                                          <p:attrName>fillcolor</p:attrName>
                                        </p:attrNameLst>
                                      </p:cBhvr>
                                      <p:by>
                                        <p:hsl h="-7200000" s="0" l="0"/>
                                      </p:by>
                                    </p:animClr>
                                    <p:animClr clrSpc="hsl" dir="cw">
                                      <p:cBhvr>
                                        <p:cTn id="45" dur="500" fill="hold"/>
                                        <p:tgtEl>
                                          <p:spTgt spid="51"/>
                                        </p:tgtEl>
                                        <p:attrNameLst>
                                          <p:attrName>stroke.color</p:attrName>
                                        </p:attrNameLst>
                                      </p:cBhvr>
                                      <p:by>
                                        <p:hsl h="-7200000" s="0" l="0"/>
                                      </p:by>
                                    </p:animClr>
                                    <p:set>
                                      <p:cBhvr>
                                        <p:cTn id="46" dur="500" fill="hold"/>
                                        <p:tgtEl>
                                          <p:spTgt spid="51"/>
                                        </p:tgtEl>
                                        <p:attrNameLst>
                                          <p:attrName>fill.type</p:attrName>
                                        </p:attrNameLst>
                                      </p:cBhvr>
                                      <p:to>
                                        <p:strVal val="solid"/>
                                      </p:to>
                                    </p:set>
                                  </p:childTnLst>
                                </p:cTn>
                              </p:par>
                              <p:par>
                                <p:cTn id="47" presetID="22" presetClass="emph" presetSubtype="0" repeatCount="10000" fill="remove" grpId="1" nodeType="withEffect">
                                  <p:stCondLst>
                                    <p:cond delay="0"/>
                                  </p:stCondLst>
                                  <p:childTnLst>
                                    <p:animClr clrSpc="hsl" dir="cw">
                                      <p:cBhvr override="childStyle">
                                        <p:cTn id="48" dur="500" fill="hold"/>
                                        <p:tgtEl>
                                          <p:spTgt spid="4147"/>
                                        </p:tgtEl>
                                        <p:attrNameLst>
                                          <p:attrName>style.color</p:attrName>
                                        </p:attrNameLst>
                                      </p:cBhvr>
                                      <p:by>
                                        <p:hsl h="-7200000" s="0" l="0"/>
                                      </p:by>
                                    </p:animClr>
                                    <p:animClr clrSpc="hsl" dir="cw">
                                      <p:cBhvr>
                                        <p:cTn id="49" dur="500" fill="hold"/>
                                        <p:tgtEl>
                                          <p:spTgt spid="4147"/>
                                        </p:tgtEl>
                                        <p:attrNameLst>
                                          <p:attrName>fillcolor</p:attrName>
                                        </p:attrNameLst>
                                      </p:cBhvr>
                                      <p:by>
                                        <p:hsl h="-7200000" s="0" l="0"/>
                                      </p:by>
                                    </p:animClr>
                                    <p:animClr clrSpc="hsl" dir="cw">
                                      <p:cBhvr>
                                        <p:cTn id="50" dur="500" fill="hold"/>
                                        <p:tgtEl>
                                          <p:spTgt spid="4147"/>
                                        </p:tgtEl>
                                        <p:attrNameLst>
                                          <p:attrName>stroke.color</p:attrName>
                                        </p:attrNameLst>
                                      </p:cBhvr>
                                      <p:by>
                                        <p:hsl h="-7200000" s="0" l="0"/>
                                      </p:by>
                                    </p:animClr>
                                    <p:set>
                                      <p:cBhvr>
                                        <p:cTn id="51" dur="500" fill="hold"/>
                                        <p:tgtEl>
                                          <p:spTgt spid="4147"/>
                                        </p:tgtEl>
                                        <p:attrNameLst>
                                          <p:attrName>fill.type</p:attrName>
                                        </p:attrNameLst>
                                      </p:cBhvr>
                                      <p:to>
                                        <p:strVal val="solid"/>
                                      </p:to>
                                    </p:set>
                                  </p:childTnLst>
                                </p:cTn>
                              </p:par>
                            </p:childTnLst>
                          </p:cTn>
                        </p:par>
                      </p:childTnLst>
                    </p:cTn>
                  </p:par>
                </p:childTnLst>
              </p:cTn>
              <p:nextCondLst>
                <p:cond evt="onClick" delay="0">
                  <p:tgtEl>
                    <p:spTgt spid="4114"/>
                  </p:tgtEl>
                </p:cond>
              </p:nextCondLst>
            </p:seq>
          </p:childTnLst>
        </p:cTn>
      </p:par>
    </p:tnLst>
    <p:bldLst>
      <p:bldP spid="4147" grpId="0" animBg="1"/>
      <p:bldP spid="4147" grpId="1" animBg="1"/>
      <p:bldP spid="51" grpId="0" animBg="1"/>
      <p:bldP spid="51"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147" name="AutoShape 51"/>
          <p:cNvSpPr>
            <a:spLocks noChangeArrowheads="1"/>
          </p:cNvSpPr>
          <p:nvPr/>
        </p:nvSpPr>
        <p:spPr bwMode="auto">
          <a:xfrm>
            <a:off x="6515100" y="5943601"/>
            <a:ext cx="2971800" cy="781050"/>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099" name="AutoShape 2"/>
          <p:cNvSpPr>
            <a:spLocks noChangeArrowheads="1"/>
          </p:cNvSpPr>
          <p:nvPr/>
        </p:nvSpPr>
        <p:spPr bwMode="auto">
          <a:xfrm>
            <a:off x="1371600" y="374705"/>
            <a:ext cx="15596489" cy="9582150"/>
          </a:xfrm>
          <a:prstGeom prst="roundRect">
            <a:avLst>
              <a:gd name="adj" fmla="val 16667"/>
            </a:avLst>
          </a:prstGeom>
          <a:solidFill>
            <a:schemeClr val="bg1"/>
          </a:solidFill>
          <a:ln w="76200" cmpd="tri">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vi-VN" altLang="en-US" sz="27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pic>
        <p:nvPicPr>
          <p:cNvPr id="4" name="Picture 14" descr="star_tip_md_wht"/>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4148376" y="722805"/>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4" name="Text Box 18"/>
          <p:cNvSpPr txBox="1">
            <a:spLocks noChangeArrowheads="1"/>
          </p:cNvSpPr>
          <p:nvPr/>
        </p:nvSpPr>
        <p:spPr bwMode="auto">
          <a:xfrm>
            <a:off x="3024425" y="8864722"/>
            <a:ext cx="1723549" cy="646331"/>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a:extLst>
            <a:ext uri="{AF507438-7753-43E0-B8FC-AC1667EBCBE1}">
              <a14:hiddenEffects xmlns:a14="http://schemas.microsoft.com/office/drawing/2010/main">
                <a:effectLst>
                  <a:outerShdw dist="91581" dir="12821404" algn="ctr" rotWithShape="0">
                    <a:schemeClr val="bg2">
                      <a:alpha val="50000"/>
                    </a:schemeClr>
                  </a:outerShdw>
                </a:effectLst>
              </a14:hiddenEffects>
            </a:ext>
          </a:extLst>
        </p:spPr>
        <p:txBody>
          <a:bodyPr wrap="none">
            <a:spAutoFit/>
            <a:flatTx/>
          </a:bodyPr>
          <a:lstStyle/>
          <a:p>
            <a:pPr marL="0" marR="0" lvl="0" indent="0" algn="l" defTabSz="13716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err="1">
                <a:ln>
                  <a:noFill/>
                </a:ln>
                <a:solidFill>
                  <a:srgbClr val="000000"/>
                </a:solidFill>
                <a:effectLst>
                  <a:outerShdw blurRad="38100" dist="38100" dir="2700000" algn="tl">
                    <a:srgbClr val="FFFFFF"/>
                  </a:outerShdw>
                </a:effectLst>
                <a:uLnTx/>
                <a:uFillTx/>
                <a:latin typeface="Arial"/>
                <a:ea typeface="+mn-ea"/>
                <a:cs typeface="Arial"/>
                <a:sym typeface="Arial"/>
              </a:rPr>
              <a:t>Đáp</a:t>
            </a:r>
            <a:r>
              <a:rPr kumimoji="0" lang="en-US" sz="36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a:ea typeface="+mn-ea"/>
                <a:cs typeface="Arial"/>
                <a:sym typeface="Arial"/>
              </a:rPr>
              <a:t> </a:t>
            </a:r>
            <a:r>
              <a:rPr kumimoji="0" lang="en-US" sz="3600" b="1" i="0" u="none" strike="noStrike" kern="1200" cap="none" spc="0" normalizeH="0" baseline="0" noProof="0" dirty="0" err="1">
                <a:ln>
                  <a:noFill/>
                </a:ln>
                <a:solidFill>
                  <a:srgbClr val="000000"/>
                </a:solidFill>
                <a:effectLst>
                  <a:outerShdw blurRad="38100" dist="38100" dir="2700000" algn="tl">
                    <a:srgbClr val="FFFFFF"/>
                  </a:outerShdw>
                </a:effectLst>
                <a:uLnTx/>
                <a:uFillTx/>
                <a:latin typeface="Arial"/>
                <a:ea typeface="+mn-ea"/>
                <a:cs typeface="Arial"/>
                <a:sym typeface="Arial"/>
              </a:rPr>
              <a:t>án</a:t>
            </a:r>
            <a:endParaRPr kumimoji="0" lang="en-US" sz="36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a:ea typeface="+mn-ea"/>
              <a:cs typeface="Arial"/>
              <a:sym typeface="Arial"/>
            </a:endParaRPr>
          </a:p>
        </p:txBody>
      </p:sp>
      <p:grpSp>
        <p:nvGrpSpPr>
          <p:cNvPr id="4115" name="Group 19"/>
          <p:cNvGrpSpPr>
            <a:grpSpLocks/>
          </p:cNvGrpSpPr>
          <p:nvPr/>
        </p:nvGrpSpPr>
        <p:grpSpPr bwMode="auto">
          <a:xfrm>
            <a:off x="14394416" y="7467601"/>
            <a:ext cx="2055018" cy="1943099"/>
            <a:chOff x="4574" y="3342"/>
            <a:chExt cx="960" cy="912"/>
          </a:xfrm>
        </p:grpSpPr>
        <p:sp>
          <p:nvSpPr>
            <p:cNvPr id="4144" name="AutoShape 20"/>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5" name="Text Box 21"/>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1</a:t>
              </a:r>
            </a:p>
          </p:txBody>
        </p:sp>
      </p:grpSp>
      <p:grpSp>
        <p:nvGrpSpPr>
          <p:cNvPr id="4118" name="Group 22"/>
          <p:cNvGrpSpPr>
            <a:grpSpLocks/>
          </p:cNvGrpSpPr>
          <p:nvPr/>
        </p:nvGrpSpPr>
        <p:grpSpPr bwMode="auto">
          <a:xfrm>
            <a:off x="14394416" y="7467601"/>
            <a:ext cx="2055018" cy="1943099"/>
            <a:chOff x="4574" y="3342"/>
            <a:chExt cx="960" cy="912"/>
          </a:xfrm>
        </p:grpSpPr>
        <p:sp>
          <p:nvSpPr>
            <p:cNvPr id="6" name="AutoShape 23"/>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43" name="Text Box 24"/>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2</a:t>
              </a:r>
            </a:p>
          </p:txBody>
        </p:sp>
      </p:grpSp>
      <p:grpSp>
        <p:nvGrpSpPr>
          <p:cNvPr id="4121" name="Group 25"/>
          <p:cNvGrpSpPr>
            <a:grpSpLocks/>
          </p:cNvGrpSpPr>
          <p:nvPr/>
        </p:nvGrpSpPr>
        <p:grpSpPr bwMode="auto">
          <a:xfrm>
            <a:off x="14394416" y="7467601"/>
            <a:ext cx="2055018" cy="1943099"/>
            <a:chOff x="4574" y="3342"/>
            <a:chExt cx="960" cy="912"/>
          </a:xfrm>
        </p:grpSpPr>
        <p:sp>
          <p:nvSpPr>
            <p:cNvPr id="4140" name="AutoShape 26"/>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41" name="Text Box 27"/>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3</a:t>
              </a:r>
            </a:p>
          </p:txBody>
        </p:sp>
      </p:grpSp>
      <p:grpSp>
        <p:nvGrpSpPr>
          <p:cNvPr id="4124" name="Group 28"/>
          <p:cNvGrpSpPr>
            <a:grpSpLocks/>
          </p:cNvGrpSpPr>
          <p:nvPr/>
        </p:nvGrpSpPr>
        <p:grpSpPr bwMode="auto">
          <a:xfrm>
            <a:off x="14394416" y="7467601"/>
            <a:ext cx="2055018" cy="1943099"/>
            <a:chOff x="4574" y="3342"/>
            <a:chExt cx="960" cy="912"/>
          </a:xfrm>
        </p:grpSpPr>
        <p:sp>
          <p:nvSpPr>
            <p:cNvPr id="4138" name="AutoShape 29"/>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7" name="Text Box 30"/>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4</a:t>
              </a:r>
            </a:p>
          </p:txBody>
        </p:sp>
      </p:grpSp>
      <p:grpSp>
        <p:nvGrpSpPr>
          <p:cNvPr id="4127" name="Group 31"/>
          <p:cNvGrpSpPr>
            <a:grpSpLocks/>
          </p:cNvGrpSpPr>
          <p:nvPr/>
        </p:nvGrpSpPr>
        <p:grpSpPr bwMode="auto">
          <a:xfrm>
            <a:off x="14394416" y="7467601"/>
            <a:ext cx="2055018" cy="1943099"/>
            <a:chOff x="4574" y="3342"/>
            <a:chExt cx="960" cy="912"/>
          </a:xfrm>
        </p:grpSpPr>
        <p:sp>
          <p:nvSpPr>
            <p:cNvPr id="8" name="AutoShape 32"/>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37" name="Text Box 33"/>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5</a:t>
              </a:r>
            </a:p>
          </p:txBody>
        </p:sp>
      </p:grpSp>
      <p:grpSp>
        <p:nvGrpSpPr>
          <p:cNvPr id="4130" name="Group 34"/>
          <p:cNvGrpSpPr>
            <a:grpSpLocks/>
          </p:cNvGrpSpPr>
          <p:nvPr/>
        </p:nvGrpSpPr>
        <p:grpSpPr bwMode="auto">
          <a:xfrm>
            <a:off x="14394416" y="7467601"/>
            <a:ext cx="2055018" cy="1943099"/>
            <a:chOff x="4574" y="3342"/>
            <a:chExt cx="960" cy="912"/>
          </a:xfrm>
        </p:grpSpPr>
        <p:sp>
          <p:nvSpPr>
            <p:cNvPr id="4134" name="AutoShape 35"/>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35" name="Text Box 36"/>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6</a:t>
              </a:r>
            </a:p>
          </p:txBody>
        </p:sp>
      </p:grpSp>
      <p:grpSp>
        <p:nvGrpSpPr>
          <p:cNvPr id="4133" name="Group 37"/>
          <p:cNvGrpSpPr>
            <a:grpSpLocks/>
          </p:cNvGrpSpPr>
          <p:nvPr/>
        </p:nvGrpSpPr>
        <p:grpSpPr bwMode="auto">
          <a:xfrm>
            <a:off x="14394416" y="7467601"/>
            <a:ext cx="2055018" cy="1943099"/>
            <a:chOff x="4574" y="3342"/>
            <a:chExt cx="960" cy="912"/>
          </a:xfrm>
        </p:grpSpPr>
        <p:sp>
          <p:nvSpPr>
            <p:cNvPr id="4132" name="AutoShape 38"/>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9" name="Text Box 39"/>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7</a:t>
              </a:r>
            </a:p>
          </p:txBody>
        </p:sp>
      </p:grpSp>
      <p:grpSp>
        <p:nvGrpSpPr>
          <p:cNvPr id="4136" name="Group 40"/>
          <p:cNvGrpSpPr>
            <a:grpSpLocks/>
          </p:cNvGrpSpPr>
          <p:nvPr/>
        </p:nvGrpSpPr>
        <p:grpSpPr bwMode="auto">
          <a:xfrm>
            <a:off x="14394416" y="7467601"/>
            <a:ext cx="2055018" cy="1943099"/>
            <a:chOff x="4574" y="3342"/>
            <a:chExt cx="960" cy="912"/>
          </a:xfrm>
        </p:grpSpPr>
        <p:sp>
          <p:nvSpPr>
            <p:cNvPr id="10" name="AutoShape 41"/>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31" name="Text Box 42"/>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8</a:t>
              </a:r>
            </a:p>
          </p:txBody>
        </p:sp>
      </p:grpSp>
      <p:grpSp>
        <p:nvGrpSpPr>
          <p:cNvPr id="4139" name="Group 43"/>
          <p:cNvGrpSpPr>
            <a:grpSpLocks/>
          </p:cNvGrpSpPr>
          <p:nvPr/>
        </p:nvGrpSpPr>
        <p:grpSpPr bwMode="auto">
          <a:xfrm>
            <a:off x="14394416" y="7467601"/>
            <a:ext cx="2055018" cy="1943099"/>
            <a:chOff x="4574" y="3342"/>
            <a:chExt cx="960" cy="912"/>
          </a:xfrm>
        </p:grpSpPr>
        <p:sp>
          <p:nvSpPr>
            <p:cNvPr id="4128" name="AutoShape 44"/>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29" name="Text Box 45"/>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9</a:t>
              </a:r>
            </a:p>
          </p:txBody>
        </p:sp>
      </p:grpSp>
      <p:grpSp>
        <p:nvGrpSpPr>
          <p:cNvPr id="4142" name="Group 46"/>
          <p:cNvGrpSpPr>
            <a:grpSpLocks/>
          </p:cNvGrpSpPr>
          <p:nvPr/>
        </p:nvGrpSpPr>
        <p:grpSpPr bwMode="auto">
          <a:xfrm>
            <a:off x="14325600" y="7465222"/>
            <a:ext cx="2190274" cy="1943100"/>
            <a:chOff x="4543" y="3342"/>
            <a:chExt cx="1022" cy="912"/>
          </a:xfrm>
        </p:grpSpPr>
        <p:sp>
          <p:nvSpPr>
            <p:cNvPr id="4126" name="AutoShape 47"/>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11" name="Text Box 48"/>
            <p:cNvSpPr txBox="1">
              <a:spLocks noChangeArrowheads="1"/>
            </p:cNvSpPr>
            <p:nvPr/>
          </p:nvSpPr>
          <p:spPr bwMode="auto">
            <a:xfrm>
              <a:off x="4543" y="3553"/>
              <a:ext cx="1022" cy="433"/>
            </a:xfrm>
            <a:prstGeom prst="rect">
              <a:avLst/>
            </a:prstGeom>
            <a:no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50000"/>
                </a:lnSpc>
                <a:spcBef>
                  <a:spcPct val="50000"/>
                </a:spcBef>
                <a:spcAft>
                  <a:spcPct val="0"/>
                </a:spcAft>
                <a:buClrTx/>
                <a:buSzTx/>
                <a:buFontTx/>
                <a:buNone/>
                <a:tabLst/>
                <a:defRPr/>
              </a:pPr>
              <a:r>
                <a:rPr kumimoji="0" lang="en-US" altLang="en-US" sz="3600" b="1" i="0" u="none" strike="noStrike" kern="1200" cap="none" spc="0" normalizeH="0" baseline="0" noProof="0" dirty="0" err="1">
                  <a:ln>
                    <a:noFill/>
                  </a:ln>
                  <a:solidFill>
                    <a:srgbClr val="FFFFFF"/>
                  </a:solidFill>
                  <a:effectLst/>
                  <a:uLnTx/>
                  <a:uFillTx/>
                  <a:latin typeface="Arial"/>
                  <a:ea typeface="+mn-ea"/>
                  <a:cs typeface="Times New Roman" panose="02020603050405020304" pitchFamily="18" charset="0"/>
                  <a:sym typeface="Arial"/>
                </a:rPr>
                <a:t>Hết</a:t>
              </a:r>
              <a:r>
                <a:rPr kumimoji="0" lang="en-US" altLang="en-US" sz="3600" b="1" i="0" u="none" strike="noStrike" kern="1200" cap="none" spc="0" normalizeH="0" baseline="0" noProof="0" dirty="0">
                  <a:ln>
                    <a:noFill/>
                  </a:ln>
                  <a:solidFill>
                    <a:srgbClr val="FFFFFF"/>
                  </a:solidFill>
                  <a:effectLst/>
                  <a:uLnTx/>
                  <a:uFillTx/>
                  <a:latin typeface="Arial"/>
                  <a:ea typeface="+mn-ea"/>
                  <a:cs typeface="Times New Roman" panose="02020603050405020304" pitchFamily="18" charset="0"/>
                  <a:sym typeface="Arial"/>
                </a:rPr>
                <a:t> </a:t>
              </a:r>
              <a:r>
                <a:rPr kumimoji="0" lang="en-US" altLang="en-US" sz="3600" b="1" i="0" u="none" strike="noStrike" kern="1200" cap="none" spc="0" normalizeH="0" baseline="0" noProof="0" dirty="0" err="1">
                  <a:ln>
                    <a:noFill/>
                  </a:ln>
                  <a:solidFill>
                    <a:srgbClr val="FFFFFF"/>
                  </a:solidFill>
                  <a:effectLst/>
                  <a:uLnTx/>
                  <a:uFillTx/>
                  <a:latin typeface="Arial"/>
                  <a:ea typeface="+mn-ea"/>
                  <a:cs typeface="Times New Roman" panose="02020603050405020304" pitchFamily="18" charset="0"/>
                  <a:sym typeface="Arial"/>
                </a:rPr>
                <a:t>giờ</a:t>
              </a:r>
              <a:endParaRPr kumimoji="0" lang="en-US" altLang="en-US" sz="3600" b="1" i="0" u="none" strike="noStrike" kern="1200" cap="none" spc="0" normalizeH="0" baseline="0" noProof="0" dirty="0">
                <a:ln>
                  <a:noFill/>
                </a:ln>
                <a:solidFill>
                  <a:srgbClr val="FFFFFF"/>
                </a:solidFill>
                <a:effectLst/>
                <a:uLnTx/>
                <a:uFillTx/>
                <a:latin typeface="Arial"/>
                <a:ea typeface="+mn-ea"/>
                <a:cs typeface="Times New Roman" panose="02020603050405020304" pitchFamily="18" charset="0"/>
                <a:sym typeface="Arial"/>
              </a:endParaRPr>
            </a:p>
          </p:txBody>
        </p:sp>
      </p:grpSp>
      <p:sp>
        <p:nvSpPr>
          <p:cNvPr id="4145" name="Text Box 49"/>
          <p:cNvSpPr txBox="1">
            <a:spLocks noChangeArrowheads="1"/>
          </p:cNvSpPr>
          <p:nvPr/>
        </p:nvSpPr>
        <p:spPr bwMode="auto">
          <a:xfrm>
            <a:off x="13182600" y="9007614"/>
            <a:ext cx="12573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13716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a:sym typeface="Arial"/>
              </a:rPr>
              <a:t>10s</a:t>
            </a:r>
          </a:p>
        </p:txBody>
      </p:sp>
      <p:sp>
        <p:nvSpPr>
          <p:cNvPr id="51" name="AutoShape 52"/>
          <p:cNvSpPr>
            <a:spLocks noChangeArrowheads="1"/>
          </p:cNvSpPr>
          <p:nvPr/>
        </p:nvSpPr>
        <p:spPr bwMode="auto">
          <a:xfrm>
            <a:off x="4697602" y="6437420"/>
            <a:ext cx="8027797" cy="1312335"/>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8" name="TextBox 47"/>
          <p:cNvSpPr txBox="1"/>
          <p:nvPr/>
        </p:nvSpPr>
        <p:spPr>
          <a:xfrm>
            <a:off x="6188799" y="734373"/>
            <a:ext cx="6308001"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smtClean="0">
                <a:ln>
                  <a:noFill/>
                </a:ln>
                <a:solidFill>
                  <a:srgbClr val="4F81BD"/>
                </a:solidFill>
                <a:effectLst/>
                <a:uLnTx/>
                <a:uFillTx/>
                <a:latin typeface="Arial" panose="020B0604020202020204" pitchFamily="34" charset="0"/>
                <a:ea typeface="+mn-ea"/>
                <a:cs typeface="Arial" panose="020B0604020202020204" pitchFamily="34" charset="0"/>
              </a:rPr>
              <a:t>BÀI TẬP TRẮC NGHIỆM</a:t>
            </a:r>
            <a:endParaRPr kumimoji="0" lang="en-US" sz="4200" b="1" i="0" u="none" strike="noStrike" kern="1200" cap="none" spc="0" normalizeH="0" baseline="0" noProof="0" dirty="0">
              <a:ln>
                <a:noFill/>
              </a:ln>
              <a:solidFill>
                <a:srgbClr val="4F81BD"/>
              </a:solidFill>
              <a:effectLst/>
              <a:uLnTx/>
              <a:uFillTx/>
              <a:latin typeface="Arial" panose="020B0604020202020204" pitchFamily="34" charset="0"/>
              <a:ea typeface="+mn-ea"/>
              <a:cs typeface="Arial" panose="020B0604020202020204" pitchFamily="34" charset="0"/>
            </a:endParaRPr>
          </a:p>
        </p:txBody>
      </p:sp>
      <p:cxnSp>
        <p:nvCxnSpPr>
          <p:cNvPr id="49" name="Straight Connector 48"/>
          <p:cNvCxnSpPr/>
          <p:nvPr/>
        </p:nvCxnSpPr>
        <p:spPr>
          <a:xfrm flipV="1">
            <a:off x="1371600" y="1653904"/>
            <a:ext cx="15520289" cy="60596"/>
          </a:xfrm>
          <a:prstGeom prst="line">
            <a:avLst/>
          </a:prstGeom>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a:off x="1752600" y="2086453"/>
            <a:ext cx="1975982" cy="966456"/>
            <a:chOff x="3828969" y="1273590"/>
            <a:chExt cx="1257381" cy="507145"/>
          </a:xfrm>
        </p:grpSpPr>
        <p:sp>
          <p:nvSpPr>
            <p:cNvPr id="53" name="AutoShape 6"/>
            <p:cNvSpPr>
              <a:spLocks noChangeArrowheads="1"/>
            </p:cNvSpPr>
            <p:nvPr/>
          </p:nvSpPr>
          <p:spPr bwMode="auto">
            <a:xfrm>
              <a:off x="3829050" y="1273590"/>
              <a:ext cx="1257300" cy="507145"/>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54" name="AutoShape 7"/>
            <p:cNvSpPr>
              <a:spLocks noChangeArrowheads="1"/>
            </p:cNvSpPr>
            <p:nvPr/>
          </p:nvSpPr>
          <p:spPr bwMode="auto">
            <a:xfrm>
              <a:off x="3880247" y="1322123"/>
              <a:ext cx="1152525" cy="409605"/>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55" name="Text Box 8"/>
            <p:cNvSpPr txBox="1">
              <a:spLocks noChangeArrowheads="1"/>
            </p:cNvSpPr>
            <p:nvPr/>
          </p:nvSpPr>
          <p:spPr bwMode="auto">
            <a:xfrm>
              <a:off x="3828969" y="1302141"/>
              <a:ext cx="1209675" cy="371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50000"/>
                </a:spcBef>
                <a:spcAft>
                  <a:spcPct val="0"/>
                </a:spcAft>
                <a:buClrTx/>
                <a:buSzTx/>
                <a:buFontTx/>
                <a:buNone/>
                <a:tabLst/>
                <a:defRPr/>
              </a:pPr>
              <a:r>
                <a:rPr kumimoji="0" lang="en-US" altLang="en-US" sz="4000" b="1" i="0" u="none" strike="noStrike" kern="1200" cap="none" spc="0" normalizeH="0" baseline="0" noProof="0" dirty="0" err="1">
                  <a:ln>
                    <a:noFill/>
                  </a:ln>
                  <a:solidFill>
                    <a:srgbClr val="000000"/>
                  </a:solidFill>
                  <a:effectLst/>
                  <a:uLnTx/>
                  <a:uFillTx/>
                  <a:latin typeface="Arial"/>
                  <a:ea typeface="+mn-ea"/>
                  <a:cs typeface="Arial"/>
                  <a:sym typeface="Arial"/>
                </a:rPr>
                <a:t>Câu</a:t>
              </a:r>
              <a:r>
                <a:rPr kumimoji="0" lang="en-US" altLang="en-US" sz="4000" b="1" i="0" u="none" strike="noStrike" kern="1200" cap="none" spc="0" normalizeH="0" baseline="0" noProof="0" dirty="0">
                  <a:ln>
                    <a:noFill/>
                  </a:ln>
                  <a:solidFill>
                    <a:srgbClr val="000000"/>
                  </a:solidFill>
                  <a:effectLst/>
                  <a:uLnTx/>
                  <a:uFillTx/>
                  <a:latin typeface="Arial"/>
                  <a:ea typeface="+mn-ea"/>
                  <a:cs typeface="Arial"/>
                  <a:sym typeface="Arial"/>
                </a:rPr>
                <a:t> </a:t>
              </a:r>
              <a:r>
                <a:rPr kumimoji="0" lang="en-US" altLang="en-US" sz="4000" b="1" i="0" u="none" strike="noStrike" kern="1200" cap="none" spc="0" normalizeH="0" baseline="0" noProof="0" dirty="0" smtClean="0">
                  <a:ln>
                    <a:noFill/>
                  </a:ln>
                  <a:solidFill>
                    <a:srgbClr val="000000"/>
                  </a:solidFill>
                  <a:effectLst/>
                  <a:uLnTx/>
                  <a:uFillTx/>
                  <a:latin typeface="Arial"/>
                  <a:ea typeface="+mn-ea"/>
                  <a:cs typeface="Arial"/>
                  <a:sym typeface="Arial"/>
                </a:rPr>
                <a:t>2</a:t>
              </a:r>
              <a:endParaRPr kumimoji="0" lang="en-US" altLang="en-US" sz="4000" b="1" i="0" u="none" strike="noStrike" kern="1200" cap="none" spc="0" normalizeH="0" baseline="0" noProof="0" dirty="0">
                <a:ln>
                  <a:noFill/>
                </a:ln>
                <a:solidFill>
                  <a:srgbClr val="000000"/>
                </a:solidFill>
                <a:effectLst/>
                <a:uLnTx/>
                <a:uFillTx/>
                <a:latin typeface="Arial"/>
                <a:ea typeface="+mn-ea"/>
                <a:cs typeface="Arial"/>
                <a:sym typeface="Arial"/>
              </a:endParaRPr>
            </a:p>
          </p:txBody>
        </p:sp>
      </p:grpSp>
      <p:sp>
        <p:nvSpPr>
          <p:cNvPr id="56" name="Text Box 16"/>
          <p:cNvSpPr txBox="1">
            <a:spLocks noChangeArrowheads="1"/>
          </p:cNvSpPr>
          <p:nvPr/>
        </p:nvSpPr>
        <p:spPr bwMode="auto">
          <a:xfrm>
            <a:off x="3886201" y="1976378"/>
            <a:ext cx="122682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lvl="0" algn="just" defTabSz="1371600" eaLnBrk="1" fontAlgn="base" hangingPunct="1">
              <a:lnSpc>
                <a:spcPct val="150000"/>
              </a:lnSpc>
              <a:spcAft>
                <a:spcPct val="0"/>
              </a:spcAft>
            </a:pPr>
            <a:r>
              <a:rPr lang="vi-VN" altLang="en-US" sz="4000" b="0" dirty="0">
                <a:solidFill>
                  <a:prstClr val="black"/>
                </a:solidFill>
                <a:cs typeface="Arial"/>
                <a:sym typeface="Arial"/>
              </a:rPr>
              <a:t>Cho </a:t>
            </a:r>
            <a:r>
              <a:rPr lang="el-GR" altLang="en-US" sz="4000" b="0" dirty="0">
                <a:solidFill>
                  <a:prstClr val="black"/>
                </a:solidFill>
                <a:cs typeface="Arial"/>
                <a:sym typeface="Arial"/>
              </a:rPr>
              <a:t>Δ</a:t>
            </a:r>
            <a:r>
              <a:rPr lang="vi-VN" altLang="en-US" sz="4000" b="0" dirty="0">
                <a:solidFill>
                  <a:prstClr val="black"/>
                </a:solidFill>
                <a:cs typeface="Arial"/>
                <a:sym typeface="Arial"/>
              </a:rPr>
              <a:t>ABC, hai đường cao AM và BN cắt nhau tại H. Em chọn phát biểu đúng:</a:t>
            </a:r>
            <a:endParaRPr kumimoji="0" lang="en-US" alt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a:sym typeface="Arial"/>
            </a:endParaRPr>
          </a:p>
        </p:txBody>
      </p:sp>
      <p:pic>
        <p:nvPicPr>
          <p:cNvPr id="57"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flipH="1">
            <a:off x="1299042" y="7619065"/>
            <a:ext cx="1313529" cy="2259652"/>
          </a:xfrm>
          <a:prstGeom prst="rect">
            <a:avLst/>
          </a:prstGeom>
        </p:spPr>
      </p:pic>
      <p:sp>
        <p:nvSpPr>
          <p:cNvPr id="2" name="Rectangle 1"/>
          <p:cNvSpPr/>
          <p:nvPr/>
        </p:nvSpPr>
        <p:spPr>
          <a:xfrm>
            <a:off x="5029200" y="3705165"/>
            <a:ext cx="9144000" cy="5324535"/>
          </a:xfrm>
          <a:prstGeom prst="rect">
            <a:avLst/>
          </a:prstGeom>
        </p:spPr>
        <p:txBody>
          <a:bodyPr>
            <a:spAutoFit/>
          </a:bodyPr>
          <a:lstStyle/>
          <a:p>
            <a:pPr algn="just">
              <a:lnSpc>
                <a:spcPct val="200000"/>
              </a:lnSpc>
              <a:spcAft>
                <a:spcPts val="800"/>
              </a:spcAft>
            </a:pPr>
            <a:r>
              <a:rPr lang="en-US" sz="4000" dirty="0">
                <a:latin typeface="Arial" panose="020B0604020202020204" pitchFamily="34" charset="0"/>
                <a:ea typeface="Times New Roman" panose="02020603050405020304" pitchFamily="18" charset="0"/>
                <a:cs typeface="Times New Roman" panose="02020603050405020304" pitchFamily="18" charset="0"/>
              </a:rPr>
              <a:t>A. H </a:t>
            </a:r>
            <a:r>
              <a:rPr lang="en-US" sz="4000" dirty="0" err="1">
                <a:latin typeface="Arial" panose="020B0604020202020204" pitchFamily="34" charset="0"/>
                <a:ea typeface="Times New Roman" panose="02020603050405020304" pitchFamily="18" charset="0"/>
                <a:cs typeface="Times New Roman" panose="02020603050405020304" pitchFamily="18" charset="0"/>
              </a:rPr>
              <a:t>là</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trọng</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tâm</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của</a:t>
            </a:r>
            <a:r>
              <a:rPr lang="en-US" sz="4000" dirty="0">
                <a:latin typeface="Arial" panose="020B0604020202020204" pitchFamily="34" charset="0"/>
                <a:ea typeface="Times New Roman" panose="02020603050405020304" pitchFamily="18" charset="0"/>
                <a:cs typeface="Times New Roman" panose="02020603050405020304" pitchFamily="18" charset="0"/>
              </a:rPr>
              <a:t> ΔABC</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4000" dirty="0">
                <a:latin typeface="Arial" panose="020B0604020202020204" pitchFamily="34" charset="0"/>
                <a:ea typeface="Times New Roman" panose="02020603050405020304" pitchFamily="18" charset="0"/>
                <a:cs typeface="Times New Roman" panose="02020603050405020304" pitchFamily="18" charset="0"/>
              </a:rPr>
              <a:t>B. H </a:t>
            </a:r>
            <a:r>
              <a:rPr lang="en-US" sz="4000" dirty="0" err="1">
                <a:latin typeface="Arial" panose="020B0604020202020204" pitchFamily="34" charset="0"/>
                <a:ea typeface="Times New Roman" panose="02020603050405020304" pitchFamily="18" charset="0"/>
                <a:cs typeface="Times New Roman" panose="02020603050405020304" pitchFamily="18" charset="0"/>
              </a:rPr>
              <a:t>là</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tâm</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tròn</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nội</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4000" dirty="0">
                <a:latin typeface="Arial" panose="020B0604020202020204" pitchFamily="34" charset="0"/>
                <a:ea typeface="Times New Roman" panose="02020603050405020304" pitchFamily="18" charset="0"/>
                <a:cs typeface="Times New Roman" panose="02020603050405020304" pitchFamily="18" charset="0"/>
              </a:rPr>
              <a:t> ΔABC</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4000" dirty="0">
                <a:latin typeface="Arial" panose="020B0604020202020204" pitchFamily="34" charset="0"/>
                <a:ea typeface="Calibri" panose="020F0502020204030204" pitchFamily="34" charset="0"/>
                <a:cs typeface="Times New Roman" panose="02020603050405020304" pitchFamily="18" charset="0"/>
              </a:rPr>
              <a:t>C. CH </a:t>
            </a:r>
            <a:r>
              <a:rPr lang="en-US" sz="4000" dirty="0" err="1">
                <a:latin typeface="Arial" panose="020B0604020202020204" pitchFamily="34" charset="0"/>
                <a:ea typeface="Calibri" panose="020F0502020204030204" pitchFamily="34" charset="0"/>
                <a:cs typeface="Times New Roman" panose="02020603050405020304" pitchFamily="18" charset="0"/>
              </a:rPr>
              <a:t>là</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đường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cao</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của</a:t>
            </a:r>
            <a:r>
              <a:rPr lang="en-US" sz="4000" dirty="0">
                <a:latin typeface="Arial" panose="020B0604020202020204" pitchFamily="34" charset="0"/>
                <a:ea typeface="Calibri" panose="020F0502020204030204" pitchFamily="34" charset="0"/>
                <a:cs typeface="Times New Roman" panose="02020603050405020304" pitchFamily="18" charset="0"/>
              </a:rPr>
              <a:t> ΔABC</a:t>
            </a:r>
          </a:p>
          <a:p>
            <a:pPr algn="just">
              <a:lnSpc>
                <a:spcPct val="200000"/>
              </a:lnSpc>
              <a:spcAft>
                <a:spcPts val="800"/>
              </a:spcAft>
            </a:pPr>
            <a:r>
              <a:rPr lang="en-US" sz="4000" dirty="0">
                <a:latin typeface="Arial" panose="020B0604020202020204" pitchFamily="34" charset="0"/>
                <a:ea typeface="Times New Roman" panose="02020603050405020304" pitchFamily="18" charset="0"/>
                <a:cs typeface="Times New Roman" panose="02020603050405020304" pitchFamily="18" charset="0"/>
              </a:rPr>
              <a:t>D. CH </a:t>
            </a:r>
            <a:r>
              <a:rPr lang="en-US" sz="4000" dirty="0" err="1">
                <a:latin typeface="Arial" panose="020B0604020202020204" pitchFamily="34" charset="0"/>
                <a:ea typeface="Times New Roman" panose="02020603050405020304" pitchFamily="18" charset="0"/>
                <a:cs typeface="Times New Roman" panose="02020603050405020304" pitchFamily="18" charset="0"/>
              </a:rPr>
              <a:t>là</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trung</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trực</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của</a:t>
            </a:r>
            <a:r>
              <a:rPr lang="en-US" sz="4000" dirty="0">
                <a:latin typeface="Arial" panose="020B0604020202020204" pitchFamily="34" charset="0"/>
                <a:ea typeface="Times New Roman" panose="02020603050405020304" pitchFamily="18" charset="0"/>
                <a:cs typeface="Times New Roman" panose="02020603050405020304" pitchFamily="18" charset="0"/>
              </a:rPr>
              <a:t> ΔABC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39006169"/>
      </p:ext>
    </p:extLst>
  </p:cSld>
  <p:clrMapOvr>
    <a:masterClrMapping/>
  </p:clrMapOvr>
  <mc:AlternateContent xmlns:mc="http://schemas.openxmlformats.org/markup-compatibility/2006" xmlns:p14="http://schemas.microsoft.com/office/powerpoint/2010/main">
    <mc:Choice Requires="p14">
      <p:transition spd="med" p14:dur="700" advClick="0">
        <p:push dir="u"/>
        <p:sndAc>
          <p:stSnd>
            <p:snd r:embed="rId2" name="chimes.wav"/>
          </p:stSnd>
        </p:sndAc>
      </p:transition>
    </mc:Choice>
    <mc:Fallback xmlns="">
      <p:transition spd="med" advClick="0">
        <p:push dir="u"/>
        <p:sndAc>
          <p:stSnd>
            <p:snd r:embed="rId11" name="chimes.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14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nodeType="clickEffect">
                                  <p:stCondLst>
                                    <p:cond delay="1000"/>
                                  </p:stCondLst>
                                  <p:childTnLst>
                                    <p:set>
                                      <p:cBhvr>
                                        <p:cTn id="6" dur="1" fill="hold">
                                          <p:stCondLst>
                                            <p:cond delay="499"/>
                                          </p:stCondLst>
                                        </p:cTn>
                                        <p:tgtEl>
                                          <p:spTgt spid="4115"/>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beep.wav"/>
                                        </p:tgtEl>
                                      </p:cMediaNode>
                                    </p:audio>
                                  </p:subTnLst>
                                </p:cTn>
                              </p:par>
                            </p:childTnLst>
                          </p:cTn>
                        </p:par>
                        <p:par>
                          <p:cTn id="7" fill="hold" nodeType="afterGroup">
                            <p:stCondLst>
                              <p:cond delay="1500"/>
                            </p:stCondLst>
                            <p:childTnLst>
                              <p:par>
                                <p:cTn id="8" presetID="1" presetClass="entr" presetSubtype="0" fill="hold" nodeType="afterEffect">
                                  <p:stCondLst>
                                    <p:cond delay="1000"/>
                                  </p:stCondLst>
                                  <p:childTnLst>
                                    <p:set>
                                      <p:cBhvr>
                                        <p:cTn id="9" dur="1" fill="hold">
                                          <p:stCondLst>
                                            <p:cond delay="499"/>
                                          </p:stCondLst>
                                        </p:cTn>
                                        <p:tgtEl>
                                          <p:spTgt spid="4118"/>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3" name="beep.wav"/>
                                        </p:tgtEl>
                                      </p:cMediaNode>
                                    </p:audio>
                                  </p:subTnLst>
                                </p:cTn>
                              </p:par>
                            </p:childTnLst>
                          </p:cTn>
                        </p:par>
                        <p:par>
                          <p:cTn id="10" fill="hold" nodeType="afterGroup">
                            <p:stCondLst>
                              <p:cond delay="3000"/>
                            </p:stCondLst>
                            <p:childTnLst>
                              <p:par>
                                <p:cTn id="11" presetID="1" presetClass="entr" presetSubtype="0" fill="hold" nodeType="afterEffect">
                                  <p:stCondLst>
                                    <p:cond delay="1000"/>
                                  </p:stCondLst>
                                  <p:childTnLst>
                                    <p:set>
                                      <p:cBhvr>
                                        <p:cTn id="12" dur="1" fill="hold">
                                          <p:stCondLst>
                                            <p:cond delay="499"/>
                                          </p:stCondLst>
                                        </p:cTn>
                                        <p:tgtEl>
                                          <p:spTgt spid="4121"/>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3" name="beep.wav"/>
                                        </p:tgtEl>
                                      </p:cMediaNode>
                                    </p:audio>
                                  </p:subTnLst>
                                </p:cTn>
                              </p:par>
                            </p:childTnLst>
                          </p:cTn>
                        </p:par>
                        <p:par>
                          <p:cTn id="13" fill="hold" nodeType="afterGroup">
                            <p:stCondLst>
                              <p:cond delay="4500"/>
                            </p:stCondLst>
                            <p:childTnLst>
                              <p:par>
                                <p:cTn id="14" presetID="1" presetClass="entr" presetSubtype="0" fill="hold" nodeType="afterEffect">
                                  <p:stCondLst>
                                    <p:cond delay="1000"/>
                                  </p:stCondLst>
                                  <p:childTnLst>
                                    <p:set>
                                      <p:cBhvr>
                                        <p:cTn id="15" dur="1" fill="hold">
                                          <p:stCondLst>
                                            <p:cond delay="499"/>
                                          </p:stCondLst>
                                        </p:cTn>
                                        <p:tgtEl>
                                          <p:spTgt spid="4124"/>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3" name="beep.wav"/>
                                        </p:tgtEl>
                                      </p:cMediaNode>
                                    </p:audio>
                                  </p:subTnLst>
                                </p:cTn>
                              </p:par>
                            </p:childTnLst>
                          </p:cTn>
                        </p:par>
                        <p:par>
                          <p:cTn id="16" fill="hold" nodeType="afterGroup">
                            <p:stCondLst>
                              <p:cond delay="6000"/>
                            </p:stCondLst>
                            <p:childTnLst>
                              <p:par>
                                <p:cTn id="17" presetID="1" presetClass="entr" presetSubtype="0" fill="hold" nodeType="afterEffect">
                                  <p:stCondLst>
                                    <p:cond delay="1000"/>
                                  </p:stCondLst>
                                  <p:childTnLst>
                                    <p:set>
                                      <p:cBhvr>
                                        <p:cTn id="18" dur="1" fill="hold">
                                          <p:stCondLst>
                                            <p:cond delay="499"/>
                                          </p:stCondLst>
                                        </p:cTn>
                                        <p:tgtEl>
                                          <p:spTgt spid="412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3" name="beep.wav"/>
                                        </p:tgtEl>
                                      </p:cMediaNode>
                                    </p:audio>
                                  </p:subTnLst>
                                </p:cTn>
                              </p:par>
                            </p:childTnLst>
                          </p:cTn>
                        </p:par>
                        <p:par>
                          <p:cTn id="19" fill="hold" nodeType="afterGroup">
                            <p:stCondLst>
                              <p:cond delay="7500"/>
                            </p:stCondLst>
                            <p:childTnLst>
                              <p:par>
                                <p:cTn id="20" presetID="1" presetClass="entr" presetSubtype="0" fill="hold" nodeType="afterEffect">
                                  <p:stCondLst>
                                    <p:cond delay="1000"/>
                                  </p:stCondLst>
                                  <p:childTnLst>
                                    <p:set>
                                      <p:cBhvr>
                                        <p:cTn id="21" dur="1" fill="hold">
                                          <p:stCondLst>
                                            <p:cond delay="499"/>
                                          </p:stCondLst>
                                        </p:cTn>
                                        <p:tgtEl>
                                          <p:spTgt spid="4130"/>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3" name="beep.wav"/>
                                        </p:tgtEl>
                                      </p:cMediaNode>
                                    </p:audio>
                                  </p:subTnLst>
                                </p:cTn>
                              </p:par>
                            </p:childTnLst>
                          </p:cTn>
                        </p:par>
                        <p:par>
                          <p:cTn id="22" fill="hold" nodeType="afterGroup">
                            <p:stCondLst>
                              <p:cond delay="9000"/>
                            </p:stCondLst>
                            <p:childTnLst>
                              <p:par>
                                <p:cTn id="23" presetID="1" presetClass="entr" presetSubtype="0" fill="hold" nodeType="afterEffect">
                                  <p:stCondLst>
                                    <p:cond delay="1000"/>
                                  </p:stCondLst>
                                  <p:childTnLst>
                                    <p:set>
                                      <p:cBhvr>
                                        <p:cTn id="24" dur="1" fill="hold">
                                          <p:stCondLst>
                                            <p:cond delay="499"/>
                                          </p:stCondLst>
                                        </p:cTn>
                                        <p:tgtEl>
                                          <p:spTgt spid="4133"/>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3" name="beep.wav"/>
                                        </p:tgtEl>
                                      </p:cMediaNode>
                                    </p:audio>
                                  </p:subTnLst>
                                </p:cTn>
                              </p:par>
                            </p:childTnLst>
                          </p:cTn>
                        </p:par>
                        <p:par>
                          <p:cTn id="25" fill="hold" nodeType="afterGroup">
                            <p:stCondLst>
                              <p:cond delay="10500"/>
                            </p:stCondLst>
                            <p:childTnLst>
                              <p:par>
                                <p:cTn id="26" presetID="1" presetClass="entr" presetSubtype="0" fill="hold" nodeType="afterEffect">
                                  <p:stCondLst>
                                    <p:cond delay="1000"/>
                                  </p:stCondLst>
                                  <p:childTnLst>
                                    <p:set>
                                      <p:cBhvr>
                                        <p:cTn id="27" dur="1" fill="hold">
                                          <p:stCondLst>
                                            <p:cond delay="499"/>
                                          </p:stCondLst>
                                        </p:cTn>
                                        <p:tgtEl>
                                          <p:spTgt spid="4136"/>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3" name="beep.wav"/>
                                        </p:tgtEl>
                                      </p:cMediaNode>
                                    </p:audio>
                                  </p:subTnLst>
                                </p:cTn>
                              </p:par>
                            </p:childTnLst>
                          </p:cTn>
                        </p:par>
                        <p:par>
                          <p:cTn id="28" fill="hold" nodeType="afterGroup">
                            <p:stCondLst>
                              <p:cond delay="12000"/>
                            </p:stCondLst>
                            <p:childTnLst>
                              <p:par>
                                <p:cTn id="29" presetID="1" presetClass="entr" presetSubtype="0" fill="hold" nodeType="afterEffect">
                                  <p:stCondLst>
                                    <p:cond delay="1000"/>
                                  </p:stCondLst>
                                  <p:childTnLst>
                                    <p:set>
                                      <p:cBhvr>
                                        <p:cTn id="30" dur="1" fill="hold">
                                          <p:stCondLst>
                                            <p:cond delay="499"/>
                                          </p:stCondLst>
                                        </p:cTn>
                                        <p:tgtEl>
                                          <p:spTgt spid="4139"/>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3" name="beep.wav"/>
                                        </p:tgtEl>
                                      </p:cMediaNode>
                                    </p:audio>
                                  </p:subTnLst>
                                </p:cTn>
                              </p:par>
                            </p:childTnLst>
                          </p:cTn>
                        </p:par>
                        <p:par>
                          <p:cTn id="31" fill="hold" nodeType="afterGroup">
                            <p:stCondLst>
                              <p:cond delay="13500"/>
                            </p:stCondLst>
                            <p:childTnLst>
                              <p:par>
                                <p:cTn id="32" presetID="1" presetClass="entr" presetSubtype="0" fill="hold" nodeType="afterEffect">
                                  <p:stCondLst>
                                    <p:cond delay="1000"/>
                                  </p:stCondLst>
                                  <p:childTnLst>
                                    <p:set>
                                      <p:cBhvr>
                                        <p:cTn id="33" dur="1" fill="hold">
                                          <p:stCondLst>
                                            <p:cond delay="499"/>
                                          </p:stCondLst>
                                        </p:cTn>
                                        <p:tgtEl>
                                          <p:spTgt spid="4142"/>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8. Ket thuc cau hoi.wav"/>
                                        </p:tgtEl>
                                      </p:cMediaNode>
                                    </p:audio>
                                  </p:subTnLst>
                                </p:cTn>
                              </p:par>
                            </p:childTnLst>
                          </p:cTn>
                        </p:par>
                      </p:childTnLst>
                    </p:cTn>
                  </p:par>
                </p:childTnLst>
              </p:cTn>
              <p:nextCondLst>
                <p:cond evt="onClick" delay="0">
                  <p:tgtEl>
                    <p:spTgt spid="4145"/>
                  </p:tgtEl>
                </p:cond>
              </p:nextCondLst>
            </p:seq>
            <p:seq concurrent="1" nextAc="seek">
              <p:cTn id="34" restart="whenNotActive" fill="hold" evtFilter="cancelBubble" nodeType="interactiveSeq">
                <p:stCondLst>
                  <p:cond evt="onClick" delay="0">
                    <p:tgtEl>
                      <p:spTgt spid="4114"/>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147"/>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5" name="FELIZ2.WAV"/>
                                        </p:tgtEl>
                                      </p:cMediaNode>
                                    </p:audio>
                                  </p:subTnLst>
                                </p:cTn>
                              </p:par>
                              <p:par>
                                <p:cTn id="39" presetID="3" presetClass="entr" presetSubtype="10" fill="hold" grpId="0" nodeType="with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blinds(horizontal)">
                                      <p:cBhvr>
                                        <p:cTn id="41" dur="500"/>
                                        <p:tgtEl>
                                          <p:spTgt spid="51"/>
                                        </p:tgtEl>
                                      </p:cBhvr>
                                    </p:animEffect>
                                  </p:childTnLst>
                                </p:cTn>
                              </p:par>
                              <p:par>
                                <p:cTn id="42" presetID="22" presetClass="emph" presetSubtype="0" repeatCount="10000" fill="remove" grpId="1" nodeType="withEffect">
                                  <p:stCondLst>
                                    <p:cond delay="0"/>
                                  </p:stCondLst>
                                  <p:childTnLst>
                                    <p:animClr clrSpc="hsl" dir="cw">
                                      <p:cBhvr override="childStyle">
                                        <p:cTn id="43" dur="500" fill="hold"/>
                                        <p:tgtEl>
                                          <p:spTgt spid="51"/>
                                        </p:tgtEl>
                                        <p:attrNameLst>
                                          <p:attrName>style.color</p:attrName>
                                        </p:attrNameLst>
                                      </p:cBhvr>
                                      <p:by>
                                        <p:hsl h="-7200000" s="0" l="0"/>
                                      </p:by>
                                    </p:animClr>
                                    <p:animClr clrSpc="hsl" dir="cw">
                                      <p:cBhvr>
                                        <p:cTn id="44" dur="500" fill="hold"/>
                                        <p:tgtEl>
                                          <p:spTgt spid="51"/>
                                        </p:tgtEl>
                                        <p:attrNameLst>
                                          <p:attrName>fillcolor</p:attrName>
                                        </p:attrNameLst>
                                      </p:cBhvr>
                                      <p:by>
                                        <p:hsl h="-7200000" s="0" l="0"/>
                                      </p:by>
                                    </p:animClr>
                                    <p:animClr clrSpc="hsl" dir="cw">
                                      <p:cBhvr>
                                        <p:cTn id="45" dur="500" fill="hold"/>
                                        <p:tgtEl>
                                          <p:spTgt spid="51"/>
                                        </p:tgtEl>
                                        <p:attrNameLst>
                                          <p:attrName>stroke.color</p:attrName>
                                        </p:attrNameLst>
                                      </p:cBhvr>
                                      <p:by>
                                        <p:hsl h="-7200000" s="0" l="0"/>
                                      </p:by>
                                    </p:animClr>
                                    <p:set>
                                      <p:cBhvr>
                                        <p:cTn id="46" dur="500" fill="hold"/>
                                        <p:tgtEl>
                                          <p:spTgt spid="51"/>
                                        </p:tgtEl>
                                        <p:attrNameLst>
                                          <p:attrName>fill.type</p:attrName>
                                        </p:attrNameLst>
                                      </p:cBhvr>
                                      <p:to>
                                        <p:strVal val="solid"/>
                                      </p:to>
                                    </p:set>
                                  </p:childTnLst>
                                </p:cTn>
                              </p:par>
                              <p:par>
                                <p:cTn id="47" presetID="22" presetClass="emph" presetSubtype="0" repeatCount="10000" fill="remove" grpId="1" nodeType="withEffect">
                                  <p:stCondLst>
                                    <p:cond delay="0"/>
                                  </p:stCondLst>
                                  <p:childTnLst>
                                    <p:animClr clrSpc="hsl" dir="cw">
                                      <p:cBhvr override="childStyle">
                                        <p:cTn id="48" dur="500" fill="hold"/>
                                        <p:tgtEl>
                                          <p:spTgt spid="4147"/>
                                        </p:tgtEl>
                                        <p:attrNameLst>
                                          <p:attrName>style.color</p:attrName>
                                        </p:attrNameLst>
                                      </p:cBhvr>
                                      <p:by>
                                        <p:hsl h="-7200000" s="0" l="0"/>
                                      </p:by>
                                    </p:animClr>
                                    <p:animClr clrSpc="hsl" dir="cw">
                                      <p:cBhvr>
                                        <p:cTn id="49" dur="500" fill="hold"/>
                                        <p:tgtEl>
                                          <p:spTgt spid="4147"/>
                                        </p:tgtEl>
                                        <p:attrNameLst>
                                          <p:attrName>fillcolor</p:attrName>
                                        </p:attrNameLst>
                                      </p:cBhvr>
                                      <p:by>
                                        <p:hsl h="-7200000" s="0" l="0"/>
                                      </p:by>
                                    </p:animClr>
                                    <p:animClr clrSpc="hsl" dir="cw">
                                      <p:cBhvr>
                                        <p:cTn id="50" dur="500" fill="hold"/>
                                        <p:tgtEl>
                                          <p:spTgt spid="4147"/>
                                        </p:tgtEl>
                                        <p:attrNameLst>
                                          <p:attrName>stroke.color</p:attrName>
                                        </p:attrNameLst>
                                      </p:cBhvr>
                                      <p:by>
                                        <p:hsl h="-7200000" s="0" l="0"/>
                                      </p:by>
                                    </p:animClr>
                                    <p:set>
                                      <p:cBhvr>
                                        <p:cTn id="51" dur="500" fill="hold"/>
                                        <p:tgtEl>
                                          <p:spTgt spid="4147"/>
                                        </p:tgtEl>
                                        <p:attrNameLst>
                                          <p:attrName>fill.type</p:attrName>
                                        </p:attrNameLst>
                                      </p:cBhvr>
                                      <p:to>
                                        <p:strVal val="solid"/>
                                      </p:to>
                                    </p:set>
                                  </p:childTnLst>
                                </p:cTn>
                              </p:par>
                            </p:childTnLst>
                          </p:cTn>
                        </p:par>
                      </p:childTnLst>
                    </p:cTn>
                  </p:par>
                </p:childTnLst>
              </p:cTn>
              <p:nextCondLst>
                <p:cond evt="onClick" delay="0">
                  <p:tgtEl>
                    <p:spTgt spid="4114"/>
                  </p:tgtEl>
                </p:cond>
              </p:nextCondLst>
            </p:seq>
          </p:childTnLst>
        </p:cTn>
      </p:par>
    </p:tnLst>
    <p:bldLst>
      <p:bldP spid="4147" grpId="0" animBg="1"/>
      <p:bldP spid="4147" grpId="1" animBg="1"/>
      <p:bldP spid="51" grpId="0" animBg="1"/>
      <p:bldP spid="51"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147" name="AutoShape 51"/>
          <p:cNvSpPr>
            <a:spLocks noChangeArrowheads="1"/>
          </p:cNvSpPr>
          <p:nvPr/>
        </p:nvSpPr>
        <p:spPr bwMode="auto">
          <a:xfrm>
            <a:off x="6515100" y="5943601"/>
            <a:ext cx="2971800" cy="781050"/>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099" name="AutoShape 2"/>
          <p:cNvSpPr>
            <a:spLocks noChangeArrowheads="1"/>
          </p:cNvSpPr>
          <p:nvPr/>
        </p:nvSpPr>
        <p:spPr bwMode="auto">
          <a:xfrm>
            <a:off x="1371600" y="374705"/>
            <a:ext cx="15596489" cy="9582150"/>
          </a:xfrm>
          <a:prstGeom prst="roundRect">
            <a:avLst>
              <a:gd name="adj" fmla="val 16667"/>
            </a:avLst>
          </a:prstGeom>
          <a:solidFill>
            <a:schemeClr val="bg1"/>
          </a:solidFill>
          <a:ln w="76200" cmpd="tri">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vi-VN" altLang="en-US" sz="27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pic>
        <p:nvPicPr>
          <p:cNvPr id="4" name="Picture 14" descr="star_tip_md_wht"/>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4148376" y="722805"/>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4" name="Text Box 18"/>
          <p:cNvSpPr txBox="1">
            <a:spLocks noChangeArrowheads="1"/>
          </p:cNvSpPr>
          <p:nvPr/>
        </p:nvSpPr>
        <p:spPr bwMode="auto">
          <a:xfrm>
            <a:off x="3024425" y="8864722"/>
            <a:ext cx="1723549" cy="646331"/>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a:extLst>
            <a:ext uri="{AF507438-7753-43E0-B8FC-AC1667EBCBE1}">
              <a14:hiddenEffects xmlns:a14="http://schemas.microsoft.com/office/drawing/2010/main">
                <a:effectLst>
                  <a:outerShdw dist="91581" dir="12821404" algn="ctr" rotWithShape="0">
                    <a:schemeClr val="bg2">
                      <a:alpha val="50000"/>
                    </a:schemeClr>
                  </a:outerShdw>
                </a:effectLst>
              </a14:hiddenEffects>
            </a:ext>
          </a:extLst>
        </p:spPr>
        <p:txBody>
          <a:bodyPr wrap="none">
            <a:spAutoFit/>
            <a:flatTx/>
          </a:bodyPr>
          <a:lstStyle/>
          <a:p>
            <a:pPr marL="0" marR="0" lvl="0" indent="0" algn="l" defTabSz="13716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err="1">
                <a:ln>
                  <a:noFill/>
                </a:ln>
                <a:solidFill>
                  <a:srgbClr val="000000"/>
                </a:solidFill>
                <a:effectLst>
                  <a:outerShdw blurRad="38100" dist="38100" dir="2700000" algn="tl">
                    <a:srgbClr val="FFFFFF"/>
                  </a:outerShdw>
                </a:effectLst>
                <a:uLnTx/>
                <a:uFillTx/>
                <a:latin typeface="Arial"/>
                <a:ea typeface="+mn-ea"/>
                <a:cs typeface="Arial"/>
                <a:sym typeface="Arial"/>
              </a:rPr>
              <a:t>Đáp</a:t>
            </a:r>
            <a:r>
              <a:rPr kumimoji="0" lang="en-US" sz="36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a:ea typeface="+mn-ea"/>
                <a:cs typeface="Arial"/>
                <a:sym typeface="Arial"/>
              </a:rPr>
              <a:t> </a:t>
            </a:r>
            <a:r>
              <a:rPr kumimoji="0" lang="en-US" sz="3600" b="1" i="0" u="none" strike="noStrike" kern="1200" cap="none" spc="0" normalizeH="0" baseline="0" noProof="0" dirty="0" err="1">
                <a:ln>
                  <a:noFill/>
                </a:ln>
                <a:solidFill>
                  <a:srgbClr val="000000"/>
                </a:solidFill>
                <a:effectLst>
                  <a:outerShdw blurRad="38100" dist="38100" dir="2700000" algn="tl">
                    <a:srgbClr val="FFFFFF"/>
                  </a:outerShdw>
                </a:effectLst>
                <a:uLnTx/>
                <a:uFillTx/>
                <a:latin typeface="Arial"/>
                <a:ea typeface="+mn-ea"/>
                <a:cs typeface="Arial"/>
                <a:sym typeface="Arial"/>
              </a:rPr>
              <a:t>án</a:t>
            </a:r>
            <a:endParaRPr kumimoji="0" lang="en-US" sz="36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a:ea typeface="+mn-ea"/>
              <a:cs typeface="Arial"/>
              <a:sym typeface="Arial"/>
            </a:endParaRPr>
          </a:p>
        </p:txBody>
      </p:sp>
      <p:grpSp>
        <p:nvGrpSpPr>
          <p:cNvPr id="4115" name="Group 19"/>
          <p:cNvGrpSpPr>
            <a:grpSpLocks/>
          </p:cNvGrpSpPr>
          <p:nvPr/>
        </p:nvGrpSpPr>
        <p:grpSpPr bwMode="auto">
          <a:xfrm>
            <a:off x="14394416" y="7467601"/>
            <a:ext cx="2055018" cy="1943099"/>
            <a:chOff x="4574" y="3342"/>
            <a:chExt cx="960" cy="912"/>
          </a:xfrm>
        </p:grpSpPr>
        <p:sp>
          <p:nvSpPr>
            <p:cNvPr id="4144" name="AutoShape 20"/>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5" name="Text Box 21"/>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1</a:t>
              </a:r>
            </a:p>
          </p:txBody>
        </p:sp>
      </p:grpSp>
      <p:grpSp>
        <p:nvGrpSpPr>
          <p:cNvPr id="4118" name="Group 22"/>
          <p:cNvGrpSpPr>
            <a:grpSpLocks/>
          </p:cNvGrpSpPr>
          <p:nvPr/>
        </p:nvGrpSpPr>
        <p:grpSpPr bwMode="auto">
          <a:xfrm>
            <a:off x="14394416" y="7467601"/>
            <a:ext cx="2055018" cy="1943099"/>
            <a:chOff x="4574" y="3342"/>
            <a:chExt cx="960" cy="912"/>
          </a:xfrm>
        </p:grpSpPr>
        <p:sp>
          <p:nvSpPr>
            <p:cNvPr id="6" name="AutoShape 23"/>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43" name="Text Box 24"/>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2</a:t>
              </a:r>
            </a:p>
          </p:txBody>
        </p:sp>
      </p:grpSp>
      <p:grpSp>
        <p:nvGrpSpPr>
          <p:cNvPr id="4121" name="Group 25"/>
          <p:cNvGrpSpPr>
            <a:grpSpLocks/>
          </p:cNvGrpSpPr>
          <p:nvPr/>
        </p:nvGrpSpPr>
        <p:grpSpPr bwMode="auto">
          <a:xfrm>
            <a:off x="14394416" y="7467601"/>
            <a:ext cx="2055018" cy="1943099"/>
            <a:chOff x="4574" y="3342"/>
            <a:chExt cx="960" cy="912"/>
          </a:xfrm>
        </p:grpSpPr>
        <p:sp>
          <p:nvSpPr>
            <p:cNvPr id="4140" name="AutoShape 26"/>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41" name="Text Box 27"/>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3</a:t>
              </a:r>
            </a:p>
          </p:txBody>
        </p:sp>
      </p:grpSp>
      <p:grpSp>
        <p:nvGrpSpPr>
          <p:cNvPr id="4124" name="Group 28"/>
          <p:cNvGrpSpPr>
            <a:grpSpLocks/>
          </p:cNvGrpSpPr>
          <p:nvPr/>
        </p:nvGrpSpPr>
        <p:grpSpPr bwMode="auto">
          <a:xfrm>
            <a:off x="14394416" y="7467601"/>
            <a:ext cx="2055018" cy="1943099"/>
            <a:chOff x="4574" y="3342"/>
            <a:chExt cx="960" cy="912"/>
          </a:xfrm>
        </p:grpSpPr>
        <p:sp>
          <p:nvSpPr>
            <p:cNvPr id="4138" name="AutoShape 29"/>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7" name="Text Box 30"/>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4</a:t>
              </a:r>
            </a:p>
          </p:txBody>
        </p:sp>
      </p:grpSp>
      <p:grpSp>
        <p:nvGrpSpPr>
          <p:cNvPr id="4127" name="Group 31"/>
          <p:cNvGrpSpPr>
            <a:grpSpLocks/>
          </p:cNvGrpSpPr>
          <p:nvPr/>
        </p:nvGrpSpPr>
        <p:grpSpPr bwMode="auto">
          <a:xfrm>
            <a:off x="14394416" y="7467601"/>
            <a:ext cx="2055018" cy="1943099"/>
            <a:chOff x="4574" y="3342"/>
            <a:chExt cx="960" cy="912"/>
          </a:xfrm>
        </p:grpSpPr>
        <p:sp>
          <p:nvSpPr>
            <p:cNvPr id="8" name="AutoShape 32"/>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37" name="Text Box 33"/>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5</a:t>
              </a:r>
            </a:p>
          </p:txBody>
        </p:sp>
      </p:grpSp>
      <p:grpSp>
        <p:nvGrpSpPr>
          <p:cNvPr id="4130" name="Group 34"/>
          <p:cNvGrpSpPr>
            <a:grpSpLocks/>
          </p:cNvGrpSpPr>
          <p:nvPr/>
        </p:nvGrpSpPr>
        <p:grpSpPr bwMode="auto">
          <a:xfrm>
            <a:off x="14394416" y="7467601"/>
            <a:ext cx="2055018" cy="1943099"/>
            <a:chOff x="4574" y="3342"/>
            <a:chExt cx="960" cy="912"/>
          </a:xfrm>
        </p:grpSpPr>
        <p:sp>
          <p:nvSpPr>
            <p:cNvPr id="4134" name="AutoShape 35"/>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35" name="Text Box 36"/>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6</a:t>
              </a:r>
            </a:p>
          </p:txBody>
        </p:sp>
      </p:grpSp>
      <p:grpSp>
        <p:nvGrpSpPr>
          <p:cNvPr id="4133" name="Group 37"/>
          <p:cNvGrpSpPr>
            <a:grpSpLocks/>
          </p:cNvGrpSpPr>
          <p:nvPr/>
        </p:nvGrpSpPr>
        <p:grpSpPr bwMode="auto">
          <a:xfrm>
            <a:off x="14394416" y="7467601"/>
            <a:ext cx="2055018" cy="1943099"/>
            <a:chOff x="4574" y="3342"/>
            <a:chExt cx="960" cy="912"/>
          </a:xfrm>
        </p:grpSpPr>
        <p:sp>
          <p:nvSpPr>
            <p:cNvPr id="4132" name="AutoShape 38"/>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9" name="Text Box 39"/>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7</a:t>
              </a:r>
            </a:p>
          </p:txBody>
        </p:sp>
      </p:grpSp>
      <p:grpSp>
        <p:nvGrpSpPr>
          <p:cNvPr id="4136" name="Group 40"/>
          <p:cNvGrpSpPr>
            <a:grpSpLocks/>
          </p:cNvGrpSpPr>
          <p:nvPr/>
        </p:nvGrpSpPr>
        <p:grpSpPr bwMode="auto">
          <a:xfrm>
            <a:off x="14394416" y="7467601"/>
            <a:ext cx="2055018" cy="1943099"/>
            <a:chOff x="4574" y="3342"/>
            <a:chExt cx="960" cy="912"/>
          </a:xfrm>
        </p:grpSpPr>
        <p:sp>
          <p:nvSpPr>
            <p:cNvPr id="10" name="AutoShape 41"/>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31" name="Text Box 42"/>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8</a:t>
              </a:r>
            </a:p>
          </p:txBody>
        </p:sp>
      </p:grpSp>
      <p:grpSp>
        <p:nvGrpSpPr>
          <p:cNvPr id="4139" name="Group 43"/>
          <p:cNvGrpSpPr>
            <a:grpSpLocks/>
          </p:cNvGrpSpPr>
          <p:nvPr/>
        </p:nvGrpSpPr>
        <p:grpSpPr bwMode="auto">
          <a:xfrm>
            <a:off x="14394416" y="7467601"/>
            <a:ext cx="2055018" cy="1943099"/>
            <a:chOff x="4574" y="3342"/>
            <a:chExt cx="960" cy="912"/>
          </a:xfrm>
        </p:grpSpPr>
        <p:sp>
          <p:nvSpPr>
            <p:cNvPr id="4128" name="AutoShape 44"/>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29" name="Text Box 45"/>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9</a:t>
              </a:r>
            </a:p>
          </p:txBody>
        </p:sp>
      </p:grpSp>
      <p:grpSp>
        <p:nvGrpSpPr>
          <p:cNvPr id="4142" name="Group 46"/>
          <p:cNvGrpSpPr>
            <a:grpSpLocks/>
          </p:cNvGrpSpPr>
          <p:nvPr/>
        </p:nvGrpSpPr>
        <p:grpSpPr bwMode="auto">
          <a:xfrm>
            <a:off x="14325600" y="7465222"/>
            <a:ext cx="2190274" cy="1943100"/>
            <a:chOff x="4543" y="3342"/>
            <a:chExt cx="1022" cy="912"/>
          </a:xfrm>
        </p:grpSpPr>
        <p:sp>
          <p:nvSpPr>
            <p:cNvPr id="4126" name="AutoShape 47"/>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11" name="Text Box 48"/>
            <p:cNvSpPr txBox="1">
              <a:spLocks noChangeArrowheads="1"/>
            </p:cNvSpPr>
            <p:nvPr/>
          </p:nvSpPr>
          <p:spPr bwMode="auto">
            <a:xfrm>
              <a:off x="4543" y="3553"/>
              <a:ext cx="1022" cy="433"/>
            </a:xfrm>
            <a:prstGeom prst="rect">
              <a:avLst/>
            </a:prstGeom>
            <a:no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50000"/>
                </a:lnSpc>
                <a:spcBef>
                  <a:spcPct val="50000"/>
                </a:spcBef>
                <a:spcAft>
                  <a:spcPct val="0"/>
                </a:spcAft>
                <a:buClrTx/>
                <a:buSzTx/>
                <a:buFontTx/>
                <a:buNone/>
                <a:tabLst/>
                <a:defRPr/>
              </a:pPr>
              <a:r>
                <a:rPr kumimoji="0" lang="en-US" altLang="en-US" sz="3600" b="1" i="0" u="none" strike="noStrike" kern="1200" cap="none" spc="0" normalizeH="0" baseline="0" noProof="0" dirty="0" err="1">
                  <a:ln>
                    <a:noFill/>
                  </a:ln>
                  <a:solidFill>
                    <a:srgbClr val="FFFFFF"/>
                  </a:solidFill>
                  <a:effectLst/>
                  <a:uLnTx/>
                  <a:uFillTx/>
                  <a:latin typeface="Arial"/>
                  <a:ea typeface="+mn-ea"/>
                  <a:cs typeface="Times New Roman" panose="02020603050405020304" pitchFamily="18" charset="0"/>
                  <a:sym typeface="Arial"/>
                </a:rPr>
                <a:t>Hết</a:t>
              </a:r>
              <a:r>
                <a:rPr kumimoji="0" lang="en-US" altLang="en-US" sz="3600" b="1" i="0" u="none" strike="noStrike" kern="1200" cap="none" spc="0" normalizeH="0" baseline="0" noProof="0" dirty="0">
                  <a:ln>
                    <a:noFill/>
                  </a:ln>
                  <a:solidFill>
                    <a:srgbClr val="FFFFFF"/>
                  </a:solidFill>
                  <a:effectLst/>
                  <a:uLnTx/>
                  <a:uFillTx/>
                  <a:latin typeface="Arial"/>
                  <a:ea typeface="+mn-ea"/>
                  <a:cs typeface="Times New Roman" panose="02020603050405020304" pitchFamily="18" charset="0"/>
                  <a:sym typeface="Arial"/>
                </a:rPr>
                <a:t> </a:t>
              </a:r>
              <a:r>
                <a:rPr kumimoji="0" lang="en-US" altLang="en-US" sz="3600" b="1" i="0" u="none" strike="noStrike" kern="1200" cap="none" spc="0" normalizeH="0" baseline="0" noProof="0" dirty="0" err="1">
                  <a:ln>
                    <a:noFill/>
                  </a:ln>
                  <a:solidFill>
                    <a:srgbClr val="FFFFFF"/>
                  </a:solidFill>
                  <a:effectLst/>
                  <a:uLnTx/>
                  <a:uFillTx/>
                  <a:latin typeface="Arial"/>
                  <a:ea typeface="+mn-ea"/>
                  <a:cs typeface="Times New Roman" panose="02020603050405020304" pitchFamily="18" charset="0"/>
                  <a:sym typeface="Arial"/>
                </a:rPr>
                <a:t>giờ</a:t>
              </a:r>
              <a:endParaRPr kumimoji="0" lang="en-US" altLang="en-US" sz="3600" b="1" i="0" u="none" strike="noStrike" kern="1200" cap="none" spc="0" normalizeH="0" baseline="0" noProof="0" dirty="0">
                <a:ln>
                  <a:noFill/>
                </a:ln>
                <a:solidFill>
                  <a:srgbClr val="FFFFFF"/>
                </a:solidFill>
                <a:effectLst/>
                <a:uLnTx/>
                <a:uFillTx/>
                <a:latin typeface="Arial"/>
                <a:ea typeface="+mn-ea"/>
                <a:cs typeface="Times New Roman" panose="02020603050405020304" pitchFamily="18" charset="0"/>
                <a:sym typeface="Arial"/>
              </a:endParaRPr>
            </a:p>
          </p:txBody>
        </p:sp>
      </p:grpSp>
      <p:sp>
        <p:nvSpPr>
          <p:cNvPr id="4145" name="Text Box 49"/>
          <p:cNvSpPr txBox="1">
            <a:spLocks noChangeArrowheads="1"/>
          </p:cNvSpPr>
          <p:nvPr/>
        </p:nvSpPr>
        <p:spPr bwMode="auto">
          <a:xfrm>
            <a:off x="13182600" y="9007614"/>
            <a:ext cx="12573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13716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a:sym typeface="Arial"/>
              </a:rPr>
              <a:t>10s</a:t>
            </a:r>
          </a:p>
        </p:txBody>
      </p:sp>
      <p:sp>
        <p:nvSpPr>
          <p:cNvPr id="51" name="AutoShape 52"/>
          <p:cNvSpPr>
            <a:spLocks noChangeArrowheads="1"/>
          </p:cNvSpPr>
          <p:nvPr/>
        </p:nvSpPr>
        <p:spPr bwMode="auto">
          <a:xfrm>
            <a:off x="4734879" y="6165451"/>
            <a:ext cx="4284873" cy="1375467"/>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8" name="TextBox 47"/>
          <p:cNvSpPr txBox="1"/>
          <p:nvPr/>
        </p:nvSpPr>
        <p:spPr>
          <a:xfrm>
            <a:off x="6188799" y="734373"/>
            <a:ext cx="6308001"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smtClean="0">
                <a:ln>
                  <a:noFill/>
                </a:ln>
                <a:solidFill>
                  <a:srgbClr val="4F81BD"/>
                </a:solidFill>
                <a:effectLst/>
                <a:uLnTx/>
                <a:uFillTx/>
                <a:latin typeface="Arial" panose="020B0604020202020204" pitchFamily="34" charset="0"/>
                <a:ea typeface="+mn-ea"/>
                <a:cs typeface="Arial" panose="020B0604020202020204" pitchFamily="34" charset="0"/>
              </a:rPr>
              <a:t>BÀI TẬP TRẮC NGHIỆM</a:t>
            </a:r>
            <a:endParaRPr kumimoji="0" lang="en-US" sz="4200" b="1" i="0" u="none" strike="noStrike" kern="1200" cap="none" spc="0" normalizeH="0" baseline="0" noProof="0" dirty="0">
              <a:ln>
                <a:noFill/>
              </a:ln>
              <a:solidFill>
                <a:srgbClr val="4F81BD"/>
              </a:solidFill>
              <a:effectLst/>
              <a:uLnTx/>
              <a:uFillTx/>
              <a:latin typeface="Arial" panose="020B0604020202020204" pitchFamily="34" charset="0"/>
              <a:ea typeface="+mn-ea"/>
              <a:cs typeface="Arial" panose="020B0604020202020204" pitchFamily="34" charset="0"/>
            </a:endParaRPr>
          </a:p>
        </p:txBody>
      </p:sp>
      <p:cxnSp>
        <p:nvCxnSpPr>
          <p:cNvPr id="49" name="Straight Connector 48"/>
          <p:cNvCxnSpPr/>
          <p:nvPr/>
        </p:nvCxnSpPr>
        <p:spPr>
          <a:xfrm flipV="1">
            <a:off x="1371600" y="1653904"/>
            <a:ext cx="15520289" cy="60596"/>
          </a:xfrm>
          <a:prstGeom prst="line">
            <a:avLst/>
          </a:prstGeom>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a:off x="2005711" y="2129375"/>
            <a:ext cx="1975982" cy="966456"/>
            <a:chOff x="3828969" y="1273590"/>
            <a:chExt cx="1257381" cy="507145"/>
          </a:xfrm>
        </p:grpSpPr>
        <p:sp>
          <p:nvSpPr>
            <p:cNvPr id="53" name="AutoShape 6"/>
            <p:cNvSpPr>
              <a:spLocks noChangeArrowheads="1"/>
            </p:cNvSpPr>
            <p:nvPr/>
          </p:nvSpPr>
          <p:spPr bwMode="auto">
            <a:xfrm>
              <a:off x="3829050" y="1273590"/>
              <a:ext cx="1257300" cy="507145"/>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54" name="AutoShape 7"/>
            <p:cNvSpPr>
              <a:spLocks noChangeArrowheads="1"/>
            </p:cNvSpPr>
            <p:nvPr/>
          </p:nvSpPr>
          <p:spPr bwMode="auto">
            <a:xfrm>
              <a:off x="3880247" y="1322123"/>
              <a:ext cx="1152525" cy="409605"/>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55" name="Text Box 8"/>
            <p:cNvSpPr txBox="1">
              <a:spLocks noChangeArrowheads="1"/>
            </p:cNvSpPr>
            <p:nvPr/>
          </p:nvSpPr>
          <p:spPr bwMode="auto">
            <a:xfrm>
              <a:off x="3828969" y="1302141"/>
              <a:ext cx="1209675" cy="371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50000"/>
                </a:spcBef>
                <a:spcAft>
                  <a:spcPct val="0"/>
                </a:spcAft>
                <a:buClrTx/>
                <a:buSzTx/>
                <a:buFontTx/>
                <a:buNone/>
                <a:tabLst/>
                <a:defRPr/>
              </a:pPr>
              <a:r>
                <a:rPr kumimoji="0" lang="en-US" altLang="en-US" sz="4000" b="1" i="0" u="none" strike="noStrike" kern="1200" cap="none" spc="0" normalizeH="0" baseline="0" noProof="0" dirty="0" err="1">
                  <a:ln>
                    <a:noFill/>
                  </a:ln>
                  <a:solidFill>
                    <a:srgbClr val="000000"/>
                  </a:solidFill>
                  <a:effectLst/>
                  <a:uLnTx/>
                  <a:uFillTx/>
                  <a:latin typeface="Arial"/>
                  <a:ea typeface="+mn-ea"/>
                  <a:cs typeface="Arial"/>
                  <a:sym typeface="Arial"/>
                </a:rPr>
                <a:t>Câu</a:t>
              </a:r>
              <a:r>
                <a:rPr kumimoji="0" lang="en-US" altLang="en-US" sz="4000" b="1" i="0" u="none" strike="noStrike" kern="1200" cap="none" spc="0" normalizeH="0" baseline="0" noProof="0" dirty="0">
                  <a:ln>
                    <a:noFill/>
                  </a:ln>
                  <a:solidFill>
                    <a:srgbClr val="000000"/>
                  </a:solidFill>
                  <a:effectLst/>
                  <a:uLnTx/>
                  <a:uFillTx/>
                  <a:latin typeface="Arial"/>
                  <a:ea typeface="+mn-ea"/>
                  <a:cs typeface="Arial"/>
                  <a:sym typeface="Arial"/>
                </a:rPr>
                <a:t> 3</a:t>
              </a:r>
            </a:p>
          </p:txBody>
        </p:sp>
      </p:grpSp>
      <p:sp>
        <p:nvSpPr>
          <p:cNvPr id="56" name="Text Box 16"/>
          <p:cNvSpPr txBox="1">
            <a:spLocks noChangeArrowheads="1"/>
          </p:cNvSpPr>
          <p:nvPr/>
        </p:nvSpPr>
        <p:spPr bwMode="auto">
          <a:xfrm>
            <a:off x="4139311" y="2019300"/>
            <a:ext cx="12548489"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lvl="0" algn="just" defTabSz="1371600" eaLnBrk="1" fontAlgn="base" hangingPunct="1">
              <a:lnSpc>
                <a:spcPct val="150000"/>
              </a:lnSpc>
              <a:spcAft>
                <a:spcPct val="0"/>
              </a:spcAft>
            </a:pPr>
            <a:r>
              <a:rPr lang="vi-VN" altLang="en-US" sz="4000" b="0" dirty="0">
                <a:solidFill>
                  <a:prstClr val="black"/>
                </a:solidFill>
                <a:cs typeface="Arial"/>
                <a:sym typeface="Arial"/>
              </a:rPr>
              <a:t>Cho tam giác ABC có AC &gt; AB. Trên cạnh AC lấy điểm E sao cho CE = AB. Các đường trung trực của BE và AC tại O. Chọn câu đúng:</a:t>
            </a:r>
            <a:endParaRPr kumimoji="0" lang="en-US" alt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a:sym typeface="Arial"/>
            </a:endParaRPr>
          </a:p>
        </p:txBody>
      </p:sp>
      <p:pic>
        <p:nvPicPr>
          <p:cNvPr id="57"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flipH="1">
            <a:off x="1299042" y="7619065"/>
            <a:ext cx="1313529" cy="2259652"/>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4800413" y="4762500"/>
                <a:ext cx="12039787" cy="2466124"/>
              </a:xfrm>
              <a:prstGeom prst="rect">
                <a:avLst/>
              </a:prstGeom>
            </p:spPr>
            <p:txBody>
              <a:bodyPr wrap="square">
                <a:spAutoFit/>
              </a:bodyPr>
              <a:lstStyle/>
              <a:p>
                <a:pPr algn="just">
                  <a:lnSpc>
                    <a:spcPct val="200000"/>
                  </a:lnSpc>
                  <a:spcAft>
                    <a:spcPts val="800"/>
                  </a:spcAft>
                </a:pPr>
                <a:r>
                  <a:rPr lang="en-US" sz="4000" dirty="0" smtClean="0">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𝐴𝐵𝑂</m:t>
                    </m:r>
                    <m:r>
                      <a:rPr lang="en-US" sz="4000" b="0" i="1" smtClean="0">
                        <a:effectLst/>
                        <a:latin typeface="Cambria Math" panose="02040503050406030204" pitchFamily="18" charset="0"/>
                        <a:ea typeface="Calibri" panose="020F0502020204030204" pitchFamily="34" charset="0"/>
                        <a:cs typeface="Arial" panose="020B0604020202020204" pitchFamily="34" charset="0"/>
                      </a:rPr>
                      <m:t> </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a:t>
                </a:r>
                <a14:m>
                  <m:oMath xmlns:m="http://schemas.openxmlformats.org/officeDocument/2006/math">
                    <m:r>
                      <a:rPr lang="en-US" sz="4000" b="0" i="0" smtClean="0">
                        <a:effectLst/>
                        <a:latin typeface="Cambria Math" panose="02040503050406030204" pitchFamily="18" charset="0"/>
                        <a:ea typeface="Calibri" panose="020F0502020204030204" pitchFamily="34" charset="0"/>
                        <a:cs typeface="Arial" panose="020B0604020202020204" pitchFamily="34" charset="0"/>
                      </a:rPr>
                      <m:t> </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𝐶𝑂𝐸</m:t>
                    </m:r>
                  </m:oMath>
                </a14:m>
                <a:r>
                  <a:rPr lang="en-US" sz="4000" dirty="0" smtClean="0">
                    <a:effectLst/>
                    <a:latin typeface="Arial" panose="020B0604020202020204" pitchFamily="34" charset="0"/>
                    <a:ea typeface="Calibri" panose="020F0502020204030204" pitchFamily="34" charset="0"/>
                    <a:cs typeface="Arial" panose="020B0604020202020204" pitchFamily="34" charset="0"/>
                  </a:rPr>
                  <a:t>			B</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𝐵𝑂𝐴</m:t>
                    </m:r>
                  </m:oMath>
                </a14:m>
                <a:r>
                  <a:rPr lang="en-US" sz="400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4000" dirty="0">
                    <a:effectLst/>
                    <a:latin typeface="Arial" panose="020B0604020202020204" pitchFamily="34" charset="0"/>
                    <a:ea typeface="Times New Roman" panose="02020603050405020304" pitchFamily="18" charset="0"/>
                    <a:cs typeface="Arial" panose="020B0604020202020204" pitchFamily="34" charset="0"/>
                  </a:rPr>
                  <a:t>=</a:t>
                </a:r>
                <a14:m>
                  <m:oMath xmlns:m="http://schemas.openxmlformats.org/officeDocument/2006/math">
                    <m:r>
                      <a:rPr lang="en-US" sz="4000" b="0" i="0" smtClean="0">
                        <a:effectLst/>
                        <a:latin typeface="Cambria Math" panose="02040503050406030204" pitchFamily="18" charset="0"/>
                        <a:ea typeface="Calibri" panose="020F0502020204030204" pitchFamily="34" charset="0"/>
                        <a:cs typeface="Arial" panose="020B0604020202020204" pitchFamily="34" charset="0"/>
                      </a:rPr>
                      <m:t> </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𝐶𝑂𝐸</m:t>
                    </m:r>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4000" dirty="0">
                    <a:effectLst/>
                    <a:latin typeface="Arial" panose="020B0604020202020204" pitchFamily="34" charset="0"/>
                    <a:ea typeface="Times New Roman" panose="02020603050405020304" pitchFamily="18" charset="0"/>
                    <a:cs typeface="Arial" panose="020B0604020202020204" pitchFamily="34" charset="0"/>
                  </a:rPr>
                  <a:t>C.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𝐴𝑂𝐵</m:t>
                    </m:r>
                    <m:r>
                      <a:rPr lang="en-US" sz="4000" b="0" i="1" smtClean="0">
                        <a:effectLst/>
                        <a:latin typeface="Cambria Math" panose="02040503050406030204" pitchFamily="18" charset="0"/>
                        <a:ea typeface="Calibri" panose="020F0502020204030204" pitchFamily="34" charset="0"/>
                        <a:cs typeface="Arial" panose="020B0604020202020204" pitchFamily="34" charset="0"/>
                      </a:rPr>
                      <m:t> </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a:t>
                </a:r>
                <a14:m>
                  <m:oMath xmlns:m="http://schemas.openxmlformats.org/officeDocument/2006/math">
                    <m:r>
                      <a:rPr lang="en-US" sz="4000" b="0" i="0" smtClean="0">
                        <a:effectLst/>
                        <a:latin typeface="Cambria Math" panose="02040503050406030204" pitchFamily="18" charset="0"/>
                        <a:ea typeface="Calibri" panose="020F0502020204030204" pitchFamily="34" charset="0"/>
                        <a:cs typeface="Arial" panose="020B0604020202020204" pitchFamily="34" charset="0"/>
                      </a:rPr>
                      <m:t> </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𝐶𝑂𝐸</m:t>
                    </m:r>
                  </m:oMath>
                </a14:m>
                <a:r>
                  <a:rPr lang="en-US" sz="4000" dirty="0" smtClean="0">
                    <a:effectLst/>
                    <a:latin typeface="Arial" panose="020B0604020202020204" pitchFamily="34" charset="0"/>
                    <a:ea typeface="Times New Roman" panose="02020603050405020304" pitchFamily="18" charset="0"/>
                    <a:cs typeface="Arial" panose="020B0604020202020204" pitchFamily="34" charset="0"/>
                  </a:rPr>
                  <a:t>			D</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𝐴𝐵𝑂</m:t>
                    </m:r>
                    <m:r>
                      <a:rPr lang="en-US" sz="4000" b="0" i="1" smtClean="0">
                        <a:effectLst/>
                        <a:latin typeface="Cambria Math" panose="02040503050406030204" pitchFamily="18" charset="0"/>
                        <a:ea typeface="Calibri" panose="020F0502020204030204" pitchFamily="34" charset="0"/>
                        <a:cs typeface="Arial" panose="020B0604020202020204" pitchFamily="34" charset="0"/>
                      </a:rPr>
                      <m:t> </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a:t>
                </a:r>
                <a14:m>
                  <m:oMath xmlns:m="http://schemas.openxmlformats.org/officeDocument/2006/math">
                    <m:r>
                      <a:rPr lang="en-US" sz="4000" b="0" i="0" smtClean="0">
                        <a:effectLst/>
                        <a:latin typeface="Cambria Math" panose="02040503050406030204" pitchFamily="18" charset="0"/>
                        <a:ea typeface="Calibri" panose="020F0502020204030204" pitchFamily="34" charset="0"/>
                        <a:cs typeface="Arial" panose="020B0604020202020204" pitchFamily="34" charset="0"/>
                      </a:rPr>
                      <m:t> </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𝐶𝐸𝑂</m:t>
                    </m:r>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4800413" y="4762500"/>
                <a:ext cx="12039787" cy="2466124"/>
              </a:xfrm>
              <a:prstGeom prst="rect">
                <a:avLst/>
              </a:prstGeom>
              <a:blipFill>
                <a:blip r:embed="rId9"/>
                <a:stretch>
                  <a:fillRect l="-1771" b="-9630"/>
                </a:stretch>
              </a:blipFill>
            </p:spPr>
            <p:txBody>
              <a:bodyPr/>
              <a:lstStyle/>
              <a:p>
                <a:r>
                  <a:rPr lang="en-US">
                    <a:noFill/>
                  </a:rPr>
                  <a:t> </a:t>
                </a:r>
              </a:p>
            </p:txBody>
          </p:sp>
        </mc:Fallback>
      </mc:AlternateContent>
    </p:spTree>
    <p:extLst>
      <p:ext uri="{BB962C8B-B14F-4D97-AF65-F5344CB8AC3E}">
        <p14:creationId xmlns:p14="http://schemas.microsoft.com/office/powerpoint/2010/main" val="2489966118"/>
      </p:ext>
    </p:extLst>
  </p:cSld>
  <p:clrMapOvr>
    <a:masterClrMapping/>
  </p:clrMapOvr>
  <mc:AlternateContent xmlns:mc="http://schemas.openxmlformats.org/markup-compatibility/2006" xmlns:p14="http://schemas.microsoft.com/office/powerpoint/2010/main">
    <mc:Choice Requires="p14">
      <p:transition spd="med" p14:dur="700" advClick="0">
        <p:push dir="u"/>
        <p:sndAc>
          <p:stSnd>
            <p:snd r:embed="rId2" name="chimes.wav"/>
          </p:stSnd>
        </p:sndAc>
      </p:transition>
    </mc:Choice>
    <mc:Fallback xmlns="">
      <p:transition spd="med" advClick="0">
        <p:push dir="u"/>
        <p:sndAc>
          <p:stSnd>
            <p:snd r:embed="rId11" name="chimes.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14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nodeType="clickEffect">
                                  <p:stCondLst>
                                    <p:cond delay="1000"/>
                                  </p:stCondLst>
                                  <p:childTnLst>
                                    <p:set>
                                      <p:cBhvr>
                                        <p:cTn id="6" dur="1" fill="hold">
                                          <p:stCondLst>
                                            <p:cond delay="499"/>
                                          </p:stCondLst>
                                        </p:cTn>
                                        <p:tgtEl>
                                          <p:spTgt spid="4115"/>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beep.wav"/>
                                        </p:tgtEl>
                                      </p:cMediaNode>
                                    </p:audio>
                                  </p:subTnLst>
                                </p:cTn>
                              </p:par>
                            </p:childTnLst>
                          </p:cTn>
                        </p:par>
                        <p:par>
                          <p:cTn id="7" fill="hold" nodeType="afterGroup">
                            <p:stCondLst>
                              <p:cond delay="1500"/>
                            </p:stCondLst>
                            <p:childTnLst>
                              <p:par>
                                <p:cTn id="8" presetID="1" presetClass="entr" presetSubtype="0" fill="hold" nodeType="afterEffect">
                                  <p:stCondLst>
                                    <p:cond delay="1000"/>
                                  </p:stCondLst>
                                  <p:childTnLst>
                                    <p:set>
                                      <p:cBhvr>
                                        <p:cTn id="9" dur="1" fill="hold">
                                          <p:stCondLst>
                                            <p:cond delay="499"/>
                                          </p:stCondLst>
                                        </p:cTn>
                                        <p:tgtEl>
                                          <p:spTgt spid="4118"/>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3" name="beep.wav"/>
                                        </p:tgtEl>
                                      </p:cMediaNode>
                                    </p:audio>
                                  </p:subTnLst>
                                </p:cTn>
                              </p:par>
                            </p:childTnLst>
                          </p:cTn>
                        </p:par>
                        <p:par>
                          <p:cTn id="10" fill="hold" nodeType="afterGroup">
                            <p:stCondLst>
                              <p:cond delay="3000"/>
                            </p:stCondLst>
                            <p:childTnLst>
                              <p:par>
                                <p:cTn id="11" presetID="1" presetClass="entr" presetSubtype="0" fill="hold" nodeType="afterEffect">
                                  <p:stCondLst>
                                    <p:cond delay="1000"/>
                                  </p:stCondLst>
                                  <p:childTnLst>
                                    <p:set>
                                      <p:cBhvr>
                                        <p:cTn id="12" dur="1" fill="hold">
                                          <p:stCondLst>
                                            <p:cond delay="499"/>
                                          </p:stCondLst>
                                        </p:cTn>
                                        <p:tgtEl>
                                          <p:spTgt spid="4121"/>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3" name="beep.wav"/>
                                        </p:tgtEl>
                                      </p:cMediaNode>
                                    </p:audio>
                                  </p:subTnLst>
                                </p:cTn>
                              </p:par>
                            </p:childTnLst>
                          </p:cTn>
                        </p:par>
                        <p:par>
                          <p:cTn id="13" fill="hold" nodeType="afterGroup">
                            <p:stCondLst>
                              <p:cond delay="4500"/>
                            </p:stCondLst>
                            <p:childTnLst>
                              <p:par>
                                <p:cTn id="14" presetID="1" presetClass="entr" presetSubtype="0" fill="hold" nodeType="afterEffect">
                                  <p:stCondLst>
                                    <p:cond delay="1000"/>
                                  </p:stCondLst>
                                  <p:childTnLst>
                                    <p:set>
                                      <p:cBhvr>
                                        <p:cTn id="15" dur="1" fill="hold">
                                          <p:stCondLst>
                                            <p:cond delay="499"/>
                                          </p:stCondLst>
                                        </p:cTn>
                                        <p:tgtEl>
                                          <p:spTgt spid="4124"/>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3" name="beep.wav"/>
                                        </p:tgtEl>
                                      </p:cMediaNode>
                                    </p:audio>
                                  </p:subTnLst>
                                </p:cTn>
                              </p:par>
                            </p:childTnLst>
                          </p:cTn>
                        </p:par>
                        <p:par>
                          <p:cTn id="16" fill="hold" nodeType="afterGroup">
                            <p:stCondLst>
                              <p:cond delay="6000"/>
                            </p:stCondLst>
                            <p:childTnLst>
                              <p:par>
                                <p:cTn id="17" presetID="1" presetClass="entr" presetSubtype="0" fill="hold" nodeType="afterEffect">
                                  <p:stCondLst>
                                    <p:cond delay="1000"/>
                                  </p:stCondLst>
                                  <p:childTnLst>
                                    <p:set>
                                      <p:cBhvr>
                                        <p:cTn id="18" dur="1" fill="hold">
                                          <p:stCondLst>
                                            <p:cond delay="499"/>
                                          </p:stCondLst>
                                        </p:cTn>
                                        <p:tgtEl>
                                          <p:spTgt spid="412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3" name="beep.wav"/>
                                        </p:tgtEl>
                                      </p:cMediaNode>
                                    </p:audio>
                                  </p:subTnLst>
                                </p:cTn>
                              </p:par>
                            </p:childTnLst>
                          </p:cTn>
                        </p:par>
                        <p:par>
                          <p:cTn id="19" fill="hold" nodeType="afterGroup">
                            <p:stCondLst>
                              <p:cond delay="7500"/>
                            </p:stCondLst>
                            <p:childTnLst>
                              <p:par>
                                <p:cTn id="20" presetID="1" presetClass="entr" presetSubtype="0" fill="hold" nodeType="afterEffect">
                                  <p:stCondLst>
                                    <p:cond delay="1000"/>
                                  </p:stCondLst>
                                  <p:childTnLst>
                                    <p:set>
                                      <p:cBhvr>
                                        <p:cTn id="21" dur="1" fill="hold">
                                          <p:stCondLst>
                                            <p:cond delay="499"/>
                                          </p:stCondLst>
                                        </p:cTn>
                                        <p:tgtEl>
                                          <p:spTgt spid="4130"/>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3" name="beep.wav"/>
                                        </p:tgtEl>
                                      </p:cMediaNode>
                                    </p:audio>
                                  </p:subTnLst>
                                </p:cTn>
                              </p:par>
                            </p:childTnLst>
                          </p:cTn>
                        </p:par>
                        <p:par>
                          <p:cTn id="22" fill="hold" nodeType="afterGroup">
                            <p:stCondLst>
                              <p:cond delay="9000"/>
                            </p:stCondLst>
                            <p:childTnLst>
                              <p:par>
                                <p:cTn id="23" presetID="1" presetClass="entr" presetSubtype="0" fill="hold" nodeType="afterEffect">
                                  <p:stCondLst>
                                    <p:cond delay="1000"/>
                                  </p:stCondLst>
                                  <p:childTnLst>
                                    <p:set>
                                      <p:cBhvr>
                                        <p:cTn id="24" dur="1" fill="hold">
                                          <p:stCondLst>
                                            <p:cond delay="499"/>
                                          </p:stCondLst>
                                        </p:cTn>
                                        <p:tgtEl>
                                          <p:spTgt spid="4133"/>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3" name="beep.wav"/>
                                        </p:tgtEl>
                                      </p:cMediaNode>
                                    </p:audio>
                                  </p:subTnLst>
                                </p:cTn>
                              </p:par>
                            </p:childTnLst>
                          </p:cTn>
                        </p:par>
                        <p:par>
                          <p:cTn id="25" fill="hold" nodeType="afterGroup">
                            <p:stCondLst>
                              <p:cond delay="10500"/>
                            </p:stCondLst>
                            <p:childTnLst>
                              <p:par>
                                <p:cTn id="26" presetID="1" presetClass="entr" presetSubtype="0" fill="hold" nodeType="afterEffect">
                                  <p:stCondLst>
                                    <p:cond delay="1000"/>
                                  </p:stCondLst>
                                  <p:childTnLst>
                                    <p:set>
                                      <p:cBhvr>
                                        <p:cTn id="27" dur="1" fill="hold">
                                          <p:stCondLst>
                                            <p:cond delay="499"/>
                                          </p:stCondLst>
                                        </p:cTn>
                                        <p:tgtEl>
                                          <p:spTgt spid="4136"/>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3" name="beep.wav"/>
                                        </p:tgtEl>
                                      </p:cMediaNode>
                                    </p:audio>
                                  </p:subTnLst>
                                </p:cTn>
                              </p:par>
                            </p:childTnLst>
                          </p:cTn>
                        </p:par>
                        <p:par>
                          <p:cTn id="28" fill="hold" nodeType="afterGroup">
                            <p:stCondLst>
                              <p:cond delay="12000"/>
                            </p:stCondLst>
                            <p:childTnLst>
                              <p:par>
                                <p:cTn id="29" presetID="1" presetClass="entr" presetSubtype="0" fill="hold" nodeType="afterEffect">
                                  <p:stCondLst>
                                    <p:cond delay="1000"/>
                                  </p:stCondLst>
                                  <p:childTnLst>
                                    <p:set>
                                      <p:cBhvr>
                                        <p:cTn id="30" dur="1" fill="hold">
                                          <p:stCondLst>
                                            <p:cond delay="499"/>
                                          </p:stCondLst>
                                        </p:cTn>
                                        <p:tgtEl>
                                          <p:spTgt spid="4139"/>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3" name="beep.wav"/>
                                        </p:tgtEl>
                                      </p:cMediaNode>
                                    </p:audio>
                                  </p:subTnLst>
                                </p:cTn>
                              </p:par>
                            </p:childTnLst>
                          </p:cTn>
                        </p:par>
                        <p:par>
                          <p:cTn id="31" fill="hold" nodeType="afterGroup">
                            <p:stCondLst>
                              <p:cond delay="13500"/>
                            </p:stCondLst>
                            <p:childTnLst>
                              <p:par>
                                <p:cTn id="32" presetID="1" presetClass="entr" presetSubtype="0" fill="hold" nodeType="afterEffect">
                                  <p:stCondLst>
                                    <p:cond delay="1000"/>
                                  </p:stCondLst>
                                  <p:childTnLst>
                                    <p:set>
                                      <p:cBhvr>
                                        <p:cTn id="33" dur="1" fill="hold">
                                          <p:stCondLst>
                                            <p:cond delay="499"/>
                                          </p:stCondLst>
                                        </p:cTn>
                                        <p:tgtEl>
                                          <p:spTgt spid="4142"/>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8. Ket thuc cau hoi.wav"/>
                                        </p:tgtEl>
                                      </p:cMediaNode>
                                    </p:audio>
                                  </p:subTnLst>
                                </p:cTn>
                              </p:par>
                            </p:childTnLst>
                          </p:cTn>
                        </p:par>
                      </p:childTnLst>
                    </p:cTn>
                  </p:par>
                </p:childTnLst>
              </p:cTn>
              <p:nextCondLst>
                <p:cond evt="onClick" delay="0">
                  <p:tgtEl>
                    <p:spTgt spid="4145"/>
                  </p:tgtEl>
                </p:cond>
              </p:nextCondLst>
            </p:seq>
            <p:seq concurrent="1" nextAc="seek">
              <p:cTn id="34" restart="whenNotActive" fill="hold" evtFilter="cancelBubble" nodeType="interactiveSeq">
                <p:stCondLst>
                  <p:cond evt="onClick" delay="0">
                    <p:tgtEl>
                      <p:spTgt spid="4114"/>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147"/>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5" name="FELIZ2.WAV"/>
                                        </p:tgtEl>
                                      </p:cMediaNode>
                                    </p:audio>
                                  </p:subTnLst>
                                </p:cTn>
                              </p:par>
                              <p:par>
                                <p:cTn id="39" presetID="3" presetClass="entr" presetSubtype="10" fill="hold" grpId="0" nodeType="with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blinds(horizontal)">
                                      <p:cBhvr>
                                        <p:cTn id="41" dur="500"/>
                                        <p:tgtEl>
                                          <p:spTgt spid="51"/>
                                        </p:tgtEl>
                                      </p:cBhvr>
                                    </p:animEffect>
                                  </p:childTnLst>
                                </p:cTn>
                              </p:par>
                              <p:par>
                                <p:cTn id="42" presetID="22" presetClass="emph" presetSubtype="0" repeatCount="10000" fill="remove" grpId="1" nodeType="withEffect">
                                  <p:stCondLst>
                                    <p:cond delay="0"/>
                                  </p:stCondLst>
                                  <p:childTnLst>
                                    <p:animClr clrSpc="hsl" dir="cw">
                                      <p:cBhvr override="childStyle">
                                        <p:cTn id="43" dur="500" fill="hold"/>
                                        <p:tgtEl>
                                          <p:spTgt spid="51"/>
                                        </p:tgtEl>
                                        <p:attrNameLst>
                                          <p:attrName>style.color</p:attrName>
                                        </p:attrNameLst>
                                      </p:cBhvr>
                                      <p:by>
                                        <p:hsl h="-7200000" s="0" l="0"/>
                                      </p:by>
                                    </p:animClr>
                                    <p:animClr clrSpc="hsl" dir="cw">
                                      <p:cBhvr>
                                        <p:cTn id="44" dur="500" fill="hold"/>
                                        <p:tgtEl>
                                          <p:spTgt spid="51"/>
                                        </p:tgtEl>
                                        <p:attrNameLst>
                                          <p:attrName>fillcolor</p:attrName>
                                        </p:attrNameLst>
                                      </p:cBhvr>
                                      <p:by>
                                        <p:hsl h="-7200000" s="0" l="0"/>
                                      </p:by>
                                    </p:animClr>
                                    <p:animClr clrSpc="hsl" dir="cw">
                                      <p:cBhvr>
                                        <p:cTn id="45" dur="500" fill="hold"/>
                                        <p:tgtEl>
                                          <p:spTgt spid="51"/>
                                        </p:tgtEl>
                                        <p:attrNameLst>
                                          <p:attrName>stroke.color</p:attrName>
                                        </p:attrNameLst>
                                      </p:cBhvr>
                                      <p:by>
                                        <p:hsl h="-7200000" s="0" l="0"/>
                                      </p:by>
                                    </p:animClr>
                                    <p:set>
                                      <p:cBhvr>
                                        <p:cTn id="46" dur="500" fill="hold"/>
                                        <p:tgtEl>
                                          <p:spTgt spid="51"/>
                                        </p:tgtEl>
                                        <p:attrNameLst>
                                          <p:attrName>fill.type</p:attrName>
                                        </p:attrNameLst>
                                      </p:cBhvr>
                                      <p:to>
                                        <p:strVal val="solid"/>
                                      </p:to>
                                    </p:set>
                                  </p:childTnLst>
                                </p:cTn>
                              </p:par>
                              <p:par>
                                <p:cTn id="47" presetID="22" presetClass="emph" presetSubtype="0" repeatCount="10000" fill="remove" grpId="1" nodeType="withEffect">
                                  <p:stCondLst>
                                    <p:cond delay="0"/>
                                  </p:stCondLst>
                                  <p:childTnLst>
                                    <p:animClr clrSpc="hsl" dir="cw">
                                      <p:cBhvr override="childStyle">
                                        <p:cTn id="48" dur="500" fill="hold"/>
                                        <p:tgtEl>
                                          <p:spTgt spid="4147"/>
                                        </p:tgtEl>
                                        <p:attrNameLst>
                                          <p:attrName>style.color</p:attrName>
                                        </p:attrNameLst>
                                      </p:cBhvr>
                                      <p:by>
                                        <p:hsl h="-7200000" s="0" l="0"/>
                                      </p:by>
                                    </p:animClr>
                                    <p:animClr clrSpc="hsl" dir="cw">
                                      <p:cBhvr>
                                        <p:cTn id="49" dur="500" fill="hold"/>
                                        <p:tgtEl>
                                          <p:spTgt spid="4147"/>
                                        </p:tgtEl>
                                        <p:attrNameLst>
                                          <p:attrName>fillcolor</p:attrName>
                                        </p:attrNameLst>
                                      </p:cBhvr>
                                      <p:by>
                                        <p:hsl h="-7200000" s="0" l="0"/>
                                      </p:by>
                                    </p:animClr>
                                    <p:animClr clrSpc="hsl" dir="cw">
                                      <p:cBhvr>
                                        <p:cTn id="50" dur="500" fill="hold"/>
                                        <p:tgtEl>
                                          <p:spTgt spid="4147"/>
                                        </p:tgtEl>
                                        <p:attrNameLst>
                                          <p:attrName>stroke.color</p:attrName>
                                        </p:attrNameLst>
                                      </p:cBhvr>
                                      <p:by>
                                        <p:hsl h="-7200000" s="0" l="0"/>
                                      </p:by>
                                    </p:animClr>
                                    <p:set>
                                      <p:cBhvr>
                                        <p:cTn id="51" dur="500" fill="hold"/>
                                        <p:tgtEl>
                                          <p:spTgt spid="4147"/>
                                        </p:tgtEl>
                                        <p:attrNameLst>
                                          <p:attrName>fill.type</p:attrName>
                                        </p:attrNameLst>
                                      </p:cBhvr>
                                      <p:to>
                                        <p:strVal val="solid"/>
                                      </p:to>
                                    </p:set>
                                  </p:childTnLst>
                                </p:cTn>
                              </p:par>
                            </p:childTnLst>
                          </p:cTn>
                        </p:par>
                      </p:childTnLst>
                    </p:cTn>
                  </p:par>
                </p:childTnLst>
              </p:cTn>
              <p:nextCondLst>
                <p:cond evt="onClick" delay="0">
                  <p:tgtEl>
                    <p:spTgt spid="4114"/>
                  </p:tgtEl>
                </p:cond>
              </p:nextCondLst>
            </p:seq>
          </p:childTnLst>
        </p:cTn>
      </p:par>
    </p:tnLst>
    <p:bldLst>
      <p:bldP spid="4147" grpId="0" animBg="1"/>
      <p:bldP spid="4147" grpId="1" animBg="1"/>
      <p:bldP spid="51" grpId="0" animBg="1"/>
      <p:bldP spid="51"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147" name="AutoShape 51"/>
          <p:cNvSpPr>
            <a:spLocks noChangeArrowheads="1"/>
          </p:cNvSpPr>
          <p:nvPr/>
        </p:nvSpPr>
        <p:spPr bwMode="auto">
          <a:xfrm>
            <a:off x="6515100" y="5943601"/>
            <a:ext cx="2971800" cy="781050"/>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099" name="AutoShape 2"/>
          <p:cNvSpPr>
            <a:spLocks noChangeArrowheads="1"/>
          </p:cNvSpPr>
          <p:nvPr/>
        </p:nvSpPr>
        <p:spPr bwMode="auto">
          <a:xfrm>
            <a:off x="1371600" y="374705"/>
            <a:ext cx="15596489" cy="9582150"/>
          </a:xfrm>
          <a:prstGeom prst="roundRect">
            <a:avLst>
              <a:gd name="adj" fmla="val 16667"/>
            </a:avLst>
          </a:prstGeom>
          <a:solidFill>
            <a:schemeClr val="bg1"/>
          </a:solidFill>
          <a:ln w="76200" cmpd="tri">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vi-VN" altLang="en-US" sz="27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pic>
        <p:nvPicPr>
          <p:cNvPr id="4" name="Picture 14" descr="star_tip_md_wht"/>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4148376" y="722805"/>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4" name="Text Box 18"/>
          <p:cNvSpPr txBox="1">
            <a:spLocks noChangeArrowheads="1"/>
          </p:cNvSpPr>
          <p:nvPr/>
        </p:nvSpPr>
        <p:spPr bwMode="auto">
          <a:xfrm>
            <a:off x="3024425" y="8864722"/>
            <a:ext cx="1723549" cy="646331"/>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a:extLst>
            <a:ext uri="{AF507438-7753-43E0-B8FC-AC1667EBCBE1}">
              <a14:hiddenEffects xmlns:a14="http://schemas.microsoft.com/office/drawing/2010/main">
                <a:effectLst>
                  <a:outerShdw dist="91581" dir="12821404" algn="ctr" rotWithShape="0">
                    <a:schemeClr val="bg2">
                      <a:alpha val="50000"/>
                    </a:schemeClr>
                  </a:outerShdw>
                </a:effectLst>
              </a14:hiddenEffects>
            </a:ext>
          </a:extLst>
        </p:spPr>
        <p:txBody>
          <a:bodyPr wrap="none">
            <a:spAutoFit/>
            <a:flatTx/>
          </a:bodyPr>
          <a:lstStyle/>
          <a:p>
            <a:pPr marL="0" marR="0" lvl="0" indent="0" algn="l" defTabSz="13716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err="1">
                <a:ln>
                  <a:noFill/>
                </a:ln>
                <a:solidFill>
                  <a:srgbClr val="000000"/>
                </a:solidFill>
                <a:effectLst>
                  <a:outerShdw blurRad="38100" dist="38100" dir="2700000" algn="tl">
                    <a:srgbClr val="FFFFFF"/>
                  </a:outerShdw>
                </a:effectLst>
                <a:uLnTx/>
                <a:uFillTx/>
                <a:latin typeface="Arial"/>
                <a:ea typeface="+mn-ea"/>
                <a:cs typeface="Arial"/>
                <a:sym typeface="Arial"/>
              </a:rPr>
              <a:t>Đáp</a:t>
            </a:r>
            <a:r>
              <a:rPr kumimoji="0" lang="en-US" sz="36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a:ea typeface="+mn-ea"/>
                <a:cs typeface="Arial"/>
                <a:sym typeface="Arial"/>
              </a:rPr>
              <a:t> </a:t>
            </a:r>
            <a:r>
              <a:rPr kumimoji="0" lang="en-US" sz="3600" b="1" i="0" u="none" strike="noStrike" kern="1200" cap="none" spc="0" normalizeH="0" baseline="0" noProof="0" dirty="0" err="1">
                <a:ln>
                  <a:noFill/>
                </a:ln>
                <a:solidFill>
                  <a:srgbClr val="000000"/>
                </a:solidFill>
                <a:effectLst>
                  <a:outerShdw blurRad="38100" dist="38100" dir="2700000" algn="tl">
                    <a:srgbClr val="FFFFFF"/>
                  </a:outerShdw>
                </a:effectLst>
                <a:uLnTx/>
                <a:uFillTx/>
                <a:latin typeface="Arial"/>
                <a:ea typeface="+mn-ea"/>
                <a:cs typeface="Arial"/>
                <a:sym typeface="Arial"/>
              </a:rPr>
              <a:t>án</a:t>
            </a:r>
            <a:endParaRPr kumimoji="0" lang="en-US" sz="36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a:ea typeface="+mn-ea"/>
              <a:cs typeface="Arial"/>
              <a:sym typeface="Arial"/>
            </a:endParaRPr>
          </a:p>
        </p:txBody>
      </p:sp>
      <p:grpSp>
        <p:nvGrpSpPr>
          <p:cNvPr id="4115" name="Group 19"/>
          <p:cNvGrpSpPr>
            <a:grpSpLocks/>
          </p:cNvGrpSpPr>
          <p:nvPr/>
        </p:nvGrpSpPr>
        <p:grpSpPr bwMode="auto">
          <a:xfrm>
            <a:off x="14394416" y="7467601"/>
            <a:ext cx="2055018" cy="1943099"/>
            <a:chOff x="4574" y="3342"/>
            <a:chExt cx="960" cy="912"/>
          </a:xfrm>
        </p:grpSpPr>
        <p:sp>
          <p:nvSpPr>
            <p:cNvPr id="4144" name="AutoShape 20"/>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5" name="Text Box 21"/>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1</a:t>
              </a:r>
            </a:p>
          </p:txBody>
        </p:sp>
      </p:grpSp>
      <p:grpSp>
        <p:nvGrpSpPr>
          <p:cNvPr id="4118" name="Group 22"/>
          <p:cNvGrpSpPr>
            <a:grpSpLocks/>
          </p:cNvGrpSpPr>
          <p:nvPr/>
        </p:nvGrpSpPr>
        <p:grpSpPr bwMode="auto">
          <a:xfrm>
            <a:off x="14394416" y="7467601"/>
            <a:ext cx="2055018" cy="1943099"/>
            <a:chOff x="4574" y="3342"/>
            <a:chExt cx="960" cy="912"/>
          </a:xfrm>
        </p:grpSpPr>
        <p:sp>
          <p:nvSpPr>
            <p:cNvPr id="6" name="AutoShape 23"/>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43" name="Text Box 24"/>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2</a:t>
              </a:r>
            </a:p>
          </p:txBody>
        </p:sp>
      </p:grpSp>
      <p:grpSp>
        <p:nvGrpSpPr>
          <p:cNvPr id="4121" name="Group 25"/>
          <p:cNvGrpSpPr>
            <a:grpSpLocks/>
          </p:cNvGrpSpPr>
          <p:nvPr/>
        </p:nvGrpSpPr>
        <p:grpSpPr bwMode="auto">
          <a:xfrm>
            <a:off x="14394416" y="7467601"/>
            <a:ext cx="2055018" cy="1943099"/>
            <a:chOff x="4574" y="3342"/>
            <a:chExt cx="960" cy="912"/>
          </a:xfrm>
        </p:grpSpPr>
        <p:sp>
          <p:nvSpPr>
            <p:cNvPr id="4140" name="AutoShape 26"/>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41" name="Text Box 27"/>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3</a:t>
              </a:r>
            </a:p>
          </p:txBody>
        </p:sp>
      </p:grpSp>
      <p:grpSp>
        <p:nvGrpSpPr>
          <p:cNvPr id="4124" name="Group 28"/>
          <p:cNvGrpSpPr>
            <a:grpSpLocks/>
          </p:cNvGrpSpPr>
          <p:nvPr/>
        </p:nvGrpSpPr>
        <p:grpSpPr bwMode="auto">
          <a:xfrm>
            <a:off x="14394416" y="7467601"/>
            <a:ext cx="2055018" cy="1943099"/>
            <a:chOff x="4574" y="3342"/>
            <a:chExt cx="960" cy="912"/>
          </a:xfrm>
        </p:grpSpPr>
        <p:sp>
          <p:nvSpPr>
            <p:cNvPr id="4138" name="AutoShape 29"/>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7" name="Text Box 30"/>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4</a:t>
              </a:r>
            </a:p>
          </p:txBody>
        </p:sp>
      </p:grpSp>
      <p:grpSp>
        <p:nvGrpSpPr>
          <p:cNvPr id="4127" name="Group 31"/>
          <p:cNvGrpSpPr>
            <a:grpSpLocks/>
          </p:cNvGrpSpPr>
          <p:nvPr/>
        </p:nvGrpSpPr>
        <p:grpSpPr bwMode="auto">
          <a:xfrm>
            <a:off x="14394416" y="7467601"/>
            <a:ext cx="2055018" cy="1943099"/>
            <a:chOff x="4574" y="3342"/>
            <a:chExt cx="960" cy="912"/>
          </a:xfrm>
        </p:grpSpPr>
        <p:sp>
          <p:nvSpPr>
            <p:cNvPr id="8" name="AutoShape 32"/>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37" name="Text Box 33"/>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5</a:t>
              </a:r>
            </a:p>
          </p:txBody>
        </p:sp>
      </p:grpSp>
      <p:grpSp>
        <p:nvGrpSpPr>
          <p:cNvPr id="4130" name="Group 34"/>
          <p:cNvGrpSpPr>
            <a:grpSpLocks/>
          </p:cNvGrpSpPr>
          <p:nvPr/>
        </p:nvGrpSpPr>
        <p:grpSpPr bwMode="auto">
          <a:xfrm>
            <a:off x="14394416" y="7467601"/>
            <a:ext cx="2055018" cy="1943099"/>
            <a:chOff x="4574" y="3342"/>
            <a:chExt cx="960" cy="912"/>
          </a:xfrm>
        </p:grpSpPr>
        <p:sp>
          <p:nvSpPr>
            <p:cNvPr id="4134" name="AutoShape 35"/>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35" name="Text Box 36"/>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6</a:t>
              </a:r>
            </a:p>
          </p:txBody>
        </p:sp>
      </p:grpSp>
      <p:grpSp>
        <p:nvGrpSpPr>
          <p:cNvPr id="4133" name="Group 37"/>
          <p:cNvGrpSpPr>
            <a:grpSpLocks/>
          </p:cNvGrpSpPr>
          <p:nvPr/>
        </p:nvGrpSpPr>
        <p:grpSpPr bwMode="auto">
          <a:xfrm>
            <a:off x="14394416" y="7467601"/>
            <a:ext cx="2055018" cy="1943099"/>
            <a:chOff x="4574" y="3342"/>
            <a:chExt cx="960" cy="912"/>
          </a:xfrm>
        </p:grpSpPr>
        <p:sp>
          <p:nvSpPr>
            <p:cNvPr id="4132" name="AutoShape 38"/>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9" name="Text Box 39"/>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7</a:t>
              </a:r>
            </a:p>
          </p:txBody>
        </p:sp>
      </p:grpSp>
      <p:grpSp>
        <p:nvGrpSpPr>
          <p:cNvPr id="4136" name="Group 40"/>
          <p:cNvGrpSpPr>
            <a:grpSpLocks/>
          </p:cNvGrpSpPr>
          <p:nvPr/>
        </p:nvGrpSpPr>
        <p:grpSpPr bwMode="auto">
          <a:xfrm>
            <a:off x="14394416" y="7467601"/>
            <a:ext cx="2055018" cy="1943099"/>
            <a:chOff x="4574" y="3342"/>
            <a:chExt cx="960" cy="912"/>
          </a:xfrm>
        </p:grpSpPr>
        <p:sp>
          <p:nvSpPr>
            <p:cNvPr id="10" name="AutoShape 41"/>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31" name="Text Box 42"/>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8</a:t>
              </a:r>
            </a:p>
          </p:txBody>
        </p:sp>
      </p:grpSp>
      <p:grpSp>
        <p:nvGrpSpPr>
          <p:cNvPr id="4139" name="Group 43"/>
          <p:cNvGrpSpPr>
            <a:grpSpLocks/>
          </p:cNvGrpSpPr>
          <p:nvPr/>
        </p:nvGrpSpPr>
        <p:grpSpPr bwMode="auto">
          <a:xfrm>
            <a:off x="14394416" y="7467601"/>
            <a:ext cx="2055018" cy="1943099"/>
            <a:chOff x="4574" y="3342"/>
            <a:chExt cx="960" cy="912"/>
          </a:xfrm>
        </p:grpSpPr>
        <p:sp>
          <p:nvSpPr>
            <p:cNvPr id="4128" name="AutoShape 44"/>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29" name="Text Box 45"/>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9</a:t>
              </a:r>
            </a:p>
          </p:txBody>
        </p:sp>
      </p:grpSp>
      <p:grpSp>
        <p:nvGrpSpPr>
          <p:cNvPr id="4142" name="Group 46"/>
          <p:cNvGrpSpPr>
            <a:grpSpLocks/>
          </p:cNvGrpSpPr>
          <p:nvPr/>
        </p:nvGrpSpPr>
        <p:grpSpPr bwMode="auto">
          <a:xfrm>
            <a:off x="14325600" y="7465222"/>
            <a:ext cx="2190274" cy="1943100"/>
            <a:chOff x="4543" y="3342"/>
            <a:chExt cx="1022" cy="912"/>
          </a:xfrm>
        </p:grpSpPr>
        <p:sp>
          <p:nvSpPr>
            <p:cNvPr id="4126" name="AutoShape 47"/>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11" name="Text Box 48"/>
            <p:cNvSpPr txBox="1">
              <a:spLocks noChangeArrowheads="1"/>
            </p:cNvSpPr>
            <p:nvPr/>
          </p:nvSpPr>
          <p:spPr bwMode="auto">
            <a:xfrm>
              <a:off x="4543" y="3553"/>
              <a:ext cx="1022" cy="433"/>
            </a:xfrm>
            <a:prstGeom prst="rect">
              <a:avLst/>
            </a:prstGeom>
            <a:no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50000"/>
                </a:lnSpc>
                <a:spcBef>
                  <a:spcPct val="50000"/>
                </a:spcBef>
                <a:spcAft>
                  <a:spcPct val="0"/>
                </a:spcAft>
                <a:buClrTx/>
                <a:buSzTx/>
                <a:buFontTx/>
                <a:buNone/>
                <a:tabLst/>
                <a:defRPr/>
              </a:pPr>
              <a:r>
                <a:rPr kumimoji="0" lang="en-US" altLang="en-US" sz="3600" b="1" i="0" u="none" strike="noStrike" kern="1200" cap="none" spc="0" normalizeH="0" baseline="0" noProof="0" dirty="0" err="1">
                  <a:ln>
                    <a:noFill/>
                  </a:ln>
                  <a:solidFill>
                    <a:srgbClr val="FFFFFF"/>
                  </a:solidFill>
                  <a:effectLst/>
                  <a:uLnTx/>
                  <a:uFillTx/>
                  <a:latin typeface="Arial"/>
                  <a:ea typeface="+mn-ea"/>
                  <a:cs typeface="Times New Roman" panose="02020603050405020304" pitchFamily="18" charset="0"/>
                  <a:sym typeface="Arial"/>
                </a:rPr>
                <a:t>Hết</a:t>
              </a:r>
              <a:r>
                <a:rPr kumimoji="0" lang="en-US" altLang="en-US" sz="3600" b="1" i="0" u="none" strike="noStrike" kern="1200" cap="none" spc="0" normalizeH="0" baseline="0" noProof="0" dirty="0">
                  <a:ln>
                    <a:noFill/>
                  </a:ln>
                  <a:solidFill>
                    <a:srgbClr val="FFFFFF"/>
                  </a:solidFill>
                  <a:effectLst/>
                  <a:uLnTx/>
                  <a:uFillTx/>
                  <a:latin typeface="Arial"/>
                  <a:ea typeface="+mn-ea"/>
                  <a:cs typeface="Times New Roman" panose="02020603050405020304" pitchFamily="18" charset="0"/>
                  <a:sym typeface="Arial"/>
                </a:rPr>
                <a:t> </a:t>
              </a:r>
              <a:r>
                <a:rPr kumimoji="0" lang="en-US" altLang="en-US" sz="3600" b="1" i="0" u="none" strike="noStrike" kern="1200" cap="none" spc="0" normalizeH="0" baseline="0" noProof="0" dirty="0" err="1">
                  <a:ln>
                    <a:noFill/>
                  </a:ln>
                  <a:solidFill>
                    <a:srgbClr val="FFFFFF"/>
                  </a:solidFill>
                  <a:effectLst/>
                  <a:uLnTx/>
                  <a:uFillTx/>
                  <a:latin typeface="Arial"/>
                  <a:ea typeface="+mn-ea"/>
                  <a:cs typeface="Times New Roman" panose="02020603050405020304" pitchFamily="18" charset="0"/>
                  <a:sym typeface="Arial"/>
                </a:rPr>
                <a:t>giờ</a:t>
              </a:r>
              <a:endParaRPr kumimoji="0" lang="en-US" altLang="en-US" sz="3600" b="1" i="0" u="none" strike="noStrike" kern="1200" cap="none" spc="0" normalizeH="0" baseline="0" noProof="0" dirty="0">
                <a:ln>
                  <a:noFill/>
                </a:ln>
                <a:solidFill>
                  <a:srgbClr val="FFFFFF"/>
                </a:solidFill>
                <a:effectLst/>
                <a:uLnTx/>
                <a:uFillTx/>
                <a:latin typeface="Arial"/>
                <a:ea typeface="+mn-ea"/>
                <a:cs typeface="Times New Roman" panose="02020603050405020304" pitchFamily="18" charset="0"/>
                <a:sym typeface="Arial"/>
              </a:endParaRPr>
            </a:p>
          </p:txBody>
        </p:sp>
      </p:grpSp>
      <p:sp>
        <p:nvSpPr>
          <p:cNvPr id="4145" name="Text Box 49"/>
          <p:cNvSpPr txBox="1">
            <a:spLocks noChangeArrowheads="1"/>
          </p:cNvSpPr>
          <p:nvPr/>
        </p:nvSpPr>
        <p:spPr bwMode="auto">
          <a:xfrm>
            <a:off x="13182600" y="9007614"/>
            <a:ext cx="12573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13716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a:sym typeface="Arial"/>
              </a:rPr>
              <a:t>10s</a:t>
            </a:r>
          </a:p>
        </p:txBody>
      </p:sp>
      <p:sp>
        <p:nvSpPr>
          <p:cNvPr id="51" name="AutoShape 52"/>
          <p:cNvSpPr>
            <a:spLocks noChangeArrowheads="1"/>
          </p:cNvSpPr>
          <p:nvPr/>
        </p:nvSpPr>
        <p:spPr bwMode="auto">
          <a:xfrm>
            <a:off x="9906743" y="6606027"/>
            <a:ext cx="3169499" cy="1170089"/>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8" name="TextBox 47"/>
          <p:cNvSpPr txBox="1"/>
          <p:nvPr/>
        </p:nvSpPr>
        <p:spPr>
          <a:xfrm>
            <a:off x="6188799" y="734373"/>
            <a:ext cx="6308001"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smtClean="0">
                <a:ln>
                  <a:noFill/>
                </a:ln>
                <a:solidFill>
                  <a:srgbClr val="4F81BD"/>
                </a:solidFill>
                <a:effectLst/>
                <a:uLnTx/>
                <a:uFillTx/>
                <a:latin typeface="Arial" panose="020B0604020202020204" pitchFamily="34" charset="0"/>
                <a:ea typeface="+mn-ea"/>
                <a:cs typeface="Arial" panose="020B0604020202020204" pitchFamily="34" charset="0"/>
              </a:rPr>
              <a:t>BÀI TẬP TRẮC NGHIỆM</a:t>
            </a:r>
            <a:endParaRPr kumimoji="0" lang="en-US" sz="4200" b="1" i="0" u="none" strike="noStrike" kern="1200" cap="none" spc="0" normalizeH="0" baseline="0" noProof="0" dirty="0">
              <a:ln>
                <a:noFill/>
              </a:ln>
              <a:solidFill>
                <a:srgbClr val="4F81BD"/>
              </a:solidFill>
              <a:effectLst/>
              <a:uLnTx/>
              <a:uFillTx/>
              <a:latin typeface="Arial" panose="020B0604020202020204" pitchFamily="34" charset="0"/>
              <a:ea typeface="+mn-ea"/>
              <a:cs typeface="Arial" panose="020B0604020202020204" pitchFamily="34" charset="0"/>
            </a:endParaRPr>
          </a:p>
        </p:txBody>
      </p:sp>
      <p:cxnSp>
        <p:nvCxnSpPr>
          <p:cNvPr id="49" name="Straight Connector 48"/>
          <p:cNvCxnSpPr/>
          <p:nvPr/>
        </p:nvCxnSpPr>
        <p:spPr>
          <a:xfrm flipV="1">
            <a:off x="1371600" y="1653904"/>
            <a:ext cx="15520289" cy="60596"/>
          </a:xfrm>
          <a:prstGeom prst="line">
            <a:avLst/>
          </a:prstGeom>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a:off x="1752600" y="2281775"/>
            <a:ext cx="1975982" cy="966456"/>
            <a:chOff x="3828969" y="1273590"/>
            <a:chExt cx="1257381" cy="507145"/>
          </a:xfrm>
        </p:grpSpPr>
        <p:sp>
          <p:nvSpPr>
            <p:cNvPr id="53" name="AutoShape 6"/>
            <p:cNvSpPr>
              <a:spLocks noChangeArrowheads="1"/>
            </p:cNvSpPr>
            <p:nvPr/>
          </p:nvSpPr>
          <p:spPr bwMode="auto">
            <a:xfrm>
              <a:off x="3829050" y="1273590"/>
              <a:ext cx="1257300" cy="507145"/>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54" name="AutoShape 7"/>
            <p:cNvSpPr>
              <a:spLocks noChangeArrowheads="1"/>
            </p:cNvSpPr>
            <p:nvPr/>
          </p:nvSpPr>
          <p:spPr bwMode="auto">
            <a:xfrm>
              <a:off x="3880247" y="1322123"/>
              <a:ext cx="1152525" cy="409605"/>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55" name="Text Box 8"/>
            <p:cNvSpPr txBox="1">
              <a:spLocks noChangeArrowheads="1"/>
            </p:cNvSpPr>
            <p:nvPr/>
          </p:nvSpPr>
          <p:spPr bwMode="auto">
            <a:xfrm>
              <a:off x="3828969" y="1302141"/>
              <a:ext cx="1209675" cy="371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50000"/>
                </a:spcBef>
                <a:spcAft>
                  <a:spcPct val="0"/>
                </a:spcAft>
                <a:buClrTx/>
                <a:buSzTx/>
                <a:buFontTx/>
                <a:buNone/>
                <a:tabLst/>
                <a:defRPr/>
              </a:pPr>
              <a:r>
                <a:rPr kumimoji="0" lang="en-US" altLang="en-US" sz="4000" b="1" i="0" u="none" strike="noStrike" kern="1200" cap="none" spc="0" normalizeH="0" baseline="0" noProof="0" dirty="0" err="1">
                  <a:ln>
                    <a:noFill/>
                  </a:ln>
                  <a:solidFill>
                    <a:srgbClr val="000000"/>
                  </a:solidFill>
                  <a:effectLst/>
                  <a:uLnTx/>
                  <a:uFillTx/>
                  <a:latin typeface="Arial"/>
                  <a:ea typeface="+mn-ea"/>
                  <a:cs typeface="Arial"/>
                  <a:sym typeface="Arial"/>
                </a:rPr>
                <a:t>Câu</a:t>
              </a:r>
              <a:r>
                <a:rPr kumimoji="0" lang="en-US" altLang="en-US" sz="4000" b="1" i="0" u="none" strike="noStrike" kern="1200" cap="none" spc="0" normalizeH="0" baseline="0" noProof="0" dirty="0">
                  <a:ln>
                    <a:noFill/>
                  </a:ln>
                  <a:solidFill>
                    <a:srgbClr val="000000"/>
                  </a:solidFill>
                  <a:effectLst/>
                  <a:uLnTx/>
                  <a:uFillTx/>
                  <a:latin typeface="Arial"/>
                  <a:ea typeface="+mn-ea"/>
                  <a:cs typeface="Arial"/>
                  <a:sym typeface="Arial"/>
                </a:rPr>
                <a:t> </a:t>
              </a:r>
              <a:r>
                <a:rPr kumimoji="0" lang="en-US" altLang="en-US" sz="4000" b="1" i="0" u="none" strike="noStrike" kern="1200" cap="none" spc="0" normalizeH="0" baseline="0" noProof="0" dirty="0" smtClean="0">
                  <a:ln>
                    <a:noFill/>
                  </a:ln>
                  <a:solidFill>
                    <a:srgbClr val="000000"/>
                  </a:solidFill>
                  <a:effectLst/>
                  <a:uLnTx/>
                  <a:uFillTx/>
                  <a:latin typeface="Arial"/>
                  <a:ea typeface="+mn-ea"/>
                  <a:cs typeface="Arial"/>
                  <a:sym typeface="Arial"/>
                </a:rPr>
                <a:t>4</a:t>
              </a:r>
              <a:endParaRPr kumimoji="0" lang="en-US" altLang="en-US" sz="4000" b="1" i="0" u="none" strike="noStrike" kern="1200" cap="none" spc="0" normalizeH="0" baseline="0" noProof="0" dirty="0">
                <a:ln>
                  <a:noFill/>
                </a:ln>
                <a:solidFill>
                  <a:srgbClr val="000000"/>
                </a:solidFill>
                <a:effectLst/>
                <a:uLnTx/>
                <a:uFillTx/>
                <a:latin typeface="Arial"/>
                <a:ea typeface="+mn-ea"/>
                <a:cs typeface="Arial"/>
                <a:sym typeface="Arial"/>
              </a:endParaRPr>
            </a:p>
          </p:txBody>
        </p:sp>
      </p:grpSp>
      <p:sp>
        <p:nvSpPr>
          <p:cNvPr id="56" name="Text Box 16"/>
          <p:cNvSpPr txBox="1">
            <a:spLocks noChangeArrowheads="1"/>
          </p:cNvSpPr>
          <p:nvPr/>
        </p:nvSpPr>
        <p:spPr bwMode="auto">
          <a:xfrm>
            <a:off x="3886200" y="2171700"/>
            <a:ext cx="12752578"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lvl="0" algn="just" defTabSz="1371600" eaLnBrk="1" fontAlgn="base" hangingPunct="1">
              <a:lnSpc>
                <a:spcPct val="150000"/>
              </a:lnSpc>
              <a:spcAft>
                <a:spcPct val="0"/>
              </a:spcAft>
              <a:defRPr/>
            </a:pPr>
            <a:r>
              <a:rPr lang="vi-VN" altLang="en-US" sz="4000" b="0" dirty="0">
                <a:solidFill>
                  <a:prstClr val="black"/>
                </a:solidFill>
                <a:cs typeface="Arial"/>
                <a:sym typeface="Arial"/>
              </a:rPr>
              <a:t>Cho </a:t>
            </a:r>
            <a:r>
              <a:rPr lang="el-GR" altLang="en-US" sz="4000" b="0" dirty="0">
                <a:solidFill>
                  <a:prstClr val="black"/>
                </a:solidFill>
                <a:cs typeface="Arial"/>
                <a:sym typeface="Arial"/>
              </a:rPr>
              <a:t>Δ</a:t>
            </a:r>
            <a:r>
              <a:rPr lang="vi-VN" altLang="en-US" sz="4000" b="0" dirty="0">
                <a:solidFill>
                  <a:prstClr val="black"/>
                </a:solidFill>
                <a:cs typeface="Arial"/>
                <a:sym typeface="Arial"/>
              </a:rPr>
              <a:t>ABC nhọn, hai đường cao BD và CE. Trên tia đối  của tia BD lấy điểm I sao cho BI = AC. Trên tia đối của tia CE lấy điểm K sao cho CK = AB. Chọn câu đúng</a:t>
            </a:r>
            <a:endParaRPr kumimoji="0" lang="en-US" alt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a:sym typeface="Arial"/>
            </a:endParaRPr>
          </a:p>
        </p:txBody>
      </p:sp>
      <p:pic>
        <p:nvPicPr>
          <p:cNvPr id="57"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flipH="1">
            <a:off x="1299042" y="7619065"/>
            <a:ext cx="1313529" cy="2259652"/>
          </a:xfrm>
          <a:prstGeom prst="rect">
            <a:avLst/>
          </a:prstGeom>
        </p:spPr>
      </p:pic>
      <p:sp>
        <p:nvSpPr>
          <p:cNvPr id="12" name="Rectangle 11"/>
          <p:cNvSpPr/>
          <p:nvPr/>
        </p:nvSpPr>
        <p:spPr>
          <a:xfrm>
            <a:off x="5638800" y="5067300"/>
            <a:ext cx="9144000" cy="2466124"/>
          </a:xfrm>
          <a:prstGeom prst="rect">
            <a:avLst/>
          </a:prstGeom>
        </p:spPr>
        <p:txBody>
          <a:bodyPr>
            <a:spAutoFit/>
          </a:bodyPr>
          <a:lstStyle/>
          <a:p>
            <a:pPr algn="just">
              <a:lnSpc>
                <a:spcPct val="200000"/>
              </a:lnSpc>
              <a:spcAft>
                <a:spcPts val="800"/>
              </a:spcAft>
            </a:pPr>
            <a:r>
              <a:rPr lang="en-US" sz="4000" dirty="0">
                <a:latin typeface="Arial" panose="020B0604020202020204" pitchFamily="34" charset="0"/>
                <a:ea typeface="Times New Roman" panose="02020603050405020304" pitchFamily="18" charset="0"/>
                <a:cs typeface="Arial" panose="020B0604020202020204" pitchFamily="34" charset="0"/>
              </a:rPr>
              <a:t>A. </a:t>
            </a:r>
            <a:r>
              <a:rPr lang="en-US" sz="4000" dirty="0" smtClean="0">
                <a:latin typeface="Arial" panose="020B0604020202020204" pitchFamily="34" charset="0"/>
                <a:ea typeface="Times New Roman" panose="02020603050405020304" pitchFamily="18" charset="0"/>
                <a:cs typeface="Arial" panose="020B0604020202020204" pitchFamily="34" charset="0"/>
              </a:rPr>
              <a:t>AI &gt; AK</a:t>
            </a:r>
            <a:r>
              <a:rPr lang="en-US" sz="4000" dirty="0" smtClean="0">
                <a:latin typeface="Arial" panose="020B0604020202020204" pitchFamily="34" charset="0"/>
                <a:ea typeface="Times New Roman" panose="02020603050405020304" pitchFamily="18" charset="0"/>
                <a:cs typeface="Times New Roman" panose="02020603050405020304" pitchFamily="18" charset="0"/>
              </a:rPr>
              <a:t>       		</a:t>
            </a:r>
            <a:r>
              <a:rPr lang="en-US" sz="4000" dirty="0" smtClean="0">
                <a:latin typeface="Arial" panose="020B0604020202020204" pitchFamily="34" charset="0"/>
                <a:ea typeface="Times New Roman" panose="02020603050405020304" pitchFamily="18" charset="0"/>
                <a:cs typeface="Arial" panose="020B0604020202020204" pitchFamily="34" charset="0"/>
              </a:rPr>
              <a:t>B</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smtClean="0">
                <a:latin typeface="Arial" panose="020B0604020202020204" pitchFamily="34" charset="0"/>
                <a:ea typeface="Times New Roman" panose="02020603050405020304" pitchFamily="18" charset="0"/>
                <a:cs typeface="Arial" panose="020B0604020202020204" pitchFamily="34" charset="0"/>
              </a:rPr>
              <a:t>AI &lt; AK</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4000" dirty="0">
                <a:latin typeface="Arial" panose="020B0604020202020204" pitchFamily="34" charset="0"/>
                <a:ea typeface="Times New Roman" panose="02020603050405020304" pitchFamily="18" charset="0"/>
                <a:cs typeface="Arial" panose="020B0604020202020204" pitchFamily="34" charset="0"/>
              </a:rPr>
              <a:t>C. </a:t>
            </a:r>
            <a:r>
              <a:rPr lang="en-US" sz="4000" dirty="0" smtClean="0">
                <a:latin typeface="Arial" panose="020B0604020202020204" pitchFamily="34" charset="0"/>
                <a:ea typeface="Times New Roman" panose="02020603050405020304" pitchFamily="18" charset="0"/>
                <a:cs typeface="Arial" panose="020B0604020202020204" pitchFamily="34" charset="0"/>
              </a:rPr>
              <a:t>AI = 2AK</a:t>
            </a:r>
            <a:r>
              <a:rPr lang="en-US" sz="4000" dirty="0" smtClean="0">
                <a:latin typeface="Arial" panose="020B0604020202020204" pitchFamily="34" charset="0"/>
                <a:ea typeface="Times New Roman" panose="02020603050405020304" pitchFamily="18" charset="0"/>
                <a:cs typeface="Times New Roman" panose="02020603050405020304" pitchFamily="18" charset="0"/>
              </a:rPr>
              <a:t>    		</a:t>
            </a:r>
            <a:r>
              <a:rPr lang="en-US" sz="4000" dirty="0" smtClean="0">
                <a:latin typeface="Arial" panose="020B0604020202020204" pitchFamily="34" charset="0"/>
                <a:ea typeface="Calibri" panose="020F0502020204030204" pitchFamily="34" charset="0"/>
                <a:cs typeface="Times New Roman" panose="02020603050405020304" pitchFamily="18" charset="0"/>
              </a:rPr>
              <a:t>D</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smtClean="0">
                <a:latin typeface="Arial" panose="020B0604020202020204" pitchFamily="34" charset="0"/>
                <a:ea typeface="Calibri" panose="020F0502020204030204" pitchFamily="34" charset="0"/>
                <a:cs typeface="Times New Roman" panose="02020603050405020304" pitchFamily="18" charset="0"/>
              </a:rPr>
              <a:t>AI = AK</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2872722"/>
      </p:ext>
    </p:extLst>
  </p:cSld>
  <p:clrMapOvr>
    <a:masterClrMapping/>
  </p:clrMapOvr>
  <mc:AlternateContent xmlns:mc="http://schemas.openxmlformats.org/markup-compatibility/2006" xmlns:p14="http://schemas.microsoft.com/office/powerpoint/2010/main">
    <mc:Choice Requires="p14">
      <p:transition spd="med" p14:dur="700" advClick="0">
        <p:push dir="u"/>
        <p:sndAc>
          <p:stSnd>
            <p:snd r:embed="rId2" name="chimes.wav"/>
          </p:stSnd>
        </p:sndAc>
      </p:transition>
    </mc:Choice>
    <mc:Fallback xmlns="">
      <p:transition spd="med" advClick="0">
        <p:push dir="u"/>
        <p:sndAc>
          <p:stSnd>
            <p:snd r:embed="rId11" name="chimes.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14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nodeType="clickEffect">
                                  <p:stCondLst>
                                    <p:cond delay="1000"/>
                                  </p:stCondLst>
                                  <p:childTnLst>
                                    <p:set>
                                      <p:cBhvr>
                                        <p:cTn id="6" dur="1" fill="hold">
                                          <p:stCondLst>
                                            <p:cond delay="499"/>
                                          </p:stCondLst>
                                        </p:cTn>
                                        <p:tgtEl>
                                          <p:spTgt spid="4115"/>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beep.wav"/>
                                        </p:tgtEl>
                                      </p:cMediaNode>
                                    </p:audio>
                                  </p:subTnLst>
                                </p:cTn>
                              </p:par>
                            </p:childTnLst>
                          </p:cTn>
                        </p:par>
                        <p:par>
                          <p:cTn id="7" fill="hold" nodeType="afterGroup">
                            <p:stCondLst>
                              <p:cond delay="1500"/>
                            </p:stCondLst>
                            <p:childTnLst>
                              <p:par>
                                <p:cTn id="8" presetID="1" presetClass="entr" presetSubtype="0" fill="hold" nodeType="afterEffect">
                                  <p:stCondLst>
                                    <p:cond delay="1000"/>
                                  </p:stCondLst>
                                  <p:childTnLst>
                                    <p:set>
                                      <p:cBhvr>
                                        <p:cTn id="9" dur="1" fill="hold">
                                          <p:stCondLst>
                                            <p:cond delay="499"/>
                                          </p:stCondLst>
                                        </p:cTn>
                                        <p:tgtEl>
                                          <p:spTgt spid="4118"/>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3" name="beep.wav"/>
                                        </p:tgtEl>
                                      </p:cMediaNode>
                                    </p:audio>
                                  </p:subTnLst>
                                </p:cTn>
                              </p:par>
                            </p:childTnLst>
                          </p:cTn>
                        </p:par>
                        <p:par>
                          <p:cTn id="10" fill="hold" nodeType="afterGroup">
                            <p:stCondLst>
                              <p:cond delay="3000"/>
                            </p:stCondLst>
                            <p:childTnLst>
                              <p:par>
                                <p:cTn id="11" presetID="1" presetClass="entr" presetSubtype="0" fill="hold" nodeType="afterEffect">
                                  <p:stCondLst>
                                    <p:cond delay="1000"/>
                                  </p:stCondLst>
                                  <p:childTnLst>
                                    <p:set>
                                      <p:cBhvr>
                                        <p:cTn id="12" dur="1" fill="hold">
                                          <p:stCondLst>
                                            <p:cond delay="499"/>
                                          </p:stCondLst>
                                        </p:cTn>
                                        <p:tgtEl>
                                          <p:spTgt spid="4121"/>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3" name="beep.wav"/>
                                        </p:tgtEl>
                                      </p:cMediaNode>
                                    </p:audio>
                                  </p:subTnLst>
                                </p:cTn>
                              </p:par>
                            </p:childTnLst>
                          </p:cTn>
                        </p:par>
                        <p:par>
                          <p:cTn id="13" fill="hold" nodeType="afterGroup">
                            <p:stCondLst>
                              <p:cond delay="4500"/>
                            </p:stCondLst>
                            <p:childTnLst>
                              <p:par>
                                <p:cTn id="14" presetID="1" presetClass="entr" presetSubtype="0" fill="hold" nodeType="afterEffect">
                                  <p:stCondLst>
                                    <p:cond delay="1000"/>
                                  </p:stCondLst>
                                  <p:childTnLst>
                                    <p:set>
                                      <p:cBhvr>
                                        <p:cTn id="15" dur="1" fill="hold">
                                          <p:stCondLst>
                                            <p:cond delay="499"/>
                                          </p:stCondLst>
                                        </p:cTn>
                                        <p:tgtEl>
                                          <p:spTgt spid="4124"/>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3" name="beep.wav"/>
                                        </p:tgtEl>
                                      </p:cMediaNode>
                                    </p:audio>
                                  </p:subTnLst>
                                </p:cTn>
                              </p:par>
                            </p:childTnLst>
                          </p:cTn>
                        </p:par>
                        <p:par>
                          <p:cTn id="16" fill="hold" nodeType="afterGroup">
                            <p:stCondLst>
                              <p:cond delay="6000"/>
                            </p:stCondLst>
                            <p:childTnLst>
                              <p:par>
                                <p:cTn id="17" presetID="1" presetClass="entr" presetSubtype="0" fill="hold" nodeType="afterEffect">
                                  <p:stCondLst>
                                    <p:cond delay="1000"/>
                                  </p:stCondLst>
                                  <p:childTnLst>
                                    <p:set>
                                      <p:cBhvr>
                                        <p:cTn id="18" dur="1" fill="hold">
                                          <p:stCondLst>
                                            <p:cond delay="499"/>
                                          </p:stCondLst>
                                        </p:cTn>
                                        <p:tgtEl>
                                          <p:spTgt spid="412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3" name="beep.wav"/>
                                        </p:tgtEl>
                                      </p:cMediaNode>
                                    </p:audio>
                                  </p:subTnLst>
                                </p:cTn>
                              </p:par>
                            </p:childTnLst>
                          </p:cTn>
                        </p:par>
                        <p:par>
                          <p:cTn id="19" fill="hold" nodeType="afterGroup">
                            <p:stCondLst>
                              <p:cond delay="7500"/>
                            </p:stCondLst>
                            <p:childTnLst>
                              <p:par>
                                <p:cTn id="20" presetID="1" presetClass="entr" presetSubtype="0" fill="hold" nodeType="afterEffect">
                                  <p:stCondLst>
                                    <p:cond delay="1000"/>
                                  </p:stCondLst>
                                  <p:childTnLst>
                                    <p:set>
                                      <p:cBhvr>
                                        <p:cTn id="21" dur="1" fill="hold">
                                          <p:stCondLst>
                                            <p:cond delay="499"/>
                                          </p:stCondLst>
                                        </p:cTn>
                                        <p:tgtEl>
                                          <p:spTgt spid="4130"/>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3" name="beep.wav"/>
                                        </p:tgtEl>
                                      </p:cMediaNode>
                                    </p:audio>
                                  </p:subTnLst>
                                </p:cTn>
                              </p:par>
                            </p:childTnLst>
                          </p:cTn>
                        </p:par>
                        <p:par>
                          <p:cTn id="22" fill="hold" nodeType="afterGroup">
                            <p:stCondLst>
                              <p:cond delay="9000"/>
                            </p:stCondLst>
                            <p:childTnLst>
                              <p:par>
                                <p:cTn id="23" presetID="1" presetClass="entr" presetSubtype="0" fill="hold" nodeType="afterEffect">
                                  <p:stCondLst>
                                    <p:cond delay="1000"/>
                                  </p:stCondLst>
                                  <p:childTnLst>
                                    <p:set>
                                      <p:cBhvr>
                                        <p:cTn id="24" dur="1" fill="hold">
                                          <p:stCondLst>
                                            <p:cond delay="499"/>
                                          </p:stCondLst>
                                        </p:cTn>
                                        <p:tgtEl>
                                          <p:spTgt spid="4133"/>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3" name="beep.wav"/>
                                        </p:tgtEl>
                                      </p:cMediaNode>
                                    </p:audio>
                                  </p:subTnLst>
                                </p:cTn>
                              </p:par>
                            </p:childTnLst>
                          </p:cTn>
                        </p:par>
                        <p:par>
                          <p:cTn id="25" fill="hold" nodeType="afterGroup">
                            <p:stCondLst>
                              <p:cond delay="10500"/>
                            </p:stCondLst>
                            <p:childTnLst>
                              <p:par>
                                <p:cTn id="26" presetID="1" presetClass="entr" presetSubtype="0" fill="hold" nodeType="afterEffect">
                                  <p:stCondLst>
                                    <p:cond delay="1000"/>
                                  </p:stCondLst>
                                  <p:childTnLst>
                                    <p:set>
                                      <p:cBhvr>
                                        <p:cTn id="27" dur="1" fill="hold">
                                          <p:stCondLst>
                                            <p:cond delay="499"/>
                                          </p:stCondLst>
                                        </p:cTn>
                                        <p:tgtEl>
                                          <p:spTgt spid="4136"/>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3" name="beep.wav"/>
                                        </p:tgtEl>
                                      </p:cMediaNode>
                                    </p:audio>
                                  </p:subTnLst>
                                </p:cTn>
                              </p:par>
                            </p:childTnLst>
                          </p:cTn>
                        </p:par>
                        <p:par>
                          <p:cTn id="28" fill="hold" nodeType="afterGroup">
                            <p:stCondLst>
                              <p:cond delay="12000"/>
                            </p:stCondLst>
                            <p:childTnLst>
                              <p:par>
                                <p:cTn id="29" presetID="1" presetClass="entr" presetSubtype="0" fill="hold" nodeType="afterEffect">
                                  <p:stCondLst>
                                    <p:cond delay="1000"/>
                                  </p:stCondLst>
                                  <p:childTnLst>
                                    <p:set>
                                      <p:cBhvr>
                                        <p:cTn id="30" dur="1" fill="hold">
                                          <p:stCondLst>
                                            <p:cond delay="499"/>
                                          </p:stCondLst>
                                        </p:cTn>
                                        <p:tgtEl>
                                          <p:spTgt spid="4139"/>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3" name="beep.wav"/>
                                        </p:tgtEl>
                                      </p:cMediaNode>
                                    </p:audio>
                                  </p:subTnLst>
                                </p:cTn>
                              </p:par>
                            </p:childTnLst>
                          </p:cTn>
                        </p:par>
                        <p:par>
                          <p:cTn id="31" fill="hold" nodeType="afterGroup">
                            <p:stCondLst>
                              <p:cond delay="13500"/>
                            </p:stCondLst>
                            <p:childTnLst>
                              <p:par>
                                <p:cTn id="32" presetID="1" presetClass="entr" presetSubtype="0" fill="hold" nodeType="afterEffect">
                                  <p:stCondLst>
                                    <p:cond delay="1000"/>
                                  </p:stCondLst>
                                  <p:childTnLst>
                                    <p:set>
                                      <p:cBhvr>
                                        <p:cTn id="33" dur="1" fill="hold">
                                          <p:stCondLst>
                                            <p:cond delay="499"/>
                                          </p:stCondLst>
                                        </p:cTn>
                                        <p:tgtEl>
                                          <p:spTgt spid="4142"/>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8. Ket thuc cau hoi.wav"/>
                                        </p:tgtEl>
                                      </p:cMediaNode>
                                    </p:audio>
                                  </p:subTnLst>
                                </p:cTn>
                              </p:par>
                            </p:childTnLst>
                          </p:cTn>
                        </p:par>
                      </p:childTnLst>
                    </p:cTn>
                  </p:par>
                </p:childTnLst>
              </p:cTn>
              <p:nextCondLst>
                <p:cond evt="onClick" delay="0">
                  <p:tgtEl>
                    <p:spTgt spid="4145"/>
                  </p:tgtEl>
                </p:cond>
              </p:nextCondLst>
            </p:seq>
            <p:seq concurrent="1" nextAc="seek">
              <p:cTn id="34" restart="whenNotActive" fill="hold" evtFilter="cancelBubble" nodeType="interactiveSeq">
                <p:stCondLst>
                  <p:cond evt="onClick" delay="0">
                    <p:tgtEl>
                      <p:spTgt spid="4114"/>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147"/>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5" name="FELIZ2.WAV"/>
                                        </p:tgtEl>
                                      </p:cMediaNode>
                                    </p:audio>
                                  </p:subTnLst>
                                </p:cTn>
                              </p:par>
                              <p:par>
                                <p:cTn id="39" presetID="3" presetClass="entr" presetSubtype="10" fill="hold" grpId="0" nodeType="with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blinds(horizontal)">
                                      <p:cBhvr>
                                        <p:cTn id="41" dur="500"/>
                                        <p:tgtEl>
                                          <p:spTgt spid="51"/>
                                        </p:tgtEl>
                                      </p:cBhvr>
                                    </p:animEffect>
                                  </p:childTnLst>
                                </p:cTn>
                              </p:par>
                              <p:par>
                                <p:cTn id="42" presetID="22" presetClass="emph" presetSubtype="0" repeatCount="10000" fill="remove" grpId="1" nodeType="withEffect">
                                  <p:stCondLst>
                                    <p:cond delay="0"/>
                                  </p:stCondLst>
                                  <p:childTnLst>
                                    <p:animClr clrSpc="hsl" dir="cw">
                                      <p:cBhvr override="childStyle">
                                        <p:cTn id="43" dur="500" fill="hold"/>
                                        <p:tgtEl>
                                          <p:spTgt spid="51"/>
                                        </p:tgtEl>
                                        <p:attrNameLst>
                                          <p:attrName>style.color</p:attrName>
                                        </p:attrNameLst>
                                      </p:cBhvr>
                                      <p:by>
                                        <p:hsl h="-7200000" s="0" l="0"/>
                                      </p:by>
                                    </p:animClr>
                                    <p:animClr clrSpc="hsl" dir="cw">
                                      <p:cBhvr>
                                        <p:cTn id="44" dur="500" fill="hold"/>
                                        <p:tgtEl>
                                          <p:spTgt spid="51"/>
                                        </p:tgtEl>
                                        <p:attrNameLst>
                                          <p:attrName>fillcolor</p:attrName>
                                        </p:attrNameLst>
                                      </p:cBhvr>
                                      <p:by>
                                        <p:hsl h="-7200000" s="0" l="0"/>
                                      </p:by>
                                    </p:animClr>
                                    <p:animClr clrSpc="hsl" dir="cw">
                                      <p:cBhvr>
                                        <p:cTn id="45" dur="500" fill="hold"/>
                                        <p:tgtEl>
                                          <p:spTgt spid="51"/>
                                        </p:tgtEl>
                                        <p:attrNameLst>
                                          <p:attrName>stroke.color</p:attrName>
                                        </p:attrNameLst>
                                      </p:cBhvr>
                                      <p:by>
                                        <p:hsl h="-7200000" s="0" l="0"/>
                                      </p:by>
                                    </p:animClr>
                                    <p:set>
                                      <p:cBhvr>
                                        <p:cTn id="46" dur="500" fill="hold"/>
                                        <p:tgtEl>
                                          <p:spTgt spid="51"/>
                                        </p:tgtEl>
                                        <p:attrNameLst>
                                          <p:attrName>fill.type</p:attrName>
                                        </p:attrNameLst>
                                      </p:cBhvr>
                                      <p:to>
                                        <p:strVal val="solid"/>
                                      </p:to>
                                    </p:set>
                                  </p:childTnLst>
                                </p:cTn>
                              </p:par>
                              <p:par>
                                <p:cTn id="47" presetID="22" presetClass="emph" presetSubtype="0" repeatCount="10000" fill="remove" grpId="1" nodeType="withEffect">
                                  <p:stCondLst>
                                    <p:cond delay="0"/>
                                  </p:stCondLst>
                                  <p:childTnLst>
                                    <p:animClr clrSpc="hsl" dir="cw">
                                      <p:cBhvr override="childStyle">
                                        <p:cTn id="48" dur="500" fill="hold"/>
                                        <p:tgtEl>
                                          <p:spTgt spid="4147"/>
                                        </p:tgtEl>
                                        <p:attrNameLst>
                                          <p:attrName>style.color</p:attrName>
                                        </p:attrNameLst>
                                      </p:cBhvr>
                                      <p:by>
                                        <p:hsl h="-7200000" s="0" l="0"/>
                                      </p:by>
                                    </p:animClr>
                                    <p:animClr clrSpc="hsl" dir="cw">
                                      <p:cBhvr>
                                        <p:cTn id="49" dur="500" fill="hold"/>
                                        <p:tgtEl>
                                          <p:spTgt spid="4147"/>
                                        </p:tgtEl>
                                        <p:attrNameLst>
                                          <p:attrName>fillcolor</p:attrName>
                                        </p:attrNameLst>
                                      </p:cBhvr>
                                      <p:by>
                                        <p:hsl h="-7200000" s="0" l="0"/>
                                      </p:by>
                                    </p:animClr>
                                    <p:animClr clrSpc="hsl" dir="cw">
                                      <p:cBhvr>
                                        <p:cTn id="50" dur="500" fill="hold"/>
                                        <p:tgtEl>
                                          <p:spTgt spid="4147"/>
                                        </p:tgtEl>
                                        <p:attrNameLst>
                                          <p:attrName>stroke.color</p:attrName>
                                        </p:attrNameLst>
                                      </p:cBhvr>
                                      <p:by>
                                        <p:hsl h="-7200000" s="0" l="0"/>
                                      </p:by>
                                    </p:animClr>
                                    <p:set>
                                      <p:cBhvr>
                                        <p:cTn id="51" dur="500" fill="hold"/>
                                        <p:tgtEl>
                                          <p:spTgt spid="4147"/>
                                        </p:tgtEl>
                                        <p:attrNameLst>
                                          <p:attrName>fill.type</p:attrName>
                                        </p:attrNameLst>
                                      </p:cBhvr>
                                      <p:to>
                                        <p:strVal val="solid"/>
                                      </p:to>
                                    </p:set>
                                  </p:childTnLst>
                                </p:cTn>
                              </p:par>
                            </p:childTnLst>
                          </p:cTn>
                        </p:par>
                      </p:childTnLst>
                    </p:cTn>
                  </p:par>
                </p:childTnLst>
              </p:cTn>
              <p:nextCondLst>
                <p:cond evt="onClick" delay="0">
                  <p:tgtEl>
                    <p:spTgt spid="4114"/>
                  </p:tgtEl>
                </p:cond>
              </p:nextCondLst>
            </p:seq>
          </p:childTnLst>
        </p:cTn>
      </p:par>
    </p:tnLst>
    <p:bldLst>
      <p:bldP spid="4147" grpId="0" animBg="1"/>
      <p:bldP spid="4147" grpId="1" animBg="1"/>
      <p:bldP spid="51" grpId="0" animBg="1"/>
      <p:bldP spid="51"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147" name="AutoShape 51"/>
          <p:cNvSpPr>
            <a:spLocks noChangeArrowheads="1"/>
          </p:cNvSpPr>
          <p:nvPr/>
        </p:nvSpPr>
        <p:spPr bwMode="auto">
          <a:xfrm>
            <a:off x="6515100" y="5943601"/>
            <a:ext cx="2971800" cy="781050"/>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099" name="AutoShape 2"/>
          <p:cNvSpPr>
            <a:spLocks noChangeArrowheads="1"/>
          </p:cNvSpPr>
          <p:nvPr/>
        </p:nvSpPr>
        <p:spPr bwMode="auto">
          <a:xfrm>
            <a:off x="1371600" y="374705"/>
            <a:ext cx="15596489" cy="9582150"/>
          </a:xfrm>
          <a:prstGeom prst="roundRect">
            <a:avLst>
              <a:gd name="adj" fmla="val 16667"/>
            </a:avLst>
          </a:prstGeom>
          <a:solidFill>
            <a:schemeClr val="bg1"/>
          </a:solidFill>
          <a:ln w="76200" cmpd="tri">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vi-VN" altLang="en-US" sz="27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pic>
        <p:nvPicPr>
          <p:cNvPr id="4" name="Picture 14" descr="star_tip_md_wht"/>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4148376" y="722805"/>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4" name="Text Box 18"/>
          <p:cNvSpPr txBox="1">
            <a:spLocks noChangeArrowheads="1"/>
          </p:cNvSpPr>
          <p:nvPr/>
        </p:nvSpPr>
        <p:spPr bwMode="auto">
          <a:xfrm>
            <a:off x="3024425" y="8864722"/>
            <a:ext cx="1723549" cy="646331"/>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a:extLst>
            <a:ext uri="{AF507438-7753-43E0-B8FC-AC1667EBCBE1}">
              <a14:hiddenEffects xmlns:a14="http://schemas.microsoft.com/office/drawing/2010/main">
                <a:effectLst>
                  <a:outerShdw dist="91581" dir="12821404" algn="ctr" rotWithShape="0">
                    <a:schemeClr val="bg2">
                      <a:alpha val="50000"/>
                    </a:schemeClr>
                  </a:outerShdw>
                </a:effectLst>
              </a14:hiddenEffects>
            </a:ext>
          </a:extLst>
        </p:spPr>
        <p:txBody>
          <a:bodyPr wrap="none">
            <a:spAutoFit/>
            <a:flatTx/>
          </a:bodyPr>
          <a:lstStyle/>
          <a:p>
            <a:pPr marL="0" marR="0" lvl="0" indent="0" algn="l" defTabSz="13716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err="1">
                <a:ln>
                  <a:noFill/>
                </a:ln>
                <a:solidFill>
                  <a:srgbClr val="000000"/>
                </a:solidFill>
                <a:effectLst>
                  <a:outerShdw blurRad="38100" dist="38100" dir="2700000" algn="tl">
                    <a:srgbClr val="FFFFFF"/>
                  </a:outerShdw>
                </a:effectLst>
                <a:uLnTx/>
                <a:uFillTx/>
                <a:latin typeface="Arial"/>
                <a:ea typeface="+mn-ea"/>
                <a:cs typeface="Arial"/>
                <a:sym typeface="Arial"/>
              </a:rPr>
              <a:t>Đáp</a:t>
            </a:r>
            <a:r>
              <a:rPr kumimoji="0" lang="en-US" sz="36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a:ea typeface="+mn-ea"/>
                <a:cs typeface="Arial"/>
                <a:sym typeface="Arial"/>
              </a:rPr>
              <a:t> </a:t>
            </a:r>
            <a:r>
              <a:rPr kumimoji="0" lang="en-US" sz="3600" b="1" i="0" u="none" strike="noStrike" kern="1200" cap="none" spc="0" normalizeH="0" baseline="0" noProof="0" dirty="0" err="1">
                <a:ln>
                  <a:noFill/>
                </a:ln>
                <a:solidFill>
                  <a:srgbClr val="000000"/>
                </a:solidFill>
                <a:effectLst>
                  <a:outerShdw blurRad="38100" dist="38100" dir="2700000" algn="tl">
                    <a:srgbClr val="FFFFFF"/>
                  </a:outerShdw>
                </a:effectLst>
                <a:uLnTx/>
                <a:uFillTx/>
                <a:latin typeface="Arial"/>
                <a:ea typeface="+mn-ea"/>
                <a:cs typeface="Arial"/>
                <a:sym typeface="Arial"/>
              </a:rPr>
              <a:t>án</a:t>
            </a:r>
            <a:endParaRPr kumimoji="0" lang="en-US" sz="36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a:ea typeface="+mn-ea"/>
              <a:cs typeface="Arial"/>
              <a:sym typeface="Arial"/>
            </a:endParaRPr>
          </a:p>
        </p:txBody>
      </p:sp>
      <p:grpSp>
        <p:nvGrpSpPr>
          <p:cNvPr id="4115" name="Group 19"/>
          <p:cNvGrpSpPr>
            <a:grpSpLocks/>
          </p:cNvGrpSpPr>
          <p:nvPr/>
        </p:nvGrpSpPr>
        <p:grpSpPr bwMode="auto">
          <a:xfrm>
            <a:off x="14394416" y="7467601"/>
            <a:ext cx="2055018" cy="1943099"/>
            <a:chOff x="4574" y="3342"/>
            <a:chExt cx="960" cy="912"/>
          </a:xfrm>
        </p:grpSpPr>
        <p:sp>
          <p:nvSpPr>
            <p:cNvPr id="4144" name="AutoShape 20"/>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5" name="Text Box 21"/>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1</a:t>
              </a:r>
            </a:p>
          </p:txBody>
        </p:sp>
      </p:grpSp>
      <p:grpSp>
        <p:nvGrpSpPr>
          <p:cNvPr id="4118" name="Group 22"/>
          <p:cNvGrpSpPr>
            <a:grpSpLocks/>
          </p:cNvGrpSpPr>
          <p:nvPr/>
        </p:nvGrpSpPr>
        <p:grpSpPr bwMode="auto">
          <a:xfrm>
            <a:off x="14394416" y="7467601"/>
            <a:ext cx="2055018" cy="1943099"/>
            <a:chOff x="4574" y="3342"/>
            <a:chExt cx="960" cy="912"/>
          </a:xfrm>
        </p:grpSpPr>
        <p:sp>
          <p:nvSpPr>
            <p:cNvPr id="6" name="AutoShape 23"/>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43" name="Text Box 24"/>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2</a:t>
              </a:r>
            </a:p>
          </p:txBody>
        </p:sp>
      </p:grpSp>
      <p:grpSp>
        <p:nvGrpSpPr>
          <p:cNvPr id="4121" name="Group 25"/>
          <p:cNvGrpSpPr>
            <a:grpSpLocks/>
          </p:cNvGrpSpPr>
          <p:nvPr/>
        </p:nvGrpSpPr>
        <p:grpSpPr bwMode="auto">
          <a:xfrm>
            <a:off x="14394416" y="7467601"/>
            <a:ext cx="2055018" cy="1943099"/>
            <a:chOff x="4574" y="3342"/>
            <a:chExt cx="960" cy="912"/>
          </a:xfrm>
        </p:grpSpPr>
        <p:sp>
          <p:nvSpPr>
            <p:cNvPr id="4140" name="AutoShape 26"/>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41" name="Text Box 27"/>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3</a:t>
              </a:r>
            </a:p>
          </p:txBody>
        </p:sp>
      </p:grpSp>
      <p:grpSp>
        <p:nvGrpSpPr>
          <p:cNvPr id="4124" name="Group 28"/>
          <p:cNvGrpSpPr>
            <a:grpSpLocks/>
          </p:cNvGrpSpPr>
          <p:nvPr/>
        </p:nvGrpSpPr>
        <p:grpSpPr bwMode="auto">
          <a:xfrm>
            <a:off x="14394416" y="7467601"/>
            <a:ext cx="2055018" cy="1943099"/>
            <a:chOff x="4574" y="3342"/>
            <a:chExt cx="960" cy="912"/>
          </a:xfrm>
        </p:grpSpPr>
        <p:sp>
          <p:nvSpPr>
            <p:cNvPr id="4138" name="AutoShape 29"/>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7" name="Text Box 30"/>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4</a:t>
              </a:r>
            </a:p>
          </p:txBody>
        </p:sp>
      </p:grpSp>
      <p:grpSp>
        <p:nvGrpSpPr>
          <p:cNvPr id="4127" name="Group 31"/>
          <p:cNvGrpSpPr>
            <a:grpSpLocks/>
          </p:cNvGrpSpPr>
          <p:nvPr/>
        </p:nvGrpSpPr>
        <p:grpSpPr bwMode="auto">
          <a:xfrm>
            <a:off x="14394416" y="7467601"/>
            <a:ext cx="2055018" cy="1943099"/>
            <a:chOff x="4574" y="3342"/>
            <a:chExt cx="960" cy="912"/>
          </a:xfrm>
        </p:grpSpPr>
        <p:sp>
          <p:nvSpPr>
            <p:cNvPr id="8" name="AutoShape 32"/>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37" name="Text Box 33"/>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5</a:t>
              </a:r>
            </a:p>
          </p:txBody>
        </p:sp>
      </p:grpSp>
      <p:grpSp>
        <p:nvGrpSpPr>
          <p:cNvPr id="4130" name="Group 34"/>
          <p:cNvGrpSpPr>
            <a:grpSpLocks/>
          </p:cNvGrpSpPr>
          <p:nvPr/>
        </p:nvGrpSpPr>
        <p:grpSpPr bwMode="auto">
          <a:xfrm>
            <a:off x="14394416" y="7467601"/>
            <a:ext cx="2055018" cy="1943099"/>
            <a:chOff x="4574" y="3342"/>
            <a:chExt cx="960" cy="912"/>
          </a:xfrm>
        </p:grpSpPr>
        <p:sp>
          <p:nvSpPr>
            <p:cNvPr id="4134" name="AutoShape 35"/>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35" name="Text Box 36"/>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6</a:t>
              </a:r>
            </a:p>
          </p:txBody>
        </p:sp>
      </p:grpSp>
      <p:grpSp>
        <p:nvGrpSpPr>
          <p:cNvPr id="4133" name="Group 37"/>
          <p:cNvGrpSpPr>
            <a:grpSpLocks/>
          </p:cNvGrpSpPr>
          <p:nvPr/>
        </p:nvGrpSpPr>
        <p:grpSpPr bwMode="auto">
          <a:xfrm>
            <a:off x="14394416" y="7467601"/>
            <a:ext cx="2055018" cy="1943099"/>
            <a:chOff x="4574" y="3342"/>
            <a:chExt cx="960" cy="912"/>
          </a:xfrm>
        </p:grpSpPr>
        <p:sp>
          <p:nvSpPr>
            <p:cNvPr id="4132" name="AutoShape 38"/>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9" name="Text Box 39"/>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7</a:t>
              </a:r>
            </a:p>
          </p:txBody>
        </p:sp>
      </p:grpSp>
      <p:grpSp>
        <p:nvGrpSpPr>
          <p:cNvPr id="4136" name="Group 40"/>
          <p:cNvGrpSpPr>
            <a:grpSpLocks/>
          </p:cNvGrpSpPr>
          <p:nvPr/>
        </p:nvGrpSpPr>
        <p:grpSpPr bwMode="auto">
          <a:xfrm>
            <a:off x="14394416" y="7467601"/>
            <a:ext cx="2055018" cy="1943099"/>
            <a:chOff x="4574" y="3342"/>
            <a:chExt cx="960" cy="912"/>
          </a:xfrm>
        </p:grpSpPr>
        <p:sp>
          <p:nvSpPr>
            <p:cNvPr id="10" name="AutoShape 41"/>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31" name="Text Box 42"/>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8</a:t>
              </a:r>
            </a:p>
          </p:txBody>
        </p:sp>
      </p:grpSp>
      <p:grpSp>
        <p:nvGrpSpPr>
          <p:cNvPr id="4139" name="Group 43"/>
          <p:cNvGrpSpPr>
            <a:grpSpLocks/>
          </p:cNvGrpSpPr>
          <p:nvPr/>
        </p:nvGrpSpPr>
        <p:grpSpPr bwMode="auto">
          <a:xfrm>
            <a:off x="14394416" y="7467601"/>
            <a:ext cx="2055018" cy="1943099"/>
            <a:chOff x="4574" y="3342"/>
            <a:chExt cx="960" cy="912"/>
          </a:xfrm>
        </p:grpSpPr>
        <p:sp>
          <p:nvSpPr>
            <p:cNvPr id="4128" name="AutoShape 44"/>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29" name="Text Box 45"/>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9</a:t>
              </a:r>
            </a:p>
          </p:txBody>
        </p:sp>
      </p:grpSp>
      <p:grpSp>
        <p:nvGrpSpPr>
          <p:cNvPr id="4142" name="Group 46"/>
          <p:cNvGrpSpPr>
            <a:grpSpLocks/>
          </p:cNvGrpSpPr>
          <p:nvPr/>
        </p:nvGrpSpPr>
        <p:grpSpPr bwMode="auto">
          <a:xfrm>
            <a:off x="14325600" y="7465222"/>
            <a:ext cx="2190274" cy="1943100"/>
            <a:chOff x="4543" y="3342"/>
            <a:chExt cx="1022" cy="912"/>
          </a:xfrm>
        </p:grpSpPr>
        <p:sp>
          <p:nvSpPr>
            <p:cNvPr id="4126" name="AutoShape 47"/>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11" name="Text Box 48"/>
            <p:cNvSpPr txBox="1">
              <a:spLocks noChangeArrowheads="1"/>
            </p:cNvSpPr>
            <p:nvPr/>
          </p:nvSpPr>
          <p:spPr bwMode="auto">
            <a:xfrm>
              <a:off x="4543" y="3553"/>
              <a:ext cx="1022" cy="433"/>
            </a:xfrm>
            <a:prstGeom prst="rect">
              <a:avLst/>
            </a:prstGeom>
            <a:no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50000"/>
                </a:lnSpc>
                <a:spcBef>
                  <a:spcPct val="50000"/>
                </a:spcBef>
                <a:spcAft>
                  <a:spcPct val="0"/>
                </a:spcAft>
                <a:buClrTx/>
                <a:buSzTx/>
                <a:buFontTx/>
                <a:buNone/>
                <a:tabLst/>
                <a:defRPr/>
              </a:pPr>
              <a:r>
                <a:rPr kumimoji="0" lang="en-US" altLang="en-US" sz="3600" b="1" i="0" u="none" strike="noStrike" kern="1200" cap="none" spc="0" normalizeH="0" baseline="0" noProof="0" dirty="0" err="1">
                  <a:ln>
                    <a:noFill/>
                  </a:ln>
                  <a:solidFill>
                    <a:srgbClr val="FFFFFF"/>
                  </a:solidFill>
                  <a:effectLst/>
                  <a:uLnTx/>
                  <a:uFillTx/>
                  <a:latin typeface="Arial"/>
                  <a:ea typeface="+mn-ea"/>
                  <a:cs typeface="Times New Roman" panose="02020603050405020304" pitchFamily="18" charset="0"/>
                  <a:sym typeface="Arial"/>
                </a:rPr>
                <a:t>Hết</a:t>
              </a:r>
              <a:r>
                <a:rPr kumimoji="0" lang="en-US" altLang="en-US" sz="3600" b="1" i="0" u="none" strike="noStrike" kern="1200" cap="none" spc="0" normalizeH="0" baseline="0" noProof="0" dirty="0">
                  <a:ln>
                    <a:noFill/>
                  </a:ln>
                  <a:solidFill>
                    <a:srgbClr val="FFFFFF"/>
                  </a:solidFill>
                  <a:effectLst/>
                  <a:uLnTx/>
                  <a:uFillTx/>
                  <a:latin typeface="Arial"/>
                  <a:ea typeface="+mn-ea"/>
                  <a:cs typeface="Times New Roman" panose="02020603050405020304" pitchFamily="18" charset="0"/>
                  <a:sym typeface="Arial"/>
                </a:rPr>
                <a:t> </a:t>
              </a:r>
              <a:r>
                <a:rPr kumimoji="0" lang="en-US" altLang="en-US" sz="3600" b="1" i="0" u="none" strike="noStrike" kern="1200" cap="none" spc="0" normalizeH="0" baseline="0" noProof="0" dirty="0" err="1">
                  <a:ln>
                    <a:noFill/>
                  </a:ln>
                  <a:solidFill>
                    <a:srgbClr val="FFFFFF"/>
                  </a:solidFill>
                  <a:effectLst/>
                  <a:uLnTx/>
                  <a:uFillTx/>
                  <a:latin typeface="Arial"/>
                  <a:ea typeface="+mn-ea"/>
                  <a:cs typeface="Times New Roman" panose="02020603050405020304" pitchFamily="18" charset="0"/>
                  <a:sym typeface="Arial"/>
                </a:rPr>
                <a:t>giờ</a:t>
              </a:r>
              <a:endParaRPr kumimoji="0" lang="en-US" altLang="en-US" sz="3600" b="1" i="0" u="none" strike="noStrike" kern="1200" cap="none" spc="0" normalizeH="0" baseline="0" noProof="0" dirty="0">
                <a:ln>
                  <a:noFill/>
                </a:ln>
                <a:solidFill>
                  <a:srgbClr val="FFFFFF"/>
                </a:solidFill>
                <a:effectLst/>
                <a:uLnTx/>
                <a:uFillTx/>
                <a:latin typeface="Arial"/>
                <a:ea typeface="+mn-ea"/>
                <a:cs typeface="Times New Roman" panose="02020603050405020304" pitchFamily="18" charset="0"/>
                <a:sym typeface="Arial"/>
              </a:endParaRPr>
            </a:p>
          </p:txBody>
        </p:sp>
      </p:grpSp>
      <p:sp>
        <p:nvSpPr>
          <p:cNvPr id="4145" name="Text Box 49"/>
          <p:cNvSpPr txBox="1">
            <a:spLocks noChangeArrowheads="1"/>
          </p:cNvSpPr>
          <p:nvPr/>
        </p:nvSpPr>
        <p:spPr bwMode="auto">
          <a:xfrm>
            <a:off x="13182600" y="9007614"/>
            <a:ext cx="12573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13716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a:sym typeface="Arial"/>
              </a:rPr>
              <a:t>10s</a:t>
            </a:r>
          </a:p>
        </p:txBody>
      </p:sp>
      <p:sp>
        <p:nvSpPr>
          <p:cNvPr id="51" name="AutoShape 52"/>
          <p:cNvSpPr>
            <a:spLocks noChangeArrowheads="1"/>
          </p:cNvSpPr>
          <p:nvPr/>
        </p:nvSpPr>
        <p:spPr bwMode="auto">
          <a:xfrm>
            <a:off x="5141514" y="7729448"/>
            <a:ext cx="5909326" cy="995452"/>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8" name="TextBox 47"/>
          <p:cNvSpPr txBox="1"/>
          <p:nvPr/>
        </p:nvSpPr>
        <p:spPr>
          <a:xfrm>
            <a:off x="6188799" y="734373"/>
            <a:ext cx="6308001"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smtClean="0">
                <a:ln>
                  <a:noFill/>
                </a:ln>
                <a:solidFill>
                  <a:srgbClr val="4F81BD"/>
                </a:solidFill>
                <a:effectLst/>
                <a:uLnTx/>
                <a:uFillTx/>
                <a:latin typeface="Arial" panose="020B0604020202020204" pitchFamily="34" charset="0"/>
                <a:ea typeface="+mn-ea"/>
                <a:cs typeface="Arial" panose="020B0604020202020204" pitchFamily="34" charset="0"/>
              </a:rPr>
              <a:t>BÀI TẬP TRẮC NGHIỆM</a:t>
            </a:r>
            <a:endParaRPr kumimoji="0" lang="en-US" sz="4200" b="1" i="0" u="none" strike="noStrike" kern="1200" cap="none" spc="0" normalizeH="0" baseline="0" noProof="0" dirty="0">
              <a:ln>
                <a:noFill/>
              </a:ln>
              <a:solidFill>
                <a:srgbClr val="4F81BD"/>
              </a:solidFill>
              <a:effectLst/>
              <a:uLnTx/>
              <a:uFillTx/>
              <a:latin typeface="Arial" panose="020B0604020202020204" pitchFamily="34" charset="0"/>
              <a:ea typeface="+mn-ea"/>
              <a:cs typeface="Arial" panose="020B0604020202020204" pitchFamily="34" charset="0"/>
            </a:endParaRPr>
          </a:p>
        </p:txBody>
      </p:sp>
      <p:cxnSp>
        <p:nvCxnSpPr>
          <p:cNvPr id="49" name="Straight Connector 48"/>
          <p:cNvCxnSpPr/>
          <p:nvPr/>
        </p:nvCxnSpPr>
        <p:spPr>
          <a:xfrm flipV="1">
            <a:off x="1371600" y="1653904"/>
            <a:ext cx="15520289" cy="60596"/>
          </a:xfrm>
          <a:prstGeom prst="line">
            <a:avLst/>
          </a:prstGeom>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a:off x="2386711" y="2019183"/>
            <a:ext cx="1975982" cy="966456"/>
            <a:chOff x="3828969" y="1273590"/>
            <a:chExt cx="1257381" cy="507145"/>
          </a:xfrm>
        </p:grpSpPr>
        <p:sp>
          <p:nvSpPr>
            <p:cNvPr id="53" name="AutoShape 6"/>
            <p:cNvSpPr>
              <a:spLocks noChangeArrowheads="1"/>
            </p:cNvSpPr>
            <p:nvPr/>
          </p:nvSpPr>
          <p:spPr bwMode="auto">
            <a:xfrm>
              <a:off x="3829050" y="1273590"/>
              <a:ext cx="1257300" cy="507145"/>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54" name="AutoShape 7"/>
            <p:cNvSpPr>
              <a:spLocks noChangeArrowheads="1"/>
            </p:cNvSpPr>
            <p:nvPr/>
          </p:nvSpPr>
          <p:spPr bwMode="auto">
            <a:xfrm>
              <a:off x="3880247" y="1322123"/>
              <a:ext cx="1152525" cy="409605"/>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55" name="Text Box 8"/>
            <p:cNvSpPr txBox="1">
              <a:spLocks noChangeArrowheads="1"/>
            </p:cNvSpPr>
            <p:nvPr/>
          </p:nvSpPr>
          <p:spPr bwMode="auto">
            <a:xfrm>
              <a:off x="3828969" y="1302141"/>
              <a:ext cx="1209675" cy="371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50000"/>
                </a:spcBef>
                <a:spcAft>
                  <a:spcPct val="0"/>
                </a:spcAft>
                <a:buClrTx/>
                <a:buSzTx/>
                <a:buFontTx/>
                <a:buNone/>
                <a:tabLst/>
                <a:defRPr/>
              </a:pPr>
              <a:r>
                <a:rPr kumimoji="0" lang="en-US" altLang="en-US" sz="4000" b="1" i="0" u="none" strike="noStrike" kern="1200" cap="none" spc="0" normalizeH="0" baseline="0" noProof="0" dirty="0" err="1">
                  <a:ln>
                    <a:noFill/>
                  </a:ln>
                  <a:solidFill>
                    <a:srgbClr val="000000"/>
                  </a:solidFill>
                  <a:effectLst/>
                  <a:uLnTx/>
                  <a:uFillTx/>
                  <a:latin typeface="Arial"/>
                  <a:ea typeface="+mn-ea"/>
                  <a:cs typeface="Arial"/>
                  <a:sym typeface="Arial"/>
                </a:rPr>
                <a:t>Câu</a:t>
              </a:r>
              <a:r>
                <a:rPr kumimoji="0" lang="en-US" altLang="en-US" sz="4000" b="1" i="0" u="none" strike="noStrike" kern="1200" cap="none" spc="0" normalizeH="0" baseline="0" noProof="0" dirty="0">
                  <a:ln>
                    <a:noFill/>
                  </a:ln>
                  <a:solidFill>
                    <a:srgbClr val="000000"/>
                  </a:solidFill>
                  <a:effectLst/>
                  <a:uLnTx/>
                  <a:uFillTx/>
                  <a:latin typeface="Arial"/>
                  <a:ea typeface="+mn-ea"/>
                  <a:cs typeface="Arial"/>
                  <a:sym typeface="Arial"/>
                </a:rPr>
                <a:t> 5</a:t>
              </a:r>
            </a:p>
          </p:txBody>
        </p:sp>
      </p:grpSp>
      <p:sp>
        <p:nvSpPr>
          <p:cNvPr id="56" name="Text Box 16"/>
          <p:cNvSpPr txBox="1">
            <a:spLocks noChangeArrowheads="1"/>
          </p:cNvSpPr>
          <p:nvPr/>
        </p:nvSpPr>
        <p:spPr bwMode="auto">
          <a:xfrm>
            <a:off x="4505397" y="1790719"/>
            <a:ext cx="11329289" cy="2748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lvl="0" algn="just" defTabSz="1371600" eaLnBrk="1" fontAlgn="base" hangingPunct="1">
              <a:lnSpc>
                <a:spcPct val="150000"/>
              </a:lnSpc>
              <a:spcAft>
                <a:spcPct val="0"/>
              </a:spcAft>
            </a:pPr>
            <a:r>
              <a:rPr lang="vi-VN" altLang="en-US" sz="4000" b="0" dirty="0">
                <a:solidFill>
                  <a:prstClr val="black"/>
                </a:solidFill>
                <a:cs typeface="Arial"/>
                <a:sym typeface="Arial"/>
              </a:rPr>
              <a:t>Cho ∆ABC vuông tại A, kẻ AH vuông góc với BC tại H. Trên cạnh AC lấy điểm K sao cho AK = AH. Kẻ KD⊥AC(D∈BC). Chọn câu đúng</a:t>
            </a:r>
            <a:endParaRPr kumimoji="0" lang="en-US" alt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a:sym typeface="Arial"/>
            </a:endParaRPr>
          </a:p>
        </p:txBody>
      </p:sp>
      <p:pic>
        <p:nvPicPr>
          <p:cNvPr id="57"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flipH="1">
            <a:off x="1299042" y="7619065"/>
            <a:ext cx="1313529" cy="2259652"/>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5334000" y="4610100"/>
                <a:ext cx="12344973" cy="4093428"/>
              </a:xfrm>
              <a:prstGeom prst="rect">
                <a:avLst/>
              </a:prstGeom>
            </p:spPr>
            <p:txBody>
              <a:bodyPr wrap="square">
                <a:spAutoFit/>
              </a:bodyPr>
              <a:lstStyle/>
              <a:p>
                <a:pPr algn="just">
                  <a:lnSpc>
                    <a:spcPct val="150000"/>
                  </a:lnSpc>
                  <a:spcAft>
                    <a:spcPts val="800"/>
                  </a:spcAft>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AHD=</a:t>
                </a:r>
                <a14:m>
                  <m:oMath xmlns:m="http://schemas.openxmlformats.org/officeDocument/2006/math">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AKD</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AD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trung</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trực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đoạn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thẳng</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HK</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 AD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tia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phân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góc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HAK</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Cả</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 B, C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đều</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đúng</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5334000" y="4610100"/>
                <a:ext cx="12344973" cy="4093428"/>
              </a:xfrm>
              <a:prstGeom prst="rect">
                <a:avLst/>
              </a:prstGeom>
              <a:blipFill>
                <a:blip r:embed="rId9"/>
                <a:stretch>
                  <a:fillRect l="-1728" b="-2679"/>
                </a:stretch>
              </a:blipFill>
            </p:spPr>
            <p:txBody>
              <a:bodyPr/>
              <a:lstStyle/>
              <a:p>
                <a:r>
                  <a:rPr lang="en-US">
                    <a:noFill/>
                  </a:rPr>
                  <a:t> </a:t>
                </a:r>
              </a:p>
            </p:txBody>
          </p:sp>
        </mc:Fallback>
      </mc:AlternateContent>
    </p:spTree>
    <p:extLst>
      <p:ext uri="{BB962C8B-B14F-4D97-AF65-F5344CB8AC3E}">
        <p14:creationId xmlns:p14="http://schemas.microsoft.com/office/powerpoint/2010/main" val="3020769868"/>
      </p:ext>
    </p:extLst>
  </p:cSld>
  <p:clrMapOvr>
    <a:masterClrMapping/>
  </p:clrMapOvr>
  <mc:AlternateContent xmlns:mc="http://schemas.openxmlformats.org/markup-compatibility/2006" xmlns:p14="http://schemas.microsoft.com/office/powerpoint/2010/main">
    <mc:Choice Requires="p14">
      <p:transition spd="med" p14:dur="700" advClick="0">
        <p:push dir="u"/>
        <p:sndAc>
          <p:stSnd>
            <p:snd r:embed="rId2" name="chimes.wav"/>
          </p:stSnd>
        </p:sndAc>
      </p:transition>
    </mc:Choice>
    <mc:Fallback xmlns="">
      <p:transition spd="med" advClick="0">
        <p:push dir="u"/>
        <p:sndAc>
          <p:stSnd>
            <p:snd r:embed="rId11" name="chimes.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14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nodeType="clickEffect">
                                  <p:stCondLst>
                                    <p:cond delay="1000"/>
                                  </p:stCondLst>
                                  <p:childTnLst>
                                    <p:set>
                                      <p:cBhvr>
                                        <p:cTn id="6" dur="1" fill="hold">
                                          <p:stCondLst>
                                            <p:cond delay="499"/>
                                          </p:stCondLst>
                                        </p:cTn>
                                        <p:tgtEl>
                                          <p:spTgt spid="4115"/>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beep.wav"/>
                                        </p:tgtEl>
                                      </p:cMediaNode>
                                    </p:audio>
                                  </p:subTnLst>
                                </p:cTn>
                              </p:par>
                            </p:childTnLst>
                          </p:cTn>
                        </p:par>
                        <p:par>
                          <p:cTn id="7" fill="hold" nodeType="afterGroup">
                            <p:stCondLst>
                              <p:cond delay="1500"/>
                            </p:stCondLst>
                            <p:childTnLst>
                              <p:par>
                                <p:cTn id="8" presetID="1" presetClass="entr" presetSubtype="0" fill="hold" nodeType="afterEffect">
                                  <p:stCondLst>
                                    <p:cond delay="1000"/>
                                  </p:stCondLst>
                                  <p:childTnLst>
                                    <p:set>
                                      <p:cBhvr>
                                        <p:cTn id="9" dur="1" fill="hold">
                                          <p:stCondLst>
                                            <p:cond delay="499"/>
                                          </p:stCondLst>
                                        </p:cTn>
                                        <p:tgtEl>
                                          <p:spTgt spid="4118"/>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3" name="beep.wav"/>
                                        </p:tgtEl>
                                      </p:cMediaNode>
                                    </p:audio>
                                  </p:subTnLst>
                                </p:cTn>
                              </p:par>
                            </p:childTnLst>
                          </p:cTn>
                        </p:par>
                        <p:par>
                          <p:cTn id="10" fill="hold" nodeType="afterGroup">
                            <p:stCondLst>
                              <p:cond delay="3000"/>
                            </p:stCondLst>
                            <p:childTnLst>
                              <p:par>
                                <p:cTn id="11" presetID="1" presetClass="entr" presetSubtype="0" fill="hold" nodeType="afterEffect">
                                  <p:stCondLst>
                                    <p:cond delay="1000"/>
                                  </p:stCondLst>
                                  <p:childTnLst>
                                    <p:set>
                                      <p:cBhvr>
                                        <p:cTn id="12" dur="1" fill="hold">
                                          <p:stCondLst>
                                            <p:cond delay="499"/>
                                          </p:stCondLst>
                                        </p:cTn>
                                        <p:tgtEl>
                                          <p:spTgt spid="4121"/>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3" name="beep.wav"/>
                                        </p:tgtEl>
                                      </p:cMediaNode>
                                    </p:audio>
                                  </p:subTnLst>
                                </p:cTn>
                              </p:par>
                            </p:childTnLst>
                          </p:cTn>
                        </p:par>
                        <p:par>
                          <p:cTn id="13" fill="hold" nodeType="afterGroup">
                            <p:stCondLst>
                              <p:cond delay="4500"/>
                            </p:stCondLst>
                            <p:childTnLst>
                              <p:par>
                                <p:cTn id="14" presetID="1" presetClass="entr" presetSubtype="0" fill="hold" nodeType="afterEffect">
                                  <p:stCondLst>
                                    <p:cond delay="1000"/>
                                  </p:stCondLst>
                                  <p:childTnLst>
                                    <p:set>
                                      <p:cBhvr>
                                        <p:cTn id="15" dur="1" fill="hold">
                                          <p:stCondLst>
                                            <p:cond delay="499"/>
                                          </p:stCondLst>
                                        </p:cTn>
                                        <p:tgtEl>
                                          <p:spTgt spid="4124"/>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3" name="beep.wav"/>
                                        </p:tgtEl>
                                      </p:cMediaNode>
                                    </p:audio>
                                  </p:subTnLst>
                                </p:cTn>
                              </p:par>
                            </p:childTnLst>
                          </p:cTn>
                        </p:par>
                        <p:par>
                          <p:cTn id="16" fill="hold" nodeType="afterGroup">
                            <p:stCondLst>
                              <p:cond delay="6000"/>
                            </p:stCondLst>
                            <p:childTnLst>
                              <p:par>
                                <p:cTn id="17" presetID="1" presetClass="entr" presetSubtype="0" fill="hold" nodeType="afterEffect">
                                  <p:stCondLst>
                                    <p:cond delay="1000"/>
                                  </p:stCondLst>
                                  <p:childTnLst>
                                    <p:set>
                                      <p:cBhvr>
                                        <p:cTn id="18" dur="1" fill="hold">
                                          <p:stCondLst>
                                            <p:cond delay="499"/>
                                          </p:stCondLst>
                                        </p:cTn>
                                        <p:tgtEl>
                                          <p:spTgt spid="412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3" name="beep.wav"/>
                                        </p:tgtEl>
                                      </p:cMediaNode>
                                    </p:audio>
                                  </p:subTnLst>
                                </p:cTn>
                              </p:par>
                            </p:childTnLst>
                          </p:cTn>
                        </p:par>
                        <p:par>
                          <p:cTn id="19" fill="hold" nodeType="afterGroup">
                            <p:stCondLst>
                              <p:cond delay="7500"/>
                            </p:stCondLst>
                            <p:childTnLst>
                              <p:par>
                                <p:cTn id="20" presetID="1" presetClass="entr" presetSubtype="0" fill="hold" nodeType="afterEffect">
                                  <p:stCondLst>
                                    <p:cond delay="1000"/>
                                  </p:stCondLst>
                                  <p:childTnLst>
                                    <p:set>
                                      <p:cBhvr>
                                        <p:cTn id="21" dur="1" fill="hold">
                                          <p:stCondLst>
                                            <p:cond delay="499"/>
                                          </p:stCondLst>
                                        </p:cTn>
                                        <p:tgtEl>
                                          <p:spTgt spid="4130"/>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3" name="beep.wav"/>
                                        </p:tgtEl>
                                      </p:cMediaNode>
                                    </p:audio>
                                  </p:subTnLst>
                                </p:cTn>
                              </p:par>
                            </p:childTnLst>
                          </p:cTn>
                        </p:par>
                        <p:par>
                          <p:cTn id="22" fill="hold" nodeType="afterGroup">
                            <p:stCondLst>
                              <p:cond delay="9000"/>
                            </p:stCondLst>
                            <p:childTnLst>
                              <p:par>
                                <p:cTn id="23" presetID="1" presetClass="entr" presetSubtype="0" fill="hold" nodeType="afterEffect">
                                  <p:stCondLst>
                                    <p:cond delay="1000"/>
                                  </p:stCondLst>
                                  <p:childTnLst>
                                    <p:set>
                                      <p:cBhvr>
                                        <p:cTn id="24" dur="1" fill="hold">
                                          <p:stCondLst>
                                            <p:cond delay="499"/>
                                          </p:stCondLst>
                                        </p:cTn>
                                        <p:tgtEl>
                                          <p:spTgt spid="4133"/>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3" name="beep.wav"/>
                                        </p:tgtEl>
                                      </p:cMediaNode>
                                    </p:audio>
                                  </p:subTnLst>
                                </p:cTn>
                              </p:par>
                            </p:childTnLst>
                          </p:cTn>
                        </p:par>
                        <p:par>
                          <p:cTn id="25" fill="hold" nodeType="afterGroup">
                            <p:stCondLst>
                              <p:cond delay="10500"/>
                            </p:stCondLst>
                            <p:childTnLst>
                              <p:par>
                                <p:cTn id="26" presetID="1" presetClass="entr" presetSubtype="0" fill="hold" nodeType="afterEffect">
                                  <p:stCondLst>
                                    <p:cond delay="1000"/>
                                  </p:stCondLst>
                                  <p:childTnLst>
                                    <p:set>
                                      <p:cBhvr>
                                        <p:cTn id="27" dur="1" fill="hold">
                                          <p:stCondLst>
                                            <p:cond delay="499"/>
                                          </p:stCondLst>
                                        </p:cTn>
                                        <p:tgtEl>
                                          <p:spTgt spid="4136"/>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3" name="beep.wav"/>
                                        </p:tgtEl>
                                      </p:cMediaNode>
                                    </p:audio>
                                  </p:subTnLst>
                                </p:cTn>
                              </p:par>
                            </p:childTnLst>
                          </p:cTn>
                        </p:par>
                        <p:par>
                          <p:cTn id="28" fill="hold" nodeType="afterGroup">
                            <p:stCondLst>
                              <p:cond delay="12000"/>
                            </p:stCondLst>
                            <p:childTnLst>
                              <p:par>
                                <p:cTn id="29" presetID="1" presetClass="entr" presetSubtype="0" fill="hold" nodeType="afterEffect">
                                  <p:stCondLst>
                                    <p:cond delay="1000"/>
                                  </p:stCondLst>
                                  <p:childTnLst>
                                    <p:set>
                                      <p:cBhvr>
                                        <p:cTn id="30" dur="1" fill="hold">
                                          <p:stCondLst>
                                            <p:cond delay="499"/>
                                          </p:stCondLst>
                                        </p:cTn>
                                        <p:tgtEl>
                                          <p:spTgt spid="4139"/>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3" name="beep.wav"/>
                                        </p:tgtEl>
                                      </p:cMediaNode>
                                    </p:audio>
                                  </p:subTnLst>
                                </p:cTn>
                              </p:par>
                            </p:childTnLst>
                          </p:cTn>
                        </p:par>
                        <p:par>
                          <p:cTn id="31" fill="hold" nodeType="afterGroup">
                            <p:stCondLst>
                              <p:cond delay="13500"/>
                            </p:stCondLst>
                            <p:childTnLst>
                              <p:par>
                                <p:cTn id="32" presetID="1" presetClass="entr" presetSubtype="0" fill="hold" nodeType="afterEffect">
                                  <p:stCondLst>
                                    <p:cond delay="1000"/>
                                  </p:stCondLst>
                                  <p:childTnLst>
                                    <p:set>
                                      <p:cBhvr>
                                        <p:cTn id="33" dur="1" fill="hold">
                                          <p:stCondLst>
                                            <p:cond delay="499"/>
                                          </p:stCondLst>
                                        </p:cTn>
                                        <p:tgtEl>
                                          <p:spTgt spid="4142"/>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8. Ket thuc cau hoi.wav"/>
                                        </p:tgtEl>
                                      </p:cMediaNode>
                                    </p:audio>
                                  </p:subTnLst>
                                </p:cTn>
                              </p:par>
                            </p:childTnLst>
                          </p:cTn>
                        </p:par>
                      </p:childTnLst>
                    </p:cTn>
                  </p:par>
                </p:childTnLst>
              </p:cTn>
              <p:nextCondLst>
                <p:cond evt="onClick" delay="0">
                  <p:tgtEl>
                    <p:spTgt spid="4145"/>
                  </p:tgtEl>
                </p:cond>
              </p:nextCondLst>
            </p:seq>
            <p:seq concurrent="1" nextAc="seek">
              <p:cTn id="34" restart="whenNotActive" fill="hold" evtFilter="cancelBubble" nodeType="interactiveSeq">
                <p:stCondLst>
                  <p:cond evt="onClick" delay="0">
                    <p:tgtEl>
                      <p:spTgt spid="4114"/>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147"/>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5" name="FELIZ2.WAV"/>
                                        </p:tgtEl>
                                      </p:cMediaNode>
                                    </p:audio>
                                  </p:subTnLst>
                                </p:cTn>
                              </p:par>
                              <p:par>
                                <p:cTn id="39" presetID="3" presetClass="entr" presetSubtype="10" fill="hold" grpId="0" nodeType="with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blinds(horizontal)">
                                      <p:cBhvr>
                                        <p:cTn id="41" dur="500"/>
                                        <p:tgtEl>
                                          <p:spTgt spid="51"/>
                                        </p:tgtEl>
                                      </p:cBhvr>
                                    </p:animEffect>
                                  </p:childTnLst>
                                </p:cTn>
                              </p:par>
                              <p:par>
                                <p:cTn id="42" presetID="22" presetClass="emph" presetSubtype="0" repeatCount="10000" fill="remove" grpId="1" nodeType="withEffect">
                                  <p:stCondLst>
                                    <p:cond delay="0"/>
                                  </p:stCondLst>
                                  <p:childTnLst>
                                    <p:animClr clrSpc="hsl" dir="cw">
                                      <p:cBhvr override="childStyle">
                                        <p:cTn id="43" dur="500" fill="hold"/>
                                        <p:tgtEl>
                                          <p:spTgt spid="51"/>
                                        </p:tgtEl>
                                        <p:attrNameLst>
                                          <p:attrName>style.color</p:attrName>
                                        </p:attrNameLst>
                                      </p:cBhvr>
                                      <p:by>
                                        <p:hsl h="-7200000" s="0" l="0"/>
                                      </p:by>
                                    </p:animClr>
                                    <p:animClr clrSpc="hsl" dir="cw">
                                      <p:cBhvr>
                                        <p:cTn id="44" dur="500" fill="hold"/>
                                        <p:tgtEl>
                                          <p:spTgt spid="51"/>
                                        </p:tgtEl>
                                        <p:attrNameLst>
                                          <p:attrName>fillcolor</p:attrName>
                                        </p:attrNameLst>
                                      </p:cBhvr>
                                      <p:by>
                                        <p:hsl h="-7200000" s="0" l="0"/>
                                      </p:by>
                                    </p:animClr>
                                    <p:animClr clrSpc="hsl" dir="cw">
                                      <p:cBhvr>
                                        <p:cTn id="45" dur="500" fill="hold"/>
                                        <p:tgtEl>
                                          <p:spTgt spid="51"/>
                                        </p:tgtEl>
                                        <p:attrNameLst>
                                          <p:attrName>stroke.color</p:attrName>
                                        </p:attrNameLst>
                                      </p:cBhvr>
                                      <p:by>
                                        <p:hsl h="-7200000" s="0" l="0"/>
                                      </p:by>
                                    </p:animClr>
                                    <p:set>
                                      <p:cBhvr>
                                        <p:cTn id="46" dur="500" fill="hold"/>
                                        <p:tgtEl>
                                          <p:spTgt spid="51"/>
                                        </p:tgtEl>
                                        <p:attrNameLst>
                                          <p:attrName>fill.type</p:attrName>
                                        </p:attrNameLst>
                                      </p:cBhvr>
                                      <p:to>
                                        <p:strVal val="solid"/>
                                      </p:to>
                                    </p:set>
                                  </p:childTnLst>
                                </p:cTn>
                              </p:par>
                              <p:par>
                                <p:cTn id="47" presetID="22" presetClass="emph" presetSubtype="0" repeatCount="10000" fill="remove" grpId="1" nodeType="withEffect">
                                  <p:stCondLst>
                                    <p:cond delay="0"/>
                                  </p:stCondLst>
                                  <p:childTnLst>
                                    <p:animClr clrSpc="hsl" dir="cw">
                                      <p:cBhvr override="childStyle">
                                        <p:cTn id="48" dur="500" fill="hold"/>
                                        <p:tgtEl>
                                          <p:spTgt spid="4147"/>
                                        </p:tgtEl>
                                        <p:attrNameLst>
                                          <p:attrName>style.color</p:attrName>
                                        </p:attrNameLst>
                                      </p:cBhvr>
                                      <p:by>
                                        <p:hsl h="-7200000" s="0" l="0"/>
                                      </p:by>
                                    </p:animClr>
                                    <p:animClr clrSpc="hsl" dir="cw">
                                      <p:cBhvr>
                                        <p:cTn id="49" dur="500" fill="hold"/>
                                        <p:tgtEl>
                                          <p:spTgt spid="4147"/>
                                        </p:tgtEl>
                                        <p:attrNameLst>
                                          <p:attrName>fillcolor</p:attrName>
                                        </p:attrNameLst>
                                      </p:cBhvr>
                                      <p:by>
                                        <p:hsl h="-7200000" s="0" l="0"/>
                                      </p:by>
                                    </p:animClr>
                                    <p:animClr clrSpc="hsl" dir="cw">
                                      <p:cBhvr>
                                        <p:cTn id="50" dur="500" fill="hold"/>
                                        <p:tgtEl>
                                          <p:spTgt spid="4147"/>
                                        </p:tgtEl>
                                        <p:attrNameLst>
                                          <p:attrName>stroke.color</p:attrName>
                                        </p:attrNameLst>
                                      </p:cBhvr>
                                      <p:by>
                                        <p:hsl h="-7200000" s="0" l="0"/>
                                      </p:by>
                                    </p:animClr>
                                    <p:set>
                                      <p:cBhvr>
                                        <p:cTn id="51" dur="500" fill="hold"/>
                                        <p:tgtEl>
                                          <p:spTgt spid="4147"/>
                                        </p:tgtEl>
                                        <p:attrNameLst>
                                          <p:attrName>fill.type</p:attrName>
                                        </p:attrNameLst>
                                      </p:cBhvr>
                                      <p:to>
                                        <p:strVal val="solid"/>
                                      </p:to>
                                    </p:set>
                                  </p:childTnLst>
                                </p:cTn>
                              </p:par>
                            </p:childTnLst>
                          </p:cTn>
                        </p:par>
                      </p:childTnLst>
                    </p:cTn>
                  </p:par>
                </p:childTnLst>
              </p:cTn>
              <p:nextCondLst>
                <p:cond evt="onClick" delay="0">
                  <p:tgtEl>
                    <p:spTgt spid="4114"/>
                  </p:tgtEl>
                </p:cond>
              </p:nextCondLst>
            </p:seq>
          </p:childTnLst>
        </p:cTn>
      </p:par>
    </p:tnLst>
    <p:bldLst>
      <p:bldP spid="4147" grpId="0" animBg="1"/>
      <p:bldP spid="4147" grpId="1" animBg="1"/>
      <p:bldP spid="51" grpId="0" animBg="1"/>
      <p:bldP spid="51" grpId="1"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1406322" flipH="1">
            <a:off x="14556025" y="-2511001"/>
            <a:ext cx="6173333" cy="4738033"/>
          </a:xfrm>
          <a:prstGeom prst="rect">
            <a:avLst/>
          </a:prstGeom>
        </p:spPr>
      </p:pic>
      <p:pic>
        <p:nvPicPr>
          <p:cNvPr id="11"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234748" flipV="1">
            <a:off x="-914861" y="7986847"/>
            <a:ext cx="20117722" cy="6915467"/>
          </a:xfrm>
          <a:prstGeom prst="rect">
            <a:avLst/>
          </a:prstGeom>
        </p:spPr>
      </p:pic>
      <p:sp>
        <p:nvSpPr>
          <p:cNvPr id="8" name="Rectangle 7"/>
          <p:cNvSpPr/>
          <p:nvPr/>
        </p:nvSpPr>
        <p:spPr>
          <a:xfrm>
            <a:off x="6203091" y="38100"/>
            <a:ext cx="5988909" cy="130625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6000" b="1" i="0" u="none" strike="noStrike" kern="1200" cap="none" spc="0" normalizeH="0" baseline="0" noProof="0" dirty="0" smtClean="0">
                <a:ln w="0"/>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VẬN</a:t>
            </a:r>
            <a:r>
              <a:rPr kumimoji="0" lang="nl-NL" sz="6000" b="1" i="0" u="none" strike="noStrike" kern="1200" cap="none" spc="0" normalizeH="0" noProof="0" dirty="0" smtClean="0">
                <a:ln w="0"/>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 DỤNG</a:t>
            </a:r>
            <a:endParaRPr kumimoji="0" lang="en-US" sz="6000" b="1" i="0" u="none" strike="noStrike" kern="1200" cap="none" spc="0" normalizeH="0" baseline="0" noProof="0" dirty="0">
              <a:ln w="0"/>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9" name="TextBox 8"/>
          <p:cNvSpPr txBox="1"/>
          <p:nvPr/>
        </p:nvSpPr>
        <p:spPr>
          <a:xfrm>
            <a:off x="381000" y="1157580"/>
            <a:ext cx="4419600" cy="784830"/>
          </a:xfrm>
          <a:prstGeom prst="rect">
            <a:avLst/>
          </a:prstGeom>
          <a:noFill/>
        </p:spPr>
        <p:txBody>
          <a:bodyPr wrap="square" rtlCol="0">
            <a:spAutoFit/>
          </a:bodyPr>
          <a:lstStyle/>
          <a:p>
            <a:r>
              <a:rPr lang="en-US" sz="4500" b="1" dirty="0" err="1">
                <a:solidFill>
                  <a:schemeClr val="tx2">
                    <a:lumMod val="60000"/>
                    <a:lumOff val="40000"/>
                  </a:schemeClr>
                </a:solidFill>
                <a:latin typeface="Arial" panose="020B0604020202020204" pitchFamily="34" charset="0"/>
                <a:cs typeface="Arial" panose="020B0604020202020204" pitchFamily="34" charset="0"/>
              </a:rPr>
              <a:t>Bài</a:t>
            </a:r>
            <a:r>
              <a:rPr lang="en-US" sz="4500" b="1" dirty="0">
                <a:solidFill>
                  <a:schemeClr val="tx2">
                    <a:lumMod val="60000"/>
                    <a:lumOff val="40000"/>
                  </a:schemeClr>
                </a:solidFill>
                <a:latin typeface="Arial" panose="020B0604020202020204" pitchFamily="34" charset="0"/>
                <a:cs typeface="Arial" panose="020B0604020202020204" pitchFamily="34" charset="0"/>
              </a:rPr>
              <a:t> </a:t>
            </a:r>
            <a:r>
              <a:rPr lang="en-US" sz="4500" b="1" dirty="0" smtClean="0">
                <a:solidFill>
                  <a:schemeClr val="tx2">
                    <a:lumMod val="60000"/>
                    <a:lumOff val="40000"/>
                  </a:schemeClr>
                </a:solidFill>
                <a:latin typeface="Arial" panose="020B0604020202020204" pitchFamily="34" charset="0"/>
                <a:cs typeface="Arial" panose="020B0604020202020204" pitchFamily="34" charset="0"/>
              </a:rPr>
              <a:t>9.29 </a:t>
            </a:r>
            <a:r>
              <a:rPr lang="en-US" sz="4500" b="1" dirty="0">
                <a:solidFill>
                  <a:schemeClr val="tx2">
                    <a:lumMod val="60000"/>
                    <a:lumOff val="40000"/>
                  </a:schemeClr>
                </a:solidFill>
                <a:latin typeface="Arial" panose="020B0604020202020204" pitchFamily="34" charset="0"/>
                <a:cs typeface="Arial" panose="020B0604020202020204" pitchFamily="34" charset="0"/>
              </a:rPr>
              <a:t>(</a:t>
            </a:r>
            <a:r>
              <a:rPr lang="en-US" sz="4500" b="1" dirty="0" smtClean="0">
                <a:solidFill>
                  <a:schemeClr val="tx2">
                    <a:lumMod val="60000"/>
                    <a:lumOff val="40000"/>
                  </a:schemeClr>
                </a:solidFill>
                <a:latin typeface="Arial" panose="020B0604020202020204" pitchFamily="34" charset="0"/>
                <a:cs typeface="Arial" panose="020B0604020202020204" pitchFamily="34" charset="0"/>
              </a:rPr>
              <a:t>Tr81) </a:t>
            </a:r>
            <a:endParaRPr lang="en-US" sz="4500" b="1"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0" name="Rectangle 9"/>
          <p:cNvSpPr/>
          <p:nvPr/>
        </p:nvSpPr>
        <p:spPr>
          <a:xfrm>
            <a:off x="373250" y="1985308"/>
            <a:ext cx="17457549" cy="4697504"/>
          </a:xfrm>
          <a:prstGeom prst="rect">
            <a:avLst/>
          </a:prstGeom>
        </p:spPr>
        <p:txBody>
          <a:bodyPr wrap="square">
            <a:spAutoFit/>
          </a:bodyPr>
          <a:lstStyle/>
          <a:p>
            <a:pPr algn="just">
              <a:lnSpc>
                <a:spcPct val="150000"/>
              </a:lnSpc>
              <a:spcAft>
                <a:spcPts val="800"/>
              </a:spcAft>
            </a:pPr>
            <a:r>
              <a:rPr lang="vi-VN" sz="4000" dirty="0">
                <a:solidFill>
                  <a:srgbClr val="333333"/>
                </a:solidFill>
                <a:ea typeface="Calibri" panose="020F0502020204030204" pitchFamily="34" charset="0"/>
                <a:cs typeface="Arial" panose="020B0604020202020204" pitchFamily="34" charset="0"/>
              </a:rPr>
              <a:t>a) Có một chi tiết máy (đường viền ngoài là đường tròn) bị gãy. (H.9.46). Làm thế nào để xác định được bán kính của đường viền này?</a:t>
            </a:r>
          </a:p>
          <a:p>
            <a:pPr algn="just">
              <a:lnSpc>
                <a:spcPct val="150000"/>
              </a:lnSpc>
              <a:spcAft>
                <a:spcPts val="800"/>
              </a:spcAft>
            </a:pPr>
            <a:r>
              <a:rPr lang="vi-VN" sz="4000" dirty="0">
                <a:solidFill>
                  <a:srgbClr val="333333"/>
                </a:solidFill>
                <a:ea typeface="Calibri" panose="020F0502020204030204" pitchFamily="34" charset="0"/>
                <a:cs typeface="Arial" panose="020B0604020202020204" pitchFamily="34" charset="0"/>
              </a:rPr>
              <a:t>b) Trên bản đồ, ba khu dân cư được quy hoạch tại điểm A, B, C không thẳng hàng. Hãy tìm trên bản đồ một điểm M cách đều A, B, C để quy hoạch một trường học</a:t>
            </a:r>
          </a:p>
        </p:txBody>
      </p:sp>
      <p:pic>
        <p:nvPicPr>
          <p:cNvPr id="13" name="Picture 12"/>
          <p:cNvPicPr/>
          <p:nvPr/>
        </p:nvPicPr>
        <p:blipFill>
          <a:blip r:embed="rId7">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tretch>
            <a:fillRect/>
          </a:stretch>
        </p:blipFill>
        <p:spPr>
          <a:xfrm>
            <a:off x="12313046" y="6398653"/>
            <a:ext cx="4824414" cy="2739527"/>
          </a:xfrm>
          <a:prstGeom prst="rect">
            <a:avLst/>
          </a:prstGeom>
        </p:spPr>
      </p:pic>
      <p:pic>
        <p:nvPicPr>
          <p:cNvPr id="14" name="Picture 3"/>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828800" y="7552365"/>
            <a:ext cx="2344966" cy="200787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split dir="in"/>
      </p:transition>
    </mc:Choice>
    <mc:Fallback xmlns="">
      <p:transition spd="med">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ppt_x"/>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11"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11087728" flipH="1" flipV="1">
            <a:off x="-2543930" y="8767663"/>
            <a:ext cx="22410505" cy="5705674"/>
          </a:xfrm>
          <a:prstGeom prst="rect">
            <a:avLst/>
          </a:prstGeom>
        </p:spPr>
      </p:pic>
      <p:pic>
        <p:nvPicPr>
          <p:cNvPr id="12" name="Picture 16"/>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391140">
            <a:off x="17143583" y="389806"/>
            <a:ext cx="789858" cy="801886"/>
          </a:xfrm>
          <a:prstGeom prst="rect">
            <a:avLst/>
          </a:prstGeom>
        </p:spPr>
      </p:pic>
      <p:pic>
        <p:nvPicPr>
          <p:cNvPr id="13" name="Picture 6" descr="https://lh4.googleusercontent.com/AcysRNADg_rDQaPxl6DtiNFoR5x5xZuV0_pQi_n23kyAD3m7dQP-sSjqaI2qReAecyS6VAtEwjjBwvDXyDXq7HdgsscWQPoaRCUivJrVFiVcoovYb5j4Pqp274B-tgB9kFhaxbv8aRRpXSS8g8tzpGkv6kpq_aS2HhlSnKQ-7IYGwsTbDNW76lRT5T8y2GW9tgAiwQ"/>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6013050" y="7268882"/>
            <a:ext cx="1525462" cy="22406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Callout 8"/>
          <p:cNvSpPr/>
          <p:nvPr/>
        </p:nvSpPr>
        <p:spPr>
          <a:xfrm>
            <a:off x="8267700" y="307762"/>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
        <p:nvSpPr>
          <p:cNvPr id="3" name="Rectangle 2"/>
          <p:cNvSpPr/>
          <p:nvPr/>
        </p:nvSpPr>
        <p:spPr>
          <a:xfrm>
            <a:off x="228600" y="1333500"/>
            <a:ext cx="17907000" cy="5016758"/>
          </a:xfrm>
          <a:prstGeom prst="rect">
            <a:avLst/>
          </a:prstGeom>
        </p:spPr>
        <p:txBody>
          <a:bodyPr wrap="square">
            <a:spAutoFit/>
          </a:bodyPr>
          <a:lstStyle/>
          <a:p>
            <a:pPr algn="just">
              <a:lnSpc>
                <a:spcPct val="150000"/>
              </a:lnSpc>
              <a:spcAft>
                <a:spcPts val="800"/>
              </a:spcAft>
            </a:pPr>
            <a:r>
              <a:rPr lang="fr-FR" sz="4000" dirty="0">
                <a:latin typeface="Arial" panose="020B0604020202020204" pitchFamily="34" charset="0"/>
                <a:ea typeface="Calibri" panose="020F0502020204030204" pitchFamily="34" charset="0"/>
                <a:cs typeface="Arial" panose="020B0604020202020204" pitchFamily="34" charset="0"/>
              </a:rPr>
              <a:t>a) </a:t>
            </a: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Lấy</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điểm</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phân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biệt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 B, C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trên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viền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ngoài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chi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tiết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máy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Vẽ</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trung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trực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cạnh</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AB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cạnh</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BC. Hai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trung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trực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này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cắt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nhau</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tại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O.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Khi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O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tâm</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cần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xác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định</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Bán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kính</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tròn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cần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tìm</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độ</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dài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đoạn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OB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hoặc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OA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hoặc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OC).</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Ta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hình</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vẽ</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minh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họa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4" name="Picture 13"/>
          <p:cNvPicPr/>
          <p:nvPr/>
        </p:nvPicPr>
        <p:blipFill>
          <a:blip r:embed="rId14">
            <a:extLst>
              <a:ext uri="{28A0092B-C50C-407E-A947-70E740481C1C}">
                <a14:useLocalDpi xmlns:a14="http://schemas.microsoft.com/office/drawing/2010/main" val="0"/>
              </a:ext>
            </a:extLst>
          </a:blip>
          <a:stretch>
            <a:fillRect/>
          </a:stretch>
        </p:blipFill>
        <p:spPr>
          <a:xfrm>
            <a:off x="7391400" y="5744882"/>
            <a:ext cx="4953000" cy="3048000"/>
          </a:xfrm>
          <a:prstGeom prst="rect">
            <a:avLst/>
          </a:prstGeom>
        </p:spPr>
      </p:pic>
      <p:pic>
        <p:nvPicPr>
          <p:cNvPr id="15" name="Picture 13"/>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1015611" y="7968424"/>
            <a:ext cx="2488422" cy="420770"/>
          </a:xfrm>
          <a:prstGeom prst="rect">
            <a:avLst/>
          </a:prstGeom>
        </p:spPr>
      </p:pic>
    </p:spTree>
    <p:extLst>
      <p:ext uri="{BB962C8B-B14F-4D97-AF65-F5344CB8AC3E}">
        <p14:creationId xmlns:p14="http://schemas.microsoft.com/office/powerpoint/2010/main" val="180126770"/>
      </p:ext>
    </p:extLst>
  </p:cSld>
  <p:clrMapOvr>
    <a:masterClrMapping/>
  </p:clrMapOvr>
  <mc:AlternateContent xmlns:mc="http://schemas.openxmlformats.org/markup-compatibility/2006" xmlns:p14="http://schemas.microsoft.com/office/powerpoint/2010/main">
    <mc:Choice Requires="p14">
      <p:transition spd="med" p14:dur="700">
        <p:split dir="in"/>
      </p:transition>
    </mc:Choice>
    <mc:Fallback xmlns="">
      <p:transition spd="med">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randombar(horizontal)">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14" name="Picture 14"/>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7017233" y="6650361"/>
            <a:ext cx="2488422" cy="420770"/>
          </a:xfrm>
          <a:prstGeom prst="rect">
            <a:avLst/>
          </a:prstGeom>
        </p:spPr>
      </p:pic>
      <p:pic>
        <p:nvPicPr>
          <p:cNvPr id="16" name="Picture 16"/>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391140">
            <a:off x="17143967" y="458923"/>
            <a:ext cx="744416" cy="755752"/>
          </a:xfrm>
          <a:prstGeom prst="rect">
            <a:avLst/>
          </a:prstGeom>
        </p:spPr>
      </p:pic>
      <p:sp>
        <p:nvSpPr>
          <p:cNvPr id="10" name="Rectangle 9"/>
          <p:cNvSpPr/>
          <p:nvPr/>
        </p:nvSpPr>
        <p:spPr>
          <a:xfrm>
            <a:off x="533400" y="266619"/>
            <a:ext cx="15925800" cy="901593"/>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800"/>
              </a:spcAft>
              <a:buClrTx/>
              <a:buSzTx/>
              <a:buFontTx/>
              <a:buNone/>
              <a:tabLst/>
              <a:defRPr/>
            </a:pPr>
            <a:r>
              <a:rPr kumimoji="0" lang="vi-VN" sz="40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1. Sự đồng quy của ba đường trung trực trong một tam giác</a:t>
            </a:r>
          </a:p>
        </p:txBody>
      </p:sp>
      <p:sp>
        <p:nvSpPr>
          <p:cNvPr id="5" name="Rectangle 4"/>
          <p:cNvSpPr/>
          <p:nvPr/>
        </p:nvSpPr>
        <p:spPr>
          <a:xfrm>
            <a:off x="1447800" y="1257300"/>
            <a:ext cx="8369599" cy="901593"/>
          </a:xfrm>
          <a:prstGeom prst="rect">
            <a:avLst/>
          </a:prstGeom>
        </p:spPr>
        <p:txBody>
          <a:bodyPr wrap="none">
            <a:spAutoFit/>
          </a:bodyPr>
          <a:lstStyle/>
          <a:p>
            <a:pPr marL="571500" marR="0" lvl="0" indent="-571500" algn="just" defTabSz="914400" rtl="0" eaLnBrk="1" fontAlgn="auto" latinLnBrk="0" hangingPunct="1">
              <a:lnSpc>
                <a:spcPct val="150000"/>
              </a:lnSpc>
              <a:spcBef>
                <a:spcPts val="0"/>
              </a:spcBef>
              <a:spcAft>
                <a:spcPts val="600"/>
              </a:spcAft>
              <a:buClrTx/>
              <a:buSzTx/>
              <a:buFont typeface="Arial" panose="020B0604020202020204" pitchFamily="34" charset="0"/>
              <a:buChar char="•"/>
              <a:tabLst/>
              <a:defRPr/>
            </a:pPr>
            <a:r>
              <a:rPr kumimoji="0" lang="nl-NL" sz="4000" b="1" i="0" u="none" strike="noStrike" kern="1200" cap="none" spc="0" normalizeH="0" baseline="0" noProof="0" dirty="0">
                <a:ln>
                  <a:noFill/>
                </a:ln>
                <a:solidFill>
                  <a:srgbClr val="1F497D">
                    <a:lumMod val="60000"/>
                    <a:lumOff val="40000"/>
                  </a:srgbClr>
                </a:solidFill>
                <a:effectLst/>
                <a:uLnTx/>
                <a:uFillTx/>
                <a:latin typeface="Arial" panose="020B0604020202020204" pitchFamily="34" charset="0"/>
                <a:ea typeface="Calibri" panose="020F0502020204030204" pitchFamily="34" charset="0"/>
                <a:cs typeface="Arial" panose="020B0604020202020204" pitchFamily="34" charset="0"/>
              </a:rPr>
              <a:t>Đ</a:t>
            </a:r>
            <a:r>
              <a:rPr kumimoji="0" lang="vi-VN" sz="4000" b="1" i="0" u="none" strike="noStrike" kern="1200" cap="none" spc="0" normalizeH="0" baseline="0" noProof="0" dirty="0">
                <a:ln>
                  <a:noFill/>
                </a:ln>
                <a:solidFill>
                  <a:srgbClr val="1F497D">
                    <a:lumMod val="60000"/>
                    <a:lumOff val="40000"/>
                  </a:srgbClr>
                </a:solidFill>
                <a:effectLst/>
                <a:uLnTx/>
                <a:uFillTx/>
                <a:latin typeface="Arial" panose="020B0604020202020204" pitchFamily="34" charset="0"/>
                <a:ea typeface="Calibri" panose="020F0502020204030204" pitchFamily="34" charset="0"/>
                <a:cs typeface="Arial" panose="020B0604020202020204" pitchFamily="34" charset="0"/>
              </a:rPr>
              <a:t>ư</a:t>
            </a:r>
            <a:r>
              <a:rPr kumimoji="0" lang="en-US" sz="4000" b="1" i="0" u="none" strike="noStrike" kern="1200" cap="none" spc="0" normalizeH="0" baseline="0" noProof="0" dirty="0" err="1">
                <a:ln>
                  <a:noFill/>
                </a:ln>
                <a:solidFill>
                  <a:srgbClr val="1F497D">
                    <a:lumMod val="60000"/>
                    <a:lumOff val="40000"/>
                  </a:srgbClr>
                </a:solidFill>
                <a:effectLst/>
                <a:uLnTx/>
                <a:uFillTx/>
                <a:latin typeface="Arial" panose="020B0604020202020204" pitchFamily="34" charset="0"/>
                <a:ea typeface="Calibri" panose="020F0502020204030204" pitchFamily="34" charset="0"/>
                <a:cs typeface="Arial" panose="020B0604020202020204" pitchFamily="34" charset="0"/>
              </a:rPr>
              <a:t>ờng</a:t>
            </a:r>
            <a:r>
              <a:rPr kumimoji="0" lang="en-US" sz="4000" b="1" i="0" u="none" strike="noStrike" kern="1200" cap="none" spc="0" normalizeH="0" baseline="0" noProof="0" dirty="0">
                <a:ln>
                  <a:noFill/>
                </a:ln>
                <a:solidFill>
                  <a:srgbClr val="1F497D">
                    <a:lumMod val="60000"/>
                    <a:lumOff val="4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1" i="0" u="none" strike="noStrike" kern="1200" cap="none" spc="0" normalizeH="0" baseline="0" noProof="0" dirty="0" err="1">
                <a:ln>
                  <a:noFill/>
                </a:ln>
                <a:solidFill>
                  <a:srgbClr val="1F497D">
                    <a:lumMod val="60000"/>
                    <a:lumOff val="40000"/>
                  </a:srgbClr>
                </a:solidFill>
                <a:effectLst/>
                <a:uLnTx/>
                <a:uFillTx/>
                <a:latin typeface="Arial" panose="020B0604020202020204" pitchFamily="34" charset="0"/>
                <a:ea typeface="Calibri" panose="020F0502020204030204" pitchFamily="34" charset="0"/>
                <a:cs typeface="Arial" panose="020B0604020202020204" pitchFamily="34" charset="0"/>
              </a:rPr>
              <a:t>trung</a:t>
            </a:r>
            <a:r>
              <a:rPr kumimoji="0" lang="en-US" sz="4000" b="1" i="0" u="none" strike="noStrike" kern="1200" cap="none" spc="0" normalizeH="0" baseline="0" noProof="0" dirty="0">
                <a:ln>
                  <a:noFill/>
                </a:ln>
                <a:solidFill>
                  <a:srgbClr val="1F497D">
                    <a:lumMod val="60000"/>
                    <a:lumOff val="4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1" i="0" u="none" strike="noStrike" kern="1200" cap="none" spc="0" normalizeH="0" baseline="0" noProof="0" dirty="0" err="1">
                <a:ln>
                  <a:noFill/>
                </a:ln>
                <a:solidFill>
                  <a:srgbClr val="1F497D">
                    <a:lumMod val="60000"/>
                    <a:lumOff val="40000"/>
                  </a:srgbClr>
                </a:solidFill>
                <a:effectLst/>
                <a:uLnTx/>
                <a:uFillTx/>
                <a:latin typeface="Arial" panose="020B0604020202020204" pitchFamily="34" charset="0"/>
                <a:ea typeface="Calibri" panose="020F0502020204030204" pitchFamily="34" charset="0"/>
                <a:cs typeface="Arial" panose="020B0604020202020204" pitchFamily="34" charset="0"/>
              </a:rPr>
              <a:t>trực</a:t>
            </a:r>
            <a:r>
              <a:rPr kumimoji="0" lang="en-US" sz="4000" b="1" i="0" u="none" strike="noStrike" kern="1200" cap="none" spc="0" normalizeH="0" baseline="0" noProof="0" dirty="0">
                <a:ln>
                  <a:noFill/>
                </a:ln>
                <a:solidFill>
                  <a:srgbClr val="1F497D">
                    <a:lumMod val="60000"/>
                    <a:lumOff val="4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1" i="0" u="none" strike="noStrike" kern="1200" cap="none" spc="0" normalizeH="0" baseline="0" noProof="0" dirty="0" err="1">
                <a:ln>
                  <a:noFill/>
                </a:ln>
                <a:solidFill>
                  <a:srgbClr val="1F497D">
                    <a:lumMod val="60000"/>
                    <a:lumOff val="40000"/>
                  </a:srgbClr>
                </a:solidFill>
                <a:effectLst/>
                <a:uLnTx/>
                <a:uFillTx/>
                <a:latin typeface="Arial" panose="020B0604020202020204" pitchFamily="34" charset="0"/>
                <a:ea typeface="Calibri" panose="020F0502020204030204" pitchFamily="34" charset="0"/>
                <a:cs typeface="Arial" panose="020B0604020202020204" pitchFamily="34" charset="0"/>
              </a:rPr>
              <a:t>của</a:t>
            </a:r>
            <a:r>
              <a:rPr kumimoji="0" lang="en-US" sz="4000" b="1" i="0" u="none" strike="noStrike" kern="1200" cap="none" spc="0" normalizeH="0" baseline="0" noProof="0" dirty="0">
                <a:ln>
                  <a:noFill/>
                </a:ln>
                <a:solidFill>
                  <a:srgbClr val="1F497D">
                    <a:lumMod val="60000"/>
                    <a:lumOff val="40000"/>
                  </a:srgbClr>
                </a:solidFill>
                <a:effectLst/>
                <a:uLnTx/>
                <a:uFillTx/>
                <a:latin typeface="Arial" panose="020B0604020202020204" pitchFamily="34" charset="0"/>
                <a:ea typeface="Calibri" panose="020F0502020204030204" pitchFamily="34" charset="0"/>
                <a:cs typeface="Arial" panose="020B0604020202020204" pitchFamily="34" charset="0"/>
              </a:rPr>
              <a:t> tam </a:t>
            </a:r>
            <a:r>
              <a:rPr kumimoji="0" lang="en-US" sz="4000" b="1" i="0" u="none" strike="noStrike" kern="1200" cap="none" spc="0" normalizeH="0" baseline="0" noProof="0" dirty="0" err="1">
                <a:ln>
                  <a:noFill/>
                </a:ln>
                <a:solidFill>
                  <a:srgbClr val="1F497D">
                    <a:lumMod val="60000"/>
                    <a:lumOff val="40000"/>
                  </a:srgbClr>
                </a:solidFill>
                <a:effectLst/>
                <a:uLnTx/>
                <a:uFillTx/>
                <a:latin typeface="Arial" panose="020B0604020202020204" pitchFamily="34" charset="0"/>
                <a:ea typeface="Calibri" panose="020F0502020204030204" pitchFamily="34" charset="0"/>
                <a:cs typeface="Arial" panose="020B0604020202020204" pitchFamily="34" charset="0"/>
              </a:rPr>
              <a:t>giác</a:t>
            </a:r>
            <a:endParaRPr kumimoji="0" lang="en-US" sz="4000" b="0" i="0" u="none" strike="noStrike" kern="1200" cap="none" spc="0" normalizeH="0" baseline="0" noProof="0" dirty="0">
              <a:ln>
                <a:noFill/>
              </a:ln>
              <a:solidFill>
                <a:srgbClr val="1F497D">
                  <a:lumMod val="60000"/>
                  <a:lumOff val="40000"/>
                </a:srgbClr>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6" name="Picture 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858000" y="2514074"/>
            <a:ext cx="5105399" cy="4686826"/>
          </a:xfrm>
          <a:prstGeom prst="rect">
            <a:avLst/>
          </a:prstGeom>
        </p:spPr>
      </p:pic>
      <p:sp>
        <p:nvSpPr>
          <p:cNvPr id="7" name="Rectangle 6"/>
          <p:cNvSpPr/>
          <p:nvPr/>
        </p:nvSpPr>
        <p:spPr>
          <a:xfrm>
            <a:off x="420692" y="7310378"/>
            <a:ext cx="17333908" cy="286232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Trong một tam giác, </a:t>
            </a:r>
            <a:r>
              <a:rPr kumimoji="0" lang="nl-NL" sz="4000" b="1"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đường trung trực</a:t>
            </a:r>
            <a:r>
              <a:rPr kumimoji="0" lang="nl-NL" sz="4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của mỗi cạnh gọi là </a:t>
            </a:r>
            <a:r>
              <a:rPr kumimoji="0" lang="nl-NL" sz="4000" b="1"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đường trung trực của tam giác</a:t>
            </a:r>
            <a:r>
              <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Trên hình 9.37, d là đường trung trực ứng với cạnh BC của tam giác ABC</a:t>
            </a:r>
            <a:r>
              <a:rPr kumimoji="0" lang="nl-NL"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pic>
        <p:nvPicPr>
          <p:cNvPr id="12" name="Picture 7"/>
          <p:cNvPicPr>
            <a:picLocks noChangeAspect="1"/>
          </p:cNvPicPr>
          <p:nvPr/>
        </p:nvPicPr>
        <p:blipFill>
          <a:blip r:embed="rId14"/>
          <a:srcRect/>
          <a:stretch>
            <a:fillRect/>
          </a:stretch>
        </p:blipFill>
        <p:spPr>
          <a:xfrm flipH="1">
            <a:off x="2045923" y="3794146"/>
            <a:ext cx="2696412" cy="3066600"/>
          </a:xfrm>
          <a:prstGeom prst="rect">
            <a:avLst/>
          </a:prstGeom>
        </p:spPr>
      </p:pic>
    </p:spTree>
    <p:extLst>
      <p:ext uri="{BB962C8B-B14F-4D97-AF65-F5344CB8AC3E}">
        <p14:creationId xmlns:p14="http://schemas.microsoft.com/office/powerpoint/2010/main" val="3230544062"/>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anim calcmode="lin" valueType="num">
                                      <p:cBhvr>
                                        <p:cTn id="23" dur="500" fill="hold"/>
                                        <p:tgtEl>
                                          <p:spTgt spid="12"/>
                                        </p:tgtEl>
                                        <p:attrNameLst>
                                          <p:attrName>ppt_x</p:attrName>
                                        </p:attrNameLst>
                                      </p:cBhvr>
                                      <p:tavLst>
                                        <p:tav tm="0">
                                          <p:val>
                                            <p:strVal val="#ppt_x"/>
                                          </p:val>
                                        </p:tav>
                                        <p:tav tm="100000">
                                          <p:val>
                                            <p:strVal val="#ppt_x"/>
                                          </p:val>
                                        </p:tav>
                                      </p:tavLst>
                                    </p:anim>
                                    <p:anim calcmode="lin" valueType="num">
                                      <p:cBhvr>
                                        <p:cTn id="24"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11"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11087728" flipH="1" flipV="1">
            <a:off x="-2543930" y="8767663"/>
            <a:ext cx="22410505" cy="5705674"/>
          </a:xfrm>
          <a:prstGeom prst="rect">
            <a:avLst/>
          </a:prstGeom>
        </p:spPr>
      </p:pic>
      <p:pic>
        <p:nvPicPr>
          <p:cNvPr id="12" name="Picture 16"/>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391140">
            <a:off x="17143583" y="389806"/>
            <a:ext cx="789858" cy="801886"/>
          </a:xfrm>
          <a:prstGeom prst="rect">
            <a:avLst/>
          </a:prstGeom>
        </p:spPr>
      </p:pic>
      <p:pic>
        <p:nvPicPr>
          <p:cNvPr id="13" name="Picture 6" descr="https://lh4.googleusercontent.com/AcysRNADg_rDQaPxl6DtiNFoR5x5xZuV0_pQi_n23kyAD3m7dQP-sSjqaI2qReAecyS6VAtEwjjBwvDXyDXq7HdgsscWQPoaRCUivJrVFiVcoovYb5j4Pqp274B-tgB9kFhaxbv8aRRpXSS8g8tzpGkv6kpq_aS2HhlSnKQ-7IYGwsTbDNW76lRT5T8y2GW9tgAiwQ"/>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6013050" y="7268882"/>
            <a:ext cx="1525462" cy="22406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Callout 8"/>
          <p:cNvSpPr/>
          <p:nvPr/>
        </p:nvSpPr>
        <p:spPr>
          <a:xfrm>
            <a:off x="8267700" y="307762"/>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
        <p:nvSpPr>
          <p:cNvPr id="3" name="Rectangle 2"/>
          <p:cNvSpPr/>
          <p:nvPr/>
        </p:nvSpPr>
        <p:spPr>
          <a:xfrm>
            <a:off x="1269923" y="1497452"/>
            <a:ext cx="17907000" cy="5016758"/>
          </a:xfrm>
          <a:prstGeom prst="rect">
            <a:avLst/>
          </a:prstGeom>
        </p:spPr>
        <p:txBody>
          <a:bodyPr wrap="square">
            <a:spAutoFit/>
          </a:bodyPr>
          <a:lstStyle/>
          <a:p>
            <a:pPr lvl="0" algn="just">
              <a:lnSpc>
                <a:spcPct val="150000"/>
              </a:lnSpc>
              <a:spcAft>
                <a:spcPts val="800"/>
              </a:spcAft>
            </a:pPr>
            <a:r>
              <a:rPr lang="vi-VN" sz="4000" dirty="0">
                <a:solidFill>
                  <a:prstClr val="black"/>
                </a:solidFill>
                <a:ea typeface="Calibri" panose="020F0502020204030204" pitchFamily="34" charset="0"/>
                <a:cs typeface="Arial" panose="020B0604020202020204" pitchFamily="34" charset="0"/>
              </a:rPr>
              <a:t>b)  </a:t>
            </a:r>
          </a:p>
          <a:p>
            <a:pPr lvl="0" algn="just">
              <a:lnSpc>
                <a:spcPct val="150000"/>
              </a:lnSpc>
              <a:spcAft>
                <a:spcPts val="800"/>
              </a:spcAft>
            </a:pPr>
            <a:r>
              <a:rPr lang="vi-VN" sz="4000" dirty="0">
                <a:solidFill>
                  <a:prstClr val="black"/>
                </a:solidFill>
                <a:ea typeface="Calibri" panose="020F0502020204030204" pitchFamily="34" charset="0"/>
                <a:cs typeface="Arial" panose="020B0604020202020204" pitchFamily="34" charset="0"/>
              </a:rPr>
              <a:t>Vẽ đường trung trực của các đoạn AB, AC, BC</a:t>
            </a:r>
          </a:p>
          <a:p>
            <a:pPr lvl="0" algn="just">
              <a:lnSpc>
                <a:spcPct val="150000"/>
              </a:lnSpc>
              <a:spcAft>
                <a:spcPts val="800"/>
              </a:spcAft>
            </a:pPr>
            <a:r>
              <a:rPr lang="vi-VN" sz="4000" dirty="0">
                <a:solidFill>
                  <a:prstClr val="black"/>
                </a:solidFill>
                <a:ea typeface="Calibri" panose="020F0502020204030204" pitchFamily="34" charset="0"/>
                <a:cs typeface="Arial" panose="020B0604020202020204" pitchFamily="34" charset="0"/>
              </a:rPr>
              <a:t>3 đường trung trực này cắt nhau tại M. Khi đó </a:t>
            </a:r>
            <a:r>
              <a:rPr lang="vi-VN" sz="4000" dirty="0" smtClean="0">
                <a:solidFill>
                  <a:prstClr val="black"/>
                </a:solidFill>
                <a:ea typeface="Calibri" panose="020F0502020204030204" pitchFamily="34" charset="0"/>
                <a:cs typeface="Arial" panose="020B0604020202020204" pitchFamily="34" charset="0"/>
              </a:rPr>
              <a:t>MA</a:t>
            </a:r>
            <a:r>
              <a:rPr lang="en-US" sz="4000" dirty="0" smtClean="0">
                <a:solidFill>
                  <a:prstClr val="black"/>
                </a:solidFill>
                <a:ea typeface="Calibri" panose="020F0502020204030204" pitchFamily="34" charset="0"/>
                <a:cs typeface="Arial" panose="020B0604020202020204" pitchFamily="34" charset="0"/>
              </a:rPr>
              <a:t> </a:t>
            </a:r>
            <a:r>
              <a:rPr lang="vi-VN" sz="4000" dirty="0" smtClean="0">
                <a:solidFill>
                  <a:prstClr val="black"/>
                </a:solidFill>
                <a:ea typeface="Calibri" panose="020F0502020204030204" pitchFamily="34" charset="0"/>
                <a:cs typeface="Arial" panose="020B0604020202020204" pitchFamily="34" charset="0"/>
              </a:rPr>
              <a:t>= MB</a:t>
            </a:r>
            <a:r>
              <a:rPr lang="en-US" sz="4000" dirty="0" smtClean="0">
                <a:solidFill>
                  <a:prstClr val="black"/>
                </a:solidFill>
                <a:ea typeface="Calibri" panose="020F0502020204030204" pitchFamily="34" charset="0"/>
                <a:cs typeface="Arial" panose="020B0604020202020204" pitchFamily="34" charset="0"/>
              </a:rPr>
              <a:t> </a:t>
            </a:r>
            <a:r>
              <a:rPr lang="vi-VN" sz="4000" dirty="0" smtClean="0">
                <a:solidFill>
                  <a:prstClr val="black"/>
                </a:solidFill>
                <a:ea typeface="Calibri" panose="020F0502020204030204" pitchFamily="34" charset="0"/>
                <a:cs typeface="Arial" panose="020B0604020202020204" pitchFamily="34" charset="0"/>
              </a:rPr>
              <a:t>=</a:t>
            </a:r>
            <a:r>
              <a:rPr lang="en-US" sz="4000" dirty="0" smtClean="0">
                <a:solidFill>
                  <a:prstClr val="black"/>
                </a:solidFill>
                <a:ea typeface="Calibri" panose="020F0502020204030204" pitchFamily="34" charset="0"/>
                <a:cs typeface="Arial" panose="020B0604020202020204" pitchFamily="34" charset="0"/>
              </a:rPr>
              <a:t> </a:t>
            </a:r>
            <a:r>
              <a:rPr lang="vi-VN" sz="4000" dirty="0" smtClean="0">
                <a:solidFill>
                  <a:prstClr val="black"/>
                </a:solidFill>
                <a:ea typeface="Calibri" panose="020F0502020204030204" pitchFamily="34" charset="0"/>
                <a:cs typeface="Arial" panose="020B0604020202020204" pitchFamily="34" charset="0"/>
              </a:rPr>
              <a:t>MC</a:t>
            </a:r>
            <a:endParaRPr lang="vi-VN" sz="4000" dirty="0">
              <a:solidFill>
                <a:prstClr val="black"/>
              </a:solidFill>
              <a:ea typeface="Calibri" panose="020F0502020204030204" pitchFamily="34" charset="0"/>
              <a:cs typeface="Arial" panose="020B0604020202020204" pitchFamily="34" charset="0"/>
            </a:endParaRPr>
          </a:p>
          <a:p>
            <a:pPr lvl="0" algn="just">
              <a:lnSpc>
                <a:spcPct val="150000"/>
              </a:lnSpc>
              <a:spcAft>
                <a:spcPts val="800"/>
              </a:spcAft>
            </a:pPr>
            <a:r>
              <a:rPr lang="vi-VN" sz="4000" dirty="0">
                <a:solidFill>
                  <a:prstClr val="black"/>
                </a:solidFill>
                <a:ea typeface="Calibri" panose="020F0502020204030204" pitchFamily="34" charset="0"/>
                <a:cs typeface="Arial" panose="020B0604020202020204" pitchFamily="34" charset="0"/>
              </a:rPr>
              <a:t>M là điểm cần xác định</a:t>
            </a:r>
          </a:p>
          <a:p>
            <a:pPr lvl="0" algn="just">
              <a:lnSpc>
                <a:spcPct val="150000"/>
              </a:lnSpc>
              <a:spcAft>
                <a:spcPts val="800"/>
              </a:spcAft>
            </a:pPr>
            <a:r>
              <a:rPr lang="vi-VN" sz="4000" dirty="0">
                <a:solidFill>
                  <a:prstClr val="black"/>
                </a:solidFill>
                <a:ea typeface="Calibri" panose="020F0502020204030204" pitchFamily="34" charset="0"/>
                <a:cs typeface="Arial" panose="020B0604020202020204" pitchFamily="34" charset="0"/>
              </a:rPr>
              <a:t>Ta có hình minh họa:</a:t>
            </a:r>
          </a:p>
        </p:txBody>
      </p:sp>
      <p:pic>
        <p:nvPicPr>
          <p:cNvPr id="15" name="Picture 13"/>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533400" y="8178809"/>
            <a:ext cx="2488422" cy="420770"/>
          </a:xfrm>
          <a:prstGeom prst="rect">
            <a:avLst/>
          </a:prstGeom>
        </p:spPr>
      </p:pic>
      <p:pic>
        <p:nvPicPr>
          <p:cNvPr id="10" name="Picture 9"/>
          <p:cNvPicPr/>
          <p:nvPr/>
        </p:nvPicPr>
        <p:blipFill>
          <a:blip r:embed="rId22">
            <a:extLst>
              <a:ext uri="{28A0092B-C50C-407E-A947-70E740481C1C}">
                <a14:useLocalDpi xmlns:a14="http://schemas.microsoft.com/office/drawing/2010/main" val="0"/>
              </a:ext>
            </a:extLst>
          </a:blip>
          <a:stretch>
            <a:fillRect/>
          </a:stretch>
        </p:blipFill>
        <p:spPr>
          <a:xfrm>
            <a:off x="8605748" y="5031382"/>
            <a:ext cx="6629400" cy="3720328"/>
          </a:xfrm>
          <a:prstGeom prst="rect">
            <a:avLst/>
          </a:prstGeom>
        </p:spPr>
      </p:pic>
    </p:spTree>
    <p:extLst>
      <p:ext uri="{BB962C8B-B14F-4D97-AF65-F5344CB8AC3E}">
        <p14:creationId xmlns:p14="http://schemas.microsoft.com/office/powerpoint/2010/main" val="2310539253"/>
      </p:ext>
    </p:extLst>
  </p:cSld>
  <p:clrMapOvr>
    <a:masterClrMapping/>
  </p:clrMapOvr>
  <mc:AlternateContent xmlns:mc="http://schemas.openxmlformats.org/markup-compatibility/2006" xmlns:p14="http://schemas.microsoft.com/office/powerpoint/2010/main">
    <mc:Choice Requires="p14">
      <p:transition spd="med" p14:dur="700">
        <p:split dir="in"/>
      </p:transition>
    </mc:Choice>
    <mc:Fallback xmlns="">
      <p:transition spd="med">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randombar(horizont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762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406322" flipH="1">
            <a:off x="14556025" y="-2511001"/>
            <a:ext cx="6173333" cy="4738033"/>
          </a:xfrm>
          <a:prstGeom prst="rect">
            <a:avLst/>
          </a:prstGeom>
        </p:spPr>
      </p:pic>
      <p:sp>
        <p:nvSpPr>
          <p:cNvPr id="11" name="Rectangle 10"/>
          <p:cNvSpPr/>
          <p:nvPr/>
        </p:nvSpPr>
        <p:spPr>
          <a:xfrm>
            <a:off x="6203091" y="38100"/>
            <a:ext cx="5988909" cy="130625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6000" b="1" i="0" u="none" strike="noStrike" kern="1200" cap="none" spc="0" normalizeH="0" baseline="0" noProof="0" dirty="0" smtClean="0">
                <a:ln w="0"/>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VẬN</a:t>
            </a:r>
            <a:r>
              <a:rPr kumimoji="0" lang="nl-NL" sz="6000" b="1" i="0" u="none" strike="noStrike" kern="1200" cap="none" spc="0" normalizeH="0" noProof="0" dirty="0" smtClean="0">
                <a:ln w="0"/>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 DỤNG</a:t>
            </a:r>
            <a:endParaRPr kumimoji="0" lang="en-US" sz="6000" b="1" i="0" u="none" strike="noStrike" kern="1200" cap="none" spc="0" normalizeH="0" baseline="0" noProof="0" dirty="0">
              <a:ln w="0"/>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4" name="TextBox 13"/>
          <p:cNvSpPr txBox="1"/>
          <p:nvPr/>
        </p:nvSpPr>
        <p:spPr>
          <a:xfrm>
            <a:off x="381000" y="1157580"/>
            <a:ext cx="4419600" cy="784830"/>
          </a:xfrm>
          <a:prstGeom prst="rect">
            <a:avLst/>
          </a:prstGeom>
          <a:noFill/>
        </p:spPr>
        <p:txBody>
          <a:bodyPr wrap="square" rtlCol="0">
            <a:spAutoFit/>
          </a:bodyPr>
          <a:lstStyle/>
          <a:p>
            <a:r>
              <a:rPr lang="en-US" sz="4500" b="1" dirty="0" err="1">
                <a:solidFill>
                  <a:schemeClr val="tx2">
                    <a:lumMod val="60000"/>
                    <a:lumOff val="40000"/>
                  </a:schemeClr>
                </a:solidFill>
                <a:latin typeface="Arial" panose="020B0604020202020204" pitchFamily="34" charset="0"/>
                <a:cs typeface="Arial" panose="020B0604020202020204" pitchFamily="34" charset="0"/>
              </a:rPr>
              <a:t>Bài</a:t>
            </a:r>
            <a:r>
              <a:rPr lang="en-US" sz="4500" b="1" dirty="0">
                <a:solidFill>
                  <a:schemeClr val="tx2">
                    <a:lumMod val="60000"/>
                    <a:lumOff val="40000"/>
                  </a:schemeClr>
                </a:solidFill>
                <a:latin typeface="Arial" panose="020B0604020202020204" pitchFamily="34" charset="0"/>
                <a:cs typeface="Arial" panose="020B0604020202020204" pitchFamily="34" charset="0"/>
              </a:rPr>
              <a:t> </a:t>
            </a:r>
            <a:r>
              <a:rPr lang="en-US" sz="4500" b="1" dirty="0" smtClean="0">
                <a:solidFill>
                  <a:schemeClr val="tx2">
                    <a:lumMod val="60000"/>
                    <a:lumOff val="40000"/>
                  </a:schemeClr>
                </a:solidFill>
                <a:latin typeface="Arial" panose="020B0604020202020204" pitchFamily="34" charset="0"/>
                <a:cs typeface="Arial" panose="020B0604020202020204" pitchFamily="34" charset="0"/>
              </a:rPr>
              <a:t>9.30 </a:t>
            </a:r>
            <a:r>
              <a:rPr lang="en-US" sz="4500" b="1" dirty="0">
                <a:solidFill>
                  <a:schemeClr val="tx2">
                    <a:lumMod val="60000"/>
                    <a:lumOff val="40000"/>
                  </a:schemeClr>
                </a:solidFill>
                <a:latin typeface="Arial" panose="020B0604020202020204" pitchFamily="34" charset="0"/>
                <a:cs typeface="Arial" panose="020B0604020202020204" pitchFamily="34" charset="0"/>
              </a:rPr>
              <a:t>(</a:t>
            </a:r>
            <a:r>
              <a:rPr lang="en-US" sz="4500" b="1" dirty="0" smtClean="0">
                <a:solidFill>
                  <a:schemeClr val="tx2">
                    <a:lumMod val="60000"/>
                    <a:lumOff val="40000"/>
                  </a:schemeClr>
                </a:solidFill>
                <a:latin typeface="Arial" panose="020B0604020202020204" pitchFamily="34" charset="0"/>
                <a:cs typeface="Arial" panose="020B0604020202020204" pitchFamily="34" charset="0"/>
              </a:rPr>
              <a:t>Tr81) </a:t>
            </a:r>
            <a:endParaRPr lang="en-US" sz="4500" b="1"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4" name="Rectangle 3"/>
          <p:cNvSpPr/>
          <p:nvPr/>
        </p:nvSpPr>
        <p:spPr>
          <a:xfrm>
            <a:off x="381000" y="2204978"/>
            <a:ext cx="17449800" cy="2862322"/>
          </a:xfrm>
          <a:prstGeom prst="rect">
            <a:avLst/>
          </a:prstGeom>
        </p:spPr>
        <p:txBody>
          <a:bodyPr wrap="squar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Cho </a:t>
            </a:r>
            <a:r>
              <a:rPr lang="en-US" sz="4000" dirty="0" err="1">
                <a:latin typeface="Arial" panose="020B0604020202020204" pitchFamily="34" charset="0"/>
                <a:ea typeface="Calibri" panose="020F0502020204030204" pitchFamily="34" charset="0"/>
                <a:cs typeface="Arial" panose="020B0604020202020204" pitchFamily="34" charset="0"/>
              </a:rPr>
              <a:t>hai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thẳng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không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vuông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góc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cắt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nhau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A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H </a:t>
            </a:r>
            <a:r>
              <a:rPr lang="en-US" sz="4000" dirty="0" err="1">
                <a:latin typeface="Arial" panose="020B0604020202020204" pitchFamily="34" charset="0"/>
                <a:ea typeface="Calibri" panose="020F0502020204030204" pitchFamily="34" charset="0"/>
                <a:cs typeface="Arial" panose="020B0604020202020204" pitchFamily="34" charset="0"/>
              </a:rPr>
              <a:t>không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thuộc</a:t>
            </a:r>
            <a:r>
              <a:rPr lang="en-US" sz="4000" dirty="0">
                <a:latin typeface="Arial" panose="020B0604020202020204" pitchFamily="34" charset="0"/>
                <a:ea typeface="Calibri" panose="020F0502020204030204" pitchFamily="34" charset="0"/>
                <a:cs typeface="Arial" panose="020B0604020202020204" pitchFamily="34" charset="0"/>
              </a:rPr>
              <a:t> b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c (H.9.47). </a:t>
            </a:r>
            <a:r>
              <a:rPr lang="en-US" sz="4000" dirty="0" err="1">
                <a:latin typeface="Arial" panose="020B0604020202020204" pitchFamily="34" charset="0"/>
                <a:ea typeface="Calibri" panose="020F0502020204030204" pitchFamily="34" charset="0"/>
                <a:cs typeface="Arial" panose="020B0604020202020204" pitchFamily="34" charset="0"/>
              </a:rPr>
              <a:t>Hãy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tìm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B </a:t>
            </a:r>
            <a:r>
              <a:rPr lang="en-US" sz="4000" dirty="0" err="1">
                <a:latin typeface="Arial" panose="020B0604020202020204" pitchFamily="34" charset="0"/>
                <a:ea typeface="Calibri" panose="020F0502020204030204" pitchFamily="34" charset="0"/>
                <a:cs typeface="Arial" panose="020B0604020202020204" pitchFamily="34" charset="0"/>
              </a:rPr>
              <a:t>thuộc</a:t>
            </a:r>
            <a:r>
              <a:rPr lang="en-US" sz="4000" dirty="0">
                <a:latin typeface="Arial" panose="020B0604020202020204" pitchFamily="34" charset="0"/>
                <a:ea typeface="Calibri" panose="020F0502020204030204" pitchFamily="34" charset="0"/>
                <a:cs typeface="Arial" panose="020B0604020202020204" pitchFamily="34" charset="0"/>
              </a:rPr>
              <a:t> b,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C </a:t>
            </a:r>
            <a:r>
              <a:rPr lang="en-US" sz="4000" dirty="0" err="1">
                <a:latin typeface="Arial" panose="020B0604020202020204" pitchFamily="34" charset="0"/>
                <a:ea typeface="Calibri" panose="020F0502020204030204" pitchFamily="34" charset="0"/>
                <a:cs typeface="Arial" panose="020B0604020202020204" pitchFamily="34" charset="0"/>
              </a:rPr>
              <a:t>thuộc</a:t>
            </a:r>
            <a:r>
              <a:rPr lang="en-US" sz="4000" dirty="0">
                <a:latin typeface="Arial" panose="020B0604020202020204" pitchFamily="34" charset="0"/>
                <a:ea typeface="Calibri" panose="020F0502020204030204" pitchFamily="34" charset="0"/>
                <a:cs typeface="Arial" panose="020B0604020202020204" pitchFamily="34" charset="0"/>
              </a:rPr>
              <a:t> c </a:t>
            </a:r>
            <a:r>
              <a:rPr lang="en-US" sz="4000" dirty="0" err="1">
                <a:latin typeface="Arial" panose="020B0604020202020204" pitchFamily="34" charset="0"/>
                <a:ea typeface="Calibri" panose="020F0502020204030204" pitchFamily="34" charset="0"/>
                <a:cs typeface="Arial" panose="020B0604020202020204" pitchFamily="34" charset="0"/>
              </a:rPr>
              <a:t>sao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cho</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 </a:t>
            </a:r>
            <a:r>
              <a:rPr lang="en-US" sz="4000" dirty="0" err="1">
                <a:latin typeface="Arial" panose="020B0604020202020204" pitchFamily="34" charset="0"/>
                <a:ea typeface="Calibri" panose="020F0502020204030204" pitchFamily="34" charset="0"/>
                <a:cs typeface="Arial" panose="020B0604020202020204" pitchFamily="34" charset="0"/>
              </a:rPr>
              <a:t>nhận</a:t>
            </a:r>
            <a:r>
              <a:rPr lang="en-US" sz="4000" dirty="0">
                <a:latin typeface="Arial" panose="020B0604020202020204" pitchFamily="34" charset="0"/>
                <a:ea typeface="Calibri" panose="020F0502020204030204" pitchFamily="34" charset="0"/>
                <a:cs typeface="Arial" panose="020B0604020202020204" pitchFamily="34" charset="0"/>
              </a:rPr>
              <a:t> H </a:t>
            </a:r>
            <a:r>
              <a:rPr lang="en-US" sz="4000" dirty="0" err="1">
                <a:latin typeface="Arial" panose="020B0604020202020204" pitchFamily="34" charset="0"/>
                <a:ea typeface="Calibri" panose="020F0502020204030204" pitchFamily="34" charset="0"/>
                <a:cs typeface="Arial" panose="020B0604020202020204" pitchFamily="34" charset="0"/>
              </a:rPr>
              <a:t>làm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trực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tâm</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524713" y="6954098"/>
            <a:ext cx="11668579" cy="901593"/>
          </a:xfrm>
          <a:prstGeom prst="rect">
            <a:avLst/>
          </a:prstGeom>
        </p:spPr>
        <p:txBody>
          <a:bodyPr wrap="non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Bước</a:t>
            </a:r>
            <a:r>
              <a:rPr lang="en-US" sz="4000" dirty="0">
                <a:latin typeface="Arial" panose="020B0604020202020204" pitchFamily="34" charset="0"/>
                <a:ea typeface="Calibri" panose="020F0502020204030204" pitchFamily="34" charset="0"/>
                <a:cs typeface="Arial" panose="020B0604020202020204" pitchFamily="34" charset="0"/>
              </a:rPr>
              <a:t> 1: </a:t>
            </a:r>
            <a:r>
              <a:rPr lang="en-US" sz="4000" dirty="0" err="1">
                <a:latin typeface="Arial" panose="020B0604020202020204" pitchFamily="34" charset="0"/>
                <a:ea typeface="Calibri" panose="020F0502020204030204" pitchFamily="34" charset="0"/>
                <a:cs typeface="Arial" panose="020B0604020202020204" pitchFamily="34" charset="0"/>
              </a:rPr>
              <a:t>từ</a:t>
            </a:r>
            <a:r>
              <a:rPr lang="en-US" sz="4000" dirty="0">
                <a:latin typeface="Arial" panose="020B0604020202020204" pitchFamily="34" charset="0"/>
                <a:ea typeface="Calibri" panose="020F0502020204030204" pitchFamily="34" charset="0"/>
                <a:cs typeface="Arial" panose="020B0604020202020204" pitchFamily="34" charset="0"/>
              </a:rPr>
              <a:t> H, </a:t>
            </a:r>
            <a:r>
              <a:rPr lang="en-US" sz="4000" dirty="0" err="1">
                <a:latin typeface="Arial" panose="020B0604020202020204" pitchFamily="34" charset="0"/>
                <a:ea typeface="Calibri" panose="020F0502020204030204" pitchFamily="34" charset="0"/>
                <a:cs typeface="Arial" panose="020B0604020202020204" pitchFamily="34" charset="0"/>
              </a:rPr>
              <a:t>kẻ</a:t>
            </a:r>
            <a:r>
              <a:rPr lang="en-US" sz="4000" dirty="0">
                <a:latin typeface="Arial" panose="020B0604020202020204" pitchFamily="34" charset="0"/>
                <a:ea typeface="Calibri" panose="020F0502020204030204" pitchFamily="34" charset="0"/>
                <a:cs typeface="Arial" panose="020B0604020202020204" pitchFamily="34" charset="0"/>
              </a:rPr>
              <a:t> HD </a:t>
            </a:r>
            <a:r>
              <a:rPr lang="en-US" sz="4000" dirty="0">
                <a:latin typeface="Cambria Math" panose="02040503050406030204" pitchFamily="18" charset="0"/>
                <a:ea typeface="Calibri" panose="020F0502020204030204" pitchFamily="34" charset="0"/>
                <a:cs typeface="Cambria Math" panose="02040503050406030204" pitchFamily="18" charset="0"/>
              </a:rPr>
              <a:t>⊥</a:t>
            </a:r>
            <a:r>
              <a:rPr lang="en-US" sz="4000" dirty="0">
                <a:latin typeface="Arial" panose="020B0604020202020204" pitchFamily="34" charset="0"/>
                <a:ea typeface="Calibri" panose="020F0502020204030204" pitchFamily="34" charset="0"/>
                <a:cs typeface="Arial" panose="020B0604020202020204" pitchFamily="34" charset="0"/>
              </a:rPr>
              <a:t> c </a:t>
            </a:r>
            <a:r>
              <a:rPr lang="en-US" sz="4000" dirty="0" err="1">
                <a:latin typeface="Arial" panose="020B0604020202020204" pitchFamily="34" charset="0"/>
                <a:ea typeface="Calibri" panose="020F0502020204030204" pitchFamily="34" charset="0"/>
                <a:cs typeface="Arial" panose="020B0604020202020204" pitchFamily="34" charset="0"/>
              </a:rPr>
              <a:t>tại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D, HD </a:t>
            </a:r>
            <a:r>
              <a:rPr lang="en-US" sz="4000" dirty="0" err="1">
                <a:latin typeface="Arial" panose="020B0604020202020204" pitchFamily="34" charset="0"/>
                <a:ea typeface="Calibri" panose="020F0502020204030204" pitchFamily="34" charset="0"/>
                <a:cs typeface="Arial" panose="020B0604020202020204" pitchFamily="34" charset="0"/>
              </a:rPr>
              <a:t>cắt</a:t>
            </a:r>
            <a:r>
              <a:rPr lang="en-US" sz="4000" dirty="0">
                <a:latin typeface="Arial" panose="020B0604020202020204" pitchFamily="34" charset="0"/>
                <a:ea typeface="Calibri" panose="020F0502020204030204" pitchFamily="34" charset="0"/>
                <a:cs typeface="Arial" panose="020B0604020202020204" pitchFamily="34" charset="0"/>
              </a:rPr>
              <a:t> b </a:t>
            </a:r>
            <a:r>
              <a:rPr lang="en-US" sz="4000" dirty="0" err="1">
                <a:latin typeface="Arial" panose="020B0604020202020204" pitchFamily="34" charset="0"/>
                <a:ea typeface="Calibri" panose="020F0502020204030204" pitchFamily="34" charset="0"/>
                <a:cs typeface="Arial" panose="020B0604020202020204" pitchFamily="34" charset="0"/>
              </a:rPr>
              <a:t>tại</a:t>
            </a:r>
            <a:r>
              <a:rPr lang="en-US" sz="4000" dirty="0">
                <a:latin typeface="Arial" panose="020B0604020202020204" pitchFamily="34" charset="0"/>
                <a:ea typeface="Calibri" panose="020F0502020204030204" pitchFamily="34" charset="0"/>
                <a:cs typeface="Arial" panose="020B0604020202020204" pitchFamily="34" charset="0"/>
              </a:rPr>
              <a:t> B</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5" name="Oval Callout 14"/>
          <p:cNvSpPr/>
          <p:nvPr/>
        </p:nvSpPr>
        <p:spPr>
          <a:xfrm>
            <a:off x="8321245" y="5299172"/>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16" name="Picture 15"/>
          <p:cNvPicPr/>
          <p:nvPr/>
        </p:nvPicPr>
        <p:blipFill>
          <a:blip r:embed="rId5">
            <a:extLst>
              <a:ext uri="{28A0092B-C50C-407E-A947-70E740481C1C}">
                <a14:useLocalDpi xmlns:a14="http://schemas.microsoft.com/office/drawing/2010/main" val="0"/>
              </a:ext>
            </a:extLst>
          </a:blip>
          <a:stretch>
            <a:fillRect/>
          </a:stretch>
        </p:blipFill>
        <p:spPr>
          <a:xfrm>
            <a:off x="12842091" y="6515100"/>
            <a:ext cx="4800600" cy="3310731"/>
          </a:xfrm>
          <a:prstGeom prst="rect">
            <a:avLst/>
          </a:prstGeom>
        </p:spPr>
      </p:pic>
      <p:pic>
        <p:nvPicPr>
          <p:cNvPr id="17"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4343400" y="9320334"/>
            <a:ext cx="3135824" cy="416210"/>
          </a:xfrm>
          <a:prstGeom prst="rect">
            <a:avLst/>
          </a:prstGeom>
        </p:spPr>
      </p:pic>
    </p:spTree>
    <p:extLst>
      <p:ext uri="{BB962C8B-B14F-4D97-AF65-F5344CB8AC3E}">
        <p14:creationId xmlns:p14="http://schemas.microsoft.com/office/powerpoint/2010/main" val="777761796"/>
      </p:ext>
    </p:extLst>
  </p:cSld>
  <p:clrMapOvr>
    <a:masterClrMapping/>
  </p:clrMapOvr>
  <mc:AlternateContent xmlns:mc="http://schemas.openxmlformats.org/markup-compatibility/2006" xmlns:p14="http://schemas.microsoft.com/office/powerpoint/2010/main">
    <mc:Choice Requires="p14">
      <p:transition spd="med" p14:dur="700">
        <p:split dir="in"/>
      </p:transition>
    </mc:Choice>
    <mc:Fallback xmlns="">
      <p:transition spd="med">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 grpId="0"/>
      <p:bldP spid="6" grpId="0"/>
      <p:bldP spid="1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762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406322" flipH="1">
            <a:off x="14528029" y="-2892001"/>
            <a:ext cx="6173333" cy="4738033"/>
          </a:xfrm>
          <a:prstGeom prst="rect">
            <a:avLst/>
          </a:prstGeom>
        </p:spPr>
      </p:pic>
      <p:sp>
        <p:nvSpPr>
          <p:cNvPr id="6" name="Rectangle 5"/>
          <p:cNvSpPr/>
          <p:nvPr/>
        </p:nvSpPr>
        <p:spPr>
          <a:xfrm>
            <a:off x="457200" y="1866900"/>
            <a:ext cx="11628824" cy="901593"/>
          </a:xfrm>
          <a:prstGeom prst="rect">
            <a:avLst/>
          </a:prstGeom>
        </p:spPr>
        <p:txBody>
          <a:bodyPr wrap="non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Bước</a:t>
            </a:r>
            <a:r>
              <a:rPr lang="en-US" sz="4000" dirty="0">
                <a:latin typeface="Arial" panose="020B0604020202020204" pitchFamily="34" charset="0"/>
                <a:ea typeface="Calibri" panose="020F0502020204030204" pitchFamily="34" charset="0"/>
                <a:cs typeface="Arial" panose="020B0604020202020204" pitchFamily="34" charset="0"/>
              </a:rPr>
              <a:t> 2: </a:t>
            </a:r>
            <a:r>
              <a:rPr lang="en-US" sz="4000" dirty="0" err="1">
                <a:latin typeface="Arial" panose="020B0604020202020204" pitchFamily="34" charset="0"/>
                <a:ea typeface="Calibri" panose="020F0502020204030204" pitchFamily="34" charset="0"/>
                <a:cs typeface="Arial" panose="020B0604020202020204" pitchFamily="34" charset="0"/>
              </a:rPr>
              <a:t>Từ</a:t>
            </a:r>
            <a:r>
              <a:rPr lang="en-US" sz="4000" dirty="0">
                <a:latin typeface="Arial" panose="020B0604020202020204" pitchFamily="34" charset="0"/>
                <a:ea typeface="Calibri" panose="020F0502020204030204" pitchFamily="34" charset="0"/>
                <a:cs typeface="Arial" panose="020B0604020202020204" pitchFamily="34" charset="0"/>
              </a:rPr>
              <a:t> H </a:t>
            </a:r>
            <a:r>
              <a:rPr lang="en-US" sz="4000" dirty="0" err="1">
                <a:latin typeface="Arial" panose="020B0604020202020204" pitchFamily="34" charset="0"/>
                <a:ea typeface="Calibri" panose="020F0502020204030204" pitchFamily="34" charset="0"/>
                <a:cs typeface="Arial" panose="020B0604020202020204" pitchFamily="34" charset="0"/>
              </a:rPr>
              <a:t>kẻ</a:t>
            </a:r>
            <a:r>
              <a:rPr lang="en-US" sz="4000" dirty="0">
                <a:latin typeface="Arial" panose="020B0604020202020204" pitchFamily="34" charset="0"/>
                <a:ea typeface="Calibri" panose="020F0502020204030204" pitchFamily="34" charset="0"/>
                <a:cs typeface="Arial" panose="020B0604020202020204" pitchFamily="34" charset="0"/>
              </a:rPr>
              <a:t> HE </a:t>
            </a:r>
            <a:r>
              <a:rPr lang="en-US" sz="4000" dirty="0">
                <a:latin typeface="Cambria Math" panose="02040503050406030204" pitchFamily="18" charset="0"/>
                <a:ea typeface="Calibri" panose="020F0502020204030204" pitchFamily="34" charset="0"/>
                <a:cs typeface="Cambria Math" panose="02040503050406030204" pitchFamily="18" charset="0"/>
              </a:rPr>
              <a:t>⊥</a:t>
            </a:r>
            <a:r>
              <a:rPr lang="en-US" sz="4000" dirty="0">
                <a:latin typeface="Arial" panose="020B0604020202020204" pitchFamily="34" charset="0"/>
                <a:ea typeface="Calibri" panose="020F0502020204030204" pitchFamily="34" charset="0"/>
                <a:cs typeface="Arial" panose="020B0604020202020204" pitchFamily="34" charset="0"/>
              </a:rPr>
              <a:t> b </a:t>
            </a:r>
            <a:r>
              <a:rPr lang="en-US" sz="4000" dirty="0" err="1">
                <a:latin typeface="Arial" panose="020B0604020202020204" pitchFamily="34" charset="0"/>
                <a:ea typeface="Calibri" panose="020F0502020204030204" pitchFamily="34" charset="0"/>
                <a:cs typeface="Arial" panose="020B0604020202020204" pitchFamily="34" charset="0"/>
              </a:rPr>
              <a:t>tại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E, HE </a:t>
            </a:r>
            <a:r>
              <a:rPr lang="en-US" sz="4000" dirty="0" err="1">
                <a:latin typeface="Arial" panose="020B0604020202020204" pitchFamily="34" charset="0"/>
                <a:ea typeface="Calibri" panose="020F0502020204030204" pitchFamily="34" charset="0"/>
                <a:cs typeface="Arial" panose="020B0604020202020204" pitchFamily="34" charset="0"/>
              </a:rPr>
              <a:t>cắt</a:t>
            </a:r>
            <a:r>
              <a:rPr lang="en-US" sz="4000" dirty="0">
                <a:latin typeface="Arial" panose="020B0604020202020204" pitchFamily="34" charset="0"/>
                <a:ea typeface="Calibri" panose="020F0502020204030204" pitchFamily="34" charset="0"/>
                <a:cs typeface="Arial" panose="020B0604020202020204" pitchFamily="34" charset="0"/>
              </a:rPr>
              <a:t> c </a:t>
            </a:r>
            <a:r>
              <a:rPr lang="en-US" sz="4000" dirty="0" err="1">
                <a:latin typeface="Arial" panose="020B0604020202020204" pitchFamily="34" charset="0"/>
                <a:ea typeface="Calibri" panose="020F0502020204030204" pitchFamily="34" charset="0"/>
                <a:cs typeface="Arial" panose="020B0604020202020204" pitchFamily="34" charset="0"/>
              </a:rPr>
              <a:t>tại</a:t>
            </a:r>
            <a:r>
              <a:rPr lang="en-US" sz="4000" dirty="0">
                <a:latin typeface="Arial" panose="020B0604020202020204" pitchFamily="34" charset="0"/>
                <a:ea typeface="Calibri" panose="020F0502020204030204" pitchFamily="34" charset="0"/>
                <a:cs typeface="Arial" panose="020B0604020202020204" pitchFamily="34" charset="0"/>
              </a:rPr>
              <a:t> 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5" name="Oval Callout 14"/>
          <p:cNvSpPr/>
          <p:nvPr/>
        </p:nvSpPr>
        <p:spPr>
          <a:xfrm>
            <a:off x="8267700" y="419100"/>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17"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5637559" y="9737457"/>
            <a:ext cx="3135824" cy="416210"/>
          </a:xfrm>
          <a:prstGeom prst="rect">
            <a:avLst/>
          </a:prstGeom>
        </p:spPr>
      </p:pic>
      <p:pic>
        <p:nvPicPr>
          <p:cNvPr id="12" name="Picture 11"/>
          <p:cNvPicPr/>
          <p:nvPr/>
        </p:nvPicPr>
        <p:blipFill>
          <a:blip r:embed="rId20">
            <a:extLst>
              <a:ext uri="{28A0092B-C50C-407E-A947-70E740481C1C}">
                <a14:useLocalDpi xmlns:a14="http://schemas.microsoft.com/office/drawing/2010/main" val="0"/>
              </a:ext>
            </a:extLst>
          </a:blip>
          <a:stretch>
            <a:fillRect/>
          </a:stretch>
        </p:blipFill>
        <p:spPr>
          <a:xfrm>
            <a:off x="12512227" y="1866900"/>
            <a:ext cx="5058976" cy="2819400"/>
          </a:xfrm>
          <a:prstGeom prst="rect">
            <a:avLst/>
          </a:prstGeom>
        </p:spPr>
      </p:pic>
      <mc:AlternateContent xmlns:mc="http://schemas.openxmlformats.org/markup-compatibility/2006" xmlns:a14="http://schemas.microsoft.com/office/drawing/2010/main">
        <mc:Choice Requires="a14">
          <p:sp>
            <p:nvSpPr>
              <p:cNvPr id="13" name="Rectangle 12"/>
              <p:cNvSpPr/>
              <p:nvPr/>
            </p:nvSpPr>
            <p:spPr>
              <a:xfrm>
                <a:off x="472698" y="5384907"/>
                <a:ext cx="10288394" cy="901593"/>
              </a:xfrm>
              <a:prstGeom prst="rect">
                <a:avLst/>
              </a:prstGeom>
            </p:spPr>
            <p:txBody>
              <a:bodyPr wrap="non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Bước</a:t>
                </a:r>
                <a:r>
                  <a:rPr lang="en-US" sz="4000" dirty="0">
                    <a:latin typeface="Arial" panose="020B0604020202020204" pitchFamily="34" charset="0"/>
                    <a:ea typeface="Calibri" panose="020F0502020204030204" pitchFamily="34" charset="0"/>
                    <a:cs typeface="Arial" panose="020B0604020202020204" pitchFamily="34" charset="0"/>
                  </a:rPr>
                  <a:t> 3: </a:t>
                </a:r>
                <a:r>
                  <a:rPr lang="en-US" sz="4000" dirty="0" err="1">
                    <a:latin typeface="Arial" panose="020B0604020202020204" pitchFamily="34" charset="0"/>
                    <a:ea typeface="Calibri" panose="020F0502020204030204" pitchFamily="34" charset="0"/>
                    <a:cs typeface="Arial" panose="020B0604020202020204" pitchFamily="34" charset="0"/>
                  </a:rPr>
                  <a:t>Nối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hai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B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C ta </a:t>
                </a:r>
                <a:r>
                  <a:rPr lang="en-US" sz="4000" dirty="0" err="1">
                    <a:latin typeface="Arial" panose="020B0604020202020204" pitchFamily="34" charset="0"/>
                    <a:ea typeface="Calibri" panose="020F0502020204030204" pitchFamily="34" charset="0"/>
                    <a:cs typeface="Arial" panose="020B0604020202020204" pitchFamily="34" charset="0"/>
                  </a:rPr>
                  <a:t>được</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ABC.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472698" y="5384907"/>
                <a:ext cx="10288394" cy="901593"/>
              </a:xfrm>
              <a:prstGeom prst="rect">
                <a:avLst/>
              </a:prstGeom>
              <a:blipFill>
                <a:blip r:embed="rId21"/>
                <a:stretch>
                  <a:fillRect l="-2134" r="-1067" b="-28378"/>
                </a:stretch>
              </a:blipFill>
            </p:spPr>
            <p:txBody>
              <a:bodyPr/>
              <a:lstStyle/>
              <a:p>
                <a:r>
                  <a:rPr lang="en-US">
                    <a:noFill/>
                  </a:rPr>
                  <a:t> </a:t>
                </a:r>
              </a:p>
            </p:txBody>
          </p:sp>
        </mc:Fallback>
      </mc:AlternateContent>
      <p:pic>
        <p:nvPicPr>
          <p:cNvPr id="19" name="Picture 18"/>
          <p:cNvPicPr/>
          <p:nvPr/>
        </p:nvPicPr>
        <p:blipFill>
          <a:blip r:embed="rId22">
            <a:extLst>
              <a:ext uri="{28A0092B-C50C-407E-A947-70E740481C1C}">
                <a14:useLocalDpi xmlns:a14="http://schemas.microsoft.com/office/drawing/2010/main" val="0"/>
              </a:ext>
            </a:extLst>
          </a:blip>
          <a:stretch>
            <a:fillRect/>
          </a:stretch>
        </p:blipFill>
        <p:spPr>
          <a:xfrm>
            <a:off x="11444541" y="5384907"/>
            <a:ext cx="6135805" cy="4479024"/>
          </a:xfrm>
          <a:prstGeom prst="rect">
            <a:avLst/>
          </a:prstGeom>
        </p:spPr>
      </p:pic>
      <p:pic>
        <p:nvPicPr>
          <p:cNvPr id="20" name="Picture 13"/>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flipH="1">
            <a:off x="1676400" y="7353300"/>
            <a:ext cx="2134124" cy="2697154"/>
          </a:xfrm>
          <a:prstGeom prst="rect">
            <a:avLst/>
          </a:prstGeom>
        </p:spPr>
      </p:pic>
    </p:spTree>
    <p:extLst>
      <p:ext uri="{BB962C8B-B14F-4D97-AF65-F5344CB8AC3E}">
        <p14:creationId xmlns:p14="http://schemas.microsoft.com/office/powerpoint/2010/main" val="1638917430"/>
      </p:ext>
    </p:extLst>
  </p:cSld>
  <p:clrMapOvr>
    <a:masterClrMapping/>
  </p:clrMapOvr>
  <mc:AlternateContent xmlns:mc="http://schemas.openxmlformats.org/markup-compatibility/2006" xmlns:p14="http://schemas.microsoft.com/office/powerpoint/2010/main">
    <mc:Choice Requires="p14">
      <p:transition spd="med" p14:dur="700">
        <p:split dir="in"/>
      </p:transition>
    </mc:Choice>
    <mc:Fallback xmlns="">
      <p:transition spd="med">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par>
                                <p:cTn id="16" presetID="14" presetClass="entr" presetSubtype="1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randombar(horizontal)">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12" name="Picture 1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4630400" y="8496300"/>
            <a:ext cx="3517218" cy="466831"/>
          </a:xfrm>
          <a:prstGeom prst="rect">
            <a:avLst/>
          </a:prstGeom>
        </p:spPr>
      </p:pic>
      <p:pic>
        <p:nvPicPr>
          <p:cNvPr id="13" name="Picture 13"/>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0" y="8709902"/>
            <a:ext cx="2488422" cy="420770"/>
          </a:xfrm>
          <a:prstGeom prst="rect">
            <a:avLst/>
          </a:prstGeom>
        </p:spPr>
      </p:pic>
      <p:pic>
        <p:nvPicPr>
          <p:cNvPr id="16" name="Picture 3"/>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flipH="1">
            <a:off x="3826844" y="342899"/>
            <a:ext cx="2209800" cy="1892142"/>
          </a:xfrm>
          <a:prstGeom prst="rect">
            <a:avLst/>
          </a:prstGeom>
        </p:spPr>
      </p:pic>
      <p:sp>
        <p:nvSpPr>
          <p:cNvPr id="17" name="TextBox 16">
            <a:extLst>
              <a:ext uri="{FF2B5EF4-FFF2-40B4-BE49-F238E27FC236}">
                <a16:creationId xmlns:a16="http://schemas.microsoft.com/office/drawing/2014/main" id="{6638C00F-E8A5-4110-A1AA-8DBFC98EA542}"/>
              </a:ext>
            </a:extLst>
          </p:cNvPr>
          <p:cNvSpPr txBox="1"/>
          <p:nvPr/>
        </p:nvSpPr>
        <p:spPr>
          <a:xfrm>
            <a:off x="4953000" y="742667"/>
            <a:ext cx="10439400" cy="1092607"/>
          </a:xfrm>
          <a:prstGeom prst="rect">
            <a:avLst/>
          </a:prstGeom>
          <a:noFill/>
        </p:spPr>
        <p:txBody>
          <a:bodyPr wrap="square" rtlCol="0">
            <a:spAutoFit/>
          </a:bodyPr>
          <a:lstStyle/>
          <a:p>
            <a:r>
              <a:rPr lang="en-US" sz="6500" b="1" smtClean="0">
                <a:solidFill>
                  <a:srgbClr val="FF0000"/>
                </a:solidFill>
                <a:latin typeface="Arial" panose="020B0604020202020204" pitchFamily="34" charset="0"/>
                <a:cs typeface="Arial" panose="020B0604020202020204" pitchFamily="34" charset="0"/>
              </a:rPr>
              <a:t>HƯỚNG DẪN VỀ NHÀ</a:t>
            </a:r>
            <a:endParaRPr lang="en-US" sz="6500" dirty="0">
              <a:solidFill>
                <a:srgbClr val="FF0000"/>
              </a:solidFill>
            </a:endParaRPr>
          </a:p>
        </p:txBody>
      </p:sp>
      <p:pic>
        <p:nvPicPr>
          <p:cNvPr id="18" name="Picture 4"/>
          <p:cNvPicPr>
            <a:picLocks noChangeAspect="1"/>
          </p:cNvPicPr>
          <p:nvPr/>
        </p:nvPicPr>
        <p:blipFill>
          <a:blip r:embed="rId23">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6040100" y="707164"/>
            <a:ext cx="1600200" cy="1470183"/>
          </a:xfrm>
          <a:prstGeom prst="rect">
            <a:avLst/>
          </a:prstGeom>
        </p:spPr>
      </p:pic>
      <p:grpSp>
        <p:nvGrpSpPr>
          <p:cNvPr id="11" name="Group 10"/>
          <p:cNvGrpSpPr/>
          <p:nvPr/>
        </p:nvGrpSpPr>
        <p:grpSpPr>
          <a:xfrm>
            <a:off x="571499" y="2937428"/>
            <a:ext cx="5406547" cy="3730072"/>
            <a:chOff x="924909" y="3568797"/>
            <a:chExt cx="5411428" cy="4241703"/>
          </a:xfrm>
        </p:grpSpPr>
        <p:grpSp>
          <p:nvGrpSpPr>
            <p:cNvPr id="15" name="Group 3"/>
            <p:cNvGrpSpPr/>
            <p:nvPr/>
          </p:nvGrpSpPr>
          <p:grpSpPr>
            <a:xfrm>
              <a:off x="924909" y="3568797"/>
              <a:ext cx="5411428" cy="4241703"/>
              <a:chOff x="0" y="0"/>
              <a:chExt cx="3183193" cy="3101958"/>
            </a:xfrm>
          </p:grpSpPr>
          <p:sp>
            <p:nvSpPr>
              <p:cNvPr id="20" name="Freeform 4"/>
              <p:cNvSpPr/>
              <p:nvPr/>
            </p:nvSpPr>
            <p:spPr>
              <a:xfrm>
                <a:off x="10160" y="16510"/>
                <a:ext cx="3160333" cy="3074018"/>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sp>
          <p:sp>
            <p:nvSpPr>
              <p:cNvPr id="21" name="Freeform 5"/>
              <p:cNvSpPr/>
              <p:nvPr/>
            </p:nvSpPr>
            <p:spPr>
              <a:xfrm>
                <a:off x="-3810" y="0"/>
                <a:ext cx="3189543" cy="3100688"/>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sp>
        </p:grpSp>
        <p:sp>
          <p:nvSpPr>
            <p:cNvPr id="19" name="Rectangle 18"/>
            <p:cNvSpPr/>
            <p:nvPr/>
          </p:nvSpPr>
          <p:spPr>
            <a:xfrm>
              <a:off x="1224356" y="4685799"/>
              <a:ext cx="4796230" cy="1824923"/>
            </a:xfrm>
            <a:prstGeom prst="rect">
              <a:avLst/>
            </a:prstGeom>
          </p:spPr>
          <p:txBody>
            <a:bodyPr wrap="square">
              <a:spAutoFit/>
            </a:bodyPr>
            <a:lstStyle/>
            <a:p>
              <a:pPr algn="ctr">
                <a:lnSpc>
                  <a:spcPct val="150000"/>
                </a:lnSpc>
                <a:buClr>
                  <a:srgbClr val="000000"/>
                </a:buClr>
                <a:buFont typeface="Arial"/>
                <a:buNone/>
              </a:pPr>
              <a:r>
                <a:rPr lang="pt-BR" sz="4000" kern="0" dirty="0" smtClean="0">
                  <a:latin typeface="Arial"/>
                  <a:ea typeface="Calibri" panose="020F0502020204030204" pitchFamily="34" charset="0"/>
                  <a:cs typeface="Times New Roman" panose="02020603050405020304" pitchFamily="18" charset="0"/>
                  <a:sym typeface="Arial"/>
                </a:rPr>
                <a:t>* Ghi </a:t>
              </a:r>
              <a:r>
                <a:rPr lang="pt-BR" sz="4000" kern="0" dirty="0">
                  <a:latin typeface="Arial"/>
                  <a:ea typeface="Calibri" panose="020F0502020204030204" pitchFamily="34" charset="0"/>
                  <a:cs typeface="Times New Roman" panose="02020603050405020304" pitchFamily="18" charset="0"/>
                  <a:sym typeface="Arial"/>
                </a:rPr>
                <a:t>nhớ </a:t>
              </a:r>
              <a:endParaRPr lang="pt-BR" sz="4000" kern="0" dirty="0" smtClean="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pt-BR" sz="4000" kern="0" dirty="0" smtClean="0">
                  <a:latin typeface="Arial"/>
                  <a:ea typeface="Calibri" panose="020F0502020204030204" pitchFamily="34" charset="0"/>
                  <a:cs typeface="Times New Roman" panose="02020603050405020304" pitchFamily="18" charset="0"/>
                  <a:sym typeface="Arial"/>
                </a:rPr>
                <a:t>kiến </a:t>
              </a:r>
              <a:r>
                <a:rPr lang="pt-BR" sz="4000" kern="0" dirty="0">
                  <a:latin typeface="Arial"/>
                  <a:ea typeface="Calibri" panose="020F0502020204030204" pitchFamily="34" charset="0"/>
                  <a:cs typeface="Times New Roman" panose="02020603050405020304" pitchFamily="18" charset="0"/>
                  <a:sym typeface="Arial"/>
                </a:rPr>
                <a:t>thức trong bài. </a:t>
              </a:r>
            </a:p>
          </p:txBody>
        </p:sp>
      </p:grpSp>
      <p:grpSp>
        <p:nvGrpSpPr>
          <p:cNvPr id="22" name="Group 21"/>
          <p:cNvGrpSpPr/>
          <p:nvPr/>
        </p:nvGrpSpPr>
        <p:grpSpPr>
          <a:xfrm>
            <a:off x="6461400" y="2960003"/>
            <a:ext cx="5480307" cy="3693752"/>
            <a:chOff x="6840639" y="3553166"/>
            <a:chExt cx="5422223" cy="5001862"/>
          </a:xfrm>
        </p:grpSpPr>
        <p:grpSp>
          <p:nvGrpSpPr>
            <p:cNvPr id="23" name="Group 3"/>
            <p:cNvGrpSpPr/>
            <p:nvPr/>
          </p:nvGrpSpPr>
          <p:grpSpPr>
            <a:xfrm>
              <a:off x="6840639" y="3553166"/>
              <a:ext cx="5422223" cy="5001862"/>
              <a:chOff x="-3810" y="-1"/>
              <a:chExt cx="3189543" cy="3657863"/>
            </a:xfrm>
          </p:grpSpPr>
          <p:sp>
            <p:nvSpPr>
              <p:cNvPr id="25" name="Freeform 4"/>
              <p:cNvSpPr/>
              <p:nvPr/>
            </p:nvSpPr>
            <p:spPr>
              <a:xfrm>
                <a:off x="10160" y="16510"/>
                <a:ext cx="3160333" cy="364135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sp>
          <p:sp>
            <p:nvSpPr>
              <p:cNvPr id="26" name="Freeform 5"/>
              <p:cNvSpPr/>
              <p:nvPr/>
            </p:nvSpPr>
            <p:spPr>
              <a:xfrm>
                <a:off x="-3810" y="-1"/>
                <a:ext cx="3189543" cy="365786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sp>
        </p:grpSp>
        <p:sp>
          <p:nvSpPr>
            <p:cNvPr id="24" name="Rectangle 23"/>
            <p:cNvSpPr/>
            <p:nvPr/>
          </p:nvSpPr>
          <p:spPr>
            <a:xfrm>
              <a:off x="7358673" y="4788192"/>
              <a:ext cx="4360209" cy="1824923"/>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dirty="0">
                  <a:latin typeface="Arial"/>
                  <a:ea typeface="Calibri" panose="020F0502020204030204" pitchFamily="34" charset="0"/>
                  <a:cs typeface="Times New Roman" panose="02020603050405020304" pitchFamily="18" charset="0"/>
                  <a:sym typeface="Arial"/>
                </a:rPr>
                <a:t>* Hoàn thành các bài tập trong SBT. </a:t>
              </a:r>
            </a:p>
          </p:txBody>
        </p:sp>
      </p:grpSp>
      <p:grpSp>
        <p:nvGrpSpPr>
          <p:cNvPr id="27" name="Group 26"/>
          <p:cNvGrpSpPr/>
          <p:nvPr/>
        </p:nvGrpSpPr>
        <p:grpSpPr>
          <a:xfrm>
            <a:off x="12366978" y="2933700"/>
            <a:ext cx="5311422" cy="3732273"/>
            <a:chOff x="12644694" y="3479846"/>
            <a:chExt cx="5422223" cy="4709752"/>
          </a:xfrm>
        </p:grpSpPr>
        <p:grpSp>
          <p:nvGrpSpPr>
            <p:cNvPr id="28" name="Group 3"/>
            <p:cNvGrpSpPr/>
            <p:nvPr/>
          </p:nvGrpSpPr>
          <p:grpSpPr>
            <a:xfrm>
              <a:off x="12644694" y="3479846"/>
              <a:ext cx="5422223" cy="4709752"/>
              <a:chOff x="-3810" y="0"/>
              <a:chExt cx="3189543" cy="3444242"/>
            </a:xfrm>
          </p:grpSpPr>
          <p:sp>
            <p:nvSpPr>
              <p:cNvPr id="30" name="Freeform 4"/>
              <p:cNvSpPr/>
              <p:nvPr/>
            </p:nvSpPr>
            <p:spPr>
              <a:xfrm>
                <a:off x="10160" y="16510"/>
                <a:ext cx="3160333" cy="342773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sp>
          <p:sp>
            <p:nvSpPr>
              <p:cNvPr id="31" name="Freeform 5"/>
              <p:cNvSpPr/>
              <p:nvPr/>
            </p:nvSpPr>
            <p:spPr>
              <a:xfrm>
                <a:off x="-3810" y="0"/>
                <a:ext cx="3189543" cy="344424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sp>
        </p:grpSp>
        <p:sp>
          <p:nvSpPr>
            <p:cNvPr id="29" name="Rectangle 28"/>
            <p:cNvSpPr/>
            <p:nvPr/>
          </p:nvSpPr>
          <p:spPr>
            <a:xfrm>
              <a:off x="12673220" y="4494523"/>
              <a:ext cx="5369731" cy="1821477"/>
            </a:xfrm>
            <a:prstGeom prst="rect">
              <a:avLst/>
            </a:prstGeom>
          </p:spPr>
          <p:txBody>
            <a:bodyPr wrap="square">
              <a:spAutoFit/>
            </a:bodyPr>
            <a:lstStyle/>
            <a:p>
              <a:pPr algn="ctr">
                <a:lnSpc>
                  <a:spcPct val="150000"/>
                </a:lnSpc>
                <a:buClr>
                  <a:srgbClr val="000000"/>
                </a:buClr>
                <a:buFont typeface="Arial"/>
                <a:buNone/>
              </a:pPr>
              <a:r>
                <a:rPr lang="pt-BR" sz="4000" kern="0" dirty="0" smtClean="0">
                  <a:latin typeface="Arial"/>
                  <a:ea typeface="Calibri" panose="020F0502020204030204" pitchFamily="34" charset="0"/>
                  <a:cs typeface="Times New Roman" panose="02020603050405020304" pitchFamily="18" charset="0"/>
                  <a:sym typeface="Arial"/>
                </a:rPr>
                <a:t>* </a:t>
              </a:r>
              <a:r>
                <a:rPr lang="vi-VN" sz="4000" kern="0" dirty="0" smtClean="0">
                  <a:latin typeface="Arial"/>
                  <a:ea typeface="Calibri" panose="020F0502020204030204" pitchFamily="34" charset="0"/>
                  <a:cs typeface="Times New Roman" panose="02020603050405020304" pitchFamily="18" charset="0"/>
                  <a:sym typeface="Arial"/>
                </a:rPr>
                <a:t>Chuẩn </a:t>
              </a:r>
              <a:r>
                <a:rPr lang="vi-VN" sz="4000" kern="0" dirty="0">
                  <a:latin typeface="Arial"/>
                  <a:ea typeface="Calibri" panose="020F0502020204030204" pitchFamily="34" charset="0"/>
                  <a:cs typeface="Times New Roman" panose="02020603050405020304" pitchFamily="18" charset="0"/>
                  <a:sym typeface="Arial"/>
                </a:rPr>
                <a:t>bị trước </a:t>
              </a:r>
              <a:endParaRPr lang="en-US" sz="4000" kern="0" dirty="0" smtClean="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vi-VN" sz="4000" b="1" kern="0" dirty="0">
                  <a:latin typeface="Arial"/>
                  <a:ea typeface="Calibri" panose="020F0502020204030204" pitchFamily="34" charset="0"/>
                  <a:cs typeface="Times New Roman" panose="02020603050405020304" pitchFamily="18" charset="0"/>
                  <a:sym typeface="Arial"/>
                </a:rPr>
                <a:t>“Luyện tập chung”</a:t>
              </a:r>
              <a:endParaRPr lang="pt-BR" sz="4000" b="1" kern="0" dirty="0">
                <a:latin typeface="Arial"/>
                <a:ea typeface="Calibri" panose="020F0502020204030204" pitchFamily="34" charset="0"/>
                <a:cs typeface="Times New Roman" panose="02020603050405020304" pitchFamily="18" charset="0"/>
                <a:sym typeface="Arial"/>
              </a:endParaRPr>
            </a:p>
          </p:txBody>
        </p:sp>
      </p:grpSp>
      <p:pic>
        <p:nvPicPr>
          <p:cNvPr id="32" name="Picture 4"/>
          <p:cNvPicPr>
            <a:picLocks noChangeAspect="1"/>
          </p:cNvPicPr>
          <p:nvPr/>
        </p:nvPicPr>
        <p:blipFill>
          <a:blip r:embed="rId24">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7336278" y="7293953"/>
            <a:ext cx="3982838" cy="2831897"/>
          </a:xfrm>
          <a:prstGeom prst="rect">
            <a:avLst/>
          </a:prstGeom>
        </p:spPr>
      </p:pic>
    </p:spTree>
    <p:extLst>
      <p:ext uri="{BB962C8B-B14F-4D97-AF65-F5344CB8AC3E}">
        <p14:creationId xmlns:p14="http://schemas.microsoft.com/office/powerpoint/2010/main" val="1790068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randombar(horizontal)">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2269289" y="2582670"/>
            <a:ext cx="13749423" cy="5121660"/>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6492213" y="8808032"/>
            <a:ext cx="3141930" cy="531272"/>
          </a:xfrm>
          <a:prstGeom prst="rect">
            <a:avLst/>
          </a:prstGeom>
        </p:spPr>
      </p:pic>
      <p:pic>
        <p:nvPicPr>
          <p:cNvPr id="8" name="Picture 8"/>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1480631">
            <a:off x="14859920" y="1363925"/>
            <a:ext cx="1805266" cy="911659"/>
          </a:xfrm>
          <a:prstGeom prst="rect">
            <a:avLst/>
          </a:prstGeom>
        </p:spPr>
      </p:pic>
      <p:pic>
        <p:nvPicPr>
          <p:cNvPr id="9"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0093356">
            <a:off x="-700911" y="-1602340"/>
            <a:ext cx="5430947" cy="4677403"/>
          </a:xfrm>
          <a:prstGeom prst="rect">
            <a:avLst/>
          </a:prstGeom>
        </p:spPr>
      </p:pic>
      <p:pic>
        <p:nvPicPr>
          <p:cNvPr id="10" name="Picture 10"/>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895786" flipH="1">
            <a:off x="13968112" y="7491782"/>
            <a:ext cx="6173333" cy="4738033"/>
          </a:xfrm>
          <a:prstGeom prst="rect">
            <a:avLst/>
          </a:prstGeom>
        </p:spPr>
      </p:pic>
      <p:pic>
        <p:nvPicPr>
          <p:cNvPr id="11" name="Picture 11"/>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028700" y="6776521"/>
            <a:ext cx="1077132" cy="1157917"/>
          </a:xfrm>
          <a:prstGeom prst="rect">
            <a:avLst/>
          </a:prstGeom>
        </p:spPr>
      </p:pic>
      <p:pic>
        <p:nvPicPr>
          <p:cNvPr id="12" name="Picture 12"/>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7848600" y="1028700"/>
            <a:ext cx="1077132" cy="1157917"/>
          </a:xfrm>
          <a:prstGeom prst="rect">
            <a:avLst/>
          </a:prstGeom>
        </p:spPr>
      </p:pic>
      <p:sp>
        <p:nvSpPr>
          <p:cNvPr id="13" name="Rectangle 12"/>
          <p:cNvSpPr/>
          <p:nvPr/>
        </p:nvSpPr>
        <p:spPr>
          <a:xfrm>
            <a:off x="4572000" y="3467100"/>
            <a:ext cx="9144000" cy="3124381"/>
          </a:xfrm>
          <a:prstGeom prst="rect">
            <a:avLst/>
          </a:prstGeom>
        </p:spPr>
        <p:txBody>
          <a:bodyPr>
            <a:spAutoFit/>
          </a:bodyPr>
          <a:lstStyle/>
          <a:p>
            <a:pPr lvl="0" algn="ctr">
              <a:lnSpc>
                <a:spcPct val="150000"/>
              </a:lnSpc>
            </a:pPr>
            <a:r>
              <a:rPr lang="en-US" sz="7000" b="1" dirty="0">
                <a:solidFill>
                  <a:prstClr val="black"/>
                </a:solidFill>
                <a:latin typeface="Arial" panose="020B0604020202020204" pitchFamily="34" charset="0"/>
                <a:cs typeface="Arial" panose="020B0604020202020204" pitchFamily="34" charset="0"/>
              </a:rPr>
              <a:t>CẢM ƠN CÁC EM </a:t>
            </a:r>
            <a:endParaRPr lang="en-US" sz="7000" b="1" dirty="0" smtClean="0">
              <a:solidFill>
                <a:prstClr val="black"/>
              </a:solidFill>
              <a:latin typeface="Arial" panose="020B0604020202020204" pitchFamily="34" charset="0"/>
              <a:cs typeface="Arial" panose="020B0604020202020204" pitchFamily="34" charset="0"/>
            </a:endParaRPr>
          </a:p>
          <a:p>
            <a:pPr lvl="0" algn="ctr">
              <a:lnSpc>
                <a:spcPct val="150000"/>
              </a:lnSpc>
            </a:pPr>
            <a:r>
              <a:rPr lang="en-US" sz="7000" b="1" dirty="0" smtClean="0">
                <a:solidFill>
                  <a:prstClr val="black"/>
                </a:solidFill>
                <a:latin typeface="Arial" panose="020B0604020202020204" pitchFamily="34" charset="0"/>
                <a:cs typeface="Arial" panose="020B0604020202020204" pitchFamily="34" charset="0"/>
              </a:rPr>
              <a:t>ĐÃ </a:t>
            </a:r>
            <a:r>
              <a:rPr lang="en-US" sz="7000" b="1" dirty="0">
                <a:solidFill>
                  <a:prstClr val="black"/>
                </a:solidFill>
                <a:latin typeface="Arial" panose="020B0604020202020204" pitchFamily="34" charset="0"/>
                <a:cs typeface="Arial" panose="020B0604020202020204" pitchFamily="34" charset="0"/>
              </a:rPr>
              <a:t>LẮNG NGHE!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5400000">
            <a:off x="7993360" y="340564"/>
            <a:ext cx="2240320" cy="19252751"/>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264198" y="577154"/>
            <a:ext cx="3562270" cy="602348"/>
          </a:xfrm>
          <a:prstGeom prst="rect">
            <a:avLst/>
          </a:prstGeom>
        </p:spPr>
      </p:pic>
      <p:pic>
        <p:nvPicPr>
          <p:cNvPr id="12" name="Picture 16"/>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391140">
            <a:off x="532964" y="8227454"/>
            <a:ext cx="1220071" cy="1238650"/>
          </a:xfrm>
          <a:prstGeom prst="rect">
            <a:avLst/>
          </a:prstGeom>
        </p:spPr>
      </p:pic>
      <p:sp>
        <p:nvSpPr>
          <p:cNvPr id="2" name="TextBox 1"/>
          <p:cNvSpPr txBox="1"/>
          <p:nvPr/>
        </p:nvSpPr>
        <p:spPr>
          <a:xfrm>
            <a:off x="1143000" y="653354"/>
            <a:ext cx="1066800" cy="78483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4500" b="1" dirty="0" smtClean="0">
                <a:latin typeface="Arial" panose="020B0604020202020204" pitchFamily="34" charset="0"/>
                <a:cs typeface="Arial" panose="020B0604020202020204" pitchFamily="34" charset="0"/>
              </a:rPr>
              <a:t>?</a:t>
            </a:r>
            <a:endParaRPr lang="en-US" sz="4500" b="1" dirty="0">
              <a:latin typeface="Arial" panose="020B0604020202020204" pitchFamily="34" charset="0"/>
              <a:cs typeface="Arial" panose="020B0604020202020204" pitchFamily="34" charset="0"/>
            </a:endParaRPr>
          </a:p>
        </p:txBody>
      </p:sp>
      <p:sp>
        <p:nvSpPr>
          <p:cNvPr id="3" name="Rectangle 2"/>
          <p:cNvSpPr/>
          <p:nvPr/>
        </p:nvSpPr>
        <p:spPr>
          <a:xfrm>
            <a:off x="2510800" y="584307"/>
            <a:ext cx="9224000" cy="901593"/>
          </a:xfrm>
          <a:prstGeom prst="rect">
            <a:avLst/>
          </a:prstGeom>
        </p:spPr>
        <p:txBody>
          <a:bodyPr wrap="none">
            <a:spAutoFit/>
          </a:bodyPr>
          <a:lstStyle/>
          <a:p>
            <a:pPr algn="just">
              <a:lnSpc>
                <a:spcPct val="150000"/>
              </a:lnSpc>
              <a:spcBef>
                <a:spcPts val="600"/>
              </a:spcBef>
              <a:spcAft>
                <a:spcPts val="600"/>
              </a:spcAft>
            </a:pPr>
            <a:r>
              <a:rPr lang="en-US" sz="4000" dirty="0" err="1">
                <a:latin typeface="Arial" panose="020B0604020202020204" pitchFamily="34" charset="0"/>
                <a:ea typeface="Calibri" panose="020F0502020204030204" pitchFamily="34" charset="0"/>
                <a:cs typeface="Arial" panose="020B0604020202020204" pitchFamily="34" charset="0"/>
              </a:rPr>
              <a:t>Mỗi</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mấy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trung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trực</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Oval Callout 7"/>
          <p:cNvSpPr/>
          <p:nvPr/>
        </p:nvSpPr>
        <p:spPr>
          <a:xfrm>
            <a:off x="13783106" y="7390257"/>
            <a:ext cx="4191000" cy="2276898"/>
          </a:xfrm>
          <a:prstGeom prst="wedgeEllipseCallout">
            <a:avLst>
              <a:gd name="adj1" fmla="val 50853"/>
              <a:gd name="adj2" fmla="val 39230"/>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dirty="0" err="1" smtClean="0">
                <a:solidFill>
                  <a:schemeClr val="tx1"/>
                </a:solidFill>
                <a:latin typeface="Arial" panose="020B0604020202020204" pitchFamily="34" charset="0"/>
                <a:cs typeface="Arial" panose="020B0604020202020204" pitchFamily="34" charset="0"/>
              </a:rPr>
              <a:t>Thảo</a:t>
            </a:r>
            <a:r>
              <a:rPr lang="en-US" sz="4000" dirty="0" smtClean="0">
                <a:solidFill>
                  <a:schemeClr val="tx1"/>
                </a:solidFill>
                <a:latin typeface="Arial" panose="020B0604020202020204" pitchFamily="34" charset="0"/>
                <a:cs typeface="Arial" panose="020B0604020202020204" pitchFamily="34" charset="0"/>
              </a:rPr>
              <a:t> </a:t>
            </a:r>
            <a:r>
              <a:rPr lang="en-US" sz="4000" dirty="0" err="1" smtClean="0">
                <a:solidFill>
                  <a:schemeClr val="tx1"/>
                </a:solidFill>
                <a:latin typeface="Arial" panose="020B0604020202020204" pitchFamily="34" charset="0"/>
                <a:cs typeface="Arial" panose="020B0604020202020204" pitchFamily="34" charset="0"/>
              </a:rPr>
              <a:t>luận</a:t>
            </a:r>
            <a:r>
              <a:rPr lang="en-US" sz="4000" dirty="0" smtClean="0">
                <a:solidFill>
                  <a:schemeClr val="tx1"/>
                </a:solidFill>
                <a:latin typeface="Arial" panose="020B0604020202020204" pitchFamily="34" charset="0"/>
                <a:cs typeface="Arial" panose="020B0604020202020204" pitchFamily="34" charset="0"/>
              </a:rPr>
              <a:t> </a:t>
            </a:r>
            <a:r>
              <a:rPr lang="en-US" sz="4000" dirty="0" err="1" smtClean="0">
                <a:solidFill>
                  <a:schemeClr val="tx1"/>
                </a:solidFill>
                <a:latin typeface="Arial" panose="020B0604020202020204" pitchFamily="34" charset="0"/>
                <a:cs typeface="Arial" panose="020B0604020202020204" pitchFamily="34" charset="0"/>
              </a:rPr>
              <a:t>nhóm</a:t>
            </a:r>
            <a:r>
              <a:rPr lang="en-US" sz="4000" dirty="0" smtClean="0">
                <a:solidFill>
                  <a:schemeClr val="tx1"/>
                </a:solidFill>
                <a:latin typeface="Arial" panose="020B0604020202020204" pitchFamily="34" charset="0"/>
                <a:cs typeface="Arial" panose="020B0604020202020204" pitchFamily="34" charset="0"/>
              </a:rPr>
              <a:t> </a:t>
            </a:r>
            <a:r>
              <a:rPr lang="en-US" sz="4000" dirty="0" err="1" smtClean="0">
                <a:solidFill>
                  <a:schemeClr val="tx1"/>
                </a:solidFill>
                <a:latin typeface="Arial" panose="020B0604020202020204" pitchFamily="34" charset="0"/>
                <a:cs typeface="Arial" panose="020B0604020202020204" pitchFamily="34" charset="0"/>
              </a:rPr>
              <a:t>đôi</a:t>
            </a:r>
            <a:endParaRPr lang="en-US" sz="4000" dirty="0">
              <a:solidFill>
                <a:schemeClr val="tx1"/>
              </a:solidFill>
              <a:latin typeface="Arial" panose="020B0604020202020204" pitchFamily="34" charset="0"/>
              <a:cs typeface="Arial" panose="020B0604020202020204" pitchFamily="34" charset="0"/>
            </a:endParaRPr>
          </a:p>
        </p:txBody>
      </p:sp>
      <p:pic>
        <p:nvPicPr>
          <p:cNvPr id="10" name="Picture 6"/>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31"/>
              </a:ext>
            </a:extLst>
          </a:blip>
          <a:srcRect/>
          <a:stretch>
            <a:fillRect/>
          </a:stretch>
        </p:blipFill>
        <p:spPr>
          <a:xfrm>
            <a:off x="14545106" y="5448300"/>
            <a:ext cx="2416628" cy="2117570"/>
          </a:xfrm>
          <a:prstGeom prst="rect">
            <a:avLst/>
          </a:prstGeom>
        </p:spPr>
      </p:pic>
      <p:sp>
        <p:nvSpPr>
          <p:cNvPr id="11" name="Rectangle 10"/>
          <p:cNvSpPr/>
          <p:nvPr/>
        </p:nvSpPr>
        <p:spPr>
          <a:xfrm>
            <a:off x="4698644" y="1943100"/>
            <a:ext cx="8396850" cy="1015663"/>
          </a:xfrm>
          <a:prstGeom prst="rect">
            <a:avLst/>
          </a:prstGeom>
        </p:spPr>
        <p:txBody>
          <a:bodyPr wrap="none">
            <a:spAutoFit/>
          </a:bodyPr>
          <a:lstStyle/>
          <a:p>
            <a:pPr algn="just">
              <a:lnSpc>
                <a:spcPct val="150000"/>
              </a:lnSpc>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Mỗi tam giác có 3 đường trung </a:t>
            </a:r>
            <a:r>
              <a:rPr lang="nl-NL" sz="4000" dirty="0" smtClean="0">
                <a:latin typeface="Arial" panose="020B0604020202020204" pitchFamily="34" charset="0"/>
                <a:ea typeface="Calibri" panose="020F0502020204030204" pitchFamily="34" charset="0"/>
                <a:cs typeface="Arial" panose="020B0604020202020204" pitchFamily="34" charset="0"/>
              </a:rPr>
              <a:t>trực.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3" name="TextBox 12"/>
          <p:cNvSpPr txBox="1"/>
          <p:nvPr/>
        </p:nvSpPr>
        <p:spPr>
          <a:xfrm>
            <a:off x="2488844" y="2073301"/>
            <a:ext cx="2209800" cy="707886"/>
          </a:xfrm>
          <a:prstGeom prst="rect">
            <a:avLst/>
          </a:prstGeom>
          <a:noFill/>
        </p:spPr>
        <p:txBody>
          <a:bodyPr wrap="square" rtlCol="0">
            <a:spAutoFit/>
          </a:bodyPr>
          <a:lstStyle/>
          <a:p>
            <a:r>
              <a:rPr lang="en-US" sz="4000" b="1" u="sng" dirty="0" err="1" smtClean="0">
                <a:latin typeface="Arial" panose="020B0604020202020204" pitchFamily="34" charset="0"/>
                <a:cs typeface="Arial" panose="020B0604020202020204" pitchFamily="34" charset="0"/>
              </a:rPr>
              <a:t>Trả</a:t>
            </a:r>
            <a:r>
              <a:rPr lang="en-US" sz="4000" b="1" u="sng" dirty="0" smtClean="0">
                <a:latin typeface="Arial" panose="020B0604020202020204" pitchFamily="34" charset="0"/>
                <a:cs typeface="Arial" panose="020B0604020202020204" pitchFamily="34" charset="0"/>
              </a:rPr>
              <a:t> </a:t>
            </a:r>
            <a:r>
              <a:rPr lang="en-US" sz="4000" b="1" u="sng" dirty="0" err="1" smtClean="0">
                <a:latin typeface="Arial" panose="020B0604020202020204" pitchFamily="34" charset="0"/>
                <a:cs typeface="Arial" panose="020B0604020202020204" pitchFamily="34" charset="0"/>
              </a:rPr>
              <a:t>lời</a:t>
            </a:r>
            <a:r>
              <a:rPr lang="en-US" sz="4000" b="1" u="sng" dirty="0" smtClean="0">
                <a:latin typeface="Arial" panose="020B0604020202020204" pitchFamily="34" charset="0"/>
                <a:cs typeface="Arial" panose="020B0604020202020204" pitchFamily="34" charset="0"/>
              </a:rPr>
              <a:t>:</a:t>
            </a:r>
            <a:endParaRPr lang="en-US" sz="4000" b="1" u="sng"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3590854" y="3508885"/>
            <a:ext cx="5306215" cy="5292215"/>
          </a:xfrm>
          <a:prstGeom prst="rect">
            <a:avLst/>
          </a:prstGeom>
        </p:spPr>
      </p:pic>
    </p:spTree>
    <p:extLst>
      <p:ext uri="{BB962C8B-B14F-4D97-AF65-F5344CB8AC3E}">
        <p14:creationId xmlns:p14="http://schemas.microsoft.com/office/powerpoint/2010/main" val="941850361"/>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8" grpId="0" animBg="1"/>
      <p:bldP spid="11"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flipH="1">
            <a:off x="8023840" y="-9839715"/>
            <a:ext cx="2240320" cy="19252751"/>
          </a:xfrm>
          <a:prstGeom prst="rect">
            <a:avLst/>
          </a:prstGeom>
        </p:spPr>
      </p:pic>
      <p:pic>
        <p:nvPicPr>
          <p:cNvPr id="23" name="Picture 23"/>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6840200" y="9197796"/>
            <a:ext cx="2488422" cy="420770"/>
          </a:xfrm>
          <a:prstGeom prst="rect">
            <a:avLst/>
          </a:prstGeom>
        </p:spPr>
      </p:pic>
      <p:pic>
        <p:nvPicPr>
          <p:cNvPr id="24" name="Picture 24"/>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053537" y="3225996"/>
            <a:ext cx="2488422" cy="420770"/>
          </a:xfrm>
          <a:prstGeom prst="rect">
            <a:avLst/>
          </a:prstGeom>
        </p:spPr>
      </p:pic>
      <p:pic>
        <p:nvPicPr>
          <p:cNvPr id="7" name="Picture 6"/>
          <p:cNvPicPr>
            <a:picLocks noChangeAspect="1"/>
          </p:cNvPicPr>
          <p:nvPr/>
        </p:nvPicPr>
        <p:blipFill>
          <a:blip r:embed="rId15" cstate="print">
            <a:duotone>
              <a:prstClr val="black"/>
              <a:schemeClr val="tx1">
                <a:tint val="45000"/>
                <a:satMod val="400000"/>
              </a:schemeClr>
            </a:duotone>
            <a:extLst>
              <a:ext uri="{BEBA8EAE-BF5A-486C-A8C5-ECC9F3942E4B}">
                <a14:imgProps xmlns:a14="http://schemas.microsoft.com/office/drawing/2010/main">
                  <a14:imgLayer r:embed="rId16">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85800" y="1805960"/>
            <a:ext cx="1003879" cy="936881"/>
          </a:xfrm>
          <a:prstGeom prst="rect">
            <a:avLst/>
          </a:prstGeom>
        </p:spPr>
      </p:pic>
      <p:sp>
        <p:nvSpPr>
          <p:cNvPr id="8" name="TextBox 7"/>
          <p:cNvSpPr txBox="1"/>
          <p:nvPr/>
        </p:nvSpPr>
        <p:spPr>
          <a:xfrm>
            <a:off x="1711346" y="1729760"/>
            <a:ext cx="1793854" cy="916276"/>
          </a:xfrm>
          <a:prstGeom prst="rect">
            <a:avLst/>
          </a:prstGeom>
          <a:noFill/>
        </p:spPr>
        <p:txBody>
          <a:bodyPr wrap="square" rtlCol="0">
            <a:spAutoFit/>
          </a:bodyPr>
          <a:lstStyle/>
          <a:p>
            <a:pPr lvl="0">
              <a:lnSpc>
                <a:spcPct val="150000"/>
              </a:lnSpc>
            </a:pPr>
            <a:r>
              <a:rPr lang="nl-NL" sz="4000" b="1" dirty="0" smtClean="0">
                <a:latin typeface="Arial" panose="020B0604020202020204" pitchFamily="34" charset="0"/>
                <a:cs typeface="Arial" panose="020B0604020202020204" pitchFamily="34" charset="0"/>
              </a:rPr>
              <a:t>HĐ 1:</a:t>
            </a:r>
            <a:endParaRPr lang="en-US" sz="4000" dirty="0">
              <a:solidFill>
                <a:prstClr val="black"/>
              </a:solidFill>
            </a:endParaRPr>
          </a:p>
        </p:txBody>
      </p:sp>
      <p:sp>
        <p:nvSpPr>
          <p:cNvPr id="2" name="Rectangle 1"/>
          <p:cNvSpPr/>
          <p:nvPr/>
        </p:nvSpPr>
        <p:spPr>
          <a:xfrm>
            <a:off x="3311546" y="1747778"/>
            <a:ext cx="14401800" cy="2862322"/>
          </a:xfrm>
          <a:prstGeom prst="rect">
            <a:avLst/>
          </a:prstGeom>
        </p:spPr>
        <p:txBody>
          <a:bodyPr wrap="square">
            <a:spAutoFit/>
          </a:bodyPr>
          <a:lstStyle/>
          <a:p>
            <a:pPr algn="just">
              <a:lnSpc>
                <a:spcPct val="150000"/>
              </a:lnSpc>
              <a:spcBef>
                <a:spcPts val="600"/>
              </a:spcBef>
              <a:spcAft>
                <a:spcPts val="800"/>
              </a:spcAft>
            </a:pP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Vẽ</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ABC (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không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tù</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ba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đường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trung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trực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đoạn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BC, CA, AB.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Quan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sát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hình</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cho</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biết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ba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đường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trung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trực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đó</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cùng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qua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một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điểm</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hay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không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276600" y="5829300"/>
            <a:ext cx="5032288" cy="4114800"/>
          </a:xfrm>
          <a:prstGeom prst="rect">
            <a:avLst/>
          </a:prstGeom>
        </p:spPr>
      </p:pic>
      <p:sp>
        <p:nvSpPr>
          <p:cNvPr id="11" name="TextBox 10"/>
          <p:cNvSpPr txBox="1"/>
          <p:nvPr/>
        </p:nvSpPr>
        <p:spPr>
          <a:xfrm>
            <a:off x="2206646" y="4740414"/>
            <a:ext cx="2209800" cy="707886"/>
          </a:xfrm>
          <a:prstGeom prst="rect">
            <a:avLst/>
          </a:prstGeom>
          <a:noFill/>
        </p:spPr>
        <p:txBody>
          <a:bodyPr wrap="square" rtlCol="0">
            <a:spAutoFit/>
          </a:bodyPr>
          <a:lstStyle/>
          <a:p>
            <a:r>
              <a:rPr lang="en-US" sz="4000" b="1" u="sng" dirty="0" err="1" smtClean="0">
                <a:latin typeface="Arial" panose="020B0604020202020204" pitchFamily="34" charset="0"/>
                <a:cs typeface="Arial" panose="020B0604020202020204" pitchFamily="34" charset="0"/>
              </a:rPr>
              <a:t>Trả</a:t>
            </a:r>
            <a:r>
              <a:rPr lang="en-US" sz="4000" b="1" u="sng" dirty="0" smtClean="0">
                <a:latin typeface="Arial" panose="020B0604020202020204" pitchFamily="34" charset="0"/>
                <a:cs typeface="Arial" panose="020B0604020202020204" pitchFamily="34" charset="0"/>
              </a:rPr>
              <a:t> </a:t>
            </a:r>
            <a:r>
              <a:rPr lang="en-US" sz="4000" b="1" u="sng" dirty="0" err="1" smtClean="0">
                <a:latin typeface="Arial" panose="020B0604020202020204" pitchFamily="34" charset="0"/>
                <a:cs typeface="Arial" panose="020B0604020202020204" pitchFamily="34" charset="0"/>
              </a:rPr>
              <a:t>lời</a:t>
            </a:r>
            <a:r>
              <a:rPr lang="en-US" sz="4000" b="1" u="sng" dirty="0" smtClean="0">
                <a:latin typeface="Arial" panose="020B0604020202020204" pitchFamily="34" charset="0"/>
                <a:cs typeface="Arial" panose="020B0604020202020204" pitchFamily="34" charset="0"/>
              </a:rPr>
              <a:t>:</a:t>
            </a:r>
            <a:endParaRPr lang="en-US" sz="4000" b="1" u="sng" dirty="0">
              <a:latin typeface="Arial" panose="020B0604020202020204" pitchFamily="34" charset="0"/>
              <a:cs typeface="Arial" panose="020B0604020202020204" pitchFamily="34" charset="0"/>
            </a:endParaRPr>
          </a:p>
        </p:txBody>
      </p:sp>
      <p:sp>
        <p:nvSpPr>
          <p:cNvPr id="5" name="Rectangle 4"/>
          <p:cNvSpPr/>
          <p:nvPr/>
        </p:nvSpPr>
        <p:spPr>
          <a:xfrm>
            <a:off x="9525000" y="5871508"/>
            <a:ext cx="7899624" cy="1938992"/>
          </a:xfrm>
          <a:prstGeom prst="rect">
            <a:avLst/>
          </a:prstGeom>
        </p:spPr>
        <p:txBody>
          <a:bodyPr wrap="square">
            <a:spAutoFit/>
          </a:bodyPr>
          <a:lstStyle/>
          <a:p>
            <a:pPr algn="just">
              <a:lnSpc>
                <a:spcPct val="150000"/>
              </a:lnSpc>
              <a:spcAft>
                <a:spcPts val="800"/>
              </a:spcAft>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Ba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trung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trực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DP, DQ, DR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cùng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cắt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nhau</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tại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điểm</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D.</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3" name="Picture 10"/>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2877800" y="8267700"/>
            <a:ext cx="1676400" cy="1673952"/>
          </a:xfrm>
          <a:prstGeom prst="rect">
            <a:avLst/>
          </a:prstGeom>
        </p:spPr>
      </p:pic>
      <p:sp>
        <p:nvSpPr>
          <p:cNvPr id="14" name="Rectangle 13"/>
          <p:cNvSpPr/>
          <p:nvPr/>
        </p:nvSpPr>
        <p:spPr>
          <a:xfrm>
            <a:off x="1071704" y="660507"/>
            <a:ext cx="10129696" cy="901593"/>
          </a:xfrm>
          <a:prstGeom prst="rect">
            <a:avLst/>
          </a:prstGeom>
        </p:spPr>
        <p:txBody>
          <a:bodyPr wrap="none">
            <a:spAutoFit/>
          </a:bodyPr>
          <a:lstStyle/>
          <a:p>
            <a:pPr marL="571500" lvl="0" indent="-571500" algn="just">
              <a:lnSpc>
                <a:spcPct val="150000"/>
              </a:lnSpc>
              <a:spcAft>
                <a:spcPts val="600"/>
              </a:spcAft>
              <a:buFont typeface="Arial" panose="020B0604020202020204" pitchFamily="34" charset="0"/>
              <a:buChar char="•"/>
            </a:pPr>
            <a:r>
              <a:rPr lang="vi-VN" sz="4000" b="1" dirty="0" smtClean="0">
                <a:solidFill>
                  <a:srgbClr val="1F497D">
                    <a:lumMod val="60000"/>
                    <a:lumOff val="40000"/>
                  </a:srgbClr>
                </a:solidFill>
                <a:ea typeface="Calibri" panose="020F0502020204030204" pitchFamily="34" charset="0"/>
                <a:cs typeface="Arial" panose="020B0604020202020204" pitchFamily="34" charset="0"/>
              </a:rPr>
              <a:t>Sự </a:t>
            </a:r>
            <a:r>
              <a:rPr lang="vi-VN" sz="4000" b="1" dirty="0">
                <a:solidFill>
                  <a:srgbClr val="1F497D">
                    <a:lumMod val="60000"/>
                    <a:lumOff val="40000"/>
                  </a:srgbClr>
                </a:solidFill>
                <a:ea typeface="Calibri" panose="020F0502020204030204" pitchFamily="34" charset="0"/>
                <a:cs typeface="Arial" panose="020B0604020202020204" pitchFamily="34" charset="0"/>
              </a:rPr>
              <a:t>đồng quy của ba đường trung trực</a:t>
            </a:r>
            <a:endParaRPr kumimoji="0" lang="en-US" sz="4000" b="0" i="0" u="none" strike="noStrike" kern="1200" cap="none" spc="0" normalizeH="0" baseline="0" noProof="0" dirty="0">
              <a:ln>
                <a:noFill/>
              </a:ln>
              <a:solidFill>
                <a:srgbClr val="1F497D">
                  <a:lumMod val="60000"/>
                  <a:lumOff val="40000"/>
                </a:srgbClr>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barn(inVertical)">
                                      <p:cBhvr>
                                        <p:cTn id="15" dur="500"/>
                                        <p:tgtEl>
                                          <p:spTgt spid="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randombar(horizontal)">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5"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5400000">
            <a:off x="7993360" y="340564"/>
            <a:ext cx="2240320" cy="19252751"/>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306800" y="487685"/>
            <a:ext cx="3562270" cy="602348"/>
          </a:xfrm>
          <a:prstGeom prst="rect">
            <a:avLst/>
          </a:prstGeom>
        </p:spPr>
      </p:pic>
      <p:pic>
        <p:nvPicPr>
          <p:cNvPr id="12" name="Picture 16"/>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391140">
            <a:off x="8818137" y="8448759"/>
            <a:ext cx="1220071" cy="1238650"/>
          </a:xfrm>
          <a:prstGeom prst="rect">
            <a:avLst/>
          </a:prstGeom>
        </p:spPr>
      </p:pic>
      <p:pic>
        <p:nvPicPr>
          <p:cNvPr id="7" name="Picture 6"/>
          <p:cNvPicPr>
            <a:picLocks noChangeAspect="1"/>
          </p:cNvPicPr>
          <p:nvPr/>
        </p:nvPicPr>
        <p:blipFill>
          <a:blip r:embed="rId15" cstate="print">
            <a:duotone>
              <a:prstClr val="black"/>
              <a:schemeClr val="tx1">
                <a:tint val="45000"/>
                <a:satMod val="400000"/>
              </a:schemeClr>
            </a:duotone>
            <a:extLst>
              <a:ext uri="{BEBA8EAE-BF5A-486C-A8C5-ECC9F3942E4B}">
                <a14:imgProps xmlns:a14="http://schemas.microsoft.com/office/drawing/2010/main">
                  <a14:imgLayer r:embed="rId16">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85800" y="320419"/>
            <a:ext cx="1003879" cy="936881"/>
          </a:xfrm>
          <a:prstGeom prst="rect">
            <a:avLst/>
          </a:prstGeom>
        </p:spPr>
      </p:pic>
      <p:sp>
        <p:nvSpPr>
          <p:cNvPr id="8" name="TextBox 7"/>
          <p:cNvSpPr txBox="1"/>
          <p:nvPr/>
        </p:nvSpPr>
        <p:spPr>
          <a:xfrm>
            <a:off x="1711346" y="244219"/>
            <a:ext cx="1793854" cy="916276"/>
          </a:xfrm>
          <a:prstGeom prst="rect">
            <a:avLst/>
          </a:prstGeom>
          <a:noFill/>
        </p:spPr>
        <p:txBody>
          <a:bodyPr wrap="square" rtlCol="0">
            <a:spAutoFit/>
          </a:bodyPr>
          <a:lstStyle/>
          <a:p>
            <a:pPr lvl="0">
              <a:lnSpc>
                <a:spcPct val="150000"/>
              </a:lnSpc>
            </a:pPr>
            <a:r>
              <a:rPr lang="nl-NL" sz="4000" b="1" dirty="0" smtClean="0">
                <a:latin typeface="Arial" panose="020B0604020202020204" pitchFamily="34" charset="0"/>
                <a:cs typeface="Arial" panose="020B0604020202020204" pitchFamily="34" charset="0"/>
              </a:rPr>
              <a:t>HĐ 2:</a:t>
            </a:r>
            <a:endParaRPr lang="en-US" sz="4000" dirty="0">
              <a:solidFill>
                <a:prstClr val="black"/>
              </a:solidFill>
            </a:endParaRPr>
          </a:p>
        </p:txBody>
      </p:sp>
      <p:sp>
        <p:nvSpPr>
          <p:cNvPr id="10" name="Rectangle 9"/>
          <p:cNvSpPr/>
          <p:nvPr/>
        </p:nvSpPr>
        <p:spPr>
          <a:xfrm>
            <a:off x="1787546" y="1187589"/>
            <a:ext cx="15281254" cy="4708981"/>
          </a:xfrm>
          <a:prstGeom prst="rect">
            <a:avLst/>
          </a:prstGeom>
        </p:spPr>
        <p:txBody>
          <a:bodyPr wrap="square">
            <a:spAutoFit/>
          </a:bodyPr>
          <a:lstStyle/>
          <a:p>
            <a:pPr algn="just">
              <a:lnSpc>
                <a:spcPct val="150000"/>
              </a:lnSpc>
            </a:pPr>
            <a:r>
              <a:rPr lang="vi-VN" sz="4000" dirty="0">
                <a:solidFill>
                  <a:srgbClr val="333333"/>
                </a:solidFill>
                <a:ea typeface="Calibri" panose="020F0502020204030204" pitchFamily="34" charset="0"/>
                <a:cs typeface="Arial" panose="020B0604020202020204" pitchFamily="34" charset="0"/>
              </a:rPr>
              <a:t>Dùng tính chất đường trung trực của một đoạn thẳng, hãy lập luận để suy ra tính chất nói ở HĐ1 bằng cách trả lời các câu hỏi sau: </a:t>
            </a:r>
          </a:p>
          <a:p>
            <a:pPr algn="just">
              <a:lnSpc>
                <a:spcPct val="150000"/>
              </a:lnSpc>
            </a:pPr>
            <a:r>
              <a:rPr lang="vi-VN" sz="4000" dirty="0">
                <a:solidFill>
                  <a:srgbClr val="333333"/>
                </a:solidFill>
                <a:ea typeface="Calibri" panose="020F0502020204030204" pitchFamily="34" charset="0"/>
                <a:cs typeface="Arial" panose="020B0604020202020204" pitchFamily="34" charset="0"/>
              </a:rPr>
              <a:t>Cho O là giao điểm các đường trung trực của hai cạnh BC và CA (H.9.38)</a:t>
            </a:r>
          </a:p>
          <a:p>
            <a:pPr algn="just">
              <a:lnSpc>
                <a:spcPct val="150000"/>
              </a:lnSpc>
            </a:pPr>
            <a:r>
              <a:rPr lang="vi-VN" sz="4000" dirty="0">
                <a:solidFill>
                  <a:srgbClr val="333333"/>
                </a:solidFill>
                <a:ea typeface="Calibri" panose="020F0502020204030204" pitchFamily="34" charset="0"/>
                <a:cs typeface="Arial" panose="020B0604020202020204" pitchFamily="34" charset="0"/>
              </a:rPr>
              <a:t>a) Tại sao </a:t>
            </a:r>
            <a:r>
              <a:rPr lang="vi-VN" sz="4000" dirty="0" smtClean="0">
                <a:solidFill>
                  <a:srgbClr val="333333"/>
                </a:solidFill>
                <a:ea typeface="Calibri" panose="020F0502020204030204" pitchFamily="34" charset="0"/>
                <a:cs typeface="Arial" panose="020B0604020202020204" pitchFamily="34" charset="0"/>
              </a:rPr>
              <a:t>OB</a:t>
            </a:r>
            <a:r>
              <a:rPr lang="en-US" sz="4000" dirty="0" smtClean="0">
                <a:solidFill>
                  <a:srgbClr val="333333"/>
                </a:solidFill>
                <a:ea typeface="Calibri" panose="020F0502020204030204" pitchFamily="34" charset="0"/>
                <a:cs typeface="Arial" panose="020B0604020202020204" pitchFamily="34" charset="0"/>
              </a:rPr>
              <a:t> </a:t>
            </a:r>
            <a:r>
              <a:rPr lang="vi-VN" sz="4000" dirty="0" smtClean="0">
                <a:solidFill>
                  <a:srgbClr val="333333"/>
                </a:solidFill>
                <a:ea typeface="Calibri" panose="020F0502020204030204" pitchFamily="34" charset="0"/>
                <a:cs typeface="Arial" panose="020B0604020202020204" pitchFamily="34" charset="0"/>
              </a:rPr>
              <a:t>=</a:t>
            </a:r>
            <a:r>
              <a:rPr lang="en-US" sz="4000" dirty="0" smtClean="0">
                <a:solidFill>
                  <a:srgbClr val="333333"/>
                </a:solidFill>
                <a:ea typeface="Calibri" panose="020F0502020204030204" pitchFamily="34" charset="0"/>
                <a:cs typeface="Arial" panose="020B0604020202020204" pitchFamily="34" charset="0"/>
              </a:rPr>
              <a:t> </a:t>
            </a:r>
            <a:r>
              <a:rPr lang="vi-VN" sz="4000" dirty="0" smtClean="0">
                <a:solidFill>
                  <a:srgbClr val="333333"/>
                </a:solidFill>
                <a:ea typeface="Calibri" panose="020F0502020204030204" pitchFamily="34" charset="0"/>
                <a:cs typeface="Arial" panose="020B0604020202020204" pitchFamily="34" charset="0"/>
              </a:rPr>
              <a:t>OC</a:t>
            </a:r>
            <a:r>
              <a:rPr lang="vi-VN" sz="4000" dirty="0">
                <a:solidFill>
                  <a:srgbClr val="333333"/>
                </a:solidFill>
                <a:ea typeface="Calibri" panose="020F0502020204030204" pitchFamily="34" charset="0"/>
                <a:cs typeface="Arial" panose="020B0604020202020204" pitchFamily="34" charset="0"/>
              </a:rPr>
              <a:t>, </a:t>
            </a:r>
            <a:r>
              <a:rPr lang="vi-VN" sz="4000" dirty="0" smtClean="0">
                <a:solidFill>
                  <a:srgbClr val="333333"/>
                </a:solidFill>
                <a:ea typeface="Calibri" panose="020F0502020204030204" pitchFamily="34" charset="0"/>
                <a:cs typeface="Arial" panose="020B0604020202020204" pitchFamily="34" charset="0"/>
              </a:rPr>
              <a:t>OC</a:t>
            </a:r>
            <a:r>
              <a:rPr lang="en-US" sz="4000" dirty="0" smtClean="0">
                <a:solidFill>
                  <a:srgbClr val="333333"/>
                </a:solidFill>
                <a:ea typeface="Calibri" panose="020F0502020204030204" pitchFamily="34" charset="0"/>
                <a:cs typeface="Arial" panose="020B0604020202020204" pitchFamily="34" charset="0"/>
              </a:rPr>
              <a:t> </a:t>
            </a:r>
            <a:r>
              <a:rPr lang="vi-VN" sz="4000" dirty="0" smtClean="0">
                <a:solidFill>
                  <a:srgbClr val="333333"/>
                </a:solidFill>
                <a:ea typeface="Calibri" panose="020F0502020204030204" pitchFamily="34" charset="0"/>
                <a:cs typeface="Arial" panose="020B0604020202020204" pitchFamily="34" charset="0"/>
              </a:rPr>
              <a:t>=</a:t>
            </a:r>
            <a:r>
              <a:rPr lang="en-US" sz="4000" dirty="0" smtClean="0">
                <a:solidFill>
                  <a:srgbClr val="333333"/>
                </a:solidFill>
                <a:ea typeface="Calibri" panose="020F0502020204030204" pitchFamily="34" charset="0"/>
                <a:cs typeface="Arial" panose="020B0604020202020204" pitchFamily="34" charset="0"/>
              </a:rPr>
              <a:t> </a:t>
            </a:r>
            <a:r>
              <a:rPr lang="vi-VN" sz="4000" dirty="0" smtClean="0">
                <a:solidFill>
                  <a:srgbClr val="333333"/>
                </a:solidFill>
                <a:ea typeface="Calibri" panose="020F0502020204030204" pitchFamily="34" charset="0"/>
                <a:cs typeface="Arial" panose="020B0604020202020204" pitchFamily="34" charset="0"/>
              </a:rPr>
              <a:t>OA</a:t>
            </a:r>
            <a:endParaRPr lang="vi-VN" sz="4000" dirty="0">
              <a:solidFill>
                <a:srgbClr val="333333"/>
              </a:solidFill>
              <a:ea typeface="Calibri" panose="020F0502020204030204" pitchFamily="34" charset="0"/>
              <a:cs typeface="Arial" panose="020B0604020202020204" pitchFamily="34" charset="0"/>
            </a:endParaRPr>
          </a:p>
        </p:txBody>
      </p:sp>
      <p:pic>
        <p:nvPicPr>
          <p:cNvPr id="3" name="Picture 2"/>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2092553" y="4537267"/>
            <a:ext cx="4953000" cy="3803904"/>
          </a:xfrm>
          <a:prstGeom prst="rect">
            <a:avLst/>
          </a:prstGeom>
        </p:spPr>
      </p:pic>
      <p:sp>
        <p:nvSpPr>
          <p:cNvPr id="4" name="Rectangle 3"/>
          <p:cNvSpPr/>
          <p:nvPr/>
        </p:nvSpPr>
        <p:spPr>
          <a:xfrm>
            <a:off x="1782022" y="5896570"/>
            <a:ext cx="9419377" cy="1938992"/>
          </a:xfrm>
          <a:prstGeom prst="rect">
            <a:avLst/>
          </a:prstGeom>
        </p:spPr>
        <p:txBody>
          <a:bodyPr wrap="square">
            <a:spAutoFit/>
          </a:bodyPr>
          <a:lstStyle/>
          <a:p>
            <a:pPr lvl="0" algn="just">
              <a:lnSpc>
                <a:spcPct val="150000"/>
              </a:lnSpc>
            </a:pPr>
            <a:r>
              <a:rPr lang="vi-VN" sz="4000" dirty="0">
                <a:solidFill>
                  <a:srgbClr val="333333"/>
                </a:solidFill>
                <a:ea typeface="Calibri" panose="020F0502020204030204" pitchFamily="34" charset="0"/>
                <a:cs typeface="Arial" panose="020B0604020202020204" pitchFamily="34" charset="0"/>
              </a:rPr>
              <a:t>b) Điểm O có nằm trên đường trung trực của AB không?</a:t>
            </a:r>
          </a:p>
        </p:txBody>
      </p:sp>
    </p:spTree>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barn(inVertical)">
                                      <p:cBhvr>
                                        <p:cTn id="10" dur="500"/>
                                        <p:tgtEl>
                                          <p:spTgt spid="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anim calcmode="lin" valueType="num">
                                      <p:cBhvr>
                                        <p:cTn id="24" dur="500" fill="hold"/>
                                        <p:tgtEl>
                                          <p:spTgt spid="3"/>
                                        </p:tgtEl>
                                        <p:attrNameLst>
                                          <p:attrName>ppt_x</p:attrName>
                                        </p:attrNameLst>
                                      </p:cBhvr>
                                      <p:tavLst>
                                        <p:tav tm="0">
                                          <p:val>
                                            <p:strVal val="#ppt_x"/>
                                          </p:val>
                                        </p:tav>
                                        <p:tav tm="100000">
                                          <p:val>
                                            <p:strVal val="#ppt_x"/>
                                          </p:val>
                                        </p:tav>
                                      </p:tavLst>
                                    </p:anim>
                                    <p:anim calcmode="lin" valueType="num">
                                      <p:cBhvr>
                                        <p:cTn id="25"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5400000">
            <a:off x="7993360" y="340564"/>
            <a:ext cx="2240320" cy="19252751"/>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306800" y="487685"/>
            <a:ext cx="3562270" cy="602348"/>
          </a:xfrm>
          <a:prstGeom prst="rect">
            <a:avLst/>
          </a:prstGeom>
        </p:spPr>
      </p:pic>
      <p:pic>
        <p:nvPicPr>
          <p:cNvPr id="12" name="Picture 16"/>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391140">
            <a:off x="16558147" y="8554973"/>
            <a:ext cx="1220071" cy="1238650"/>
          </a:xfrm>
          <a:prstGeom prst="rect">
            <a:avLst/>
          </a:prstGeom>
        </p:spPr>
      </p:pic>
      <p:pic>
        <p:nvPicPr>
          <p:cNvPr id="3" name="Picture 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19100" y="825667"/>
            <a:ext cx="4953000" cy="3803904"/>
          </a:xfrm>
          <a:prstGeom prst="rect">
            <a:avLst/>
          </a:prstGeom>
        </p:spPr>
      </p:pic>
      <p:sp>
        <p:nvSpPr>
          <p:cNvPr id="11" name="Oval Callout 10"/>
          <p:cNvSpPr/>
          <p:nvPr/>
        </p:nvSpPr>
        <p:spPr>
          <a:xfrm>
            <a:off x="8237220" y="283139"/>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smtClean="0">
                <a:solidFill>
                  <a:prstClr val="black"/>
                </a:solidFill>
              </a:rPr>
              <a:t>Giải</a:t>
            </a:r>
            <a:endParaRPr lang="en-US" sz="4000" b="1" dirty="0">
              <a:solidFill>
                <a:prstClr val="black"/>
              </a:solidFill>
            </a:endParaRPr>
          </a:p>
        </p:txBody>
      </p:sp>
      <mc:AlternateContent xmlns:mc="http://schemas.openxmlformats.org/markup-compatibility/2006" xmlns:a14="http://schemas.microsoft.com/office/drawing/2010/main">
        <mc:Choice Requires="a14">
          <p:sp>
            <p:nvSpPr>
              <p:cNvPr id="13" name="Rectangle 12"/>
              <p:cNvSpPr/>
              <p:nvPr/>
            </p:nvSpPr>
            <p:spPr>
              <a:xfrm>
                <a:off x="5943600" y="1580251"/>
                <a:ext cx="11755344" cy="2862322"/>
              </a:xfrm>
              <a:prstGeom prst="rect">
                <a:avLst/>
              </a:prstGeom>
            </p:spPr>
            <p:txBody>
              <a:bodyPr wrap="square">
                <a:spAutoFit/>
              </a:bodyPr>
              <a:lstStyle/>
              <a:p>
                <a:pPr algn="just">
                  <a:lnSpc>
                    <a:spcPct val="150000"/>
                  </a:lnSpc>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Gọi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M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giao</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điểm</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BC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với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trung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trực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BC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OM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trung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trực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BC, OM</a:t>
                </a:r>
                <a:r>
                  <a:rPr lang="en-US" sz="4000" dirty="0">
                    <a:solidFill>
                      <a:srgbClr val="333333"/>
                    </a:solidFill>
                    <a:effectLst/>
                    <a:latin typeface="Cambria Math" panose="02040503050406030204" pitchFamily="18" charset="0"/>
                    <a:ea typeface="Times New Roman" panose="02020603050405020304" pitchFamily="18" charset="0"/>
                    <a:cs typeface="Cambria Math" panose="02040503050406030204" pitchFamily="18" charset="0"/>
                  </a:rPr>
                  <a:t>⊥</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BC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5943600" y="1580251"/>
                <a:ext cx="11755344" cy="2862322"/>
              </a:xfrm>
              <a:prstGeom prst="rect">
                <a:avLst/>
              </a:prstGeom>
              <a:blipFill>
                <a:blip r:embed="rId16"/>
                <a:stretch>
                  <a:fillRect l="-1815" r="-1815" b="-4255"/>
                </a:stretch>
              </a:blipFill>
            </p:spPr>
            <p:txBody>
              <a:bodyPr/>
              <a:lstStyle/>
              <a:p>
                <a:r>
                  <a:rPr lang="en-US">
                    <a:noFill/>
                  </a:rPr>
                  <a:t> </a:t>
                </a:r>
              </a:p>
            </p:txBody>
          </p:sp>
        </mc:Fallback>
      </mc:AlternateContent>
      <p:sp>
        <p:nvSpPr>
          <p:cNvPr id="2" name="Right Brace 1"/>
          <p:cNvSpPr/>
          <p:nvPr/>
        </p:nvSpPr>
        <p:spPr>
          <a:xfrm>
            <a:off x="9548196" y="6114289"/>
            <a:ext cx="684577" cy="2545491"/>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Rectangle 4"/>
              <p:cNvSpPr/>
              <p:nvPr/>
            </p:nvSpPr>
            <p:spPr>
              <a:xfrm>
                <a:off x="1088774" y="4971785"/>
                <a:ext cx="9144000" cy="3816622"/>
              </a:xfrm>
              <a:prstGeom prst="rect">
                <a:avLst/>
              </a:prstGeom>
            </p:spPr>
            <p:txBody>
              <a:bodyPr>
                <a:spAutoFit/>
              </a:bodyPr>
              <a:lstStyle/>
              <a:p>
                <a:pPr lvl="0" algn="just">
                  <a:lnSpc>
                    <a:spcPct val="150000"/>
                  </a:lnSpc>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Xét ∆OBM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 OCM ta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lvl="0" algn="just">
                  <a:lnSpc>
                    <a:spcPct val="150000"/>
                  </a:lnSpc>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MB = MC (M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trung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điểm</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CB)</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lvl="0" algn="just">
                  <a:lnSpc>
                    <a:spcPct val="150000"/>
                  </a:lnSpc>
                </a:pPr>
                <a14:m>
                  <m:oMath xmlns:m="http://schemas.openxmlformats.org/officeDocument/2006/math">
                    <m:acc>
                      <m:accPr>
                        <m:chr m:val="̂"/>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accPr>
                      <m:e>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𝑂𝑀𝐵</m:t>
                        </m:r>
                      </m:e>
                    </m:acc>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accPr>
                      <m:e>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𝑂𝑀𝐶</m:t>
                        </m:r>
                      </m:e>
                    </m:acc>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 90</a:t>
                </a:r>
                <a:r>
                  <a:rPr lang="en-US" sz="4000" baseline="30000" dirty="0">
                    <a:solidFill>
                      <a:srgbClr val="333333"/>
                    </a:solidFill>
                    <a:latin typeface="Arial" panose="020B0604020202020204" pitchFamily="34" charset="0"/>
                    <a:ea typeface="Times New Roman" panose="02020603050405020304" pitchFamily="18" charset="0"/>
                    <a:cs typeface="Arial" panose="020B0604020202020204" pitchFamily="34" charset="0"/>
                  </a:rPr>
                  <a:t>o</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Vì</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OM</a:t>
                </a:r>
                <a:r>
                  <a:rPr lang="en-US" sz="4000" dirty="0">
                    <a:solidFill>
                      <a:srgbClr val="333333"/>
                    </a:solidFill>
                    <a:latin typeface="Cambria Math" panose="02040503050406030204" pitchFamily="18" charset="0"/>
                    <a:ea typeface="Times New Roman" panose="02020603050405020304" pitchFamily="18" charset="0"/>
                    <a:cs typeface="Cambria Math" panose="02040503050406030204" pitchFamily="18" charset="0"/>
                  </a:rPr>
                  <a: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BC )</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lvl="0" algn="just">
                  <a:lnSpc>
                    <a:spcPct val="150000"/>
                  </a:lnSpc>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OM </a:t>
                </a: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chung</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088774" y="4971785"/>
                <a:ext cx="9144000" cy="3816622"/>
              </a:xfrm>
              <a:prstGeom prst="rect">
                <a:avLst/>
              </a:prstGeom>
              <a:blipFill>
                <a:blip r:embed="rId17"/>
                <a:stretch>
                  <a:fillRect l="-2400" b="-30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10515600" y="6184841"/>
                <a:ext cx="9144000" cy="1938992"/>
              </a:xfrm>
              <a:prstGeom prst="rect">
                <a:avLst/>
              </a:prstGeom>
            </p:spPr>
            <p:txBody>
              <a:bodyPr>
                <a:spAutoFit/>
              </a:bodyPr>
              <a:lstStyle/>
              <a:p>
                <a:pPr lvl="0" algn="just">
                  <a:lnSpc>
                    <a:spcPct val="150000"/>
                  </a:lnSpc>
                </a:pPr>
                <a14:m>
                  <m:oMath xmlns:m="http://schemas.openxmlformats.org/officeDocument/2006/math">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∆OBM = ∆ OCM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c.g.c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lvl="0" algn="just">
                  <a:lnSpc>
                    <a:spcPct val="150000"/>
                  </a:lnSpc>
                </a:pPr>
                <a14:m>
                  <m:oMath xmlns:m="http://schemas.openxmlformats.org/officeDocument/2006/math">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OB = OC (2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cạnh</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tương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ứng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10515600" y="6184841"/>
                <a:ext cx="9144000" cy="1938992"/>
              </a:xfrm>
              <a:prstGeom prst="rect">
                <a:avLst/>
              </a:prstGeom>
              <a:blipFill>
                <a:blip r:embed="rId18"/>
                <a:stretch>
                  <a:fillRect b="-6918"/>
                </a:stretch>
              </a:blipFill>
            </p:spPr>
            <p:txBody>
              <a:bodyPr/>
              <a:lstStyle/>
              <a:p>
                <a:r>
                  <a:rPr lang="en-US">
                    <a:noFill/>
                  </a:rPr>
                  <a:t> </a:t>
                </a:r>
              </a:p>
            </p:txBody>
          </p:sp>
        </mc:Fallback>
      </mc:AlternateContent>
    </p:spTree>
    <p:extLst>
      <p:ext uri="{BB962C8B-B14F-4D97-AF65-F5344CB8AC3E}">
        <p14:creationId xmlns:p14="http://schemas.microsoft.com/office/powerpoint/2010/main" val="1961195262"/>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5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3">
                                            <p:txEl>
                                              <p:pRg st="1" end="1"/>
                                            </p:txEl>
                                          </p:spTgt>
                                        </p:tgtEl>
                                        <p:attrNameLst>
                                          <p:attrName>style.visibility</p:attrName>
                                        </p:attrNameLst>
                                      </p:cBhvr>
                                      <p:to>
                                        <p:strVal val="visible"/>
                                      </p:to>
                                    </p:set>
                                    <p:animEffect transition="in" filter="wipe(down)">
                                      <p:cBhvr>
                                        <p:cTn id="22" dur="500"/>
                                        <p:tgtEl>
                                          <p:spTgt spid="1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fade">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down)">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Effect transition="in" filter="randombar(horizontal)">
                                      <p:cBhvr>
                                        <p:cTn id="37" dur="500"/>
                                        <p:tgtEl>
                                          <p:spTgt spid="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5">
                                            <p:txEl>
                                              <p:pRg st="3" end="3"/>
                                            </p:txEl>
                                          </p:spTgt>
                                        </p:tgtEl>
                                        <p:attrNameLst>
                                          <p:attrName>style.visibility</p:attrName>
                                        </p:attrNameLst>
                                      </p:cBhvr>
                                      <p:to>
                                        <p:strVal val="visible"/>
                                      </p:to>
                                    </p:set>
                                    <p:animEffect transition="in" filter="barn(inVertical)">
                                      <p:cBhvr>
                                        <p:cTn id="42" dur="500"/>
                                        <p:tgtEl>
                                          <p:spTgt spid="5">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wipe(down)">
                                      <p:cBhvr>
                                        <p:cTn id="47" dur="500"/>
                                        <p:tgtEl>
                                          <p:spTgt spid="2"/>
                                        </p:tgtEl>
                                      </p:cBhvr>
                                    </p:animEffect>
                                  </p:childTnLst>
                                </p:cTn>
                              </p:par>
                              <p:par>
                                <p:cTn id="48" presetID="22" presetClass="entr" presetSubtype="4" fill="hold" nodeType="withEffect">
                                  <p:stCondLst>
                                    <p:cond delay="0"/>
                                  </p:stCondLst>
                                  <p:childTnLst>
                                    <p:set>
                                      <p:cBhvr>
                                        <p:cTn id="49" dur="1" fill="hold">
                                          <p:stCondLst>
                                            <p:cond delay="0"/>
                                          </p:stCondLst>
                                        </p:cTn>
                                        <p:tgtEl>
                                          <p:spTgt spid="14">
                                            <p:txEl>
                                              <p:pRg st="0" end="0"/>
                                            </p:txEl>
                                          </p:spTgt>
                                        </p:tgtEl>
                                        <p:attrNameLst>
                                          <p:attrName>style.visibility</p:attrName>
                                        </p:attrNameLst>
                                      </p:cBhvr>
                                      <p:to>
                                        <p:strVal val="visible"/>
                                      </p:to>
                                    </p:set>
                                    <p:animEffect transition="in" filter="wipe(down)">
                                      <p:cBhvr>
                                        <p:cTn id="50" dur="500"/>
                                        <p:tgtEl>
                                          <p:spTgt spid="14">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4">
                                            <p:txEl>
                                              <p:pRg st="1" end="1"/>
                                            </p:txEl>
                                          </p:spTgt>
                                        </p:tgtEl>
                                        <p:attrNameLst>
                                          <p:attrName>style.visibility</p:attrName>
                                        </p:attrNameLst>
                                      </p:cBhvr>
                                      <p:to>
                                        <p:strVal val="visible"/>
                                      </p:to>
                                    </p:set>
                                    <p:animEffect transition="in" filter="fade">
                                      <p:cBhvr>
                                        <p:cTn id="55"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TotalTime>
  <Words>2550</Words>
  <PresentationFormat>Custom</PresentationFormat>
  <Paragraphs>379</Paragraphs>
  <Slides>54</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54</vt:i4>
      </vt:variant>
    </vt:vector>
  </HeadingPairs>
  <TitlesOfParts>
    <vt:vector size="61" baseType="lpstr">
      <vt:lpstr>Arial</vt:lpstr>
      <vt:lpstr>.VnTime</vt:lpstr>
      <vt:lpstr>Cambria Math</vt:lpstr>
      <vt:lpstr>Calibri</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Thư Viện VnTeach.Com</dc:creator>
  <cp:keywords>Thư Viện VnTeach.Com</cp:keywords>
  <dcterms:created xsi:type="dcterms:W3CDTF">2006-08-16T00:00:00Z</dcterms:created>
  <dcterms:modified xsi:type="dcterms:W3CDTF">2022-11-18T02:16:49Z</dcterms:modified>
  <dc:identifier>DAFKvEba2JA</dc:identifier>
</cp:coreProperties>
</file>