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60" r:id="rId2"/>
    <p:sldId id="279" r:id="rId3"/>
    <p:sldId id="280" r:id="rId4"/>
    <p:sldId id="275" r:id="rId5"/>
    <p:sldId id="315" r:id="rId6"/>
    <p:sldId id="276" r:id="rId7"/>
    <p:sldId id="271" r:id="rId8"/>
    <p:sldId id="316" r:id="rId9"/>
    <p:sldId id="272" r:id="rId10"/>
    <p:sldId id="317" r:id="rId11"/>
    <p:sldId id="282" r:id="rId12"/>
    <p:sldId id="318" r:id="rId13"/>
    <p:sldId id="283" r:id="rId14"/>
    <p:sldId id="286" r:id="rId15"/>
    <p:sldId id="319" r:id="rId16"/>
    <p:sldId id="287" r:id="rId17"/>
    <p:sldId id="322" r:id="rId18"/>
    <p:sldId id="320" r:id="rId19"/>
  </p:sldIdLst>
  <p:sldSz cx="18288000" cy="10287000"/>
  <p:notesSz cx="6858000" cy="9144000"/>
  <p:embeddedFontLst>
    <p:embeddedFont>
      <p:font typeface="맑은 고딕" panose="020B0503020000020004" pitchFamily="34" charset="-127"/>
      <p:regular r:id="rId21"/>
      <p:bold r:id="rId22"/>
    </p:embeddedFont>
    <p:embeddedFont>
      <p:font typeface="#9Slide04 NewParis Headline" panose="02070500080000000003" pitchFamily="18" charset="0"/>
      <p:regular r:id="rId23"/>
    </p:embeddedFont>
    <p:embeddedFont>
      <p:font typeface="Calibri" panose="020F0502020204030204" pitchFamily="34" charset="0"/>
      <p:regular r:id="rId24"/>
      <p:bold r:id="rId25"/>
      <p:italic r:id="rId26"/>
      <p:boldItalic r:id="rId27"/>
    </p:embeddedFont>
    <p:embeddedFont>
      <p:font typeface="#9Slide03 Arima Madurai Black" panose="00000A00000000000000" pitchFamily="2" charset="0"/>
      <p:bold r:id="rId28"/>
    </p:embeddedFont>
    <p:embeddedFont>
      <p:font typeface="#9Slide05 SVNBellico" panose="02000000000000000000"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0EDED"/>
    <a:srgbClr val="E83F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8" autoAdjust="0"/>
    <p:restoredTop sz="94622" autoAdjust="0"/>
  </p:normalViewPr>
  <p:slideViewPr>
    <p:cSldViewPr>
      <p:cViewPr varScale="1">
        <p:scale>
          <a:sx n="47" d="100"/>
          <a:sy n="47" d="100"/>
        </p:scale>
        <p:origin x="58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2A9CE-F045-4854-9032-CAAB571215BE}"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6F4B8-03DA-4211-8854-53F644A4586D}" type="slidenum">
              <a:rPr lang="en-US" smtClean="0"/>
              <a:t>‹#›</a:t>
            </a:fld>
            <a:endParaRPr lang="en-US"/>
          </a:p>
        </p:txBody>
      </p:sp>
    </p:spTree>
    <p:extLst>
      <p:ext uri="{BB962C8B-B14F-4D97-AF65-F5344CB8AC3E}">
        <p14:creationId xmlns:p14="http://schemas.microsoft.com/office/powerpoint/2010/main" val="3303423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Hoàn </a:t>
            </a:r>
            <a:r>
              <a:rPr lang="en-US" dirty="0" err="1"/>
              <a:t>thiện</a:t>
            </a:r>
            <a:r>
              <a:rPr lang="en-US" dirty="0"/>
              <a:t> </a:t>
            </a:r>
            <a:r>
              <a:rPr lang="en-US" dirty="0" err="1"/>
              <a:t>cột</a:t>
            </a:r>
            <a:r>
              <a:rPr lang="en-US" dirty="0"/>
              <a:t> KW</a:t>
            </a:r>
          </a:p>
        </p:txBody>
      </p:sp>
      <p:sp>
        <p:nvSpPr>
          <p:cNvPr id="4" name="Slide Number Placeholder 3"/>
          <p:cNvSpPr>
            <a:spLocks noGrp="1"/>
          </p:cNvSpPr>
          <p:nvPr>
            <p:ph type="sldNum" sz="quarter" idx="10"/>
          </p:nvPr>
        </p:nvSpPr>
        <p:spPr/>
        <p:txBody>
          <a:bodyPr/>
          <a:lstStyle/>
          <a:p>
            <a:fld id="{74F6F4B8-03DA-4211-8854-53F644A4586D}" type="slidenum">
              <a:rPr lang="en-US" smtClean="0"/>
              <a:t>1</a:t>
            </a:fld>
            <a:endParaRPr lang="en-US"/>
          </a:p>
        </p:txBody>
      </p:sp>
    </p:spTree>
    <p:extLst>
      <p:ext uri="{BB962C8B-B14F-4D97-AF65-F5344CB8AC3E}">
        <p14:creationId xmlns:p14="http://schemas.microsoft.com/office/powerpoint/2010/main" val="3906884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10</a:t>
            </a:fld>
            <a:endParaRPr lang="en-US"/>
          </a:p>
        </p:txBody>
      </p:sp>
    </p:spTree>
    <p:extLst>
      <p:ext uri="{BB962C8B-B14F-4D97-AF65-F5344CB8AC3E}">
        <p14:creationId xmlns:p14="http://schemas.microsoft.com/office/powerpoint/2010/main" val="3698618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11</a:t>
            </a:fld>
            <a:endParaRPr lang="en-US"/>
          </a:p>
        </p:txBody>
      </p:sp>
    </p:spTree>
    <p:extLst>
      <p:ext uri="{BB962C8B-B14F-4D97-AF65-F5344CB8AC3E}">
        <p14:creationId xmlns:p14="http://schemas.microsoft.com/office/powerpoint/2010/main" val="3010397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12</a:t>
            </a:fld>
            <a:endParaRPr lang="en-US"/>
          </a:p>
        </p:txBody>
      </p:sp>
    </p:spTree>
    <p:extLst>
      <p:ext uri="{BB962C8B-B14F-4D97-AF65-F5344CB8AC3E}">
        <p14:creationId xmlns:p14="http://schemas.microsoft.com/office/powerpoint/2010/main" val="1706833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13</a:t>
            </a:fld>
            <a:endParaRPr lang="en-US"/>
          </a:p>
        </p:txBody>
      </p:sp>
    </p:spTree>
    <p:extLst>
      <p:ext uri="{BB962C8B-B14F-4D97-AF65-F5344CB8AC3E}">
        <p14:creationId xmlns:p14="http://schemas.microsoft.com/office/powerpoint/2010/main" val="397814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14</a:t>
            </a:fld>
            <a:endParaRPr lang="en-US"/>
          </a:p>
        </p:txBody>
      </p:sp>
    </p:spTree>
    <p:extLst>
      <p:ext uri="{BB962C8B-B14F-4D97-AF65-F5344CB8AC3E}">
        <p14:creationId xmlns:p14="http://schemas.microsoft.com/office/powerpoint/2010/main" val="225387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15</a:t>
            </a:fld>
            <a:endParaRPr lang="en-US"/>
          </a:p>
        </p:txBody>
      </p:sp>
    </p:spTree>
    <p:extLst>
      <p:ext uri="{BB962C8B-B14F-4D97-AF65-F5344CB8AC3E}">
        <p14:creationId xmlns:p14="http://schemas.microsoft.com/office/powerpoint/2010/main" val="237026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16</a:t>
            </a:fld>
            <a:endParaRPr lang="en-US"/>
          </a:p>
        </p:txBody>
      </p:sp>
    </p:spTree>
    <p:extLst>
      <p:ext uri="{BB962C8B-B14F-4D97-AF65-F5344CB8AC3E}">
        <p14:creationId xmlns:p14="http://schemas.microsoft.com/office/powerpoint/2010/main" val="3271919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F6F4B8-03DA-4211-8854-53F644A458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34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Hoàn </a:t>
            </a:r>
            <a:r>
              <a:rPr lang="en-US" dirty="0" err="1"/>
              <a:t>thiện</a:t>
            </a:r>
            <a:r>
              <a:rPr lang="en-US" dirty="0"/>
              <a:t> </a:t>
            </a:r>
            <a:r>
              <a:rPr lang="en-US" dirty="0" err="1"/>
              <a:t>nốt</a:t>
            </a:r>
            <a:r>
              <a:rPr lang="en-US" dirty="0"/>
              <a:t> </a:t>
            </a:r>
            <a:r>
              <a:rPr lang="en-US" dirty="0" err="1"/>
              <a:t>cột</a:t>
            </a:r>
            <a:r>
              <a:rPr lang="en-US" dirty="0"/>
              <a:t> </a:t>
            </a:r>
            <a:r>
              <a:rPr lang="en-US" dirty="0" err="1"/>
              <a:t>cuối</a:t>
            </a:r>
            <a:r>
              <a:rPr lang="en-US" dirty="0"/>
              <a:t> </a:t>
            </a:r>
            <a:r>
              <a:rPr lang="en-US" dirty="0" err="1"/>
              <a:t>cùng</a:t>
            </a:r>
            <a:r>
              <a:rPr lang="en-US"/>
              <a:t> L</a:t>
            </a:r>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18</a:t>
            </a:fld>
            <a:endParaRPr lang="en-US"/>
          </a:p>
        </p:txBody>
      </p:sp>
    </p:spTree>
    <p:extLst>
      <p:ext uri="{BB962C8B-B14F-4D97-AF65-F5344CB8AC3E}">
        <p14:creationId xmlns:p14="http://schemas.microsoft.com/office/powerpoint/2010/main" val="3878464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2</a:t>
            </a:fld>
            <a:endParaRPr lang="en-US"/>
          </a:p>
        </p:txBody>
      </p:sp>
    </p:spTree>
    <p:extLst>
      <p:ext uri="{BB962C8B-B14F-4D97-AF65-F5344CB8AC3E}">
        <p14:creationId xmlns:p14="http://schemas.microsoft.com/office/powerpoint/2010/main" val="126839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3</a:t>
            </a:fld>
            <a:endParaRPr lang="en-US"/>
          </a:p>
        </p:txBody>
      </p:sp>
    </p:spTree>
    <p:extLst>
      <p:ext uri="{BB962C8B-B14F-4D97-AF65-F5344CB8AC3E}">
        <p14:creationId xmlns:p14="http://schemas.microsoft.com/office/powerpoint/2010/main" val="147456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4</a:t>
            </a:fld>
            <a:endParaRPr lang="en-US"/>
          </a:p>
        </p:txBody>
      </p:sp>
    </p:spTree>
    <p:extLst>
      <p:ext uri="{BB962C8B-B14F-4D97-AF65-F5344CB8AC3E}">
        <p14:creationId xmlns:p14="http://schemas.microsoft.com/office/powerpoint/2010/main" val="1229099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5</a:t>
            </a:fld>
            <a:endParaRPr lang="en-US"/>
          </a:p>
        </p:txBody>
      </p:sp>
    </p:spTree>
    <p:extLst>
      <p:ext uri="{BB962C8B-B14F-4D97-AF65-F5344CB8AC3E}">
        <p14:creationId xmlns:p14="http://schemas.microsoft.com/office/powerpoint/2010/main" val="112417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6</a:t>
            </a:fld>
            <a:endParaRPr lang="en-US"/>
          </a:p>
        </p:txBody>
      </p:sp>
    </p:spTree>
    <p:extLst>
      <p:ext uri="{BB962C8B-B14F-4D97-AF65-F5344CB8AC3E}">
        <p14:creationId xmlns:p14="http://schemas.microsoft.com/office/powerpoint/2010/main" val="225339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7</a:t>
            </a:fld>
            <a:endParaRPr lang="en-US"/>
          </a:p>
        </p:txBody>
      </p:sp>
    </p:spTree>
    <p:extLst>
      <p:ext uri="{BB962C8B-B14F-4D97-AF65-F5344CB8AC3E}">
        <p14:creationId xmlns:p14="http://schemas.microsoft.com/office/powerpoint/2010/main" val="339630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8</a:t>
            </a:fld>
            <a:endParaRPr lang="en-US"/>
          </a:p>
        </p:txBody>
      </p:sp>
    </p:spTree>
    <p:extLst>
      <p:ext uri="{BB962C8B-B14F-4D97-AF65-F5344CB8AC3E}">
        <p14:creationId xmlns:p14="http://schemas.microsoft.com/office/powerpoint/2010/main" val="360878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4F6F4B8-03DA-4211-8854-53F644A4586D}" type="slidenum">
              <a:rPr lang="en-US" smtClean="0"/>
              <a:t>9</a:t>
            </a:fld>
            <a:endParaRPr lang="en-US"/>
          </a:p>
        </p:txBody>
      </p:sp>
    </p:spTree>
    <p:extLst>
      <p:ext uri="{BB962C8B-B14F-4D97-AF65-F5344CB8AC3E}">
        <p14:creationId xmlns:p14="http://schemas.microsoft.com/office/powerpoint/2010/main" val="248287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DED">
            <a:alpha val="3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6.pn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6.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16.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DC2124-5DC4-3459-A81C-6A6355059C36}"/>
              </a:ext>
            </a:extLst>
          </p:cNvPr>
          <p:cNvPicPr>
            <a:picLocks noChangeAspect="1"/>
          </p:cNvPicPr>
          <p:nvPr/>
        </p:nvPicPr>
        <p:blipFill>
          <a:blip r:embed="rId3"/>
          <a:stretch>
            <a:fillRect/>
          </a:stretch>
        </p:blipFill>
        <p:spPr>
          <a:xfrm>
            <a:off x="0" y="45486"/>
            <a:ext cx="18288000" cy="10196028"/>
          </a:xfrm>
          <a:prstGeom prst="rect">
            <a:avLst/>
          </a:prstGeom>
        </p:spPr>
      </p:pic>
    </p:spTree>
    <p:extLst>
      <p:ext uri="{BB962C8B-B14F-4D97-AF65-F5344CB8AC3E}">
        <p14:creationId xmlns:p14="http://schemas.microsoft.com/office/powerpoint/2010/main" val="317446573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F9D5A3-90DD-3CDE-A8B3-E5E925E1E467}"/>
              </a:ext>
            </a:extLst>
          </p:cNvPr>
          <p:cNvGraphicFramePr>
            <a:graphicFrameLocks noGrp="1"/>
          </p:cNvGraphicFramePr>
          <p:nvPr>
            <p:extLst>
              <p:ext uri="{D42A27DB-BD31-4B8C-83A1-F6EECF244321}">
                <p14:modId xmlns:p14="http://schemas.microsoft.com/office/powerpoint/2010/main" val="2644930176"/>
              </p:ext>
            </p:extLst>
          </p:nvPr>
        </p:nvGraphicFramePr>
        <p:xfrm>
          <a:off x="152400" y="114300"/>
          <a:ext cx="17983200" cy="9906000"/>
        </p:xfrm>
        <a:graphic>
          <a:graphicData uri="http://schemas.openxmlformats.org/drawingml/2006/table">
            <a:tbl>
              <a:tblPr firstRow="1" bandRow="1">
                <a:tableStyleId>{5C22544A-7EE6-4342-B048-85BDC9FD1C3A}</a:tableStyleId>
              </a:tblPr>
              <a:tblGrid>
                <a:gridCol w="1663106">
                  <a:extLst>
                    <a:ext uri="{9D8B030D-6E8A-4147-A177-3AD203B41FA5}">
                      <a16:colId xmlns:a16="http://schemas.microsoft.com/office/drawing/2014/main" val="498371535"/>
                    </a:ext>
                  </a:extLst>
                </a:gridCol>
                <a:gridCol w="5575894">
                  <a:extLst>
                    <a:ext uri="{9D8B030D-6E8A-4147-A177-3AD203B41FA5}">
                      <a16:colId xmlns:a16="http://schemas.microsoft.com/office/drawing/2014/main" val="135795634"/>
                    </a:ext>
                  </a:extLst>
                </a:gridCol>
                <a:gridCol w="3968866">
                  <a:extLst>
                    <a:ext uri="{9D8B030D-6E8A-4147-A177-3AD203B41FA5}">
                      <a16:colId xmlns:a16="http://schemas.microsoft.com/office/drawing/2014/main" val="994265182"/>
                    </a:ext>
                  </a:extLst>
                </a:gridCol>
                <a:gridCol w="6775334">
                  <a:extLst>
                    <a:ext uri="{9D8B030D-6E8A-4147-A177-3AD203B41FA5}">
                      <a16:colId xmlns:a16="http://schemas.microsoft.com/office/drawing/2014/main" val="1049190853"/>
                    </a:ext>
                  </a:extLst>
                </a:gridCol>
              </a:tblGrid>
              <a:tr h="1275653">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Tên</a:t>
                      </a:r>
                      <a:r>
                        <a:rPr lang="en-US" sz="3200" baseline="0" dirty="0">
                          <a:solidFill>
                            <a:schemeClr val="tx1"/>
                          </a:solidFill>
                          <a:latin typeface="Times New Roman" panose="02020603050405020304" pitchFamily="18" charset="0"/>
                          <a:cs typeface="Times New Roman" panose="02020603050405020304" pitchFamily="18" charset="0"/>
                        </a:rPr>
                        <a:t> TPBL</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Chức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năng</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Từ</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ngữ</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thường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dùng</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Vị</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trí</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trong</a:t>
                      </a:r>
                      <a:r>
                        <a:rPr lang="en-US" sz="3200" baseline="0" dirty="0">
                          <a:solidFill>
                            <a:schemeClr val="tx1"/>
                          </a:solidFill>
                          <a:latin typeface="Times New Roman" panose="02020603050405020304" pitchFamily="18" charset="0"/>
                          <a:cs typeface="Times New Roman" panose="02020603050405020304" pitchFamily="18" charset="0"/>
                        </a:rPr>
                        <a:t> </a:t>
                      </a:r>
                      <a:r>
                        <a:rPr lang="en-US" sz="3200" baseline="0" dirty="0" err="1">
                          <a:solidFill>
                            <a:schemeClr val="tx1"/>
                          </a:solidFill>
                          <a:latin typeface="Times New Roman" panose="02020603050405020304" pitchFamily="18" charset="0"/>
                          <a:cs typeface="Times New Roman" panose="02020603050405020304" pitchFamily="18" charset="0"/>
                        </a:rPr>
                        <a:t>câu</a:t>
                      </a:r>
                      <a:endParaRPr lang="en-US" sz="3200" dirty="0">
                        <a:solidFill>
                          <a:schemeClr val="tx1"/>
                        </a:solidFill>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85926792"/>
                  </a:ext>
                </a:extLst>
              </a:tr>
              <a:tr h="2157587">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Tình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thái</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200" b="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endPar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chắn</a:t>
                      </a:r>
                      <a:r>
                        <a:rPr lang="en-US" sz="3200" dirty="0">
                          <a:latin typeface="Times New Roman" panose="02020603050405020304" pitchFamily="18" charset="0"/>
                          <a:cs typeface="Times New Roman" panose="02020603050405020304" pitchFamily="18" charset="0"/>
                        </a:rPr>
                        <a: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hẳn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là</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ngộ</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nhỡ</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hình</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như</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chẳng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lẽ</a:t>
                      </a:r>
                      <a:r>
                        <a:rPr lang="en-US" sz="3200" baseline="0" dirty="0">
                          <a:latin typeface="Times New Roman" panose="02020603050405020304" pitchFamily="18" charset="0"/>
                          <a:cs typeface="Times New Roman" panose="02020603050405020304" pitchFamily="18" charset="0"/>
                        </a:rPr>
                        <a:t>, hay </a:t>
                      </a:r>
                      <a:r>
                        <a:rPr lang="en-US" sz="3200" baseline="0" dirty="0" err="1">
                          <a:latin typeface="Times New Roman" panose="02020603050405020304" pitchFamily="18" charset="0"/>
                          <a:cs typeface="Times New Roman" panose="02020603050405020304" pitchFamily="18" charset="0"/>
                        </a:rPr>
                        <a:t>là</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hường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175430"/>
                  </a:ext>
                </a:extLst>
              </a:tr>
              <a:tr h="1653625">
                <a:tc>
                  <a:txBody>
                    <a:bodyPr/>
                    <a:lstStyle/>
                    <a:p>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defTabSz="1371600">
                        <a:spcAft>
                          <a:spcPts val="1125"/>
                        </a:spcAf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dirty="0" err="1">
                          <a:latin typeface="Times New Roman" panose="02020603050405020304" pitchFamily="18" charset="0"/>
                          <a:cs typeface="Times New Roman" panose="02020603050405020304" pitchFamily="18" charset="0"/>
                        </a:rPr>
                        <a:t>Ôi</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ối</a:t>
                      </a:r>
                      <a:r>
                        <a:rPr lang="en-US" sz="3200" dirty="0">
                          <a:latin typeface="Times New Roman" panose="02020603050405020304" pitchFamily="18" charset="0"/>
                          <a:cs typeface="Times New Roman" panose="02020603050405020304" pitchFamily="18" charset="0"/>
                        </a:rPr>
                        <a:t>,</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lạy</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trời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ơi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giời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ơi</a:t>
                      </a:r>
                      <a:r>
                        <a:rPr lang="en-US" sz="3200" baseline="0" dirty="0">
                          <a:latin typeface="Times New Roman" panose="02020603050405020304" pitchFamily="18" charset="0"/>
                          <a:cs typeface="Times New Roman" panose="02020603050405020304" pitchFamily="18" charset="0"/>
                        </a:rPr>
                        <a:t>, than </a:t>
                      </a:r>
                      <a:r>
                        <a:rPr lang="en-US" sz="3200" baseline="0" dirty="0" err="1">
                          <a:latin typeface="Times New Roman" panose="02020603050405020304" pitchFamily="18" charset="0"/>
                          <a:cs typeface="Times New Roman" panose="02020603050405020304" pitchFamily="18" charset="0"/>
                        </a:rPr>
                        <a:t>ôi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hỡi</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ơi</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dirty="0" err="1">
                          <a:latin typeface="Times New Roman" panose="02020603050405020304" pitchFamily="18" charset="0"/>
                          <a:cs typeface="Times New Roman" panose="02020603050405020304" pitchFamily="18" charset="0"/>
                        </a:rPr>
                        <a:t>Thường</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đứng</a:t>
                      </a:r>
                      <a:r>
                        <a:rPr lang="en-US" sz="3200" baseline="0" dirty="0">
                          <a:latin typeface="Times New Roman" panose="02020603050405020304" pitchFamily="18" charset="0"/>
                          <a:cs typeface="Times New Roman" panose="02020603050405020304" pitchFamily="18" charset="0"/>
                        </a:rPr>
                        <a:t> ở </a:t>
                      </a:r>
                      <a:r>
                        <a:rPr lang="en-US" sz="3200" baseline="0" dirty="0" err="1">
                          <a:latin typeface="Times New Roman" panose="02020603050405020304" pitchFamily="18" charset="0"/>
                          <a:cs typeface="Times New Roman" panose="02020603050405020304" pitchFamily="18" charset="0"/>
                        </a:rPr>
                        <a:t>đầu</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câu</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5382689"/>
                  </a:ext>
                </a:extLst>
              </a:tr>
              <a:tr h="3669472">
                <a:tc>
                  <a:txBody>
                    <a:bodyPr/>
                    <a:lstStyle/>
                    <a:p>
                      <a:r>
                        <a:rPr lang="en-US" sz="3200" dirty="0" err="1">
                          <a:latin typeface="Times New Roman" panose="02020603050405020304" pitchFamily="18" charset="0"/>
                          <a:cs typeface="Times New Roman" panose="02020603050405020304" pitchFamily="18" charset="0"/>
                        </a:rPr>
                        <a:t>Chêm</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xen</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phụ</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chú</a:t>
                      </a:r>
                      <a:r>
                        <a:rPr lang="en-US" sz="3200" baseline="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defTabSz="1371600">
                        <a:spcAft>
                          <a:spcPts val="1125"/>
                        </a:spcAf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ngoặc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đơn</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734286"/>
                  </a:ext>
                </a:extLst>
              </a:tr>
              <a:tr h="1149663">
                <a:tc>
                  <a:txBody>
                    <a:bodyPr/>
                    <a:lstStyle/>
                    <a:p>
                      <a:r>
                        <a:rPr lang="en-US" sz="3200" dirty="0" err="1">
                          <a:latin typeface="Times New Roman" panose="02020603050405020304" pitchFamily="18" charset="0"/>
                          <a:cs typeface="Times New Roman" panose="02020603050405020304" pitchFamily="18" charset="0"/>
                        </a:rPr>
                        <a:t>Gọi</a:t>
                      </a:r>
                      <a:r>
                        <a:rPr lang="en-US" sz="3200" baseline="0" dirty="0">
                          <a:latin typeface="Times New Roman" panose="02020603050405020304" pitchFamily="18" charset="0"/>
                          <a:cs typeface="Times New Roman" panose="02020603050405020304" pitchFamily="18" charset="0"/>
                        </a:rPr>
                        <a:t> - </a:t>
                      </a:r>
                      <a:r>
                        <a:rPr lang="en-US" sz="3200" baseline="0" dirty="0" err="1">
                          <a:latin typeface="Times New Roman" panose="02020603050405020304" pitchFamily="18" charset="0"/>
                          <a:cs typeface="Times New Roman" panose="02020603050405020304" pitchFamily="18" charset="0"/>
                        </a:rPr>
                        <a:t>đáp</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1125"/>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ạ,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bẩm</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Linh</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hường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txBody>
                  <a:tcPr marL="137160" marR="13716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2647127"/>
                  </a:ext>
                </a:extLst>
              </a:tr>
            </a:tbl>
          </a:graphicData>
        </a:graphic>
      </p:graphicFrame>
    </p:spTree>
    <p:extLst>
      <p:ext uri="{BB962C8B-B14F-4D97-AF65-F5344CB8AC3E}">
        <p14:creationId xmlns:p14="http://schemas.microsoft.com/office/powerpoint/2010/main" val="1048255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6"/>
          <p:cNvSpPr txBox="1"/>
          <p:nvPr/>
        </p:nvSpPr>
        <p:spPr>
          <a:xfrm>
            <a:off x="1752600" y="3686954"/>
            <a:ext cx="7638992" cy="147732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137" normalizeH="0" baseline="0" noProof="0" dirty="0">
                <a:ln>
                  <a:noFill/>
                </a:ln>
                <a:solidFill>
                  <a:srgbClr val="FF0000"/>
                </a:solidFill>
                <a:effectLst/>
                <a:uLnTx/>
                <a:uFillTx/>
                <a:latin typeface="#9Slide04 NewParis Headline" panose="02070500080000000003" pitchFamily="18" charset="0"/>
                <a:cs typeface="Times New Roman" pitchFamily="18" charset="0"/>
              </a:rPr>
              <a:t>II. </a:t>
            </a:r>
            <a:r>
              <a:rPr kumimoji="0" lang="en-US" sz="9600" b="1" i="0" u="none" strike="noStrike" kern="1200" cap="none" spc="-137" normalizeH="0" baseline="0" noProof="0" dirty="0" err="1">
                <a:ln>
                  <a:noFill/>
                </a:ln>
                <a:solidFill>
                  <a:srgbClr val="FF0000"/>
                </a:solidFill>
                <a:effectLst/>
                <a:uLnTx/>
                <a:uFillTx/>
                <a:latin typeface="#9Slide04 NewParis Headline" panose="02070500080000000003" pitchFamily="18" charset="0"/>
                <a:cs typeface="Times New Roman" pitchFamily="18" charset="0"/>
              </a:rPr>
              <a:t>Luyện</a:t>
            </a:r>
            <a:r>
              <a:rPr kumimoji="0" lang="en-US" sz="9600" b="1" i="0" u="none" strike="noStrike" kern="1200" cap="none" spc="-137" normalizeH="0" noProof="0" dirty="0">
                <a:ln>
                  <a:noFill/>
                </a:ln>
                <a:solidFill>
                  <a:srgbClr val="FF0000"/>
                </a:solidFill>
                <a:effectLst/>
                <a:uLnTx/>
                <a:uFillTx/>
                <a:latin typeface="#9Slide04 NewParis Headline" panose="02070500080000000003" pitchFamily="18" charset="0"/>
                <a:cs typeface="Times New Roman" pitchFamily="18" charset="0"/>
              </a:rPr>
              <a:t> </a:t>
            </a:r>
            <a:r>
              <a:rPr kumimoji="0" lang="en-US" sz="9600" b="1" i="0" u="none" strike="noStrike" kern="1200" cap="none" spc="-137" normalizeH="0" noProof="0" dirty="0" err="1">
                <a:ln>
                  <a:noFill/>
                </a:ln>
                <a:solidFill>
                  <a:srgbClr val="FF0000"/>
                </a:solidFill>
                <a:effectLst/>
                <a:uLnTx/>
                <a:uFillTx/>
                <a:latin typeface="#9Slide04 NewParis Headline" panose="02070500080000000003" pitchFamily="18" charset="0"/>
                <a:cs typeface="Times New Roman" pitchFamily="18" charset="0"/>
              </a:rPr>
              <a:t>tập</a:t>
            </a:r>
            <a:endParaRPr kumimoji="0" lang="en-US" sz="9600" b="1" i="0" u="none" strike="noStrike" kern="1200" cap="none" spc="-137" normalizeH="0" baseline="0" noProof="0" dirty="0">
              <a:ln>
                <a:noFill/>
              </a:ln>
              <a:solidFill>
                <a:srgbClr val="FF0000"/>
              </a:solidFill>
              <a:effectLst/>
              <a:uLnTx/>
              <a:uFillTx/>
              <a:latin typeface="#9Slide04 NewParis Headline" panose="02070500080000000003" pitchFamily="18" charset="0"/>
              <a:cs typeface="Times New Roman" pitchFamily="18" charset="0"/>
            </a:endParaRPr>
          </a:p>
        </p:txBody>
      </p:sp>
      <p:sp>
        <p:nvSpPr>
          <p:cNvPr id="2" name="Freeform 2">
            <a:extLst>
              <a:ext uri="{FF2B5EF4-FFF2-40B4-BE49-F238E27FC236}">
                <a16:creationId xmlns:a16="http://schemas.microsoft.com/office/drawing/2014/main" id="{6AD717B0-9A14-3639-4B06-3046F5BA3050}"/>
              </a:ext>
            </a:extLst>
          </p:cNvPr>
          <p:cNvSpPr/>
          <p:nvPr/>
        </p:nvSpPr>
        <p:spPr>
          <a:xfrm>
            <a:off x="9829800" y="1028700"/>
            <a:ext cx="8305800" cy="8347538"/>
          </a:xfrm>
          <a:custGeom>
            <a:avLst/>
            <a:gdLst/>
            <a:ahLst/>
            <a:cxnLst/>
            <a:rect l="l" t="t" r="r" b="b"/>
            <a:pathLst>
              <a:path w="5617095" h="5645322">
                <a:moveTo>
                  <a:pt x="0" y="0"/>
                </a:moveTo>
                <a:lnTo>
                  <a:pt x="5617096" y="0"/>
                </a:lnTo>
                <a:lnTo>
                  <a:pt x="5617096" y="5645322"/>
                </a:lnTo>
                <a:lnTo>
                  <a:pt x="0" y="5645322"/>
                </a:lnTo>
                <a:lnTo>
                  <a:pt x="0" y="0"/>
                </a:lnTo>
                <a:close/>
              </a:path>
            </a:pathLst>
          </a:custGeom>
          <a:blipFill>
            <a:blip r:embed="rId3"/>
            <a:stretch>
              <a:fillRect/>
            </a:stretch>
          </a:blipFill>
        </p:spPr>
      </p:sp>
    </p:spTree>
    <p:extLst>
      <p:ext uri="{BB962C8B-B14F-4D97-AF65-F5344CB8AC3E}">
        <p14:creationId xmlns:p14="http://schemas.microsoft.com/office/powerpoint/2010/main" val="23325685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067F7B-5BA5-8357-7D81-453B9C72D4D4}"/>
              </a:ext>
            </a:extLst>
          </p:cNvPr>
          <p:cNvPicPr>
            <a:picLocks noChangeAspect="1"/>
          </p:cNvPicPr>
          <p:nvPr/>
        </p:nvPicPr>
        <p:blipFill>
          <a:blip r:embed="rId3"/>
          <a:stretch>
            <a:fillRect/>
          </a:stretch>
        </p:blipFill>
        <p:spPr>
          <a:xfrm>
            <a:off x="304800" y="539262"/>
            <a:ext cx="5924266" cy="8461710"/>
          </a:xfrm>
          <a:prstGeom prst="rect">
            <a:avLst/>
          </a:prstGeom>
        </p:spPr>
      </p:pic>
      <p:pic>
        <p:nvPicPr>
          <p:cNvPr id="7" name="Picture 6">
            <a:extLst>
              <a:ext uri="{FF2B5EF4-FFF2-40B4-BE49-F238E27FC236}">
                <a16:creationId xmlns:a16="http://schemas.microsoft.com/office/drawing/2014/main" id="{C970E422-72A3-A103-27DC-C5365F6B152E}"/>
              </a:ext>
            </a:extLst>
          </p:cNvPr>
          <p:cNvPicPr>
            <a:picLocks noChangeAspect="1"/>
          </p:cNvPicPr>
          <p:nvPr/>
        </p:nvPicPr>
        <p:blipFill>
          <a:blip r:embed="rId4"/>
          <a:stretch>
            <a:fillRect/>
          </a:stretch>
        </p:blipFill>
        <p:spPr>
          <a:xfrm>
            <a:off x="6229066" y="1562100"/>
            <a:ext cx="5943600" cy="8461710"/>
          </a:xfrm>
          <a:prstGeom prst="rect">
            <a:avLst/>
          </a:prstGeom>
        </p:spPr>
      </p:pic>
      <p:pic>
        <p:nvPicPr>
          <p:cNvPr id="9" name="Picture 8">
            <a:extLst>
              <a:ext uri="{FF2B5EF4-FFF2-40B4-BE49-F238E27FC236}">
                <a16:creationId xmlns:a16="http://schemas.microsoft.com/office/drawing/2014/main" id="{F386E8E0-5823-9412-28F8-998F374E52F8}"/>
              </a:ext>
            </a:extLst>
          </p:cNvPr>
          <p:cNvPicPr>
            <a:picLocks noChangeAspect="1"/>
          </p:cNvPicPr>
          <p:nvPr/>
        </p:nvPicPr>
        <p:blipFill>
          <a:blip r:embed="rId5"/>
          <a:stretch>
            <a:fillRect/>
          </a:stretch>
        </p:blipFill>
        <p:spPr>
          <a:xfrm>
            <a:off x="12326815" y="647700"/>
            <a:ext cx="5867400" cy="8388053"/>
          </a:xfrm>
          <a:prstGeom prst="rect">
            <a:avLst/>
          </a:prstGeom>
        </p:spPr>
      </p:pic>
    </p:spTree>
    <p:extLst>
      <p:ext uri="{BB962C8B-B14F-4D97-AF65-F5344CB8AC3E}">
        <p14:creationId xmlns:p14="http://schemas.microsoft.com/office/powerpoint/2010/main" val="1890953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BC7273-79B2-706A-A168-9EDEA19C00D3}"/>
              </a:ext>
            </a:extLst>
          </p:cNvPr>
          <p:cNvGrpSpPr/>
          <p:nvPr/>
        </p:nvGrpSpPr>
        <p:grpSpPr>
          <a:xfrm>
            <a:off x="-381000" y="381087"/>
            <a:ext cx="4466165" cy="1211822"/>
            <a:chOff x="-381000" y="381087"/>
            <a:chExt cx="4466165" cy="1211822"/>
          </a:xfrm>
        </p:grpSpPr>
        <p:sp>
          <p:nvSpPr>
            <p:cNvPr id="3" name="Freeform 6">
              <a:extLst>
                <a:ext uri="{FF2B5EF4-FFF2-40B4-BE49-F238E27FC236}">
                  <a16:creationId xmlns:a16="http://schemas.microsoft.com/office/drawing/2014/main" id="{524EFA22-07F6-6AD9-6EB6-C345616A0C9A}"/>
                </a:ext>
              </a:extLst>
            </p:cNvPr>
            <p:cNvSpPr/>
            <p:nvPr/>
          </p:nvSpPr>
          <p:spPr>
            <a:xfrm>
              <a:off x="-381000" y="381087"/>
              <a:ext cx="4466165" cy="1211822"/>
            </a:xfrm>
            <a:custGeom>
              <a:avLst/>
              <a:gdLst/>
              <a:ahLst/>
              <a:cxnLst/>
              <a:rect l="l" t="t" r="r" b="b"/>
              <a:pathLst>
                <a:path w="7315200" h="2066544">
                  <a:moveTo>
                    <a:pt x="0" y="0"/>
                  </a:moveTo>
                  <a:lnTo>
                    <a:pt x="7315200" y="0"/>
                  </a:lnTo>
                  <a:lnTo>
                    <a:pt x="7315200" y="2066544"/>
                  </a:lnTo>
                  <a:lnTo>
                    <a:pt x="0" y="206654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Rectangle 4">
              <a:extLst>
                <a:ext uri="{FF2B5EF4-FFF2-40B4-BE49-F238E27FC236}">
                  <a16:creationId xmlns:a16="http://schemas.microsoft.com/office/drawing/2014/main" id="{8C60950B-EA57-7F1C-13FA-6BD610A2DC13}"/>
                </a:ext>
              </a:extLst>
            </p:cNvPr>
            <p:cNvSpPr/>
            <p:nvPr/>
          </p:nvSpPr>
          <p:spPr>
            <a:xfrm>
              <a:off x="381000" y="501878"/>
              <a:ext cx="37041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vi-VN"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1</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aphicFrame>
        <p:nvGraphicFramePr>
          <p:cNvPr id="4" name="Table 3">
            <a:extLst>
              <a:ext uri="{FF2B5EF4-FFF2-40B4-BE49-F238E27FC236}">
                <a16:creationId xmlns:a16="http://schemas.microsoft.com/office/drawing/2014/main" id="{ADD9CAD3-76C5-5BC9-007C-458EA88F14DA}"/>
              </a:ext>
            </a:extLst>
          </p:cNvPr>
          <p:cNvGraphicFramePr>
            <a:graphicFrameLocks noGrp="1"/>
          </p:cNvGraphicFramePr>
          <p:nvPr>
            <p:extLst>
              <p:ext uri="{D42A27DB-BD31-4B8C-83A1-F6EECF244321}">
                <p14:modId xmlns:p14="http://schemas.microsoft.com/office/powerpoint/2010/main" val="3319838159"/>
              </p:ext>
            </p:extLst>
          </p:nvPr>
        </p:nvGraphicFramePr>
        <p:xfrm>
          <a:off x="228600" y="1653655"/>
          <a:ext cx="17754600" cy="8473440"/>
        </p:xfrm>
        <a:graphic>
          <a:graphicData uri="http://schemas.openxmlformats.org/drawingml/2006/table">
            <a:tbl>
              <a:tblPr firstRow="1" bandRow="1">
                <a:tableStyleId>{5940675A-B579-460E-94D1-54222C63F5DA}</a:tableStyleId>
              </a:tblPr>
              <a:tblGrid>
                <a:gridCol w="7397750">
                  <a:extLst>
                    <a:ext uri="{9D8B030D-6E8A-4147-A177-3AD203B41FA5}">
                      <a16:colId xmlns:a16="http://schemas.microsoft.com/office/drawing/2014/main" val="628365876"/>
                    </a:ext>
                  </a:extLst>
                </a:gridCol>
                <a:gridCol w="3079063">
                  <a:extLst>
                    <a:ext uri="{9D8B030D-6E8A-4147-A177-3AD203B41FA5}">
                      <a16:colId xmlns:a16="http://schemas.microsoft.com/office/drawing/2014/main" val="1307534685"/>
                    </a:ext>
                  </a:extLst>
                </a:gridCol>
                <a:gridCol w="7277787">
                  <a:extLst>
                    <a:ext uri="{9D8B030D-6E8A-4147-A177-3AD203B41FA5}">
                      <a16:colId xmlns:a16="http://schemas.microsoft.com/office/drawing/2014/main" val="2810676888"/>
                    </a:ext>
                  </a:extLst>
                </a:gridCol>
              </a:tblGrid>
              <a:tr h="370840">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gọi</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đáp</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Tác</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dụng</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686504254"/>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a. – Sợ gì? Mày bảo tao sợ cái gì? Mày bảo tao còn biết sợ ai hơn tao nữa?</a:t>
                      </a:r>
                    </a:p>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 Thưa anh, thế thì, … hừ hừ … em xin sợ. Mời anh cứ đùa một mình thôi.</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Thưa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anh</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đáp</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Dế</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Choắt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dùng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Dế</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Mèn</a:t>
                      </a:r>
                      <a:r>
                        <a:rPr lang="en-US" sz="3800" baseline="0" dirty="0">
                          <a:latin typeface="Times New Roman" panose="02020603050405020304" pitchFamily="18" charset="0"/>
                          <a:cs typeface="Times New Roman" panose="02020603050405020304" pitchFamily="18" charset="0"/>
                        </a:rPr>
                        <a:t>.</a:t>
                      </a:r>
                    </a:p>
                    <a:p>
                      <a:pPr algn="just"/>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hiện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sự</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tôn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kính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kẻ</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dưới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với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trên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0136510"/>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b. Ê, đồ quỷ! – Nét Len vừa quát vừa nện chân xuống vỏ tàu.</a:t>
                      </a:r>
                    </a:p>
                  </a:txBody>
                  <a:tcPr>
                    <a:solidFill>
                      <a:schemeClr val="bg1"/>
                    </a:solidFill>
                  </a:tcPr>
                </a:tc>
                <a:tc>
                  <a:txBody>
                    <a:bodyPr/>
                    <a:lstStyle/>
                    <a:p>
                      <a:pPr algn="ctr"/>
                      <a:r>
                        <a:rPr lang="en-US" sz="3800" baseline="0" dirty="0">
                          <a:latin typeface="Times New Roman" panose="02020603050405020304" pitchFamily="18" charset="0"/>
                          <a:cs typeface="Times New Roman" panose="02020603050405020304" pitchFamily="18" charset="0"/>
                        </a:rPr>
                        <a:t>Ê</a:t>
                      </a:r>
                    </a:p>
                  </a:txBody>
                  <a:tcPr>
                    <a:solidFill>
                      <a:schemeClr val="bg1"/>
                    </a:solidFill>
                  </a:tcPr>
                </a:tc>
                <a:tc>
                  <a:txBody>
                    <a:bodyPr/>
                    <a:lstStyle/>
                    <a:p>
                      <a:pPr algn="just"/>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Nét</a:t>
                      </a:r>
                      <a:r>
                        <a:rPr lang="en-US" sz="3800" baseline="0" dirty="0">
                          <a:latin typeface="Times New Roman" panose="02020603050405020304" pitchFamily="18" charset="0"/>
                          <a:cs typeface="Times New Roman" panose="02020603050405020304" pitchFamily="18" charset="0"/>
                        </a:rPr>
                        <a:t> Len</a:t>
                      </a:r>
                    </a:p>
                    <a:p>
                      <a:pPr algn="just"/>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hiện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thái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độ</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suồng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sã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Nét</a:t>
                      </a:r>
                      <a:r>
                        <a:rPr lang="en-US" sz="3800" baseline="0" dirty="0">
                          <a:latin typeface="Times New Roman" panose="02020603050405020304" pitchFamily="18" charset="0"/>
                          <a:cs typeface="Times New Roman" panose="02020603050405020304" pitchFamily="18" charset="0"/>
                        </a:rPr>
                        <a:t> Len </a:t>
                      </a:r>
                      <a:r>
                        <a:rPr lang="en-US" sz="3800" baseline="0" dirty="0" err="1">
                          <a:latin typeface="Times New Roman" panose="02020603050405020304" pitchFamily="18" charset="0"/>
                          <a:cs typeface="Times New Roman" panose="02020603050405020304" pitchFamily="18" charset="0"/>
                        </a:rPr>
                        <a:t>với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được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288816226"/>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 Cậu bé ơi, ở đây ngày nào người ta chẳng bán đến hàng nghìn con lạc đà!</a:t>
                      </a:r>
                    </a:p>
                  </a:txBody>
                  <a:tcPr>
                    <a:solidFill>
                      <a:schemeClr val="bg1"/>
                    </a:solidFill>
                  </a:tcPr>
                </a:tc>
                <a:tc>
                  <a:txBody>
                    <a:bodyPr/>
                    <a:lstStyle/>
                    <a:p>
                      <a:pPr algn="ctr"/>
                      <a:r>
                        <a:rPr lang="vi-VN" sz="3800" dirty="0">
                          <a:latin typeface="Times New Roman" panose="02020603050405020304" pitchFamily="18" charset="0"/>
                          <a:cs typeface="Times New Roman" panose="02020603050405020304" pitchFamily="18" charset="0"/>
                        </a:rPr>
                        <a:t>Ơ</a:t>
                      </a:r>
                      <a:r>
                        <a:rPr lang="en-US" sz="3800" dirty="0" err="1">
                          <a:latin typeface="Times New Roman" panose="02020603050405020304" pitchFamily="18" charset="0"/>
                          <a:cs typeface="Times New Roman" panose="02020603050405020304" pitchFamily="18" charset="0"/>
                        </a:rPr>
                        <a:t>i</a:t>
                      </a:r>
                      <a:r>
                        <a:rPr lang="en-US" sz="3800" baseline="0" dirty="0">
                          <a:latin typeface="Times New Roman" panose="02020603050405020304" pitchFamily="18" charset="0"/>
                          <a:cs typeface="Times New Roman" panose="02020603050405020304" pitchFamily="18" charset="0"/>
                        </a:rPr>
                        <a:t> </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đáp</a:t>
                      </a:r>
                      <a:endParaRPr lang="en-US" sz="3800" baseline="0" dirty="0">
                        <a:latin typeface="Times New Roman" panose="02020603050405020304" pitchFamily="18" charset="0"/>
                        <a:cs typeface="Times New Roman" panose="02020603050405020304" pitchFamily="18" charset="0"/>
                      </a:endParaRPr>
                    </a:p>
                    <a:p>
                      <a:pPr algn="just"/>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hiện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những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qua </a:t>
                      </a:r>
                      <a:r>
                        <a:rPr lang="en-US" sz="3800" baseline="0" dirty="0" err="1">
                          <a:latin typeface="Times New Roman" panose="02020603050405020304" pitchFamily="18" charset="0"/>
                          <a:cs typeface="Times New Roman" panose="02020603050405020304" pitchFamily="18" charset="0"/>
                        </a:rPr>
                        <a:t>đường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cậu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bé</a:t>
                      </a:r>
                      <a:r>
                        <a:rPr lang="en-US" sz="3800" baseline="0" dirty="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90219827"/>
                  </a:ext>
                </a:extLst>
              </a:tr>
            </a:tbl>
          </a:graphicData>
        </a:graphic>
      </p:graphicFrame>
    </p:spTree>
    <p:extLst>
      <p:ext uri="{BB962C8B-B14F-4D97-AF65-F5344CB8AC3E}">
        <p14:creationId xmlns:p14="http://schemas.microsoft.com/office/powerpoint/2010/main" val="141486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59DC5-21F6-98B7-6683-9E78DDB5748B}"/>
              </a:ext>
            </a:extLst>
          </p:cNvPr>
          <p:cNvGrpSpPr/>
          <p:nvPr/>
        </p:nvGrpSpPr>
        <p:grpSpPr>
          <a:xfrm>
            <a:off x="-381000" y="381087"/>
            <a:ext cx="4466165" cy="1211822"/>
            <a:chOff x="-381000" y="381087"/>
            <a:chExt cx="4466165" cy="1211822"/>
          </a:xfrm>
        </p:grpSpPr>
        <p:sp>
          <p:nvSpPr>
            <p:cNvPr id="8" name="Freeform 6">
              <a:extLst>
                <a:ext uri="{FF2B5EF4-FFF2-40B4-BE49-F238E27FC236}">
                  <a16:creationId xmlns:a16="http://schemas.microsoft.com/office/drawing/2014/main" id="{3FA7EDCB-7996-0285-9951-8A8F21757FEE}"/>
                </a:ext>
              </a:extLst>
            </p:cNvPr>
            <p:cNvSpPr/>
            <p:nvPr/>
          </p:nvSpPr>
          <p:spPr>
            <a:xfrm>
              <a:off x="-381000" y="381087"/>
              <a:ext cx="4466165" cy="1211822"/>
            </a:xfrm>
            <a:custGeom>
              <a:avLst/>
              <a:gdLst/>
              <a:ahLst/>
              <a:cxnLst/>
              <a:rect l="l" t="t" r="r" b="b"/>
              <a:pathLst>
                <a:path w="7315200" h="2066544">
                  <a:moveTo>
                    <a:pt x="0" y="0"/>
                  </a:moveTo>
                  <a:lnTo>
                    <a:pt x="7315200" y="0"/>
                  </a:lnTo>
                  <a:lnTo>
                    <a:pt x="7315200" y="2066544"/>
                  </a:lnTo>
                  <a:lnTo>
                    <a:pt x="0" y="206654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Rectangle 8">
              <a:extLst>
                <a:ext uri="{FF2B5EF4-FFF2-40B4-BE49-F238E27FC236}">
                  <a16:creationId xmlns:a16="http://schemas.microsoft.com/office/drawing/2014/main" id="{DF124CD3-A2ED-D3C0-CC09-BC476C80475E}"/>
                </a:ext>
              </a:extLst>
            </p:cNvPr>
            <p:cNvSpPr/>
            <p:nvPr/>
          </p:nvSpPr>
          <p:spPr>
            <a:xfrm>
              <a:off x="381000" y="501878"/>
              <a:ext cx="37041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lang="en-US" sz="4800" b="1" dirty="0">
                  <a:solidFill>
                    <a:prstClr val="black"/>
                  </a:solidFill>
                  <a:latin typeface="Times New Roman" pitchFamily="18" charset="0"/>
                  <a:cs typeface="Times New Roman" pitchFamily="18" charset="0"/>
                </a:rPr>
                <a:t>2</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10" name="Freeform 5">
            <a:extLst>
              <a:ext uri="{FF2B5EF4-FFF2-40B4-BE49-F238E27FC236}">
                <a16:creationId xmlns:a16="http://schemas.microsoft.com/office/drawing/2014/main" id="{9E599822-E7B6-24FB-3427-2CE9518B9B1A}"/>
              </a:ext>
            </a:extLst>
          </p:cNvPr>
          <p:cNvSpPr/>
          <p:nvPr/>
        </p:nvSpPr>
        <p:spPr>
          <a:xfrm>
            <a:off x="16470861" y="-2003895"/>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aphicFrame>
        <p:nvGraphicFramePr>
          <p:cNvPr id="4" name="Table 3">
            <a:extLst>
              <a:ext uri="{FF2B5EF4-FFF2-40B4-BE49-F238E27FC236}">
                <a16:creationId xmlns:a16="http://schemas.microsoft.com/office/drawing/2014/main" id="{AA67C258-C1B7-AC45-52EB-1AF0FD00C49D}"/>
              </a:ext>
            </a:extLst>
          </p:cNvPr>
          <p:cNvGraphicFramePr>
            <a:graphicFrameLocks noGrp="1"/>
          </p:cNvGraphicFramePr>
          <p:nvPr>
            <p:extLst>
              <p:ext uri="{D42A27DB-BD31-4B8C-83A1-F6EECF244321}">
                <p14:modId xmlns:p14="http://schemas.microsoft.com/office/powerpoint/2010/main" val="2243698521"/>
              </p:ext>
            </p:extLst>
          </p:nvPr>
        </p:nvGraphicFramePr>
        <p:xfrm>
          <a:off x="381000" y="1638300"/>
          <a:ext cx="17602200" cy="7802880"/>
        </p:xfrm>
        <a:graphic>
          <a:graphicData uri="http://schemas.openxmlformats.org/drawingml/2006/table">
            <a:tbl>
              <a:tblPr firstRow="1" bandRow="1">
                <a:tableStyleId>{5940675A-B579-460E-94D1-54222C63F5DA}</a:tableStyleId>
              </a:tblPr>
              <a:tblGrid>
                <a:gridCol w="7391400">
                  <a:extLst>
                    <a:ext uri="{9D8B030D-6E8A-4147-A177-3AD203B41FA5}">
                      <a16:colId xmlns:a16="http://schemas.microsoft.com/office/drawing/2014/main" val="628365876"/>
                    </a:ext>
                  </a:extLst>
                </a:gridCol>
                <a:gridCol w="3202517">
                  <a:extLst>
                    <a:ext uri="{9D8B030D-6E8A-4147-A177-3AD203B41FA5}">
                      <a16:colId xmlns:a16="http://schemas.microsoft.com/office/drawing/2014/main" val="1307534685"/>
                    </a:ext>
                  </a:extLst>
                </a:gridCol>
                <a:gridCol w="7008283">
                  <a:extLst>
                    <a:ext uri="{9D8B030D-6E8A-4147-A177-3AD203B41FA5}">
                      <a16:colId xmlns:a16="http://schemas.microsoft.com/office/drawing/2014/main" val="2810676888"/>
                    </a:ext>
                  </a:extLst>
                </a:gridCol>
              </a:tblGrid>
              <a:tr h="841322">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chêm</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xen</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Tác</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dụng</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686504254"/>
                  </a:ext>
                </a:extLst>
              </a:tr>
              <a:tr h="1215243">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a. Hàng vạn người đọc rất tinh, đã thuộc ba bài thu này, mà không thuộc được các bài thu khác (của các tác giả khác)</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Của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khác</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Làm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rõ</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bài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thơ</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Xuân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Diệu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muốn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nói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đến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chứ</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không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phải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Nguyễn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Khuyến</a:t>
                      </a:r>
                      <a:r>
                        <a:rPr lang="en-US" sz="3800" baseline="0" dirty="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0136510"/>
                  </a:ext>
                </a:extLst>
              </a:tr>
              <a:tr h="2710927">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b. Có về thăm “Vườn Bùi chốn cũ” – đây là “xứ Vườn Bùi” theo đồng bào gọi cả vùng Trung Lương nằm trong xã Yên Đổ cũ, chứ không phải chỉ là khu vườn của nhà ở cụ Nguyễn Khuyến – mới càng hiểu rõ bài “Ao thu lạnh lẽo nước trong veo”</a:t>
                      </a:r>
                    </a:p>
                  </a:txBody>
                  <a:tcPr>
                    <a:solidFill>
                      <a:schemeClr val="bg1"/>
                    </a:solidFill>
                  </a:tcPr>
                </a:tc>
                <a:tc>
                  <a:txBody>
                    <a:bodyPr/>
                    <a:lstStyle/>
                    <a:p>
                      <a:pPr algn="ct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đây là “xứ Vườn Bùi” </a:t>
                      </a:r>
                      <a:r>
                        <a:rPr lang="en-US" sz="38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cụ Nguyễn Khuyến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Giải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thích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thêm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cụm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từ</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Vườn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bùi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chốn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cũ</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để</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người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đọc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không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hiểu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nhầm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phạm</a:t>
                      </a:r>
                      <a:r>
                        <a:rPr lang="en-US" sz="3800" baseline="0" dirty="0">
                          <a:latin typeface="Times New Roman" panose="02020603050405020304" pitchFamily="18" charset="0"/>
                          <a:cs typeface="Times New Roman" panose="02020603050405020304" pitchFamily="18" charset="0"/>
                        </a:rPr>
                        <a:t> vi </a:t>
                      </a:r>
                      <a:r>
                        <a:rPr lang="en-US" sz="3800" baseline="0" dirty="0" err="1">
                          <a:latin typeface="Times New Roman" panose="02020603050405020304" pitchFamily="18" charset="0"/>
                          <a:cs typeface="Times New Roman" panose="02020603050405020304" pitchFamily="18" charset="0"/>
                        </a:rPr>
                        <a:t>không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gian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được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nói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đến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288816226"/>
                  </a:ext>
                </a:extLst>
              </a:tr>
            </a:tbl>
          </a:graphicData>
        </a:graphic>
      </p:graphicFrame>
    </p:spTree>
    <p:extLst>
      <p:ext uri="{BB962C8B-B14F-4D97-AF65-F5344CB8AC3E}">
        <p14:creationId xmlns:p14="http://schemas.microsoft.com/office/powerpoint/2010/main" val="97970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59DC5-21F6-98B7-6683-9E78DDB5748B}"/>
              </a:ext>
            </a:extLst>
          </p:cNvPr>
          <p:cNvGrpSpPr/>
          <p:nvPr/>
        </p:nvGrpSpPr>
        <p:grpSpPr>
          <a:xfrm>
            <a:off x="-381000" y="381087"/>
            <a:ext cx="4466165" cy="1211822"/>
            <a:chOff x="-381000" y="381087"/>
            <a:chExt cx="4466165" cy="1211822"/>
          </a:xfrm>
        </p:grpSpPr>
        <p:sp>
          <p:nvSpPr>
            <p:cNvPr id="8" name="Freeform 6">
              <a:extLst>
                <a:ext uri="{FF2B5EF4-FFF2-40B4-BE49-F238E27FC236}">
                  <a16:creationId xmlns:a16="http://schemas.microsoft.com/office/drawing/2014/main" id="{3FA7EDCB-7996-0285-9951-8A8F21757FEE}"/>
                </a:ext>
              </a:extLst>
            </p:cNvPr>
            <p:cNvSpPr/>
            <p:nvPr/>
          </p:nvSpPr>
          <p:spPr>
            <a:xfrm>
              <a:off x="-381000" y="381087"/>
              <a:ext cx="4466165" cy="1211822"/>
            </a:xfrm>
            <a:custGeom>
              <a:avLst/>
              <a:gdLst/>
              <a:ahLst/>
              <a:cxnLst/>
              <a:rect l="l" t="t" r="r" b="b"/>
              <a:pathLst>
                <a:path w="7315200" h="2066544">
                  <a:moveTo>
                    <a:pt x="0" y="0"/>
                  </a:moveTo>
                  <a:lnTo>
                    <a:pt x="7315200" y="0"/>
                  </a:lnTo>
                  <a:lnTo>
                    <a:pt x="7315200" y="2066544"/>
                  </a:lnTo>
                  <a:lnTo>
                    <a:pt x="0" y="206654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Rectangle 8">
              <a:extLst>
                <a:ext uri="{FF2B5EF4-FFF2-40B4-BE49-F238E27FC236}">
                  <a16:creationId xmlns:a16="http://schemas.microsoft.com/office/drawing/2014/main" id="{DF124CD3-A2ED-D3C0-CC09-BC476C80475E}"/>
                </a:ext>
              </a:extLst>
            </p:cNvPr>
            <p:cNvSpPr/>
            <p:nvPr/>
          </p:nvSpPr>
          <p:spPr>
            <a:xfrm>
              <a:off x="381000" y="501878"/>
              <a:ext cx="37041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lang="en-US" sz="4800" b="1" dirty="0">
                  <a:solidFill>
                    <a:prstClr val="black"/>
                  </a:solidFill>
                  <a:latin typeface="Times New Roman" pitchFamily="18" charset="0"/>
                  <a:cs typeface="Times New Roman" pitchFamily="18" charset="0"/>
                </a:rPr>
                <a:t>2</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10" name="Freeform 5">
            <a:extLst>
              <a:ext uri="{FF2B5EF4-FFF2-40B4-BE49-F238E27FC236}">
                <a16:creationId xmlns:a16="http://schemas.microsoft.com/office/drawing/2014/main" id="{9E599822-E7B6-24FB-3427-2CE9518B9B1A}"/>
              </a:ext>
            </a:extLst>
          </p:cNvPr>
          <p:cNvSpPr/>
          <p:nvPr/>
        </p:nvSpPr>
        <p:spPr>
          <a:xfrm>
            <a:off x="16470861" y="-2003895"/>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aphicFrame>
        <p:nvGraphicFramePr>
          <p:cNvPr id="2" name="Table 1">
            <a:extLst>
              <a:ext uri="{FF2B5EF4-FFF2-40B4-BE49-F238E27FC236}">
                <a16:creationId xmlns:a16="http://schemas.microsoft.com/office/drawing/2014/main" id="{B6853D8A-B52E-E754-4A43-42ADAFA2E19D}"/>
              </a:ext>
            </a:extLst>
          </p:cNvPr>
          <p:cNvGraphicFramePr>
            <a:graphicFrameLocks noGrp="1"/>
          </p:cNvGraphicFramePr>
          <p:nvPr>
            <p:extLst>
              <p:ext uri="{D42A27DB-BD31-4B8C-83A1-F6EECF244321}">
                <p14:modId xmlns:p14="http://schemas.microsoft.com/office/powerpoint/2010/main" val="1311806739"/>
              </p:ext>
            </p:extLst>
          </p:nvPr>
        </p:nvGraphicFramePr>
        <p:xfrm>
          <a:off x="838200" y="1943100"/>
          <a:ext cx="16459200" cy="7223760"/>
        </p:xfrm>
        <a:graphic>
          <a:graphicData uri="http://schemas.openxmlformats.org/drawingml/2006/table">
            <a:tbl>
              <a:tblPr firstRow="1" bandRow="1">
                <a:tableStyleId>{5940675A-B579-460E-94D1-54222C63F5DA}</a:tableStyleId>
              </a:tblPr>
              <a:tblGrid>
                <a:gridCol w="6705600">
                  <a:extLst>
                    <a:ext uri="{9D8B030D-6E8A-4147-A177-3AD203B41FA5}">
                      <a16:colId xmlns:a16="http://schemas.microsoft.com/office/drawing/2014/main" val="628365876"/>
                    </a:ext>
                  </a:extLst>
                </a:gridCol>
                <a:gridCol w="3200400">
                  <a:extLst>
                    <a:ext uri="{9D8B030D-6E8A-4147-A177-3AD203B41FA5}">
                      <a16:colId xmlns:a16="http://schemas.microsoft.com/office/drawing/2014/main" val="1307534685"/>
                    </a:ext>
                  </a:extLst>
                </a:gridCol>
                <a:gridCol w="6553200">
                  <a:extLst>
                    <a:ext uri="{9D8B030D-6E8A-4147-A177-3AD203B41FA5}">
                      <a16:colId xmlns:a16="http://schemas.microsoft.com/office/drawing/2014/main" val="2810676888"/>
                    </a:ext>
                  </a:extLst>
                </a:gridCol>
              </a:tblGrid>
              <a:tr h="841322">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chêm</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xen</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Tác</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dụng</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686504254"/>
                  </a:ext>
                </a:extLst>
              </a:tr>
              <a:tr h="1698224">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 Chiều hôm đó, bọn mèo ngạc nhiên khi không thấy con hải âu xuất hiện để xơi món yêu thích – món mực ống mà Xe-cret-ta-ri-ô chôm được từ bếp nhà hàng.</a:t>
                      </a:r>
                    </a:p>
                  </a:txBody>
                  <a:tcPr>
                    <a:solidFill>
                      <a:schemeClr val="bg1"/>
                    </a:solidFill>
                  </a:tcPr>
                </a:tc>
                <a:tc>
                  <a:txBody>
                    <a:bodyPr/>
                    <a:lstStyle/>
                    <a:p>
                      <a:pPr algn="ct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món mực ống mà Xe-cret-ta-ri-ô chôm được từ bếp nhà hàng</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Làm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rõ</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thêm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món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yêu</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thích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con </a:t>
                      </a:r>
                      <a:r>
                        <a:rPr lang="en-US" sz="3800" baseline="0" dirty="0" err="1">
                          <a:latin typeface="Times New Roman" panose="02020603050405020304" pitchFamily="18" charset="0"/>
                          <a:cs typeface="Times New Roman" panose="02020603050405020304" pitchFamily="18" charset="0"/>
                        </a:rPr>
                        <a:t>hải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âu</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011003752"/>
                  </a:ext>
                </a:extLst>
              </a:tr>
              <a:tr h="1215243">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d. Đọc văn (phân tích, bình giảng, bình luận) tất yếu phải tôn trọng văn bản, từ ngôn từ đến hình tượng.</a:t>
                      </a:r>
                    </a:p>
                  </a:txBody>
                  <a:tcPr>
                    <a:solidFill>
                      <a:schemeClr val="bg1"/>
                    </a:solidFill>
                  </a:tcPr>
                </a:tc>
                <a:tc>
                  <a:txBody>
                    <a:bodyPr/>
                    <a:lstStyle/>
                    <a:p>
                      <a:pPr algn="ctr"/>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phân tích, bình giảng, bình luận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800" dirty="0" err="1">
                          <a:latin typeface="Times New Roman" panose="02020603050405020304" pitchFamily="18" charset="0"/>
                          <a:cs typeface="Times New Roman" panose="02020603050405020304" pitchFamily="18" charset="0"/>
                        </a:rPr>
                        <a:t>Làm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rõ</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hơn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về</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các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hoạt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động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có</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liên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quan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đến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đọc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văn</a:t>
                      </a:r>
                      <a:r>
                        <a:rPr lang="en-US" sz="3800" baseline="0" dirty="0">
                          <a:latin typeface="Times New Roman" panose="02020603050405020304" pitchFamily="18" charset="0"/>
                          <a:cs typeface="Times New Roman" panose="02020603050405020304" pitchFamily="18" charset="0"/>
                        </a:rPr>
                        <a:t>”, ý </a:t>
                      </a:r>
                      <a:r>
                        <a:rPr lang="en-US" sz="3800" baseline="0" dirty="0" err="1">
                          <a:latin typeface="Times New Roman" panose="02020603050405020304" pitchFamily="18" charset="0"/>
                          <a:cs typeface="Times New Roman" panose="02020603050405020304" pitchFamily="18" charset="0"/>
                        </a:rPr>
                        <a:t>nói</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rằng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tích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bình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giảng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bình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luận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cũng</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là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kết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quả</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việc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đọc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văn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289786698"/>
                  </a:ext>
                </a:extLst>
              </a:tr>
            </a:tbl>
          </a:graphicData>
        </a:graphic>
      </p:graphicFrame>
    </p:spTree>
    <p:extLst>
      <p:ext uri="{BB962C8B-B14F-4D97-AF65-F5344CB8AC3E}">
        <p14:creationId xmlns:p14="http://schemas.microsoft.com/office/powerpoint/2010/main" val="397708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6CC0559-F39A-3C3F-D45E-3414E892D68B}"/>
              </a:ext>
            </a:extLst>
          </p:cNvPr>
          <p:cNvGrpSpPr/>
          <p:nvPr/>
        </p:nvGrpSpPr>
        <p:grpSpPr>
          <a:xfrm>
            <a:off x="-381000" y="381087"/>
            <a:ext cx="4466165" cy="1211822"/>
            <a:chOff x="-381000" y="381087"/>
            <a:chExt cx="4466165" cy="1211822"/>
          </a:xfrm>
        </p:grpSpPr>
        <p:sp>
          <p:nvSpPr>
            <p:cNvPr id="7" name="Freeform 6">
              <a:extLst>
                <a:ext uri="{FF2B5EF4-FFF2-40B4-BE49-F238E27FC236}">
                  <a16:creationId xmlns:a16="http://schemas.microsoft.com/office/drawing/2014/main" id="{EEAFD9AE-D8A3-6E0D-A068-A793CF01E522}"/>
                </a:ext>
              </a:extLst>
            </p:cNvPr>
            <p:cNvSpPr/>
            <p:nvPr/>
          </p:nvSpPr>
          <p:spPr>
            <a:xfrm>
              <a:off x="-381000" y="381087"/>
              <a:ext cx="4466165" cy="1211822"/>
            </a:xfrm>
            <a:custGeom>
              <a:avLst/>
              <a:gdLst/>
              <a:ahLst/>
              <a:cxnLst/>
              <a:rect l="l" t="t" r="r" b="b"/>
              <a:pathLst>
                <a:path w="7315200" h="2066544">
                  <a:moveTo>
                    <a:pt x="0" y="0"/>
                  </a:moveTo>
                  <a:lnTo>
                    <a:pt x="7315200" y="0"/>
                  </a:lnTo>
                  <a:lnTo>
                    <a:pt x="7315200" y="2066544"/>
                  </a:lnTo>
                  <a:lnTo>
                    <a:pt x="0" y="206654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Rectangle 7">
              <a:extLst>
                <a:ext uri="{FF2B5EF4-FFF2-40B4-BE49-F238E27FC236}">
                  <a16:creationId xmlns:a16="http://schemas.microsoft.com/office/drawing/2014/main" id="{DF18804F-6B6A-743C-EC62-5E0CC9E08C4C}"/>
                </a:ext>
              </a:extLst>
            </p:cNvPr>
            <p:cNvSpPr/>
            <p:nvPr/>
          </p:nvSpPr>
          <p:spPr>
            <a:xfrm>
              <a:off x="381000" y="501878"/>
              <a:ext cx="370416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4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3</a:t>
              </a:r>
              <a:endParaRPr kumimoji="0" lang="en-US" sz="4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9" name="Freeform 5">
            <a:extLst>
              <a:ext uri="{FF2B5EF4-FFF2-40B4-BE49-F238E27FC236}">
                <a16:creationId xmlns:a16="http://schemas.microsoft.com/office/drawing/2014/main" id="{390996D1-08FE-94C7-A61B-0C022F0CDD40}"/>
              </a:ext>
            </a:extLst>
          </p:cNvPr>
          <p:cNvSpPr/>
          <p:nvPr/>
        </p:nvSpPr>
        <p:spPr>
          <a:xfrm>
            <a:off x="15925800" y="-876300"/>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aphicFrame>
        <p:nvGraphicFramePr>
          <p:cNvPr id="5" name="Table 4">
            <a:extLst>
              <a:ext uri="{FF2B5EF4-FFF2-40B4-BE49-F238E27FC236}">
                <a16:creationId xmlns:a16="http://schemas.microsoft.com/office/drawing/2014/main" id="{45830CA2-E6E4-2D62-BD78-35C309B01E98}"/>
              </a:ext>
            </a:extLst>
          </p:cNvPr>
          <p:cNvGraphicFramePr>
            <a:graphicFrameLocks noGrp="1"/>
          </p:cNvGraphicFramePr>
          <p:nvPr>
            <p:extLst>
              <p:ext uri="{D42A27DB-BD31-4B8C-83A1-F6EECF244321}">
                <p14:modId xmlns:p14="http://schemas.microsoft.com/office/powerpoint/2010/main" val="3715648523"/>
              </p:ext>
            </p:extLst>
          </p:nvPr>
        </p:nvGraphicFramePr>
        <p:xfrm>
          <a:off x="876300" y="1866900"/>
          <a:ext cx="16535400" cy="7680960"/>
        </p:xfrm>
        <a:graphic>
          <a:graphicData uri="http://schemas.openxmlformats.org/drawingml/2006/table">
            <a:tbl>
              <a:tblPr firstRow="1" bandRow="1">
                <a:tableStyleId>{5940675A-B579-460E-94D1-54222C63F5DA}</a:tableStyleId>
              </a:tblPr>
              <a:tblGrid>
                <a:gridCol w="11758507">
                  <a:extLst>
                    <a:ext uri="{9D8B030D-6E8A-4147-A177-3AD203B41FA5}">
                      <a16:colId xmlns:a16="http://schemas.microsoft.com/office/drawing/2014/main" val="628365876"/>
                    </a:ext>
                  </a:extLst>
                </a:gridCol>
                <a:gridCol w="4776893">
                  <a:extLst>
                    <a:ext uri="{9D8B030D-6E8A-4147-A177-3AD203B41FA5}">
                      <a16:colId xmlns:a16="http://schemas.microsoft.com/office/drawing/2014/main" val="1307534685"/>
                    </a:ext>
                  </a:extLst>
                </a:gridCol>
              </a:tblGrid>
              <a:tr h="370840">
                <a:tc>
                  <a:txBody>
                    <a:bodyPr/>
                    <a:lstStyle/>
                    <a:p>
                      <a:pPr algn="ctr"/>
                      <a:r>
                        <a:rPr lang="en-US" sz="3800" b="1" dirty="0" err="1">
                          <a:latin typeface="Times New Roman" panose="02020603050405020304" pitchFamily="18" charset="0"/>
                          <a:cs typeface="Times New Roman" panose="02020603050405020304" pitchFamily="18" charset="0"/>
                        </a:rPr>
                        <a:t>Ví</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dụ</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800" b="1" dirty="0" err="1">
                          <a:latin typeface="Times New Roman" panose="02020603050405020304" pitchFamily="18" charset="0"/>
                          <a:cs typeface="Times New Roman" panose="02020603050405020304" pitchFamily="18" charset="0"/>
                        </a:rPr>
                        <a:t>Thành</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phần</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biệt</a:t>
                      </a:r>
                      <a:r>
                        <a:rPr lang="en-US" sz="3800" b="1" baseline="0" dirty="0">
                          <a:latin typeface="Times New Roman" panose="02020603050405020304" pitchFamily="18" charset="0"/>
                          <a:cs typeface="Times New Roman" panose="02020603050405020304" pitchFamily="18" charset="0"/>
                        </a:rPr>
                        <a:t> </a:t>
                      </a:r>
                      <a:r>
                        <a:rPr lang="en-US" sz="3800" b="1" baseline="0" dirty="0" err="1">
                          <a:latin typeface="Times New Roman" panose="02020603050405020304" pitchFamily="18" charset="0"/>
                          <a:cs typeface="Times New Roman" panose="02020603050405020304" pitchFamily="18" charset="0"/>
                        </a:rPr>
                        <a:t>lập</a:t>
                      </a:r>
                      <a:endParaRPr lang="en-US" sz="38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686504254"/>
                  </a:ext>
                </a:extLst>
              </a:tr>
              <a:tr h="37084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a. Và hẳn vì buồn nên Ánh Vàng muốn được nhìn thấy những điều mới mẻ.</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Hẳn</a:t>
                      </a:r>
                      <a:r>
                        <a:rPr lang="en-US" sz="3800" dirty="0">
                          <a:latin typeface="Times New Roman" panose="02020603050405020304" pitchFamily="18" charset="0"/>
                          <a:cs typeface="Times New Roman" panose="02020603050405020304" pitchFamily="18" charset="0"/>
                        </a:rPr>
                        <a:t> - </a:t>
                      </a:r>
                      <a:r>
                        <a:rPr lang="en-US" sz="380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tình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thái</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00136510"/>
                  </a:ext>
                </a:extLst>
              </a:tr>
              <a:tr h="76200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b. Mùa xuân của tôi – mùa xuân Bắc Việt, mùa xuân của Hà Nội – là mùa xuân có mưa riêu riêu, gió lành lạnh, có tiếng nhạn kêu trong đêm xanh, có tiếng trống chèo vọng lại từ những thôn xóm xa xa, có câu hát huê tình của cô gái đẹp như thơ mộng…</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Mùa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xuân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Bắc</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Việt</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mùa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xuân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của</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Hà</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Nội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chêm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xen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288816226"/>
                  </a:ext>
                </a:extLst>
              </a:tr>
              <a:tr h="152400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 Này bác có lợn kia ơi! Từ lúc mặc cái áo mới này, tôi chẳng thấy con lợn nào chạy qua đây cả!</a:t>
                      </a:r>
                    </a:p>
                  </a:txBody>
                  <a:tcPr>
                    <a:solidFill>
                      <a:schemeClr val="bg1"/>
                    </a:solidFill>
                  </a:tcPr>
                </a:tc>
                <a:tc>
                  <a:txBody>
                    <a:bodyPr/>
                    <a:lstStyle/>
                    <a:p>
                      <a:pPr algn="ctr"/>
                      <a:r>
                        <a:rPr lang="vi-VN" sz="3800" dirty="0">
                          <a:latin typeface="Times New Roman" panose="02020603050405020304" pitchFamily="18" charset="0"/>
                          <a:cs typeface="Times New Roman" panose="02020603050405020304" pitchFamily="18" charset="0"/>
                        </a:rPr>
                        <a:t>Ơ</a:t>
                      </a:r>
                      <a:r>
                        <a:rPr lang="en-US" sz="3800" dirty="0" err="1">
                          <a:latin typeface="Times New Roman" panose="02020603050405020304" pitchFamily="18" charset="0"/>
                          <a:cs typeface="Times New Roman" panose="02020603050405020304" pitchFamily="18" charset="0"/>
                        </a:rPr>
                        <a:t>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gọi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đáp</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410331293"/>
                  </a:ext>
                </a:extLst>
              </a:tr>
              <a:tr h="762000">
                <a:tc>
                  <a:txBody>
                    <a:bodyPr/>
                    <a:lstStyle/>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d. Ôi những vạt ruộng vàng</a:t>
                      </a:r>
                    </a:p>
                    <a:p>
                      <a:pPr algn="just"/>
                      <a:r>
                        <a:rPr lang="vi-VN" sz="3800" b="0" i="0" kern="1200" dirty="0">
                          <a:solidFill>
                            <a:schemeClr val="tx1"/>
                          </a:solidFill>
                          <a:effectLst/>
                          <a:latin typeface="Times New Roman" panose="02020603050405020304" pitchFamily="18" charset="0"/>
                          <a:ea typeface="+mn-ea"/>
                          <a:cs typeface="Times New Roman" panose="02020603050405020304" pitchFamily="18" charset="0"/>
                        </a:rPr>
                        <a:t>Chiều nay rung rinh lúa ngả.</a:t>
                      </a:r>
                    </a:p>
                  </a:txBody>
                  <a:tcPr>
                    <a:solidFill>
                      <a:schemeClr val="bg1"/>
                    </a:solidFill>
                  </a:tcPr>
                </a:tc>
                <a:tc>
                  <a:txBody>
                    <a:bodyPr/>
                    <a:lstStyle/>
                    <a:p>
                      <a:pPr algn="ctr"/>
                      <a:r>
                        <a:rPr lang="en-US" sz="3800" dirty="0" err="1">
                          <a:latin typeface="Times New Roman" panose="02020603050405020304" pitchFamily="18" charset="0"/>
                          <a:cs typeface="Times New Roman" panose="02020603050405020304" pitchFamily="18" charset="0"/>
                        </a:rPr>
                        <a:t>Ôi</a:t>
                      </a:r>
                      <a:r>
                        <a:rPr lang="en-US" sz="3800" baseline="0" dirty="0">
                          <a:latin typeface="Times New Roman" panose="02020603050405020304" pitchFamily="18" charset="0"/>
                          <a:cs typeface="Times New Roman" panose="02020603050405020304" pitchFamily="18" charset="0"/>
                        </a:rPr>
                        <a:t> - </a:t>
                      </a:r>
                      <a:r>
                        <a:rPr lang="en-US" sz="3800" baseline="0" dirty="0" err="1">
                          <a:latin typeface="Times New Roman" panose="02020603050405020304" pitchFamily="18" charset="0"/>
                          <a:cs typeface="Times New Roman" panose="02020603050405020304" pitchFamily="18" charset="0"/>
                        </a:rPr>
                        <a:t>thành</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phần</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cảm</a:t>
                      </a:r>
                      <a:r>
                        <a:rPr lang="en-US" sz="3800" baseline="0" dirty="0">
                          <a:latin typeface="Times New Roman" panose="02020603050405020304" pitchFamily="18" charset="0"/>
                          <a:cs typeface="Times New Roman" panose="02020603050405020304" pitchFamily="18" charset="0"/>
                        </a:rPr>
                        <a:t> </a:t>
                      </a:r>
                      <a:r>
                        <a:rPr lang="en-US" sz="3800" baseline="0" dirty="0" err="1">
                          <a:latin typeface="Times New Roman" panose="02020603050405020304" pitchFamily="18" charset="0"/>
                          <a:cs typeface="Times New Roman" panose="02020603050405020304" pitchFamily="18" charset="0"/>
                        </a:rPr>
                        <a:t>thán</a:t>
                      </a:r>
                      <a:endParaRPr lang="en-US" sz="3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109538323"/>
                  </a:ext>
                </a:extLst>
              </a:tr>
            </a:tbl>
          </a:graphicData>
        </a:graphic>
      </p:graphicFrame>
    </p:spTree>
    <p:extLst>
      <p:ext uri="{BB962C8B-B14F-4D97-AF65-F5344CB8AC3E}">
        <p14:creationId xmlns:p14="http://schemas.microsoft.com/office/powerpoint/2010/main" val="35227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E599822-E7B6-24FB-3427-2CE9518B9B1A}"/>
              </a:ext>
            </a:extLst>
          </p:cNvPr>
          <p:cNvSpPr/>
          <p:nvPr/>
        </p:nvSpPr>
        <p:spPr>
          <a:xfrm>
            <a:off x="16470861" y="-2003895"/>
            <a:ext cx="3097322" cy="4114800"/>
          </a:xfrm>
          <a:custGeom>
            <a:avLst/>
            <a:gdLst/>
            <a:ahLst/>
            <a:cxnLst/>
            <a:rect l="l" t="t" r="r" b="b"/>
            <a:pathLst>
              <a:path w="3097322" h="4114800">
                <a:moveTo>
                  <a:pt x="0" y="0"/>
                </a:moveTo>
                <a:lnTo>
                  <a:pt x="3097322" y="0"/>
                </a:lnTo>
                <a:lnTo>
                  <a:pt x="3097322"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sp>
      <p:sp>
        <p:nvSpPr>
          <p:cNvPr id="12" name="Freeform 10">
            <a:extLst>
              <a:ext uri="{FF2B5EF4-FFF2-40B4-BE49-F238E27FC236}">
                <a16:creationId xmlns:a16="http://schemas.microsoft.com/office/drawing/2014/main" id="{C519EE04-94B5-BC10-0EC4-2A1D277565AC}"/>
              </a:ext>
            </a:extLst>
          </p:cNvPr>
          <p:cNvSpPr/>
          <p:nvPr/>
        </p:nvSpPr>
        <p:spPr>
          <a:xfrm>
            <a:off x="13665236" y="6172200"/>
            <a:ext cx="4354286" cy="4114800"/>
          </a:xfrm>
          <a:custGeom>
            <a:avLst/>
            <a:gdLst/>
            <a:ahLst/>
            <a:cxnLst/>
            <a:rect l="l" t="t" r="r" b="b"/>
            <a:pathLst>
              <a:path w="4354286" h="4114800">
                <a:moveTo>
                  <a:pt x="0" y="0"/>
                </a:moveTo>
                <a:lnTo>
                  <a:pt x="4354285" y="0"/>
                </a:lnTo>
                <a:lnTo>
                  <a:pt x="4354285"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Rounded Rectangle 9">
            <a:extLst>
              <a:ext uri="{FF2B5EF4-FFF2-40B4-BE49-F238E27FC236}">
                <a16:creationId xmlns:a16="http://schemas.microsoft.com/office/drawing/2014/main" id="{FAE9044B-24B1-2726-87BB-CD9BDDA55903}"/>
              </a:ext>
            </a:extLst>
          </p:cNvPr>
          <p:cNvSpPr/>
          <p:nvPr/>
        </p:nvSpPr>
        <p:spPr>
          <a:xfrm>
            <a:off x="3581400" y="1028700"/>
            <a:ext cx="10744200" cy="1015053"/>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1370237" rtl="0" eaLnBrk="1" fontAlgn="auto" latinLnBrk="0" hangingPunct="1">
              <a:lnSpc>
                <a:spcPct val="150000"/>
              </a:lnSpc>
              <a:spcBef>
                <a:spcPts val="0"/>
              </a:spcBef>
              <a:spcAft>
                <a:spcPts val="0"/>
              </a:spcAft>
              <a:buClrTx/>
              <a:buSzTx/>
              <a:buFontTx/>
              <a:buNone/>
              <a:tabLst/>
              <a:defRPr/>
            </a:pPr>
            <a:r>
              <a:rPr kumimoji="0" lang="en-US" altLang="ko-KR" sz="72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Xây</a:t>
            </a:r>
            <a:r>
              <a:rPr kumimoji="0" lang="en-US" altLang="ko-KR" sz="7200" b="0" i="0" u="none" strike="noStrike" kern="1200" cap="none" spc="0" normalizeH="0" baseline="0" noProof="0" dirty="0">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 </a:t>
            </a:r>
            <a:r>
              <a:rPr kumimoji="0" lang="en-US" altLang="ko-KR" sz="72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dựng</a:t>
            </a:r>
            <a:r>
              <a:rPr kumimoji="0" lang="en-US" altLang="ko-KR" sz="7200" b="0" i="0" u="none" strike="noStrike" kern="1200" cap="none" spc="0" normalizeH="0" baseline="0" noProof="0" dirty="0">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 </a:t>
            </a:r>
            <a:r>
              <a:rPr kumimoji="0" lang="en-US" altLang="ko-KR" sz="72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hội</a:t>
            </a:r>
            <a:r>
              <a:rPr kumimoji="0" lang="en-US" altLang="ko-KR" sz="7200" b="0" i="0" u="none" strike="noStrike" kern="1200" cap="none" spc="0" normalizeH="0" baseline="0" noProof="0" dirty="0">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 </a:t>
            </a:r>
            <a:r>
              <a:rPr kumimoji="0" lang="en-US" altLang="ko-KR" sz="72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rPr>
              <a:t>thoại</a:t>
            </a:r>
            <a:endParaRPr kumimoji="0" lang="ko-KR" altLang="en-US" sz="7200" b="0" i="0" u="none" strike="noStrike" kern="1200" cap="none" spc="0" normalizeH="0" baseline="0" noProof="0" dirty="0">
              <a:ln>
                <a:noFill/>
              </a:ln>
              <a:solidFill>
                <a:srgbClr val="FF0000"/>
              </a:solidFill>
              <a:effectLst/>
              <a:uLnTx/>
              <a:uFillTx/>
              <a:latin typeface="#9Slide03 Arima Madurai Black" panose="00000A00000000000000" pitchFamily="2" charset="0"/>
              <a:ea typeface="맑은 고딕" panose="020B0503020000020004" pitchFamily="34" charset="-127"/>
              <a:cs typeface="#9Slide03 Arima Madurai Black" panose="00000A00000000000000" pitchFamily="2" charset="0"/>
            </a:endParaRPr>
          </a:p>
        </p:txBody>
      </p:sp>
      <p:sp>
        <p:nvSpPr>
          <p:cNvPr id="15" name="Rectangle 14">
            <a:extLst>
              <a:ext uri="{FF2B5EF4-FFF2-40B4-BE49-F238E27FC236}">
                <a16:creationId xmlns:a16="http://schemas.microsoft.com/office/drawing/2014/main" id="{18B3B871-F34C-FF2C-571E-BB47D3CB57D9}"/>
              </a:ext>
            </a:extLst>
          </p:cNvPr>
          <p:cNvSpPr/>
          <p:nvPr/>
        </p:nvSpPr>
        <p:spPr>
          <a:xfrm>
            <a:off x="1905000" y="3133516"/>
            <a:ext cx="13487400" cy="28007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cặp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đôi</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chủ</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400" dirty="0" err="1" smtClean="0">
                <a:solidFill>
                  <a:prstClr val="black"/>
                </a:solidFill>
                <a:latin typeface="Times New Roman" panose="02020603050405020304" pitchFamily="18" charset="0"/>
                <a:cs typeface="Times New Roman" panose="02020603050405020304" pitchFamily="18" charset="0"/>
              </a:rPr>
              <a:t>gọi</a:t>
            </a:r>
            <a:r>
              <a:rPr lang="en-US" sz="4400" dirty="0" smtClean="0">
                <a:solidFill>
                  <a:prstClr val="black"/>
                </a:solidFill>
                <a:latin typeface="Times New Roman" panose="02020603050405020304" pitchFamily="18" charset="0"/>
                <a:cs typeface="Times New Roman" panose="02020603050405020304" pitchFamily="18" charset="0"/>
              </a:rPr>
              <a:t> - </a:t>
            </a:r>
            <a:r>
              <a:rPr lang="en-US" sz="4400" dirty="0" err="1" smtClean="0">
                <a:solidFill>
                  <a:prstClr val="black"/>
                </a:solidFill>
                <a:latin typeface="Times New Roman" panose="02020603050405020304" pitchFamily="18" charset="0"/>
                <a:cs typeface="Times New Roman" panose="02020603050405020304" pitchFamily="18" charset="0"/>
              </a:rPr>
              <a:t>đáp</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chêm</a:t>
            </a:r>
            <a:r>
              <a:rPr kumimoji="0" lang="en-US" sz="4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xen</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rõ</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556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DC2124-5DC4-3459-A81C-6A6355059C36}"/>
              </a:ext>
            </a:extLst>
          </p:cNvPr>
          <p:cNvPicPr>
            <a:picLocks noChangeAspect="1"/>
          </p:cNvPicPr>
          <p:nvPr/>
        </p:nvPicPr>
        <p:blipFill>
          <a:blip r:embed="rId3"/>
          <a:stretch>
            <a:fillRect/>
          </a:stretch>
        </p:blipFill>
        <p:spPr>
          <a:xfrm>
            <a:off x="0" y="45486"/>
            <a:ext cx="18288000" cy="10196028"/>
          </a:xfrm>
          <a:prstGeom prst="rect">
            <a:avLst/>
          </a:prstGeom>
        </p:spPr>
      </p:pic>
    </p:spTree>
    <p:extLst>
      <p:ext uri="{BB962C8B-B14F-4D97-AF65-F5344CB8AC3E}">
        <p14:creationId xmlns:p14="http://schemas.microsoft.com/office/powerpoint/2010/main" val="1264155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B48A32A-3E10-49E2-19D8-690EADDA7959}"/>
              </a:ext>
            </a:extLst>
          </p:cNvPr>
          <p:cNvSpPr/>
          <p:nvPr/>
        </p:nvSpPr>
        <p:spPr>
          <a:xfrm rot="5579624">
            <a:off x="4383774" y="202107"/>
            <a:ext cx="8743491" cy="11278589"/>
          </a:xfrm>
          <a:custGeom>
            <a:avLst/>
            <a:gdLst/>
            <a:ahLst/>
            <a:cxnLst/>
            <a:rect l="l" t="t" r="r" b="b"/>
            <a:pathLst>
              <a:path w="7458075" h="8229600">
                <a:moveTo>
                  <a:pt x="0" y="0"/>
                </a:moveTo>
                <a:lnTo>
                  <a:pt x="7458075" y="0"/>
                </a:lnTo>
                <a:lnTo>
                  <a:pt x="7458075" y="8229600"/>
                </a:lnTo>
                <a:lnTo>
                  <a:pt x="0" y="8229600"/>
                </a:lnTo>
                <a:lnTo>
                  <a:pt x="0" y="0"/>
                </a:lnTo>
                <a:close/>
              </a:path>
            </a:pathLst>
          </a:custGeom>
          <a: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a:blipFill>
        </p:spPr>
      </p:sp>
      <p:sp>
        <p:nvSpPr>
          <p:cNvPr id="5" name="TextBox 26"/>
          <p:cNvSpPr txBox="1"/>
          <p:nvPr/>
        </p:nvSpPr>
        <p:spPr>
          <a:xfrm>
            <a:off x="4936023" y="4152900"/>
            <a:ext cx="7638992" cy="2954655"/>
          </a:xfrm>
          <a:prstGeom prst="rect">
            <a:avLst/>
          </a:prstGeom>
        </p:spPr>
        <p:txBody>
          <a:bodyPr wrap="square" lIns="0" tIns="0" rIns="0" bIns="0" rtlCol="0" anchor="t">
            <a:spAutoFit/>
          </a:bodyPr>
          <a:lstStyle/>
          <a:p>
            <a:pPr algn="ctr"/>
            <a:r>
              <a:rPr lang="en-US" sz="9600" b="1" spc="-137" dirty="0" err="1">
                <a:solidFill>
                  <a:srgbClr val="FF0000"/>
                </a:solidFill>
                <a:latin typeface="#9Slide04 NewParis Headline" panose="02070500080000000003" pitchFamily="18" charset="0"/>
                <a:cs typeface="Times New Roman" pitchFamily="18" charset="0"/>
              </a:rPr>
              <a:t>Thực</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hành</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tiếng</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Việt</a:t>
            </a:r>
            <a:endParaRPr lang="en-US" sz="9600" b="1" spc="-137" dirty="0">
              <a:solidFill>
                <a:srgbClr val="FF0000"/>
              </a:solidFill>
              <a:latin typeface="#9Slide04 NewParis Headline" panose="02070500080000000003" pitchFamily="18" charset="0"/>
              <a:cs typeface="Times New Roman" pitchFamily="18" charset="0"/>
            </a:endParaRPr>
          </a:p>
        </p:txBody>
      </p:sp>
      <p:sp>
        <p:nvSpPr>
          <p:cNvPr id="3" name="TextBox 14">
            <a:extLst>
              <a:ext uri="{FF2B5EF4-FFF2-40B4-BE49-F238E27FC236}">
                <a16:creationId xmlns:a16="http://schemas.microsoft.com/office/drawing/2014/main" id="{748CD2A2-C645-C708-B13E-444C30880118}"/>
              </a:ext>
            </a:extLst>
          </p:cNvPr>
          <p:cNvSpPr txBox="1"/>
          <p:nvPr/>
        </p:nvSpPr>
        <p:spPr>
          <a:xfrm>
            <a:off x="3962400" y="571500"/>
            <a:ext cx="9524999" cy="1015663"/>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black"/>
                </a:solidFill>
                <a:effectLst/>
                <a:uLnTx/>
                <a:uFillTx/>
                <a:latin typeface="#9Slide05 SVNBellico" panose="02000000000000000000" pitchFamily="2" charset="0"/>
              </a:rPr>
              <a:t>Bài</a:t>
            </a:r>
            <a:r>
              <a:rPr kumimoji="0" lang="en-US" sz="6600" b="0" i="0" u="none" strike="noStrike" kern="1200" cap="none" spc="0" normalizeH="0" baseline="0" noProof="0" dirty="0">
                <a:ln>
                  <a:noFill/>
                </a:ln>
                <a:solidFill>
                  <a:prstClr val="black"/>
                </a:solidFill>
                <a:effectLst/>
                <a:uLnTx/>
                <a:uFillTx/>
                <a:latin typeface="#9Slide05 SVNBellico" panose="02000000000000000000" pitchFamily="2" charset="0"/>
              </a:rPr>
              <a:t> 8: </a:t>
            </a:r>
            <a:r>
              <a:rPr kumimoji="0" lang="en-US" sz="6600" b="0" i="0" u="none" strike="noStrike" kern="1200" cap="none" spc="0" normalizeH="0" baseline="0" noProof="0" dirty="0" err="1">
                <a:ln>
                  <a:noFill/>
                </a:ln>
                <a:solidFill>
                  <a:prstClr val="black"/>
                </a:solidFill>
                <a:effectLst/>
                <a:uLnTx/>
                <a:uFillTx/>
                <a:latin typeface="#9Slide05 SVNBellico" panose="02000000000000000000" pitchFamily="2" charset="0"/>
              </a:rPr>
              <a:t>Nhà</a:t>
            </a:r>
            <a:r>
              <a:rPr kumimoji="0" lang="en-US" sz="6600" b="0" i="0" u="none" strike="noStrike" kern="1200" cap="none" spc="0" normalizeH="0" baseline="0" noProof="0" dirty="0">
                <a:ln>
                  <a:noFill/>
                </a:ln>
                <a:solidFill>
                  <a:prstClr val="black"/>
                </a:solidFill>
                <a:effectLst/>
                <a:uLnTx/>
                <a:uFillTx/>
                <a:latin typeface="#9Slide05 SVNBellico" panose="02000000000000000000" pitchFamily="2" charset="0"/>
              </a:rPr>
              <a:t> </a:t>
            </a:r>
            <a:r>
              <a:rPr kumimoji="0" lang="en-US" sz="6600" b="0" i="0" u="none" strike="noStrike" kern="1200" cap="none" spc="0" normalizeH="0" baseline="0" noProof="0" dirty="0" err="1">
                <a:ln>
                  <a:noFill/>
                </a:ln>
                <a:solidFill>
                  <a:prstClr val="black"/>
                </a:solidFill>
                <a:effectLst/>
                <a:uLnTx/>
                <a:uFillTx/>
                <a:latin typeface="#9Slide05 SVNBellico" panose="02000000000000000000" pitchFamily="2" charset="0"/>
              </a:rPr>
              <a:t>văn</a:t>
            </a:r>
            <a:r>
              <a:rPr kumimoji="0" lang="en-US" sz="6600" b="0" i="0" u="none" strike="noStrike" kern="1200" cap="none" spc="0" normalizeH="0" baseline="0" noProof="0" dirty="0">
                <a:ln>
                  <a:noFill/>
                </a:ln>
                <a:solidFill>
                  <a:prstClr val="black"/>
                </a:solidFill>
                <a:effectLst/>
                <a:uLnTx/>
                <a:uFillTx/>
                <a:latin typeface="#9Slide05 SVNBellico" panose="02000000000000000000" pitchFamily="2" charset="0"/>
              </a:rPr>
              <a:t> </a:t>
            </a:r>
            <a:r>
              <a:rPr kumimoji="0" lang="en-US" sz="6600" b="0" i="0" u="none" strike="noStrike" kern="1200" cap="none" spc="0" normalizeH="0" baseline="0" noProof="0" dirty="0" err="1">
                <a:ln>
                  <a:noFill/>
                </a:ln>
                <a:solidFill>
                  <a:prstClr val="black"/>
                </a:solidFill>
                <a:effectLst/>
                <a:uLnTx/>
                <a:uFillTx/>
                <a:latin typeface="#9Slide05 SVNBellico" panose="02000000000000000000" pitchFamily="2" charset="0"/>
              </a:rPr>
              <a:t>và</a:t>
            </a:r>
            <a:r>
              <a:rPr kumimoji="0" lang="en-US" sz="6600" b="0" i="0" u="none" strike="noStrike" kern="1200" cap="none" spc="0" normalizeH="0" baseline="0" noProof="0" dirty="0">
                <a:ln>
                  <a:noFill/>
                </a:ln>
                <a:solidFill>
                  <a:prstClr val="black"/>
                </a:solidFill>
                <a:effectLst/>
                <a:uLnTx/>
                <a:uFillTx/>
                <a:latin typeface="#9Slide05 SVNBellico" panose="02000000000000000000" pitchFamily="2" charset="0"/>
              </a:rPr>
              <a:t> </a:t>
            </a:r>
            <a:r>
              <a:rPr kumimoji="0" lang="en-US" sz="6600" b="0" i="0" u="none" strike="noStrike" kern="1200" cap="none" spc="0" normalizeH="0" baseline="0" noProof="0" dirty="0" err="1">
                <a:ln>
                  <a:noFill/>
                </a:ln>
                <a:solidFill>
                  <a:prstClr val="black"/>
                </a:solidFill>
                <a:effectLst/>
                <a:uLnTx/>
                <a:uFillTx/>
                <a:latin typeface="#9Slide05 SVNBellico" panose="02000000000000000000" pitchFamily="2" charset="0"/>
              </a:rPr>
              <a:t>trang</a:t>
            </a:r>
            <a:r>
              <a:rPr kumimoji="0" lang="en-US" sz="6600" b="0" i="0" u="none" strike="noStrike" kern="1200" cap="none" spc="0" normalizeH="0" baseline="0" noProof="0" dirty="0">
                <a:ln>
                  <a:noFill/>
                </a:ln>
                <a:solidFill>
                  <a:prstClr val="black"/>
                </a:solidFill>
                <a:effectLst/>
                <a:uLnTx/>
                <a:uFillTx/>
                <a:latin typeface="#9Slide05 SVNBellico" panose="02000000000000000000" pitchFamily="2" charset="0"/>
              </a:rPr>
              <a:t> </a:t>
            </a:r>
            <a:r>
              <a:rPr kumimoji="0" lang="en-US" sz="6600" b="0" i="0" u="none" strike="noStrike" kern="1200" cap="none" spc="0" normalizeH="0" baseline="0" noProof="0" dirty="0" err="1">
                <a:ln>
                  <a:noFill/>
                </a:ln>
                <a:solidFill>
                  <a:prstClr val="black"/>
                </a:solidFill>
                <a:effectLst/>
                <a:uLnTx/>
                <a:uFillTx/>
                <a:latin typeface="#9Slide05 SVNBellico" panose="02000000000000000000" pitchFamily="2" charset="0"/>
              </a:rPr>
              <a:t>viết</a:t>
            </a:r>
            <a:endParaRPr kumimoji="0" lang="en-US" sz="7200" b="0" i="0" u="none" strike="noStrike" kern="1200" cap="none" spc="0" normalizeH="0" baseline="0" noProof="0" dirty="0">
              <a:ln>
                <a:noFill/>
              </a:ln>
              <a:solidFill>
                <a:srgbClr val="9B1D1B"/>
              </a:solidFill>
              <a:effectLst/>
              <a:uLnTx/>
              <a:uFillTx/>
              <a:latin typeface="#9Slide05 SVNBellico" panose="02000000000000000000" pitchFamily="2" charset="0"/>
            </a:endParaRPr>
          </a:p>
        </p:txBody>
      </p:sp>
    </p:spTree>
    <p:extLst>
      <p:ext uri="{BB962C8B-B14F-4D97-AF65-F5344CB8AC3E}">
        <p14:creationId xmlns:p14="http://schemas.microsoft.com/office/powerpoint/2010/main" val="134773835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6"/>
          <p:cNvSpPr txBox="1"/>
          <p:nvPr/>
        </p:nvSpPr>
        <p:spPr>
          <a:xfrm>
            <a:off x="3657600" y="6057900"/>
            <a:ext cx="11201400" cy="295465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spc="-137" dirty="0">
                <a:solidFill>
                  <a:srgbClr val="FF0000"/>
                </a:solidFill>
                <a:latin typeface="#9Slide04 NewParis Headline" panose="02070500080000000003" pitchFamily="18" charset="0"/>
                <a:cs typeface="Times New Roman" pitchFamily="18" charset="0"/>
              </a:rPr>
              <a:t>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spc="-137" dirty="0" err="1">
                <a:solidFill>
                  <a:srgbClr val="FF0000"/>
                </a:solidFill>
                <a:latin typeface="#9Slide04 NewParis Headline" panose="02070500080000000003" pitchFamily="18" charset="0"/>
                <a:cs typeface="Times New Roman" pitchFamily="18" charset="0"/>
              </a:rPr>
              <a:t>Hình</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thành</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kiến</a:t>
            </a:r>
            <a:r>
              <a:rPr lang="en-US" sz="9600" b="1" spc="-137" dirty="0">
                <a:solidFill>
                  <a:srgbClr val="FF0000"/>
                </a:solidFill>
                <a:latin typeface="#9Slide04 NewParis Headline" panose="02070500080000000003" pitchFamily="18" charset="0"/>
                <a:cs typeface="Times New Roman" pitchFamily="18" charset="0"/>
              </a:rPr>
              <a:t> </a:t>
            </a:r>
            <a:r>
              <a:rPr lang="en-US" sz="9600" b="1" spc="-137" dirty="0" err="1">
                <a:solidFill>
                  <a:srgbClr val="FF0000"/>
                </a:solidFill>
                <a:latin typeface="#9Slide04 NewParis Headline" panose="02070500080000000003" pitchFamily="18" charset="0"/>
                <a:cs typeface="Times New Roman" pitchFamily="18" charset="0"/>
              </a:rPr>
              <a:t>thức</a:t>
            </a:r>
            <a:endParaRPr kumimoji="0" lang="en-US" sz="9600" b="1" i="0" u="none" strike="noStrike" kern="1200" cap="none" spc="-137" normalizeH="0" baseline="0" noProof="0" dirty="0">
              <a:ln>
                <a:noFill/>
              </a:ln>
              <a:solidFill>
                <a:srgbClr val="FF0000"/>
              </a:solidFill>
              <a:effectLst/>
              <a:uLnTx/>
              <a:uFillTx/>
              <a:latin typeface="#9Slide04 NewParis Headline" panose="02070500080000000003" pitchFamily="18" charset="0"/>
              <a:cs typeface="Times New Roman" pitchFamily="18" charset="0"/>
            </a:endParaRPr>
          </a:p>
        </p:txBody>
      </p:sp>
      <p:sp>
        <p:nvSpPr>
          <p:cNvPr id="2" name="Freeform 4">
            <a:extLst>
              <a:ext uri="{FF2B5EF4-FFF2-40B4-BE49-F238E27FC236}">
                <a16:creationId xmlns:a16="http://schemas.microsoft.com/office/drawing/2014/main" id="{739EBDD8-B62A-3E5F-7893-C92C46FB41B3}"/>
              </a:ext>
            </a:extLst>
          </p:cNvPr>
          <p:cNvSpPr/>
          <p:nvPr/>
        </p:nvSpPr>
        <p:spPr>
          <a:xfrm>
            <a:off x="3657600" y="-27709"/>
            <a:ext cx="10820400" cy="5780809"/>
          </a:xfrm>
          <a:custGeom>
            <a:avLst/>
            <a:gdLst/>
            <a:ahLst/>
            <a:cxnLst/>
            <a:rect l="l" t="t" r="r" b="b"/>
            <a:pathLst>
              <a:path w="5754965" h="4114800">
                <a:moveTo>
                  <a:pt x="0" y="0"/>
                </a:moveTo>
                <a:lnTo>
                  <a:pt x="5754965" y="0"/>
                </a:lnTo>
                <a:lnTo>
                  <a:pt x="575496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32386054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2E17F-000C-A5F9-08EE-249598C40235}"/>
              </a:ext>
            </a:extLst>
          </p:cNvPr>
          <p:cNvSpPr/>
          <p:nvPr/>
        </p:nvSpPr>
        <p:spPr>
          <a:xfrm>
            <a:off x="699655" y="1941862"/>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156715A-32C8-B7FB-4BB4-72E7976ECF46}"/>
              </a:ext>
            </a:extLst>
          </p:cNvPr>
          <p:cNvSpPr/>
          <p:nvPr/>
        </p:nvSpPr>
        <p:spPr>
          <a:xfrm>
            <a:off x="1295400" y="3015474"/>
            <a:ext cx="16383000" cy="1446550"/>
          </a:xfrm>
          <a:prstGeom prst="rect">
            <a:avLst/>
          </a:prstGeom>
        </p:spPr>
        <p:txBody>
          <a:bodyPr wrap="square">
            <a:spAutoFit/>
          </a:bodyPr>
          <a:lstStyle/>
          <a:p>
            <a:pPr algn="just" defTabSz="1371600">
              <a:spcAft>
                <a:spcPts val="1125"/>
              </a:spcAft>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suối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trẻo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lắm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727DA748-BD45-A9F1-5D8C-AED5F1DCEB77}"/>
              </a:ext>
            </a:extLst>
          </p:cNvPr>
          <p:cNvSpPr/>
          <p:nvPr/>
        </p:nvSpPr>
        <p:spPr>
          <a:xfrm>
            <a:off x="2819400" y="4914900"/>
            <a:ext cx="8882899" cy="2800767"/>
          </a:xfrm>
          <a:prstGeom prst="rect">
            <a:avLst/>
          </a:prstGeom>
        </p:spPr>
        <p:txBody>
          <a:bodyPr wrap="square">
            <a:spAutoFit/>
          </a:bodyPr>
          <a:lstStyle/>
          <a:p>
            <a:pPr algn="just" defTabSz="1371600">
              <a:spcAft>
                <a:spcPts val="1125"/>
              </a:spcAft>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2F7BFC0-6CB0-5F5B-E955-6F018F7F0CCC}"/>
              </a:ext>
            </a:extLst>
          </p:cNvPr>
          <p:cNvSpPr/>
          <p:nvPr/>
        </p:nvSpPr>
        <p:spPr>
          <a:xfrm>
            <a:off x="2819400" y="8168543"/>
            <a:ext cx="8882899" cy="769441"/>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chêm</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xen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phụ</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chú</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4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id="{1033E859-E6BF-2BFD-30F2-D3BDAAA7315A}"/>
              </a:ext>
            </a:extLst>
          </p:cNvPr>
          <p:cNvSpPr/>
          <p:nvPr/>
        </p:nvSpPr>
        <p:spPr>
          <a:xfrm rot="5878305">
            <a:off x="-76200" y="5551607"/>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asvg="http://schemas.microsoft.com/office/drawing/2016/SVG/main" xmlns="" r:embed="rId4"/>
                </a:ext>
              </a:extLst>
            </a:blip>
            <a:stretch>
              <a:fillRect t="-232761" r="-499472" b="-229128"/>
            </a:stretch>
          </a:blipFill>
        </p:spPr>
      </p:sp>
      <p:pic>
        <p:nvPicPr>
          <p:cNvPr id="7" name="Picture 6" descr="A person and children in a classroom&#10;&#10;Description automatically generated">
            <a:extLst>
              <a:ext uri="{FF2B5EF4-FFF2-40B4-BE49-F238E27FC236}">
                <a16:creationId xmlns:a16="http://schemas.microsoft.com/office/drawing/2014/main" id="{22F9E5F7-C596-8C58-094E-027787B2BC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33121" y="4696841"/>
            <a:ext cx="6701537" cy="6701537"/>
          </a:xfrm>
          <a:prstGeom prst="rect">
            <a:avLst/>
          </a:prstGeom>
        </p:spPr>
      </p:pic>
      <p:sp>
        <p:nvSpPr>
          <p:cNvPr id="6" name="Rectangle 5">
            <a:extLst>
              <a:ext uri="{FF2B5EF4-FFF2-40B4-BE49-F238E27FC236}">
                <a16:creationId xmlns:a16="http://schemas.microsoft.com/office/drawing/2014/main" id="{388DD4F4-EB9A-902B-588F-679BB2F3BBD9}"/>
              </a:ext>
            </a:extLst>
          </p:cNvPr>
          <p:cNvSpPr/>
          <p:nvPr/>
        </p:nvSpPr>
        <p:spPr>
          <a:xfrm>
            <a:off x="685800" y="854931"/>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Thành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a:t>
            </a:r>
            <a:r>
              <a:rPr lang="en-US" sz="4400" b="1"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t </a:t>
            </a:r>
            <a:r>
              <a:rPr lang="en-US" sz="4400" b="1" dirty="0" err="1">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45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2E17F-000C-A5F9-08EE-249598C40235}"/>
              </a:ext>
            </a:extLst>
          </p:cNvPr>
          <p:cNvSpPr/>
          <p:nvPr/>
        </p:nvSpPr>
        <p:spPr>
          <a:xfrm>
            <a:off x="693056" y="474304"/>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156715A-32C8-B7FB-4BB4-72E7976ECF46}"/>
              </a:ext>
            </a:extLst>
          </p:cNvPr>
          <p:cNvSpPr/>
          <p:nvPr/>
        </p:nvSpPr>
        <p:spPr>
          <a:xfrm>
            <a:off x="1219200" y="1908464"/>
            <a:ext cx="16383000" cy="1446550"/>
          </a:xfrm>
          <a:prstGeom prst="rect">
            <a:avLst/>
          </a:prstGeom>
        </p:spPr>
        <p:txBody>
          <a:bodyPr wrap="square">
            <a:spAutoFit/>
          </a:bodyPr>
          <a:lstStyle/>
          <a:p>
            <a:pPr lvl="0" algn="just" defTabSz="1371600">
              <a:spcAft>
                <a:spcPts val="1125"/>
              </a:spcAft>
              <a:defRPr/>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yếm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hẹp</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727DA748-BD45-A9F1-5D8C-AED5F1DCEB77}"/>
              </a:ext>
            </a:extLst>
          </p:cNvPr>
          <p:cNvSpPr/>
          <p:nvPr/>
        </p:nvSpPr>
        <p:spPr>
          <a:xfrm>
            <a:off x="3048000" y="3883981"/>
            <a:ext cx="14478000" cy="2800767"/>
          </a:xfrm>
          <a:prstGeom prst="rect">
            <a:avLst/>
          </a:prstGeom>
        </p:spPr>
        <p:txBody>
          <a:bodyPr wrap="square">
            <a:spAutoFit/>
          </a:bodyPr>
          <a:lstStyle/>
          <a:p>
            <a:pPr lvl="0" algn="just" defTabSz="1371600">
              <a:spcAft>
                <a:spcPts val="1125"/>
              </a:spcAft>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sương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nó</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tựu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82F7BFC0-6CB0-5F5B-E955-6F018F7F0CCC}"/>
              </a:ext>
            </a:extLst>
          </p:cNvPr>
          <p:cNvSpPr/>
          <p:nvPr/>
        </p:nvSpPr>
        <p:spPr>
          <a:xfrm>
            <a:off x="3048001" y="7156786"/>
            <a:ext cx="7543800" cy="1446550"/>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chêm</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xen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phụ</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chú</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4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id="{1033E859-E6BF-2BFD-30F2-D3BDAAA7315A}"/>
              </a:ext>
            </a:extLst>
          </p:cNvPr>
          <p:cNvSpPr/>
          <p:nvPr/>
        </p:nvSpPr>
        <p:spPr>
          <a:xfrm rot="5878305">
            <a:off x="-76200" y="5551607"/>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asvg="http://schemas.microsoft.com/office/drawing/2016/SVG/main" xmlns="" r:embed="rId4"/>
                </a:ext>
              </a:extLst>
            </a:blip>
            <a:stretch>
              <a:fillRect t="-232761" r="-499472" b="-229128"/>
            </a:stretch>
          </a:blipFill>
        </p:spPr>
      </p:sp>
      <p:pic>
        <p:nvPicPr>
          <p:cNvPr id="1026" name="Picture 2" descr="Tôi đi học: Áng văn xuôi đẫm chất thơ | Sở GDĐT Vĩnh Phúc">
            <a:extLst>
              <a:ext uri="{FF2B5EF4-FFF2-40B4-BE49-F238E27FC236}">
                <a16:creationId xmlns:a16="http://schemas.microsoft.com/office/drawing/2014/main" id="{C1F1CA0E-C031-FE15-7429-4FBCF51D1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0" y="6441473"/>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2E17F-000C-A5F9-08EE-249598C40235}"/>
              </a:ext>
            </a:extLst>
          </p:cNvPr>
          <p:cNvSpPr/>
          <p:nvPr/>
        </p:nvSpPr>
        <p:spPr>
          <a:xfrm>
            <a:off x="693056" y="474304"/>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id="{FEF3FB61-FF72-DFCB-1D20-9B0EC8E320A2}"/>
              </a:ext>
            </a:extLst>
          </p:cNvPr>
          <p:cNvSpPr/>
          <p:nvPr/>
        </p:nvSpPr>
        <p:spPr>
          <a:xfrm>
            <a:off x="1371600" y="2476500"/>
            <a:ext cx="3605593" cy="4114800"/>
          </a:xfrm>
          <a:custGeom>
            <a:avLst/>
            <a:gdLst/>
            <a:ahLst/>
            <a:cxnLst/>
            <a:rect l="l" t="t" r="r" b="b"/>
            <a:pathLst>
              <a:path w="3605593" h="4114800">
                <a:moveTo>
                  <a:pt x="0" y="0"/>
                </a:moveTo>
                <a:lnTo>
                  <a:pt x="3605594" y="0"/>
                </a:lnTo>
                <a:lnTo>
                  <a:pt x="360559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Rectangle 6">
            <a:extLst>
              <a:ext uri="{FF2B5EF4-FFF2-40B4-BE49-F238E27FC236}">
                <a16:creationId xmlns:a16="http://schemas.microsoft.com/office/drawing/2014/main" id="{C442555C-6341-815B-59A4-85DFCF46A502}"/>
              </a:ext>
            </a:extLst>
          </p:cNvPr>
          <p:cNvSpPr/>
          <p:nvPr/>
        </p:nvSpPr>
        <p:spPr>
          <a:xfrm>
            <a:off x="6781800" y="4229100"/>
            <a:ext cx="10007540" cy="4296048"/>
          </a:xfrm>
          <a:prstGeom prst="rect">
            <a:avLst/>
          </a:prstGeom>
        </p:spPr>
        <p:txBody>
          <a:bodyPr wrap="square">
            <a:spAutoFit/>
          </a:bodyPr>
          <a:lstStyle/>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ngoặc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gạch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ngang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endPar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9">
            <a:extLst>
              <a:ext uri="{FF2B5EF4-FFF2-40B4-BE49-F238E27FC236}">
                <a16:creationId xmlns:a16="http://schemas.microsoft.com/office/drawing/2014/main" id="{2BAA7050-555E-69E5-8594-901342E54BBA}"/>
              </a:ext>
            </a:extLst>
          </p:cNvPr>
          <p:cNvSpPr/>
          <p:nvPr/>
        </p:nvSpPr>
        <p:spPr>
          <a:xfrm>
            <a:off x="7467600" y="2146653"/>
            <a:ext cx="8382000" cy="1905000"/>
          </a:xfrm>
          <a:prstGeom prst="roundRect">
            <a:avLst>
              <a:gd name="adj" fmla="val 50000"/>
            </a:avLst>
          </a:prstGeom>
          <a:solidFill>
            <a:srgbClr val="F8E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defTabSz="913491">
              <a:lnSpc>
                <a:spcPct val="150000"/>
              </a:lnSpc>
            </a:pPr>
            <a:r>
              <a:rPr lang="en-US" altLang="ko-KR" sz="4400" b="1" dirty="0">
                <a:solidFill>
                  <a:schemeClr val="tx1"/>
                </a:solidFill>
                <a:latin typeface="Times New Roman" panose="02020603050405020304" pitchFamily="18" charset="0"/>
                <a:ea typeface="맑은 고딕" panose="020B0503020000020004" pitchFamily="34" charset="-127"/>
                <a:cs typeface="Times New Roman" panose="02020603050405020304" pitchFamily="18" charset="0"/>
              </a:rPr>
              <a:t>THÀNH PHẦN CHÊM XEN (PHỤ CHÚ)</a:t>
            </a:r>
            <a:endParaRPr lang="ko-KR" altLang="en-US" sz="4400" b="1" dirty="0">
              <a:solidFill>
                <a:schemeClr val="tx1"/>
              </a:solidFill>
              <a:latin typeface="Times New Roman" panose="02020603050405020304" pitchFamily="18" charset="0"/>
              <a:ea typeface="맑은 고딕"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10245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2E17F-000C-A5F9-08EE-249598C40235}"/>
              </a:ext>
            </a:extLst>
          </p:cNvPr>
          <p:cNvSpPr/>
          <p:nvPr/>
        </p:nvSpPr>
        <p:spPr>
          <a:xfrm>
            <a:off x="693056" y="474304"/>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156715A-32C8-B7FB-4BB4-72E7976ECF46}"/>
              </a:ext>
            </a:extLst>
          </p:cNvPr>
          <p:cNvSpPr/>
          <p:nvPr/>
        </p:nvSpPr>
        <p:spPr>
          <a:xfrm>
            <a:off x="1219200" y="1866900"/>
            <a:ext cx="16383000" cy="769441"/>
          </a:xfrm>
          <a:prstGeom prst="rect">
            <a:avLst/>
          </a:prstGeom>
        </p:spPr>
        <p:txBody>
          <a:bodyPr wrap="square">
            <a:spAutoFit/>
          </a:bodyPr>
          <a:lstStyle/>
          <a:p>
            <a:pPr lvl="0" algn="just" defTabSz="1371600">
              <a:spcAft>
                <a:spcPts val="1125"/>
              </a:spcAft>
              <a:defRPr/>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Anh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Mên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727DA748-BD45-A9F1-5D8C-AED5F1DCEB77}"/>
              </a:ext>
            </a:extLst>
          </p:cNvPr>
          <p:cNvSpPr/>
          <p:nvPr/>
        </p:nvSpPr>
        <p:spPr>
          <a:xfrm>
            <a:off x="2514600" y="3924298"/>
            <a:ext cx="6629400" cy="1446550"/>
          </a:xfrm>
          <a:prstGeom prst="rect">
            <a:avLst/>
          </a:prstGeom>
        </p:spPr>
        <p:txBody>
          <a:bodyPr wrap="square">
            <a:spAutoFit/>
          </a:bodyPr>
          <a:lstStyle/>
          <a:p>
            <a:pPr lvl="0" algn="just" defTabSz="1371600">
              <a:spcAft>
                <a:spcPts val="1125"/>
              </a:spcAft>
              <a:defRPr/>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Mon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Mên</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2F7BFC0-6CB0-5F5B-E955-6F018F7F0CCC}"/>
              </a:ext>
            </a:extLst>
          </p:cNvPr>
          <p:cNvSpPr/>
          <p:nvPr/>
        </p:nvSpPr>
        <p:spPr>
          <a:xfrm>
            <a:off x="3109340" y="7004531"/>
            <a:ext cx="8882899" cy="769441"/>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gọi</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đáp</a:t>
            </a:r>
            <a:endParaRPr lang="en-US" sz="4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id="{1033E859-E6BF-2BFD-30F2-D3BDAAA7315A}"/>
              </a:ext>
            </a:extLst>
          </p:cNvPr>
          <p:cNvSpPr/>
          <p:nvPr/>
        </p:nvSpPr>
        <p:spPr>
          <a:xfrm rot="5878305">
            <a:off x="-76200" y="5551606"/>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asvg="http://schemas.microsoft.com/office/drawing/2016/SVG/main" xmlns="" r:embed="rId4"/>
                </a:ext>
              </a:extLst>
            </a:blip>
            <a:stretch>
              <a:fillRect t="-232761" r="-499472" b="-229128"/>
            </a:stretch>
          </a:blipFill>
        </p:spPr>
      </p:sp>
      <p:pic>
        <p:nvPicPr>
          <p:cNvPr id="2050" name="Picture 2" descr="Dàn ý phân tích nhân vật Mon và Mên ngắn nhất">
            <a:extLst>
              <a:ext uri="{FF2B5EF4-FFF2-40B4-BE49-F238E27FC236}">
                <a16:creationId xmlns:a16="http://schemas.microsoft.com/office/drawing/2014/main" id="{1E31A321-E092-9674-CC89-CA669B5CB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0" y="3390900"/>
            <a:ext cx="7391400" cy="438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32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2E17F-000C-A5F9-08EE-249598C40235}"/>
              </a:ext>
            </a:extLst>
          </p:cNvPr>
          <p:cNvSpPr/>
          <p:nvPr/>
        </p:nvSpPr>
        <p:spPr>
          <a:xfrm>
            <a:off x="693056" y="474304"/>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156715A-32C8-B7FB-4BB4-72E7976ECF46}"/>
              </a:ext>
            </a:extLst>
          </p:cNvPr>
          <p:cNvSpPr/>
          <p:nvPr/>
        </p:nvSpPr>
        <p:spPr>
          <a:xfrm>
            <a:off x="1219200" y="1721428"/>
            <a:ext cx="16383000" cy="3082895"/>
          </a:xfrm>
          <a:prstGeom prst="rect">
            <a:avLst/>
          </a:prstGeom>
        </p:spPr>
        <p:txBody>
          <a:bodyPr wrap="square">
            <a:spAutoFit/>
          </a:bodyPr>
          <a:lstStyle/>
          <a:p>
            <a:pPr algn="just" defTabSz="1371600">
              <a:spcAft>
                <a:spcPts val="1125"/>
              </a:spcAft>
              <a:defRPr/>
            </a:pP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defTabSz="1371600">
              <a:spcAft>
                <a:spcPts val="1125"/>
              </a:spcAft>
              <a:defRPr/>
            </a:pP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Giuốc-đanh</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à?</a:t>
            </a:r>
          </a:p>
          <a:p>
            <a:pPr algn="just" defTabSz="1371600">
              <a:spcAft>
                <a:spcPts val="1125"/>
              </a:spcAft>
              <a:defRPr/>
            </a:pP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Phó</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May: - </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chứ</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quý</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27DA748-BD45-A9F1-5D8C-AED5F1DCEB77}"/>
              </a:ext>
            </a:extLst>
          </p:cNvPr>
          <p:cNvSpPr/>
          <p:nvPr/>
        </p:nvSpPr>
        <p:spPr>
          <a:xfrm>
            <a:off x="2590800" y="5305408"/>
            <a:ext cx="8686800" cy="2123658"/>
          </a:xfrm>
          <a:prstGeom prst="rect">
            <a:avLst/>
          </a:prstGeom>
        </p:spPr>
        <p:txBody>
          <a:bodyPr wrap="square">
            <a:spAutoFit/>
          </a:bodyPr>
          <a:lstStyle/>
          <a:p>
            <a:pPr algn="just" defTabSz="1371600">
              <a:spcAft>
                <a:spcPts val="1125"/>
              </a:spcAft>
            </a:pP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b="1"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Phó</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May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Giuốc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đanh</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2F7BFC0-6CB0-5F5B-E955-6F018F7F0CCC}"/>
              </a:ext>
            </a:extLst>
          </p:cNvPr>
          <p:cNvSpPr/>
          <p:nvPr/>
        </p:nvSpPr>
        <p:spPr>
          <a:xfrm>
            <a:off x="3195335" y="8039100"/>
            <a:ext cx="8882899" cy="769441"/>
          </a:xfrm>
          <a:prstGeom prst="rect">
            <a:avLst/>
          </a:prstGeom>
        </p:spPr>
        <p:txBody>
          <a:bodyPr wrap="square">
            <a:spAutoFit/>
          </a:bodyPr>
          <a:lstStyle/>
          <a:p>
            <a:pPr algn="just">
              <a:spcAft>
                <a:spcPts val="750"/>
              </a:spcAft>
            </a:pP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Thành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phần</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gọi</a:t>
            </a:r>
            <a:r>
              <a:rPr lang="en-US" sz="4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4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đáp</a:t>
            </a:r>
            <a:endParaRPr lang="en-US" sz="4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Freeform 8">
            <a:extLst>
              <a:ext uri="{FF2B5EF4-FFF2-40B4-BE49-F238E27FC236}">
                <a16:creationId xmlns:a16="http://schemas.microsoft.com/office/drawing/2014/main" id="{1033E859-E6BF-2BFD-30F2-D3BDAAA7315A}"/>
              </a:ext>
            </a:extLst>
          </p:cNvPr>
          <p:cNvSpPr/>
          <p:nvPr/>
        </p:nvSpPr>
        <p:spPr>
          <a:xfrm rot="5878305">
            <a:off x="-76200" y="5551608"/>
            <a:ext cx="2100509" cy="1779732"/>
          </a:xfrm>
          <a:custGeom>
            <a:avLst/>
            <a:gdLst/>
            <a:ahLst/>
            <a:cxnLst/>
            <a:rect l="l" t="t" r="r" b="b"/>
            <a:pathLst>
              <a:path w="2100509" h="1779732">
                <a:moveTo>
                  <a:pt x="0" y="0"/>
                </a:moveTo>
                <a:lnTo>
                  <a:pt x="2100509" y="0"/>
                </a:lnTo>
                <a:lnTo>
                  <a:pt x="2100509" y="1779733"/>
                </a:lnTo>
                <a:lnTo>
                  <a:pt x="0" y="1779733"/>
                </a:lnTo>
                <a:lnTo>
                  <a:pt x="0" y="0"/>
                </a:lnTo>
                <a:close/>
              </a:path>
            </a:pathLst>
          </a:custGeom>
          <a:blipFill>
            <a:blip r:embed="rId3">
              <a:extLst>
                <a:ext uri="{96DAC541-7B7A-43D3-8B79-37D633B846F1}">
                  <asvg:svgBlip xmlns:asvg="http://schemas.microsoft.com/office/drawing/2016/SVG/main" xmlns="" r:embed="rId4"/>
                </a:ext>
              </a:extLst>
            </a:blip>
            <a:stretch>
              <a:fillRect t="-232761" r="-499472" b="-229128"/>
            </a:stretch>
          </a:blipFill>
        </p:spPr>
      </p:sp>
      <p:sp>
        <p:nvSpPr>
          <p:cNvPr id="7" name="Freeform 3">
            <a:extLst>
              <a:ext uri="{FF2B5EF4-FFF2-40B4-BE49-F238E27FC236}">
                <a16:creationId xmlns:a16="http://schemas.microsoft.com/office/drawing/2014/main" id="{4F43579B-1A67-CA7B-4899-A7FBE7ADB9AE}"/>
              </a:ext>
            </a:extLst>
          </p:cNvPr>
          <p:cNvSpPr/>
          <p:nvPr/>
        </p:nvSpPr>
        <p:spPr>
          <a:xfrm>
            <a:off x="13030200" y="5817691"/>
            <a:ext cx="6477000" cy="4762500"/>
          </a:xfrm>
          <a:custGeom>
            <a:avLst/>
            <a:gdLst/>
            <a:ahLst/>
            <a:cxnLst/>
            <a:rect l="l" t="t" r="r" b="b"/>
            <a:pathLst>
              <a:path w="7910130" h="5261956">
                <a:moveTo>
                  <a:pt x="0" y="0"/>
                </a:moveTo>
                <a:lnTo>
                  <a:pt x="7910130" y="0"/>
                </a:lnTo>
                <a:lnTo>
                  <a:pt x="7910130" y="5261956"/>
                </a:lnTo>
                <a:lnTo>
                  <a:pt x="0" y="5261956"/>
                </a:lnTo>
                <a:lnTo>
                  <a:pt x="0" y="0"/>
                </a:lnTo>
                <a:close/>
              </a:path>
            </a:pathLst>
          </a:custGeom>
          <a:blipFill>
            <a:blip r:embed="rId5"/>
            <a:stretch>
              <a:fillRect/>
            </a:stretch>
          </a:blipFill>
        </p:spPr>
      </p:sp>
      <p:sp>
        <p:nvSpPr>
          <p:cNvPr id="8" name="Freeform 2">
            <a:extLst>
              <a:ext uri="{FF2B5EF4-FFF2-40B4-BE49-F238E27FC236}">
                <a16:creationId xmlns:a16="http://schemas.microsoft.com/office/drawing/2014/main" id="{A186ADFB-963C-D7F6-A828-8E8B02012143}"/>
              </a:ext>
            </a:extLst>
          </p:cNvPr>
          <p:cNvSpPr/>
          <p:nvPr/>
        </p:nvSpPr>
        <p:spPr>
          <a:xfrm>
            <a:off x="11126268" y="4610100"/>
            <a:ext cx="3048000" cy="7811966"/>
          </a:xfrm>
          <a:custGeom>
            <a:avLst/>
            <a:gdLst/>
            <a:ahLst/>
            <a:cxnLst/>
            <a:rect l="l" t="t" r="r" b="b"/>
            <a:pathLst>
              <a:path w="3512025" h="9444100">
                <a:moveTo>
                  <a:pt x="0" y="0"/>
                </a:moveTo>
                <a:lnTo>
                  <a:pt x="3512025" y="0"/>
                </a:lnTo>
                <a:lnTo>
                  <a:pt x="3512025" y="9444100"/>
                </a:lnTo>
                <a:lnTo>
                  <a:pt x="0" y="9444100"/>
                </a:lnTo>
                <a:lnTo>
                  <a:pt x="0" y="0"/>
                </a:lnTo>
                <a:close/>
              </a:path>
            </a:pathLst>
          </a:custGeom>
          <a:blipFill>
            <a:blip r:embed="rId6"/>
            <a:stretch>
              <a:fillRect/>
            </a:stretch>
          </a:blipFill>
        </p:spPr>
      </p:sp>
    </p:spTree>
    <p:extLst>
      <p:ext uri="{BB962C8B-B14F-4D97-AF65-F5344CB8AC3E}">
        <p14:creationId xmlns:p14="http://schemas.microsoft.com/office/powerpoint/2010/main" val="101745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2E17F-000C-A5F9-08EE-249598C40235}"/>
              </a:ext>
            </a:extLst>
          </p:cNvPr>
          <p:cNvSpPr/>
          <p:nvPr/>
        </p:nvSpPr>
        <p:spPr>
          <a:xfrm>
            <a:off x="693056" y="474304"/>
            <a:ext cx="16223344" cy="769441"/>
          </a:xfrm>
          <a:prstGeom prst="rect">
            <a:avLst/>
          </a:prstGeom>
        </p:spPr>
        <p:txBody>
          <a:bodyPr wrap="square">
            <a:spAutoFit/>
          </a:bodyPr>
          <a:lstStyle/>
          <a:p>
            <a:pPr marL="0" marR="0" lvl="0" indent="0" algn="l" defTabSz="913840" rtl="0" eaLnBrk="1" fontAlgn="auto" latinLnBrk="0" hangingPunct="1">
              <a:lnSpc>
                <a:spcPct val="100000"/>
              </a:lnSpc>
              <a:spcBef>
                <a:spcPts val="645"/>
              </a:spcBef>
              <a:spcAft>
                <a:spcPts val="0"/>
              </a:spcAft>
              <a:buClr>
                <a:srgbClr val="231F20"/>
              </a:buClr>
              <a:buSzPts val="1200"/>
              <a:buFontTx/>
              <a:buNone/>
              <a:tabLst>
                <a:tab pos="762635" algn="l"/>
              </a:tabLst>
              <a:defRPr/>
            </a:pP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4400" b="1" i="0" u="none" strike="noStrike" kern="1200" cap="none" spc="0" normalizeH="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endPar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id="{FEF3FB61-FF72-DFCB-1D20-9B0EC8E320A2}"/>
              </a:ext>
            </a:extLst>
          </p:cNvPr>
          <p:cNvSpPr/>
          <p:nvPr/>
        </p:nvSpPr>
        <p:spPr>
          <a:xfrm>
            <a:off x="1371600" y="2476500"/>
            <a:ext cx="3605593" cy="4114800"/>
          </a:xfrm>
          <a:custGeom>
            <a:avLst/>
            <a:gdLst/>
            <a:ahLst/>
            <a:cxnLst/>
            <a:rect l="l" t="t" r="r" b="b"/>
            <a:pathLst>
              <a:path w="3605593" h="4114800">
                <a:moveTo>
                  <a:pt x="0" y="0"/>
                </a:moveTo>
                <a:lnTo>
                  <a:pt x="3605594" y="0"/>
                </a:lnTo>
                <a:lnTo>
                  <a:pt x="3605594"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Rectangle 6">
            <a:extLst>
              <a:ext uri="{FF2B5EF4-FFF2-40B4-BE49-F238E27FC236}">
                <a16:creationId xmlns:a16="http://schemas.microsoft.com/office/drawing/2014/main" id="{C442555C-6341-815B-59A4-85DFCF46A502}"/>
              </a:ext>
            </a:extLst>
          </p:cNvPr>
          <p:cNvSpPr/>
          <p:nvPr/>
        </p:nvSpPr>
        <p:spPr>
          <a:xfrm>
            <a:off x="6781800" y="4229100"/>
            <a:ext cx="10007540" cy="5255285"/>
          </a:xfrm>
          <a:prstGeom prst="rect">
            <a:avLst/>
          </a:prstGeom>
        </p:spPr>
        <p:txBody>
          <a:bodyPr wrap="square">
            <a:spAutoFit/>
          </a:bodyPr>
          <a:lstStyle/>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ý: </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xưng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ạ,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bẩm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1371600">
              <a:spcAft>
                <a:spcPts val="1125"/>
              </a:spcAf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Rounded Rectangle 9">
            <a:extLst>
              <a:ext uri="{FF2B5EF4-FFF2-40B4-BE49-F238E27FC236}">
                <a16:creationId xmlns:a16="http://schemas.microsoft.com/office/drawing/2014/main" id="{2BAA7050-555E-69E5-8594-901342E54BBA}"/>
              </a:ext>
            </a:extLst>
          </p:cNvPr>
          <p:cNvSpPr/>
          <p:nvPr/>
        </p:nvSpPr>
        <p:spPr>
          <a:xfrm>
            <a:off x="7543800" y="2324100"/>
            <a:ext cx="8382000" cy="1219200"/>
          </a:xfrm>
          <a:prstGeom prst="roundRect">
            <a:avLst>
              <a:gd name="adj" fmla="val 50000"/>
            </a:avLst>
          </a:prstGeom>
          <a:solidFill>
            <a:srgbClr val="39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defTabSz="913491">
              <a:lnSpc>
                <a:spcPct val="150000"/>
              </a:lnSpc>
            </a:pPr>
            <a:r>
              <a:rPr lang="en-US" altLang="ko-KR" sz="4400" b="1" dirty="0">
                <a:solidFill>
                  <a:schemeClr val="bg1"/>
                </a:solidFill>
                <a:latin typeface="Times New Roman" panose="02020603050405020304" pitchFamily="18" charset="0"/>
                <a:ea typeface="맑은 고딕" panose="020B0503020000020004" pitchFamily="34" charset="-127"/>
                <a:cs typeface="Times New Roman" panose="02020603050405020304" pitchFamily="18" charset="0"/>
              </a:rPr>
              <a:t>THÀNH PHẦN GỌI - ĐÁP</a:t>
            </a:r>
            <a:endParaRPr lang="ko-KR" altLang="en-US" sz="4400" b="1" dirty="0">
              <a:solidFill>
                <a:schemeClr val="bg1"/>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 name="Rectangle 2">
            <a:extLst>
              <a:ext uri="{FF2B5EF4-FFF2-40B4-BE49-F238E27FC236}">
                <a16:creationId xmlns:a16="http://schemas.microsoft.com/office/drawing/2014/main" id="{54D19D53-1F14-CED1-0945-A4D7D9DC119C}"/>
              </a:ext>
            </a:extLst>
          </p:cNvPr>
          <p:cNvSpPr/>
          <p:nvPr/>
        </p:nvSpPr>
        <p:spPr>
          <a:xfrm>
            <a:off x="762000" y="7200900"/>
            <a:ext cx="5707744" cy="1446550"/>
          </a:xfrm>
          <a:prstGeom prst="rect">
            <a:avLst/>
          </a:prstGeom>
        </p:spPr>
        <p:txBody>
          <a:bodyPr wrap="square">
            <a:spAutoFit/>
          </a:bodyPr>
          <a:lstStyle/>
          <a:p>
            <a:pPr lvl="0" algn="just">
              <a:spcAft>
                <a:spcPts val="750"/>
              </a:spcAft>
              <a:defRPr/>
            </a:pP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vâng</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nè</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thưa</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bẩm</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233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1533</Words>
  <Application>Microsoft Office PowerPoint</Application>
  <PresentationFormat>Custom</PresentationFormat>
  <Paragraphs>148</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맑은 고딕</vt:lpstr>
      <vt:lpstr>Arial</vt:lpstr>
      <vt:lpstr>Wingdings</vt:lpstr>
      <vt:lpstr>#9Slide04 NewParis Headline</vt:lpstr>
      <vt:lpstr>Times New Roman</vt:lpstr>
      <vt:lpstr>Calibri</vt:lpstr>
      <vt:lpstr>#9Slide03 Arima Madurai Black</vt:lpstr>
      <vt:lpstr>#9Slide05 SVNBellico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Aesthetic Neutral Thesis Defense Presentation</dc:title>
  <cp:lastModifiedBy>Admin</cp:lastModifiedBy>
  <cp:revision>16</cp:revision>
  <dcterms:created xsi:type="dcterms:W3CDTF">2006-08-16T00:00:00Z</dcterms:created>
  <dcterms:modified xsi:type="dcterms:W3CDTF">2024-02-12T15:05:45Z</dcterms:modified>
  <dc:identifier>DAF3WKSN8Uo</dc:identifier>
</cp:coreProperties>
</file>