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492" r:id="rId2"/>
    <p:sldId id="393" r:id="rId3"/>
    <p:sldId id="256" r:id="rId4"/>
    <p:sldId id="344" r:id="rId5"/>
    <p:sldId id="415" r:id="rId6"/>
    <p:sldId id="345" r:id="rId7"/>
    <p:sldId id="416" r:id="rId8"/>
    <p:sldId id="418" r:id="rId9"/>
    <p:sldId id="419" r:id="rId10"/>
    <p:sldId id="420" r:id="rId11"/>
    <p:sldId id="421" r:id="rId12"/>
    <p:sldId id="422" r:id="rId13"/>
    <p:sldId id="423" r:id="rId14"/>
    <p:sldId id="424" r:id="rId15"/>
  </p:sldIdLst>
  <p:sldSz cx="18288000" cy="10287000"/>
  <p:notesSz cx="6858000" cy="9144000"/>
  <p:embeddedFontLst>
    <p:embeddedFont>
      <p:font typeface="Lato Light" panose="020F0302020204030203" charset="0"/>
      <p:regular r:id="rId17"/>
      <p:bold r:id="rId18"/>
      <p:italic r:id="rId19"/>
      <p:boldItalic r:id="rId20"/>
    </p:embeddedFont>
    <p:embeddedFont>
      <p:font typeface="#9Slide07 Pangolin" panose="020B0604020202020204" charset="0"/>
      <p:regular r:id="rId21"/>
    </p:embeddedFont>
    <p:embeddedFont>
      <p:font typeface="#9Slide05 SVNMaphylla" panose="020B0604020202020204" charset="0"/>
      <p:regular r:id="rId22"/>
    </p:embeddedFont>
    <p:embeddedFont>
      <p:font typeface="#9Slide05 SVNKitten" panose="020B0604020202020204" charset="0"/>
      <p:regular r:id="rId23"/>
    </p:embeddedFont>
    <p:embeddedFont>
      <p:font typeface="宋体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#9Slide03 Arima Madurai ExtraBo" panose="020B0604020202020204" charset="0"/>
      <p:bold r:id="rId29"/>
    </p:embeddedFont>
    <p:embeddedFont>
      <p:font typeface="#9Slide04 Podkova Medium" panose="020B0604020202020204" charset="0"/>
      <p:regular r:id="rId30"/>
    </p:embeddedFont>
    <p:embeddedFont>
      <p:font typeface="Just Another Hand" panose="020B0604020202020204" charset="0"/>
      <p:regular r:id="rId31"/>
    </p:embeddedFont>
    <p:embeddedFont>
      <p:font typeface="#9Slide07 Itim" panose="020B0604020202020204" charset="-34"/>
      <p:regular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8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578" autoAdjust="0"/>
  </p:normalViewPr>
  <p:slideViewPr>
    <p:cSldViewPr>
      <p:cViewPr varScale="1">
        <p:scale>
          <a:sx n="42" d="100"/>
          <a:sy n="42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9BCAA-A3E2-4B49-834A-A995A3260DF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F1C68-D5F1-4A92-B33A-00B4E4FB3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2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F1C68-D5F1-4A92-B33A-00B4E4FB3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700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F1C68-D5F1-4A92-B33A-00B4E4FB3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55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F1C68-D5F1-4A92-B33A-00B4E4FB3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151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F1C68-D5F1-4A92-B33A-00B4E4FB3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683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F1C68-D5F1-4A92-B33A-00B4E4FB3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127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F1C68-D5F1-4A92-B33A-00B4E4FB3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90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F1C68-D5F1-4A92-B33A-00B4E4FB3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39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F1C68-D5F1-4A92-B33A-00B4E4FB3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3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F046-A8EA-4A32-A880-414B3F462E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8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F1C68-D5F1-4A92-B33A-00B4E4FB3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59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5F046-A8EA-4A32-A880-414B3F462E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7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F1C68-D5F1-4A92-B33A-00B4E4FB3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239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F1C68-D5F1-4A92-B33A-00B4E4FB3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52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F1C68-D5F1-4A92-B33A-00B4E4FB3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28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2.sv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xmlns="" id="{C2C0352B-4D36-CE98-89AB-51E44F340D20}"/>
              </a:ext>
            </a:extLst>
          </p:cNvPr>
          <p:cNvSpPr/>
          <p:nvPr/>
        </p:nvSpPr>
        <p:spPr>
          <a:xfrm rot="790328">
            <a:off x="-2377531" y="3666519"/>
            <a:ext cx="4069399" cy="4455087"/>
          </a:xfrm>
          <a:custGeom>
            <a:avLst/>
            <a:gdLst/>
            <a:ahLst/>
            <a:cxnLst/>
            <a:rect l="l" t="t" r="r" b="b"/>
            <a:pathLst>
              <a:path w="4069399" h="4455087">
                <a:moveTo>
                  <a:pt x="0" y="0"/>
                </a:moveTo>
                <a:lnTo>
                  <a:pt x="4069399" y="0"/>
                </a:lnTo>
                <a:lnTo>
                  <a:pt x="4069399" y="4455087"/>
                </a:lnTo>
                <a:lnTo>
                  <a:pt x="0" y="4455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矩形 12">
            <a:extLst>
              <a:ext uri="{FF2B5EF4-FFF2-40B4-BE49-F238E27FC236}">
                <a16:creationId xmlns:a16="http://schemas.microsoft.com/office/drawing/2014/main" xmlns="" id="{169F4C62-F23D-D345-7599-11BE8F38E5B7}"/>
              </a:ext>
            </a:extLst>
          </p:cNvPr>
          <p:cNvSpPr/>
          <p:nvPr/>
        </p:nvSpPr>
        <p:spPr>
          <a:xfrm>
            <a:off x="2145942" y="4856035"/>
            <a:ext cx="13996116" cy="2955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Viết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văn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bản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thuyết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minh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giải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thích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một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hiện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tượng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tự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nhiên</a:t>
            </a:r>
            <a:endParaRPr kumimoji="0" lang="en-US" altLang="zh-CN" sz="5400" b="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Pangolin" panose="00000500000000000000" pitchFamily="2" charset="0"/>
              <a:ea typeface="宋体" panose="02010600030101010101" pitchFamily="2" charset="-122"/>
              <a:cs typeface="#9Slide03 Arima Madurai ExtraBo" panose="00000900000000000000" pitchFamily="2" charset="-93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Viết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văn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bản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kiến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nghị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về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một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vấn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đề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của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đời</a:t>
            </a:r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 </a:t>
            </a:r>
            <a:r>
              <a:rPr kumimoji="0" lang="en-US" altLang="zh-CN" sz="5400" b="0" i="0" u="none" strike="noStrike" kern="1200" cap="none" spc="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Pangolin" panose="00000500000000000000" pitchFamily="2" charset="0"/>
                <a:ea typeface="宋体" panose="02010600030101010101" pitchFamily="2" charset="-122"/>
                <a:cs typeface="#9Slide03 Arima Madurai ExtraBo" panose="00000900000000000000" pitchFamily="2" charset="-93"/>
              </a:rPr>
              <a:t>sống</a:t>
            </a:r>
            <a:endParaRPr kumimoji="0" lang="en-US" altLang="zh-CN" sz="5400" b="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Pangolin" panose="00000500000000000000" pitchFamily="2" charset="0"/>
              <a:ea typeface="宋体" panose="02010600030101010101" pitchFamily="2" charset="-122"/>
              <a:cs typeface="#9Slide03 Arima Madurai ExtraBo" panose="00000900000000000000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2B2AD2-B967-3FE9-8AAC-79C18382B461}"/>
              </a:ext>
            </a:extLst>
          </p:cNvPr>
          <p:cNvSpPr txBox="1"/>
          <p:nvPr/>
        </p:nvSpPr>
        <p:spPr>
          <a:xfrm>
            <a:off x="4419609" y="990393"/>
            <a:ext cx="9448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Podkova Medium" panose="00000600000000000000" pitchFamily="2" charset="0"/>
                <a:ea typeface="+mn-ea"/>
                <a:cs typeface="+mn-cs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Podkova Medium" panose="00000600000000000000" pitchFamily="2" charset="0"/>
                <a:ea typeface="+mn-ea"/>
                <a:cs typeface="+mn-cs"/>
              </a:rPr>
              <a:t> 9: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Podkova Medium" panose="00000600000000000000" pitchFamily="2" charset="0"/>
                <a:ea typeface="+mn-ea"/>
                <a:cs typeface="+mn-cs"/>
              </a:rPr>
              <a:t>Hôm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Podkova Medium" panose="00000600000000000000" pitchFamily="2" charset="0"/>
                <a:ea typeface="+mn-ea"/>
                <a:cs typeface="+mn-cs"/>
              </a:rPr>
              <a:t> nay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Podkova Medium" panose="00000600000000000000" pitchFamily="2" charset="0"/>
                <a:ea typeface="+mn-ea"/>
                <a:cs typeface="+mn-cs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Podkova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Podkova Medium" panose="00000600000000000000" pitchFamily="2" charset="0"/>
                <a:ea typeface="+mn-ea"/>
                <a:cs typeface="+mn-cs"/>
              </a:rPr>
              <a:t>ngày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Podkova Medium" panose="00000600000000000000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Podkova Medium" panose="00000600000000000000" pitchFamily="2" charset="0"/>
                <a:ea typeface="+mn-ea"/>
                <a:cs typeface="+mn-cs"/>
              </a:rPr>
              <a:t>mai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4 Podkova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xmlns="" id="{368139FB-59A5-2E7B-DC7C-670CD0195E17}"/>
              </a:ext>
            </a:extLst>
          </p:cNvPr>
          <p:cNvSpPr/>
          <p:nvPr/>
        </p:nvSpPr>
        <p:spPr>
          <a:xfrm>
            <a:off x="-2600113" y="-630720"/>
            <a:ext cx="6048000" cy="3318840"/>
          </a:xfrm>
          <a:custGeom>
            <a:avLst/>
            <a:gdLst/>
            <a:ahLst/>
            <a:cxnLst/>
            <a:rect l="l" t="t" r="r" b="b"/>
            <a:pathLst>
              <a:path w="6048000" h="3318840">
                <a:moveTo>
                  <a:pt x="0" y="0"/>
                </a:moveTo>
                <a:lnTo>
                  <a:pt x="6048000" y="0"/>
                </a:lnTo>
                <a:lnTo>
                  <a:pt x="6048000" y="3318840"/>
                </a:lnTo>
                <a:lnTo>
                  <a:pt x="0" y="33188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xmlns="" id="{9A15A5D8-4B6C-8F4C-12F2-7943A5971CDE}"/>
              </a:ext>
            </a:extLst>
          </p:cNvPr>
          <p:cNvSpPr/>
          <p:nvPr/>
        </p:nvSpPr>
        <p:spPr>
          <a:xfrm>
            <a:off x="14518901" y="-396081"/>
            <a:ext cx="5480797" cy="5070399"/>
          </a:xfrm>
          <a:custGeom>
            <a:avLst/>
            <a:gdLst/>
            <a:ahLst/>
            <a:cxnLst/>
            <a:rect l="l" t="t" r="r" b="b"/>
            <a:pathLst>
              <a:path w="5480797" h="5070399">
                <a:moveTo>
                  <a:pt x="0" y="0"/>
                </a:moveTo>
                <a:lnTo>
                  <a:pt x="5480798" y="0"/>
                </a:lnTo>
                <a:lnTo>
                  <a:pt x="5480798" y="5070399"/>
                </a:lnTo>
                <a:lnTo>
                  <a:pt x="0" y="50703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xmlns="" id="{1B69A96B-A97B-8184-2A50-65AA11C281B5}"/>
              </a:ext>
            </a:extLst>
          </p:cNvPr>
          <p:cNvSpPr/>
          <p:nvPr/>
        </p:nvSpPr>
        <p:spPr>
          <a:xfrm rot="-10800000">
            <a:off x="11475587" y="-1203025"/>
            <a:ext cx="7656298" cy="2761052"/>
          </a:xfrm>
          <a:custGeom>
            <a:avLst/>
            <a:gdLst/>
            <a:ahLst/>
            <a:cxnLst/>
            <a:rect l="l" t="t" r="r" b="b"/>
            <a:pathLst>
              <a:path w="7656298" h="2761052">
                <a:moveTo>
                  <a:pt x="0" y="0"/>
                </a:moveTo>
                <a:lnTo>
                  <a:pt x="7656298" y="0"/>
                </a:lnTo>
                <a:lnTo>
                  <a:pt x="7656298" y="2761052"/>
                </a:lnTo>
                <a:lnTo>
                  <a:pt x="0" y="27610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xmlns="" id="{D652CC1A-699C-1818-08AC-18E9AA7082F0}"/>
              </a:ext>
            </a:extLst>
          </p:cNvPr>
          <p:cNvSpPr/>
          <p:nvPr/>
        </p:nvSpPr>
        <p:spPr>
          <a:xfrm rot="-5400000">
            <a:off x="14750777" y="6822575"/>
            <a:ext cx="925076" cy="5459958"/>
          </a:xfrm>
          <a:custGeom>
            <a:avLst/>
            <a:gdLst/>
            <a:ahLst/>
            <a:cxnLst/>
            <a:rect l="l" t="t" r="r" b="b"/>
            <a:pathLst>
              <a:path w="925076" h="5459958">
                <a:moveTo>
                  <a:pt x="0" y="0"/>
                </a:moveTo>
                <a:lnTo>
                  <a:pt x="925076" y="0"/>
                </a:lnTo>
                <a:lnTo>
                  <a:pt x="925076" y="5459958"/>
                </a:lnTo>
                <a:lnTo>
                  <a:pt x="0" y="54599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56E99C1B-90CA-A2FF-B1FC-2A0CAFBF47CA}"/>
              </a:ext>
            </a:extLst>
          </p:cNvPr>
          <p:cNvSpPr/>
          <p:nvPr/>
        </p:nvSpPr>
        <p:spPr>
          <a:xfrm>
            <a:off x="228600" y="7723235"/>
            <a:ext cx="3340410" cy="2563765"/>
          </a:xfrm>
          <a:custGeom>
            <a:avLst/>
            <a:gdLst/>
            <a:ahLst/>
            <a:cxnLst/>
            <a:rect l="l" t="t" r="r" b="b"/>
            <a:pathLst>
              <a:path w="3340410" h="2563765">
                <a:moveTo>
                  <a:pt x="0" y="0"/>
                </a:moveTo>
                <a:lnTo>
                  <a:pt x="3340410" y="0"/>
                </a:lnTo>
                <a:lnTo>
                  <a:pt x="3340410" y="2563765"/>
                </a:lnTo>
                <a:lnTo>
                  <a:pt x="0" y="256376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25B80FE-E503-6765-3889-D14E0211E19A}"/>
              </a:ext>
            </a:extLst>
          </p:cNvPr>
          <p:cNvSpPr txBox="1"/>
          <p:nvPr/>
        </p:nvSpPr>
        <p:spPr>
          <a:xfrm>
            <a:off x="5305042" y="3162300"/>
            <a:ext cx="7619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Podkova Medium" panose="00000600000000000000" pitchFamily="2" charset="0"/>
                <a:ea typeface="+mn-ea"/>
                <a:cs typeface="+mn-cs"/>
              </a:rPr>
              <a:t>Viết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4 Podkova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03EA8EB6-9B4E-8702-E38A-8A739E113EBE}"/>
              </a:ext>
            </a:extLst>
          </p:cNvPr>
          <p:cNvSpPr/>
          <p:nvPr/>
        </p:nvSpPr>
        <p:spPr>
          <a:xfrm>
            <a:off x="15162624" y="2004525"/>
            <a:ext cx="2169671" cy="2220836"/>
          </a:xfrm>
          <a:custGeom>
            <a:avLst/>
            <a:gdLst/>
            <a:ahLst/>
            <a:cxnLst/>
            <a:rect l="l" t="t" r="r" b="b"/>
            <a:pathLst>
              <a:path w="2169671" h="2220836">
                <a:moveTo>
                  <a:pt x="0" y="0"/>
                </a:moveTo>
                <a:lnTo>
                  <a:pt x="2169671" y="0"/>
                </a:lnTo>
                <a:lnTo>
                  <a:pt x="2169671" y="2220837"/>
                </a:lnTo>
                <a:lnTo>
                  <a:pt x="0" y="222083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313" b="-3313"/>
            </a:stretch>
          </a:blip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890CF471-4007-C062-A901-C64578E34883}"/>
              </a:ext>
            </a:extLst>
          </p:cNvPr>
          <p:cNvSpPr/>
          <p:nvPr/>
        </p:nvSpPr>
        <p:spPr>
          <a:xfrm>
            <a:off x="15337221" y="3941613"/>
            <a:ext cx="1299831" cy="1418642"/>
          </a:xfrm>
          <a:custGeom>
            <a:avLst/>
            <a:gdLst/>
            <a:ahLst/>
            <a:cxnLst/>
            <a:rect l="l" t="t" r="r" b="b"/>
            <a:pathLst>
              <a:path w="1299831" h="1418642">
                <a:moveTo>
                  <a:pt x="0" y="0"/>
                </a:moveTo>
                <a:lnTo>
                  <a:pt x="1299831" y="0"/>
                </a:lnTo>
                <a:lnTo>
                  <a:pt x="1299831" y="1418643"/>
                </a:lnTo>
                <a:lnTo>
                  <a:pt x="0" y="14186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xmlns="" id="{347396F5-811C-15D3-5085-653AFA0D01B4}"/>
              </a:ext>
            </a:extLst>
          </p:cNvPr>
          <p:cNvSpPr/>
          <p:nvPr/>
        </p:nvSpPr>
        <p:spPr>
          <a:xfrm>
            <a:off x="7391400" y="8281444"/>
            <a:ext cx="3907040" cy="298356"/>
          </a:xfrm>
          <a:custGeom>
            <a:avLst/>
            <a:gdLst/>
            <a:ahLst/>
            <a:cxnLst/>
            <a:rect l="l" t="t" r="r" b="b"/>
            <a:pathLst>
              <a:path w="3907040" h="298356">
                <a:moveTo>
                  <a:pt x="0" y="0"/>
                </a:moveTo>
                <a:lnTo>
                  <a:pt x="3907040" y="0"/>
                </a:lnTo>
                <a:lnTo>
                  <a:pt x="3907040" y="298356"/>
                </a:lnTo>
                <a:lnTo>
                  <a:pt x="0" y="2983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2573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8844" y="2138950"/>
            <a:ext cx="11962758" cy="5823588"/>
          </a:xfrm>
          <a:custGeom>
            <a:avLst/>
            <a:gdLst/>
            <a:ahLst/>
            <a:cxnLst/>
            <a:rect l="l" t="t" r="r" b="b"/>
            <a:pathLst>
              <a:path w="7624992" h="5823588">
                <a:moveTo>
                  <a:pt x="0" y="0"/>
                </a:moveTo>
                <a:lnTo>
                  <a:pt x="7624992" y="0"/>
                </a:lnTo>
                <a:lnTo>
                  <a:pt x="7624992" y="5823588"/>
                </a:lnTo>
                <a:lnTo>
                  <a:pt x="0" y="5823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72225" y="1716357"/>
            <a:ext cx="4244113" cy="845522"/>
          </a:xfrm>
          <a:custGeom>
            <a:avLst/>
            <a:gdLst/>
            <a:ahLst/>
            <a:cxnLst/>
            <a:rect l="l" t="t" r="r" b="b"/>
            <a:pathLst>
              <a:path w="4244113" h="845522">
                <a:moveTo>
                  <a:pt x="0" y="0"/>
                </a:moveTo>
                <a:lnTo>
                  <a:pt x="4244112" y="0"/>
                </a:lnTo>
                <a:lnTo>
                  <a:pt x="4244112" y="845522"/>
                </a:lnTo>
                <a:lnTo>
                  <a:pt x="0" y="8455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926" b="-892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997400" y="3065213"/>
            <a:ext cx="10659442" cy="4656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9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82" b="0" i="0" u="none" strike="noStrike" kern="1200" cap="none" spc="0" normalizeH="0" baseline="0" noProof="0" dirty="0">
                <a:ln>
                  <a:noFill/>
                </a:ln>
                <a:solidFill>
                  <a:srgbClr val="8D6C4C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III. </a:t>
            </a:r>
          </a:p>
          <a:p>
            <a:pPr marL="0" marR="0" lvl="0" indent="0" algn="ctr" defTabSz="914400" rtl="0" eaLnBrk="1" fontAlgn="auto" latinLnBrk="0" hangingPunct="1">
              <a:lnSpc>
                <a:spcPts val="119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Thực</a:t>
            </a:r>
            <a:r>
              <a:rPr lang="en-US" sz="11182" dirty="0">
                <a:solidFill>
                  <a:srgbClr val="8D6C4C"/>
                </a:solidFill>
                <a:latin typeface="#9Slide05 SVNKitten" pitchFamily="2" charset="0"/>
              </a:rPr>
              <a:t> </a:t>
            </a: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hành</a:t>
            </a:r>
            <a:r>
              <a:rPr lang="en-US" sz="11182" dirty="0">
                <a:solidFill>
                  <a:srgbClr val="8D6C4C"/>
                </a:solidFill>
                <a:latin typeface="#9Slide05 SVNKitten" pitchFamily="2" charset="0"/>
              </a:rPr>
              <a:t> </a:t>
            </a: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viết</a:t>
            </a:r>
            <a:r>
              <a:rPr lang="en-US" sz="11182" dirty="0">
                <a:solidFill>
                  <a:srgbClr val="8D6C4C"/>
                </a:solidFill>
                <a:latin typeface="#9Slide05 SVNKitten" pitchFamily="2" charset="0"/>
              </a:rPr>
              <a:t> </a:t>
            </a: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theo</a:t>
            </a:r>
            <a:r>
              <a:rPr lang="en-US" sz="11182" dirty="0">
                <a:solidFill>
                  <a:srgbClr val="8D6C4C"/>
                </a:solidFill>
                <a:latin typeface="#9Slide05 SVNKitten" pitchFamily="2" charset="0"/>
              </a:rPr>
              <a:t> </a:t>
            </a: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các</a:t>
            </a:r>
            <a:r>
              <a:rPr lang="en-US" sz="11182" dirty="0">
                <a:solidFill>
                  <a:srgbClr val="8D6C4C"/>
                </a:solidFill>
                <a:latin typeface="#9Slide05 SVNKitten" pitchFamily="2" charset="0"/>
              </a:rPr>
              <a:t> </a:t>
            </a: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bước</a:t>
            </a:r>
            <a:endParaRPr kumimoji="0" lang="en-US" sz="11182" b="0" i="0" u="none" strike="noStrike" kern="1200" cap="none" spc="0" normalizeH="0" baseline="0" noProof="0" dirty="0">
              <a:ln>
                <a:noFill/>
              </a:ln>
              <a:solidFill>
                <a:srgbClr val="8D6C4C"/>
              </a:solidFill>
              <a:effectLst/>
              <a:uLnTx/>
              <a:uFillTx/>
              <a:latin typeface="#9Slide05 SVNKitten" pitchFamily="2" charset="0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162260" y="981302"/>
            <a:ext cx="2169671" cy="2220836"/>
          </a:xfrm>
          <a:custGeom>
            <a:avLst/>
            <a:gdLst/>
            <a:ahLst/>
            <a:cxnLst/>
            <a:rect l="l" t="t" r="r" b="b"/>
            <a:pathLst>
              <a:path w="2169671" h="2220836">
                <a:moveTo>
                  <a:pt x="0" y="0"/>
                </a:moveTo>
                <a:lnTo>
                  <a:pt x="2169671" y="0"/>
                </a:lnTo>
                <a:lnTo>
                  <a:pt x="2169671" y="2220837"/>
                </a:lnTo>
                <a:lnTo>
                  <a:pt x="0" y="2220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313" b="-331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44333" y="2909056"/>
            <a:ext cx="1299831" cy="1418642"/>
          </a:xfrm>
          <a:custGeom>
            <a:avLst/>
            <a:gdLst/>
            <a:ahLst/>
            <a:cxnLst/>
            <a:rect l="l" t="t" r="r" b="b"/>
            <a:pathLst>
              <a:path w="1299831" h="1418642">
                <a:moveTo>
                  <a:pt x="0" y="0"/>
                </a:moveTo>
                <a:lnTo>
                  <a:pt x="1299831" y="0"/>
                </a:lnTo>
                <a:lnTo>
                  <a:pt x="1299831" y="1418643"/>
                </a:lnTo>
                <a:lnTo>
                  <a:pt x="0" y="1418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69470" y="3116560"/>
            <a:ext cx="1991447" cy="4341029"/>
          </a:xfrm>
          <a:custGeom>
            <a:avLst/>
            <a:gdLst/>
            <a:ahLst/>
            <a:cxnLst/>
            <a:rect l="l" t="t" r="r" b="b"/>
            <a:pathLst>
              <a:path w="1991447" h="4341029">
                <a:moveTo>
                  <a:pt x="0" y="0"/>
                </a:moveTo>
                <a:lnTo>
                  <a:pt x="1991447" y="0"/>
                </a:lnTo>
                <a:lnTo>
                  <a:pt x="1991447" y="4341029"/>
                </a:lnTo>
                <a:lnTo>
                  <a:pt x="0" y="43410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518901" y="-396081"/>
            <a:ext cx="5480797" cy="5070399"/>
          </a:xfrm>
          <a:custGeom>
            <a:avLst/>
            <a:gdLst/>
            <a:ahLst/>
            <a:cxnLst/>
            <a:rect l="l" t="t" r="r" b="b"/>
            <a:pathLst>
              <a:path w="5480797" h="5070399">
                <a:moveTo>
                  <a:pt x="0" y="0"/>
                </a:moveTo>
                <a:lnTo>
                  <a:pt x="5480798" y="0"/>
                </a:lnTo>
                <a:lnTo>
                  <a:pt x="5480798" y="5070399"/>
                </a:lnTo>
                <a:lnTo>
                  <a:pt x="0" y="50703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475587" y="-1203025"/>
            <a:ext cx="7656298" cy="2761052"/>
          </a:xfrm>
          <a:custGeom>
            <a:avLst/>
            <a:gdLst/>
            <a:ahLst/>
            <a:cxnLst/>
            <a:rect l="l" t="t" r="r" b="b"/>
            <a:pathLst>
              <a:path w="7656298" h="2761052">
                <a:moveTo>
                  <a:pt x="0" y="0"/>
                </a:moveTo>
                <a:lnTo>
                  <a:pt x="7656298" y="0"/>
                </a:lnTo>
                <a:lnTo>
                  <a:pt x="7656298" y="2761052"/>
                </a:lnTo>
                <a:lnTo>
                  <a:pt x="0" y="27610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4750777" y="6822575"/>
            <a:ext cx="925076" cy="5459958"/>
          </a:xfrm>
          <a:custGeom>
            <a:avLst/>
            <a:gdLst/>
            <a:ahLst/>
            <a:cxnLst/>
            <a:rect l="l" t="t" r="r" b="b"/>
            <a:pathLst>
              <a:path w="925076" h="5459958">
                <a:moveTo>
                  <a:pt x="0" y="0"/>
                </a:moveTo>
                <a:lnTo>
                  <a:pt x="925076" y="0"/>
                </a:lnTo>
                <a:lnTo>
                  <a:pt x="925076" y="5459958"/>
                </a:lnTo>
                <a:lnTo>
                  <a:pt x="0" y="54599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683797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7A65B1F8-A2D1-4DA2-E557-24514640ED22}"/>
              </a:ext>
            </a:extLst>
          </p:cNvPr>
          <p:cNvGrpSpPr/>
          <p:nvPr/>
        </p:nvGrpSpPr>
        <p:grpSpPr>
          <a:xfrm rot="5400000">
            <a:off x="-1627323" y="5145139"/>
            <a:ext cx="6934199" cy="174353"/>
            <a:chOff x="0" y="0"/>
            <a:chExt cx="6523881" cy="8828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xmlns="" id="{9189779E-53E6-17C6-AD99-1EC147278F1F}"/>
                </a:ext>
              </a:extLst>
            </p:cNvPr>
            <p:cNvSpPr/>
            <p:nvPr/>
          </p:nvSpPr>
          <p:spPr>
            <a:xfrm>
              <a:off x="0" y="0"/>
              <a:ext cx="6523882" cy="882838"/>
            </a:xfrm>
            <a:custGeom>
              <a:avLst/>
              <a:gdLst/>
              <a:ahLst/>
              <a:cxnLst/>
              <a:rect l="l" t="t" r="r" b="b"/>
              <a:pathLst>
                <a:path w="6523882" h="882838">
                  <a:moveTo>
                    <a:pt x="0" y="0"/>
                  </a:moveTo>
                  <a:lnTo>
                    <a:pt x="6523882" y="0"/>
                  </a:lnTo>
                  <a:lnTo>
                    <a:pt x="6523882" y="882838"/>
                  </a:lnTo>
                  <a:lnTo>
                    <a:pt x="0" y="882838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Freeform 4">
            <a:extLst>
              <a:ext uri="{FF2B5EF4-FFF2-40B4-BE49-F238E27FC236}">
                <a16:creationId xmlns:a16="http://schemas.microsoft.com/office/drawing/2014/main" xmlns="" id="{3AB58B5B-8997-DB2B-80BE-6799230CCB95}"/>
              </a:ext>
            </a:extLst>
          </p:cNvPr>
          <p:cNvSpPr/>
          <p:nvPr/>
        </p:nvSpPr>
        <p:spPr>
          <a:xfrm rot="-10800000">
            <a:off x="15621000" y="-1568830"/>
            <a:ext cx="4222538" cy="3334045"/>
          </a:xfrm>
          <a:custGeom>
            <a:avLst/>
            <a:gdLst/>
            <a:ahLst/>
            <a:cxnLst/>
            <a:rect l="l" t="t" r="r" b="b"/>
            <a:pathLst>
              <a:path w="4222538" h="3334045">
                <a:moveTo>
                  <a:pt x="0" y="0"/>
                </a:moveTo>
                <a:lnTo>
                  <a:pt x="4222538" y="0"/>
                </a:lnTo>
                <a:lnTo>
                  <a:pt x="4222538" y="3334045"/>
                </a:lnTo>
                <a:lnTo>
                  <a:pt x="0" y="3334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xmlns="" id="{C65FBF7D-66EE-4AAD-777D-84C41225740A}"/>
              </a:ext>
            </a:extLst>
          </p:cNvPr>
          <p:cNvSpPr/>
          <p:nvPr/>
        </p:nvSpPr>
        <p:spPr>
          <a:xfrm>
            <a:off x="15621000" y="8229600"/>
            <a:ext cx="4020652" cy="4114800"/>
          </a:xfrm>
          <a:custGeom>
            <a:avLst/>
            <a:gdLst/>
            <a:ahLst/>
            <a:cxnLst/>
            <a:rect l="l" t="t" r="r" b="b"/>
            <a:pathLst>
              <a:path w="4020652" h="4114800">
                <a:moveTo>
                  <a:pt x="0" y="0"/>
                </a:moveTo>
                <a:lnTo>
                  <a:pt x="4020653" y="0"/>
                </a:lnTo>
                <a:lnTo>
                  <a:pt x="4020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8C4829D4-8310-6041-B3CD-AB674C0C0799}"/>
              </a:ext>
            </a:extLst>
          </p:cNvPr>
          <p:cNvSpPr/>
          <p:nvPr/>
        </p:nvSpPr>
        <p:spPr>
          <a:xfrm>
            <a:off x="4365682" y="6934120"/>
            <a:ext cx="7597714" cy="1660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en-US" sz="5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Chỉnh</a:t>
            </a:r>
            <a:r>
              <a:rPr lang="en-US" sz="5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sửa</a:t>
            </a:r>
            <a:r>
              <a:rPr lang="en-US" sz="5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5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endParaRPr lang="x-none" sz="5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85AF070-12CD-3C41-9EA9-7484C05CD22E}"/>
              </a:ext>
            </a:extLst>
          </p:cNvPr>
          <p:cNvSpPr/>
          <p:nvPr/>
        </p:nvSpPr>
        <p:spPr>
          <a:xfrm>
            <a:off x="4365684" y="4313550"/>
            <a:ext cx="7597714" cy="1660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en-US" sz="5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5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endParaRPr lang="x-none" sz="5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C69082A7-957D-E749-AA71-C9AE2AD61804}"/>
              </a:ext>
            </a:extLst>
          </p:cNvPr>
          <p:cNvSpPr/>
          <p:nvPr/>
        </p:nvSpPr>
        <p:spPr>
          <a:xfrm>
            <a:off x="4365686" y="1692980"/>
            <a:ext cx="7597714" cy="1660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en-US" sz="5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Trước</a:t>
            </a:r>
            <a:r>
              <a:rPr lang="en-US" sz="5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5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endParaRPr lang="x-none" sz="5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Google Shape;529;p31"/>
          <p:cNvSpPr/>
          <p:nvPr/>
        </p:nvSpPr>
        <p:spPr>
          <a:xfrm>
            <a:off x="2783185" y="4076076"/>
            <a:ext cx="2138400" cy="2138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5600" b="1" kern="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02</a:t>
            </a:r>
            <a:endParaRPr sz="5600" b="1" kern="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" name="Google Shape;530;p31"/>
          <p:cNvSpPr/>
          <p:nvPr/>
        </p:nvSpPr>
        <p:spPr>
          <a:xfrm>
            <a:off x="2775985" y="6609000"/>
            <a:ext cx="2138400" cy="2138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5600" b="1" kern="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03</a:t>
            </a:r>
            <a:endParaRPr sz="5600" b="1" kern="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" name="Google Shape;531;p31"/>
          <p:cNvSpPr/>
          <p:nvPr/>
        </p:nvSpPr>
        <p:spPr>
          <a:xfrm>
            <a:off x="2775985" y="1543150"/>
            <a:ext cx="2138400" cy="2138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r>
              <a:rPr lang="en" sz="5600" b="1" kern="0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01</a:t>
            </a:r>
            <a:endParaRPr sz="5600" b="1" kern="0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18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3C22D896-A0D1-6ADE-BC73-7CCDA061CEC2}"/>
              </a:ext>
            </a:extLst>
          </p:cNvPr>
          <p:cNvGrpSpPr/>
          <p:nvPr/>
        </p:nvGrpSpPr>
        <p:grpSpPr>
          <a:xfrm>
            <a:off x="2" y="1616347"/>
            <a:ext cx="6934199" cy="174353"/>
            <a:chOff x="0" y="0"/>
            <a:chExt cx="6523881" cy="8828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xmlns="" id="{F1553F5A-7DA9-93EF-BAC4-E9C797EE1637}"/>
                </a:ext>
              </a:extLst>
            </p:cNvPr>
            <p:cNvSpPr/>
            <p:nvPr/>
          </p:nvSpPr>
          <p:spPr>
            <a:xfrm>
              <a:off x="0" y="0"/>
              <a:ext cx="6523882" cy="882838"/>
            </a:xfrm>
            <a:custGeom>
              <a:avLst/>
              <a:gdLst/>
              <a:ahLst/>
              <a:cxnLst/>
              <a:rect l="l" t="t" r="r" b="b"/>
              <a:pathLst>
                <a:path w="6523882" h="882838">
                  <a:moveTo>
                    <a:pt x="0" y="0"/>
                  </a:moveTo>
                  <a:lnTo>
                    <a:pt x="6523882" y="0"/>
                  </a:lnTo>
                  <a:lnTo>
                    <a:pt x="6523882" y="882838"/>
                  </a:lnTo>
                  <a:lnTo>
                    <a:pt x="0" y="8828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22EACA-600E-37AF-A083-6BCC0767A1CD}"/>
              </a:ext>
            </a:extLst>
          </p:cNvPr>
          <p:cNvSpPr txBox="1"/>
          <p:nvPr/>
        </p:nvSpPr>
        <p:spPr>
          <a:xfrm>
            <a:off x="4800600" y="274877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xmlns="" id="{1C1E6369-695E-A2C8-6E64-33AFCBC828BB}"/>
              </a:ext>
            </a:extLst>
          </p:cNvPr>
          <p:cNvSpPr/>
          <p:nvPr/>
        </p:nvSpPr>
        <p:spPr>
          <a:xfrm rot="5400000">
            <a:off x="17278841" y="-2189441"/>
            <a:ext cx="925076" cy="5459958"/>
          </a:xfrm>
          <a:custGeom>
            <a:avLst/>
            <a:gdLst/>
            <a:ahLst/>
            <a:cxnLst/>
            <a:rect l="l" t="t" r="r" b="b"/>
            <a:pathLst>
              <a:path w="925076" h="5459958">
                <a:moveTo>
                  <a:pt x="0" y="0"/>
                </a:moveTo>
                <a:lnTo>
                  <a:pt x="925075" y="0"/>
                </a:lnTo>
                <a:lnTo>
                  <a:pt x="925075" y="5459958"/>
                </a:lnTo>
                <a:lnTo>
                  <a:pt x="0" y="5459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xmlns="" id="{911C25D8-9A28-89DD-E0D2-36531E75A9C7}"/>
              </a:ext>
            </a:extLst>
          </p:cNvPr>
          <p:cNvSpPr/>
          <p:nvPr/>
        </p:nvSpPr>
        <p:spPr>
          <a:xfrm>
            <a:off x="0" y="125454"/>
            <a:ext cx="2969663" cy="1039906"/>
          </a:xfrm>
          <a:custGeom>
            <a:avLst/>
            <a:gdLst/>
            <a:ahLst/>
            <a:cxnLst/>
            <a:rect l="l" t="t" r="r" b="b"/>
            <a:pathLst>
              <a:path w="2969663" h="1039906">
                <a:moveTo>
                  <a:pt x="0" y="0"/>
                </a:moveTo>
                <a:lnTo>
                  <a:pt x="2969663" y="0"/>
                </a:lnTo>
                <a:lnTo>
                  <a:pt x="2969663" y="1039906"/>
                </a:lnTo>
                <a:lnTo>
                  <a:pt x="0" y="10399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xmlns="" id="{68E06EDA-E09E-C6BC-98C0-60A88E0D9F72}"/>
              </a:ext>
            </a:extLst>
          </p:cNvPr>
          <p:cNvSpPr/>
          <p:nvPr/>
        </p:nvSpPr>
        <p:spPr>
          <a:xfrm>
            <a:off x="15773400" y="9410700"/>
            <a:ext cx="2969663" cy="1039906"/>
          </a:xfrm>
          <a:custGeom>
            <a:avLst/>
            <a:gdLst/>
            <a:ahLst/>
            <a:cxnLst/>
            <a:rect l="l" t="t" r="r" b="b"/>
            <a:pathLst>
              <a:path w="2969663" h="1039906">
                <a:moveTo>
                  <a:pt x="0" y="0"/>
                </a:moveTo>
                <a:lnTo>
                  <a:pt x="2969663" y="0"/>
                </a:lnTo>
                <a:lnTo>
                  <a:pt x="2969663" y="1039905"/>
                </a:lnTo>
                <a:lnTo>
                  <a:pt x="0" y="1039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914400" y="3199553"/>
            <a:ext cx="1630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đề tài có thể triển khai: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endParaRPr lang="vi-VN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Hiện tượng địa chất, thuỷ văn xảy ra theo chu kì hay đột biến: thuỷ triều, núi lửa phun trào, động đất, sóng thần...</a:t>
            </a:r>
          </a:p>
          <a:p>
            <a:pPr algn="just"/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Hiện tượng cảnh quan có kết cấu đặc biệt (có khi tạo thành thắng cảnh) ở một số vùng địa lí Vịnh Hạ Long, quân thể hang động Phong Nha – Kẻ Bàng, cao nguyên đá Đồng Văn...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93DCDB-B10F-E8C6-893B-187B8B3D1CD5}"/>
              </a:ext>
            </a:extLst>
          </p:cNvPr>
          <p:cNvSpPr/>
          <p:nvPr/>
        </p:nvSpPr>
        <p:spPr>
          <a:xfrm>
            <a:off x="701566" y="2233791"/>
            <a:ext cx="172816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vi-VN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1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3C22D896-A0D1-6ADE-BC73-7CCDA061CEC2}"/>
              </a:ext>
            </a:extLst>
          </p:cNvPr>
          <p:cNvGrpSpPr/>
          <p:nvPr/>
        </p:nvGrpSpPr>
        <p:grpSpPr>
          <a:xfrm>
            <a:off x="2" y="1616347"/>
            <a:ext cx="6934199" cy="174353"/>
            <a:chOff x="0" y="0"/>
            <a:chExt cx="6523881" cy="8828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xmlns="" id="{F1553F5A-7DA9-93EF-BAC4-E9C797EE1637}"/>
                </a:ext>
              </a:extLst>
            </p:cNvPr>
            <p:cNvSpPr/>
            <p:nvPr/>
          </p:nvSpPr>
          <p:spPr>
            <a:xfrm>
              <a:off x="0" y="0"/>
              <a:ext cx="6523882" cy="882838"/>
            </a:xfrm>
            <a:custGeom>
              <a:avLst/>
              <a:gdLst/>
              <a:ahLst/>
              <a:cxnLst/>
              <a:rect l="l" t="t" r="r" b="b"/>
              <a:pathLst>
                <a:path w="6523882" h="882838">
                  <a:moveTo>
                    <a:pt x="0" y="0"/>
                  </a:moveTo>
                  <a:lnTo>
                    <a:pt x="6523882" y="0"/>
                  </a:lnTo>
                  <a:lnTo>
                    <a:pt x="6523882" y="882838"/>
                  </a:lnTo>
                  <a:lnTo>
                    <a:pt x="0" y="8828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22EACA-600E-37AF-A083-6BCC0767A1CD}"/>
              </a:ext>
            </a:extLst>
          </p:cNvPr>
          <p:cNvSpPr txBox="1"/>
          <p:nvPr/>
        </p:nvSpPr>
        <p:spPr>
          <a:xfrm>
            <a:off x="4800600" y="274877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xmlns="" id="{1C1E6369-695E-A2C8-6E64-33AFCBC828BB}"/>
              </a:ext>
            </a:extLst>
          </p:cNvPr>
          <p:cNvSpPr/>
          <p:nvPr/>
        </p:nvSpPr>
        <p:spPr>
          <a:xfrm rot="5400000">
            <a:off x="17278841" y="-2189441"/>
            <a:ext cx="925076" cy="5459958"/>
          </a:xfrm>
          <a:custGeom>
            <a:avLst/>
            <a:gdLst/>
            <a:ahLst/>
            <a:cxnLst/>
            <a:rect l="l" t="t" r="r" b="b"/>
            <a:pathLst>
              <a:path w="925076" h="5459958">
                <a:moveTo>
                  <a:pt x="0" y="0"/>
                </a:moveTo>
                <a:lnTo>
                  <a:pt x="925075" y="0"/>
                </a:lnTo>
                <a:lnTo>
                  <a:pt x="925075" y="5459958"/>
                </a:lnTo>
                <a:lnTo>
                  <a:pt x="0" y="5459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xmlns="" id="{911C25D8-9A28-89DD-E0D2-36531E75A9C7}"/>
              </a:ext>
            </a:extLst>
          </p:cNvPr>
          <p:cNvSpPr/>
          <p:nvPr/>
        </p:nvSpPr>
        <p:spPr>
          <a:xfrm>
            <a:off x="0" y="125454"/>
            <a:ext cx="2969663" cy="1039906"/>
          </a:xfrm>
          <a:custGeom>
            <a:avLst/>
            <a:gdLst/>
            <a:ahLst/>
            <a:cxnLst/>
            <a:rect l="l" t="t" r="r" b="b"/>
            <a:pathLst>
              <a:path w="2969663" h="1039906">
                <a:moveTo>
                  <a:pt x="0" y="0"/>
                </a:moveTo>
                <a:lnTo>
                  <a:pt x="2969663" y="0"/>
                </a:lnTo>
                <a:lnTo>
                  <a:pt x="2969663" y="1039906"/>
                </a:lnTo>
                <a:lnTo>
                  <a:pt x="0" y="10399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xmlns="" id="{68E06EDA-E09E-C6BC-98C0-60A88E0D9F72}"/>
              </a:ext>
            </a:extLst>
          </p:cNvPr>
          <p:cNvSpPr/>
          <p:nvPr/>
        </p:nvSpPr>
        <p:spPr>
          <a:xfrm>
            <a:off x="15773400" y="9410700"/>
            <a:ext cx="2969663" cy="1039906"/>
          </a:xfrm>
          <a:custGeom>
            <a:avLst/>
            <a:gdLst/>
            <a:ahLst/>
            <a:cxnLst/>
            <a:rect l="l" t="t" r="r" b="b"/>
            <a:pathLst>
              <a:path w="2969663" h="1039906">
                <a:moveTo>
                  <a:pt x="0" y="0"/>
                </a:moveTo>
                <a:lnTo>
                  <a:pt x="2969663" y="0"/>
                </a:lnTo>
                <a:lnTo>
                  <a:pt x="2969663" y="1039905"/>
                </a:lnTo>
                <a:lnTo>
                  <a:pt x="0" y="1039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549166" y="2064008"/>
            <a:ext cx="172816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B0BCD5-350F-B1F6-4A52-27A7C59A0CED}"/>
              </a:ext>
            </a:extLst>
          </p:cNvPr>
          <p:cNvSpPr/>
          <p:nvPr/>
        </p:nvSpPr>
        <p:spPr>
          <a:xfrm>
            <a:off x="957382" y="3298568"/>
            <a:ext cx="158828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số đề tài có thể triển khai: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Hiện tượng biến đổi khí hậu và các hệ luỵ của nó: Trái Đất nóng lên; băng tan ở các địa cực; bão, lũ thất thường sa mạc hoá;...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Hiện tượng biến động trong cuộc sống của muôn loài: chim di cư không về địa điểm quen thuộc, sự sinh sôi bất thường của một số loài côn trùng gây hại, sự "biến mất" của một thảm thực vật,...</a:t>
            </a:r>
          </a:p>
        </p:txBody>
      </p:sp>
    </p:spTree>
    <p:extLst>
      <p:ext uri="{BB962C8B-B14F-4D97-AF65-F5344CB8AC3E}">
        <p14:creationId xmlns:p14="http://schemas.microsoft.com/office/powerpoint/2010/main" val="6880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3C22D896-A0D1-6ADE-BC73-7CCDA061CEC2}"/>
              </a:ext>
            </a:extLst>
          </p:cNvPr>
          <p:cNvGrpSpPr/>
          <p:nvPr/>
        </p:nvGrpSpPr>
        <p:grpSpPr>
          <a:xfrm>
            <a:off x="2" y="1616347"/>
            <a:ext cx="6934199" cy="174353"/>
            <a:chOff x="0" y="0"/>
            <a:chExt cx="6523881" cy="8828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xmlns="" id="{F1553F5A-7DA9-93EF-BAC4-E9C797EE1637}"/>
                </a:ext>
              </a:extLst>
            </p:cNvPr>
            <p:cNvSpPr/>
            <p:nvPr/>
          </p:nvSpPr>
          <p:spPr>
            <a:xfrm>
              <a:off x="0" y="0"/>
              <a:ext cx="6523882" cy="882838"/>
            </a:xfrm>
            <a:custGeom>
              <a:avLst/>
              <a:gdLst/>
              <a:ahLst/>
              <a:cxnLst/>
              <a:rect l="l" t="t" r="r" b="b"/>
              <a:pathLst>
                <a:path w="6523882" h="882838">
                  <a:moveTo>
                    <a:pt x="0" y="0"/>
                  </a:moveTo>
                  <a:lnTo>
                    <a:pt x="6523882" y="0"/>
                  </a:lnTo>
                  <a:lnTo>
                    <a:pt x="6523882" y="882838"/>
                  </a:lnTo>
                  <a:lnTo>
                    <a:pt x="0" y="882838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22EACA-600E-37AF-A083-6BCC0767A1CD}"/>
              </a:ext>
            </a:extLst>
          </p:cNvPr>
          <p:cNvSpPr txBox="1"/>
          <p:nvPr/>
        </p:nvSpPr>
        <p:spPr>
          <a:xfrm>
            <a:off x="4800600" y="274877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xmlns="" id="{1C1E6369-695E-A2C8-6E64-33AFCBC828BB}"/>
              </a:ext>
            </a:extLst>
          </p:cNvPr>
          <p:cNvSpPr/>
          <p:nvPr/>
        </p:nvSpPr>
        <p:spPr>
          <a:xfrm rot="5400000">
            <a:off x="17278841" y="-2189441"/>
            <a:ext cx="925076" cy="5459958"/>
          </a:xfrm>
          <a:custGeom>
            <a:avLst/>
            <a:gdLst/>
            <a:ahLst/>
            <a:cxnLst/>
            <a:rect l="l" t="t" r="r" b="b"/>
            <a:pathLst>
              <a:path w="925076" h="5459958">
                <a:moveTo>
                  <a:pt x="0" y="0"/>
                </a:moveTo>
                <a:lnTo>
                  <a:pt x="925075" y="0"/>
                </a:lnTo>
                <a:lnTo>
                  <a:pt x="925075" y="5459958"/>
                </a:lnTo>
                <a:lnTo>
                  <a:pt x="0" y="5459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xmlns="" id="{911C25D8-9A28-89DD-E0D2-36531E75A9C7}"/>
              </a:ext>
            </a:extLst>
          </p:cNvPr>
          <p:cNvSpPr/>
          <p:nvPr/>
        </p:nvSpPr>
        <p:spPr>
          <a:xfrm>
            <a:off x="0" y="125454"/>
            <a:ext cx="2969663" cy="1039906"/>
          </a:xfrm>
          <a:custGeom>
            <a:avLst/>
            <a:gdLst/>
            <a:ahLst/>
            <a:cxnLst/>
            <a:rect l="l" t="t" r="r" b="b"/>
            <a:pathLst>
              <a:path w="2969663" h="1039906">
                <a:moveTo>
                  <a:pt x="0" y="0"/>
                </a:moveTo>
                <a:lnTo>
                  <a:pt x="2969663" y="0"/>
                </a:lnTo>
                <a:lnTo>
                  <a:pt x="2969663" y="1039906"/>
                </a:lnTo>
                <a:lnTo>
                  <a:pt x="0" y="10399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xmlns="" id="{68E06EDA-E09E-C6BC-98C0-60A88E0D9F72}"/>
              </a:ext>
            </a:extLst>
          </p:cNvPr>
          <p:cNvSpPr/>
          <p:nvPr/>
        </p:nvSpPr>
        <p:spPr>
          <a:xfrm>
            <a:off x="15773400" y="9410700"/>
            <a:ext cx="2969663" cy="1039906"/>
          </a:xfrm>
          <a:custGeom>
            <a:avLst/>
            <a:gdLst/>
            <a:ahLst/>
            <a:cxnLst/>
            <a:rect l="l" t="t" r="r" b="b"/>
            <a:pathLst>
              <a:path w="2969663" h="1039906">
                <a:moveTo>
                  <a:pt x="0" y="0"/>
                </a:moveTo>
                <a:lnTo>
                  <a:pt x="2969663" y="0"/>
                </a:lnTo>
                <a:lnTo>
                  <a:pt x="2969663" y="1039905"/>
                </a:lnTo>
                <a:lnTo>
                  <a:pt x="0" y="1039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549166" y="2064008"/>
            <a:ext cx="172816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A5BAF12-C89A-5C95-3DD4-A682AD65C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96183"/>
              </p:ext>
            </p:extLst>
          </p:nvPr>
        </p:nvGraphicFramePr>
        <p:xfrm>
          <a:off x="538280" y="3006330"/>
          <a:ext cx="16652790" cy="6924323"/>
        </p:xfrm>
        <a:graphic>
          <a:graphicData uri="http://schemas.openxmlformats.org/drawingml/2006/table">
            <a:tbl>
              <a:tblPr firstRow="1" firstCol="1" bandRow="1"/>
              <a:tblGrid>
                <a:gridCol w="11166390">
                  <a:extLst>
                    <a:ext uri="{9D8B030D-6E8A-4147-A177-3AD203B41FA5}">
                      <a16:colId xmlns:a16="http://schemas.microsoft.com/office/drawing/2014/main" xmlns="" val="242345831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xmlns="" val="2604361180"/>
                    </a:ext>
                  </a:extLst>
                </a:gridCol>
              </a:tblGrid>
              <a:tr h="6862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Hiện tượng tự nhiên này</a:t>
                      </a:r>
                      <a:r>
                        <a:rPr lang="nl-NL" sz="4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là</a:t>
                      </a: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gì,</a:t>
                      </a:r>
                      <a:r>
                        <a:rPr lang="nl-NL" sz="4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có đặc điểm gì nổi bật?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72" marR="993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72" marR="993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1347127"/>
                  </a:ext>
                </a:extLst>
              </a:tr>
              <a:tr h="11278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Diễn ra ở đâu? Khi nào? Nó khác gì so với những ghi nhận trước đây?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72" marR="993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72" marR="993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5928354"/>
                  </a:ext>
                </a:extLst>
              </a:tr>
              <a:tr h="11278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Nguyên nhân của hiện tượng này là gì? Chuyên gia đã giải thích hiện tượng đó ra sao?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72" marR="993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72" marR="993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852657"/>
                  </a:ext>
                </a:extLst>
              </a:tr>
              <a:tr h="11278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72" marR="993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72" marR="993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6593961"/>
                  </a:ext>
                </a:extLst>
              </a:tr>
              <a:tr h="11278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Hiện tượng tự nhiên đó gây ảnh hưởng tích cực hay tiêu cực như thế nào đến đời sống của con người?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72" marR="993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72" marR="993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3167675"/>
                  </a:ext>
                </a:extLst>
              </a:tr>
              <a:tr h="13612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Con người đã bày tỏ thái độ và thực hiện hành động gì trước hiện tượng đó?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72" marR="993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372" marR="993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732139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DB441C-8A38-7A80-189E-4F825CF73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51412">
            <a:off x="13634819" y="3326712"/>
            <a:ext cx="4532563" cy="64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3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4686" y="633830"/>
            <a:ext cx="16356513" cy="8091070"/>
          </a:xfrm>
          <a:custGeom>
            <a:avLst/>
            <a:gdLst/>
            <a:ahLst/>
            <a:cxnLst/>
            <a:rect l="l" t="t" r="r" b="b"/>
            <a:pathLst>
              <a:path w="7624992" h="5823588">
                <a:moveTo>
                  <a:pt x="0" y="0"/>
                </a:moveTo>
                <a:lnTo>
                  <a:pt x="7624992" y="0"/>
                </a:lnTo>
                <a:lnTo>
                  <a:pt x="7624992" y="5823588"/>
                </a:lnTo>
                <a:lnTo>
                  <a:pt x="0" y="5823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2600113" y="-630720"/>
            <a:ext cx="6048000" cy="3318840"/>
          </a:xfrm>
          <a:custGeom>
            <a:avLst/>
            <a:gdLst/>
            <a:ahLst/>
            <a:cxnLst/>
            <a:rect l="l" t="t" r="r" b="b"/>
            <a:pathLst>
              <a:path w="6048000" h="3318840">
                <a:moveTo>
                  <a:pt x="0" y="0"/>
                </a:moveTo>
                <a:lnTo>
                  <a:pt x="6048000" y="0"/>
                </a:lnTo>
                <a:lnTo>
                  <a:pt x="6048000" y="3318840"/>
                </a:lnTo>
                <a:lnTo>
                  <a:pt x="0" y="3318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90328">
            <a:off x="-117047" y="6862473"/>
            <a:ext cx="4069399" cy="4455087"/>
          </a:xfrm>
          <a:custGeom>
            <a:avLst/>
            <a:gdLst/>
            <a:ahLst/>
            <a:cxnLst/>
            <a:rect l="l" t="t" r="r" b="b"/>
            <a:pathLst>
              <a:path w="4069399" h="4455087">
                <a:moveTo>
                  <a:pt x="0" y="0"/>
                </a:moveTo>
                <a:lnTo>
                  <a:pt x="4069399" y="0"/>
                </a:lnTo>
                <a:lnTo>
                  <a:pt x="4069399" y="4455087"/>
                </a:lnTo>
                <a:lnTo>
                  <a:pt x="0" y="44550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868154" y="8437753"/>
            <a:ext cx="3144742" cy="2338545"/>
          </a:xfrm>
          <a:custGeom>
            <a:avLst/>
            <a:gdLst/>
            <a:ahLst/>
            <a:cxnLst/>
            <a:rect l="l" t="t" r="r" b="b"/>
            <a:pathLst>
              <a:path w="3144742" h="2338545">
                <a:moveTo>
                  <a:pt x="0" y="0"/>
                </a:moveTo>
                <a:lnTo>
                  <a:pt x="3144743" y="0"/>
                </a:lnTo>
                <a:lnTo>
                  <a:pt x="3144743" y="2338545"/>
                </a:lnTo>
                <a:lnTo>
                  <a:pt x="0" y="2338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518901" y="-396081"/>
            <a:ext cx="5480797" cy="5070399"/>
          </a:xfrm>
          <a:custGeom>
            <a:avLst/>
            <a:gdLst/>
            <a:ahLst/>
            <a:cxnLst/>
            <a:rect l="l" t="t" r="r" b="b"/>
            <a:pathLst>
              <a:path w="5480797" h="5070399">
                <a:moveTo>
                  <a:pt x="0" y="0"/>
                </a:moveTo>
                <a:lnTo>
                  <a:pt x="5480798" y="0"/>
                </a:lnTo>
                <a:lnTo>
                  <a:pt x="5480798" y="5070399"/>
                </a:lnTo>
                <a:lnTo>
                  <a:pt x="0" y="50703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475587" y="-1203025"/>
            <a:ext cx="7656298" cy="2761052"/>
          </a:xfrm>
          <a:custGeom>
            <a:avLst/>
            <a:gdLst/>
            <a:ahLst/>
            <a:cxnLst/>
            <a:rect l="l" t="t" r="r" b="b"/>
            <a:pathLst>
              <a:path w="7656298" h="2761052">
                <a:moveTo>
                  <a:pt x="0" y="0"/>
                </a:moveTo>
                <a:lnTo>
                  <a:pt x="7656298" y="0"/>
                </a:lnTo>
                <a:lnTo>
                  <a:pt x="7656298" y="2761052"/>
                </a:lnTo>
                <a:lnTo>
                  <a:pt x="0" y="276105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4750777" y="6822575"/>
            <a:ext cx="925076" cy="5459958"/>
          </a:xfrm>
          <a:custGeom>
            <a:avLst/>
            <a:gdLst/>
            <a:ahLst/>
            <a:cxnLst/>
            <a:rect l="l" t="t" r="r" b="b"/>
            <a:pathLst>
              <a:path w="925076" h="5459958">
                <a:moveTo>
                  <a:pt x="0" y="0"/>
                </a:moveTo>
                <a:lnTo>
                  <a:pt x="925076" y="0"/>
                </a:lnTo>
                <a:lnTo>
                  <a:pt x="925076" y="5459958"/>
                </a:lnTo>
                <a:lnTo>
                  <a:pt x="0" y="54599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2063676" y="2994717"/>
            <a:ext cx="13958531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6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A.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6600" spc="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Viết</a:t>
            </a:r>
            <a:r>
              <a:rPr lang="en-US" altLang="zh-CN" sz="6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 </a:t>
            </a:r>
            <a:r>
              <a:rPr lang="en-US" altLang="zh-CN" sz="6600" spc="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văn</a:t>
            </a:r>
            <a:r>
              <a:rPr lang="en-US" altLang="zh-CN" sz="6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 </a:t>
            </a:r>
            <a:r>
              <a:rPr lang="en-US" altLang="zh-CN" sz="6600" spc="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bản</a:t>
            </a:r>
            <a:r>
              <a:rPr lang="en-US" altLang="zh-CN" sz="6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 </a:t>
            </a:r>
            <a:r>
              <a:rPr lang="en-US" altLang="zh-CN" sz="6600" spc="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thuyết</a:t>
            </a:r>
            <a:r>
              <a:rPr lang="en-US" altLang="zh-CN" sz="6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 minh </a:t>
            </a:r>
            <a:r>
              <a:rPr lang="en-US" altLang="zh-CN" sz="6600" spc="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giải</a:t>
            </a:r>
            <a:r>
              <a:rPr lang="en-US" altLang="zh-CN" sz="6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 </a:t>
            </a:r>
            <a:r>
              <a:rPr lang="en-US" altLang="zh-CN" sz="6600" spc="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thích</a:t>
            </a:r>
            <a:r>
              <a:rPr lang="en-US" altLang="zh-CN" sz="6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 </a:t>
            </a:r>
            <a:r>
              <a:rPr lang="en-US" altLang="zh-CN" sz="6600" spc="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một</a:t>
            </a:r>
            <a:r>
              <a:rPr lang="en-US" altLang="zh-CN" sz="6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 </a:t>
            </a:r>
            <a:r>
              <a:rPr lang="en-US" altLang="zh-CN" sz="6600" spc="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hiện</a:t>
            </a:r>
            <a:r>
              <a:rPr lang="en-US" altLang="zh-CN" sz="6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 </a:t>
            </a:r>
            <a:r>
              <a:rPr lang="en-US" altLang="zh-CN" sz="6600" spc="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tượng</a:t>
            </a:r>
            <a:r>
              <a:rPr lang="en-US" altLang="zh-CN" sz="6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 </a:t>
            </a:r>
            <a:r>
              <a:rPr lang="en-US" altLang="zh-CN" sz="6600" spc="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tự</a:t>
            </a:r>
            <a:r>
              <a:rPr lang="en-US" altLang="zh-CN" sz="6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 </a:t>
            </a:r>
            <a:r>
              <a:rPr lang="en-US" altLang="zh-CN" sz="6600" spc="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7 Pangolin" panose="00000500000000000000" pitchFamily="2" charset="0"/>
                <a:cs typeface="#9Slide03 Arima Madurai ExtraBo" panose="00000900000000000000" pitchFamily="2" charset="-93"/>
              </a:rPr>
              <a:t>nhiên</a:t>
            </a:r>
            <a:endParaRPr lang="en-US" altLang="zh-CN" sz="6600" spc="300" dirty="0">
              <a:solidFill>
                <a:schemeClr val="tx1">
                  <a:lumMod val="95000"/>
                  <a:lumOff val="5000"/>
                </a:schemeClr>
              </a:solidFill>
              <a:latin typeface="#9Slide07 Pangolin" panose="00000500000000000000" pitchFamily="2" charset="0"/>
              <a:cs typeface="#9Slide03 Arima Madurai ExtraBo" panose="000009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826305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8844" y="2138950"/>
            <a:ext cx="11962758" cy="5823588"/>
          </a:xfrm>
          <a:custGeom>
            <a:avLst/>
            <a:gdLst/>
            <a:ahLst/>
            <a:cxnLst/>
            <a:rect l="l" t="t" r="r" b="b"/>
            <a:pathLst>
              <a:path w="7624992" h="5823588">
                <a:moveTo>
                  <a:pt x="0" y="0"/>
                </a:moveTo>
                <a:lnTo>
                  <a:pt x="7624992" y="0"/>
                </a:lnTo>
                <a:lnTo>
                  <a:pt x="7624992" y="5823588"/>
                </a:lnTo>
                <a:lnTo>
                  <a:pt x="0" y="5823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72225" y="1716357"/>
            <a:ext cx="4244113" cy="845522"/>
          </a:xfrm>
          <a:custGeom>
            <a:avLst/>
            <a:gdLst/>
            <a:ahLst/>
            <a:cxnLst/>
            <a:rect l="l" t="t" r="r" b="b"/>
            <a:pathLst>
              <a:path w="4244113" h="845522">
                <a:moveTo>
                  <a:pt x="0" y="0"/>
                </a:moveTo>
                <a:lnTo>
                  <a:pt x="4244112" y="0"/>
                </a:lnTo>
                <a:lnTo>
                  <a:pt x="4244112" y="845522"/>
                </a:lnTo>
                <a:lnTo>
                  <a:pt x="0" y="8455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926" b="-892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997400" y="3065213"/>
            <a:ext cx="10659442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65"/>
              </a:lnSpc>
            </a:pPr>
            <a:r>
              <a:rPr lang="en-US" sz="11182" dirty="0">
                <a:solidFill>
                  <a:srgbClr val="8D6C4C"/>
                </a:solidFill>
                <a:latin typeface="#9Slide05 SVNKitten" pitchFamily="2" charset="0"/>
              </a:rPr>
              <a:t>I. </a:t>
            </a:r>
          </a:p>
          <a:p>
            <a:pPr algn="ctr">
              <a:lnSpc>
                <a:spcPts val="11965"/>
              </a:lnSpc>
            </a:pPr>
            <a:r>
              <a:rPr lang="en-US" sz="11182" dirty="0">
                <a:solidFill>
                  <a:srgbClr val="8D6C4C"/>
                </a:solidFill>
                <a:latin typeface="#9Slide05 SVNKitten" pitchFamily="2" charset="0"/>
              </a:rPr>
              <a:t>Tri </a:t>
            </a: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thức</a:t>
            </a:r>
            <a:r>
              <a:rPr lang="en-US" sz="11182" dirty="0">
                <a:solidFill>
                  <a:srgbClr val="8D6C4C"/>
                </a:solidFill>
                <a:latin typeface="#9Slide05 SVNKitten" pitchFamily="2" charset="0"/>
              </a:rPr>
              <a:t> </a:t>
            </a: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về</a:t>
            </a:r>
            <a:r>
              <a:rPr lang="en-US" sz="11182" dirty="0">
                <a:solidFill>
                  <a:srgbClr val="8D6C4C"/>
                </a:solidFill>
                <a:latin typeface="#9Slide05 SVNKitten" pitchFamily="2" charset="0"/>
              </a:rPr>
              <a:t> </a:t>
            </a: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kiểu</a:t>
            </a:r>
            <a:r>
              <a:rPr lang="en-US" sz="11182" dirty="0">
                <a:solidFill>
                  <a:srgbClr val="8D6C4C"/>
                </a:solidFill>
                <a:latin typeface="#9Slide05 SVNKitten" pitchFamily="2" charset="0"/>
              </a:rPr>
              <a:t> </a:t>
            </a: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bài</a:t>
            </a:r>
            <a:endParaRPr lang="en-US" sz="11182" dirty="0">
              <a:solidFill>
                <a:srgbClr val="8D6C4C"/>
              </a:solidFill>
              <a:latin typeface="#9Slide05 SVNKitten" pitchFamily="2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162260" y="981302"/>
            <a:ext cx="2169671" cy="2220836"/>
          </a:xfrm>
          <a:custGeom>
            <a:avLst/>
            <a:gdLst/>
            <a:ahLst/>
            <a:cxnLst/>
            <a:rect l="l" t="t" r="r" b="b"/>
            <a:pathLst>
              <a:path w="2169671" h="2220836">
                <a:moveTo>
                  <a:pt x="0" y="0"/>
                </a:moveTo>
                <a:lnTo>
                  <a:pt x="2169671" y="0"/>
                </a:lnTo>
                <a:lnTo>
                  <a:pt x="2169671" y="2220837"/>
                </a:lnTo>
                <a:lnTo>
                  <a:pt x="0" y="2220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313" b="-331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44333" y="2909056"/>
            <a:ext cx="1299831" cy="1418642"/>
          </a:xfrm>
          <a:custGeom>
            <a:avLst/>
            <a:gdLst/>
            <a:ahLst/>
            <a:cxnLst/>
            <a:rect l="l" t="t" r="r" b="b"/>
            <a:pathLst>
              <a:path w="1299831" h="1418642">
                <a:moveTo>
                  <a:pt x="0" y="0"/>
                </a:moveTo>
                <a:lnTo>
                  <a:pt x="1299831" y="0"/>
                </a:lnTo>
                <a:lnTo>
                  <a:pt x="1299831" y="1418643"/>
                </a:lnTo>
                <a:lnTo>
                  <a:pt x="0" y="1418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69470" y="3116560"/>
            <a:ext cx="1991447" cy="4341029"/>
          </a:xfrm>
          <a:custGeom>
            <a:avLst/>
            <a:gdLst/>
            <a:ahLst/>
            <a:cxnLst/>
            <a:rect l="l" t="t" r="r" b="b"/>
            <a:pathLst>
              <a:path w="1991447" h="4341029">
                <a:moveTo>
                  <a:pt x="0" y="0"/>
                </a:moveTo>
                <a:lnTo>
                  <a:pt x="1991447" y="0"/>
                </a:lnTo>
                <a:lnTo>
                  <a:pt x="1991447" y="4341029"/>
                </a:lnTo>
                <a:lnTo>
                  <a:pt x="0" y="43410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518901" y="-396081"/>
            <a:ext cx="5480797" cy="5070399"/>
          </a:xfrm>
          <a:custGeom>
            <a:avLst/>
            <a:gdLst/>
            <a:ahLst/>
            <a:cxnLst/>
            <a:rect l="l" t="t" r="r" b="b"/>
            <a:pathLst>
              <a:path w="5480797" h="5070399">
                <a:moveTo>
                  <a:pt x="0" y="0"/>
                </a:moveTo>
                <a:lnTo>
                  <a:pt x="5480798" y="0"/>
                </a:lnTo>
                <a:lnTo>
                  <a:pt x="5480798" y="5070399"/>
                </a:lnTo>
                <a:lnTo>
                  <a:pt x="0" y="50703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475587" y="-1203025"/>
            <a:ext cx="7656298" cy="2761052"/>
          </a:xfrm>
          <a:custGeom>
            <a:avLst/>
            <a:gdLst/>
            <a:ahLst/>
            <a:cxnLst/>
            <a:rect l="l" t="t" r="r" b="b"/>
            <a:pathLst>
              <a:path w="7656298" h="2761052">
                <a:moveTo>
                  <a:pt x="0" y="0"/>
                </a:moveTo>
                <a:lnTo>
                  <a:pt x="7656298" y="0"/>
                </a:lnTo>
                <a:lnTo>
                  <a:pt x="7656298" y="2761052"/>
                </a:lnTo>
                <a:lnTo>
                  <a:pt x="0" y="27610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4750777" y="6822575"/>
            <a:ext cx="925076" cy="5459958"/>
          </a:xfrm>
          <a:custGeom>
            <a:avLst/>
            <a:gdLst/>
            <a:ahLst/>
            <a:cxnLst/>
            <a:rect l="l" t="t" r="r" b="b"/>
            <a:pathLst>
              <a:path w="925076" h="5459958">
                <a:moveTo>
                  <a:pt x="0" y="0"/>
                </a:moveTo>
                <a:lnTo>
                  <a:pt x="925076" y="0"/>
                </a:lnTo>
                <a:lnTo>
                  <a:pt x="925076" y="5459958"/>
                </a:lnTo>
                <a:lnTo>
                  <a:pt x="0" y="54599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9;p66">
            <a:extLst>
              <a:ext uri="{FF2B5EF4-FFF2-40B4-BE49-F238E27FC236}">
                <a16:creationId xmlns:a16="http://schemas.microsoft.com/office/drawing/2014/main" xmlns="" id="{F065C1A8-8989-395C-6B13-D22AC269883A}"/>
              </a:ext>
            </a:extLst>
          </p:cNvPr>
          <p:cNvSpPr txBox="1">
            <a:spLocks/>
          </p:cNvSpPr>
          <p:nvPr/>
        </p:nvSpPr>
        <p:spPr>
          <a:xfrm>
            <a:off x="6629400" y="495300"/>
            <a:ext cx="4002000" cy="790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35781A19-D489-E4F2-9C21-640A0D29906F}"/>
              </a:ext>
            </a:extLst>
          </p:cNvPr>
          <p:cNvSpPr/>
          <p:nvPr/>
        </p:nvSpPr>
        <p:spPr>
          <a:xfrm>
            <a:off x="12649200" y="5141026"/>
            <a:ext cx="4985561" cy="5143500"/>
          </a:xfrm>
          <a:custGeom>
            <a:avLst/>
            <a:gdLst/>
            <a:ahLst/>
            <a:cxnLst/>
            <a:rect l="l" t="t" r="r" b="b"/>
            <a:pathLst>
              <a:path w="3457521" h="2930249">
                <a:moveTo>
                  <a:pt x="0" y="0"/>
                </a:moveTo>
                <a:lnTo>
                  <a:pt x="3457521" y="0"/>
                </a:lnTo>
                <a:lnTo>
                  <a:pt x="3457521" y="2930249"/>
                </a:lnTo>
                <a:lnTo>
                  <a:pt x="0" y="2930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xmlns="" id="{938E3542-9404-51F2-AA8B-D1BAE84F7709}"/>
              </a:ext>
            </a:extLst>
          </p:cNvPr>
          <p:cNvSpPr/>
          <p:nvPr/>
        </p:nvSpPr>
        <p:spPr>
          <a:xfrm rot="-5400000">
            <a:off x="-1756958" y="1556038"/>
            <a:ext cx="3513916" cy="739299"/>
          </a:xfrm>
          <a:custGeom>
            <a:avLst/>
            <a:gdLst/>
            <a:ahLst/>
            <a:cxnLst/>
            <a:rect l="l" t="t" r="r" b="b"/>
            <a:pathLst>
              <a:path w="3513916" h="739299">
                <a:moveTo>
                  <a:pt x="0" y="0"/>
                </a:moveTo>
                <a:lnTo>
                  <a:pt x="3513915" y="0"/>
                </a:lnTo>
                <a:lnTo>
                  <a:pt x="3513915" y="739299"/>
                </a:lnTo>
                <a:lnTo>
                  <a:pt x="0" y="739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xmlns="" id="{A3B7B3CF-4FD8-F7CB-7280-6E242563F093}"/>
              </a:ext>
            </a:extLst>
          </p:cNvPr>
          <p:cNvSpPr/>
          <p:nvPr/>
        </p:nvSpPr>
        <p:spPr>
          <a:xfrm rot="-3587760">
            <a:off x="-1238775" y="6651722"/>
            <a:ext cx="3413259" cy="2294960"/>
          </a:xfrm>
          <a:custGeom>
            <a:avLst/>
            <a:gdLst/>
            <a:ahLst/>
            <a:cxnLst/>
            <a:rect l="l" t="t" r="r" b="b"/>
            <a:pathLst>
              <a:path w="3413259" h="2294960">
                <a:moveTo>
                  <a:pt x="0" y="0"/>
                </a:moveTo>
                <a:lnTo>
                  <a:pt x="3413260" y="0"/>
                </a:lnTo>
                <a:lnTo>
                  <a:pt x="3413260" y="2294960"/>
                </a:lnTo>
                <a:lnTo>
                  <a:pt x="0" y="22949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95C44B-724A-AE27-9211-D76AA8601C80}"/>
              </a:ext>
            </a:extLst>
          </p:cNvPr>
          <p:cNvSpPr/>
          <p:nvPr/>
        </p:nvSpPr>
        <p:spPr>
          <a:xfrm>
            <a:off x="1981200" y="2606576"/>
            <a:ext cx="1455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 bản thuyết minh giải thích một hiện tượng tự nhiên là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loại văn bản thông tin nhằm giới thiệu những hiểu biết khoa học cơ bản về hiện tượng đó.</a:t>
            </a: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xmlns="" id="{2E9C5CA4-F101-32D4-5F82-6E927BBFA5AA}"/>
              </a:ext>
            </a:extLst>
          </p:cNvPr>
          <p:cNvGrpSpPr/>
          <p:nvPr/>
        </p:nvGrpSpPr>
        <p:grpSpPr>
          <a:xfrm>
            <a:off x="2" y="1692547"/>
            <a:ext cx="6934199" cy="174353"/>
            <a:chOff x="0" y="0"/>
            <a:chExt cx="6523881" cy="8828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21E7CB4F-6A88-E298-DCF3-E210D5FCF7EB}"/>
                </a:ext>
              </a:extLst>
            </p:cNvPr>
            <p:cNvSpPr/>
            <p:nvPr/>
          </p:nvSpPr>
          <p:spPr>
            <a:xfrm>
              <a:off x="0" y="0"/>
              <a:ext cx="6523882" cy="882838"/>
            </a:xfrm>
            <a:custGeom>
              <a:avLst/>
              <a:gdLst/>
              <a:ahLst/>
              <a:cxnLst/>
              <a:rect l="l" t="t" r="r" b="b"/>
              <a:pathLst>
                <a:path w="6523882" h="882838">
                  <a:moveTo>
                    <a:pt x="0" y="0"/>
                  </a:moveTo>
                  <a:lnTo>
                    <a:pt x="6523882" y="0"/>
                  </a:lnTo>
                  <a:lnTo>
                    <a:pt x="6523882" y="882838"/>
                  </a:lnTo>
                  <a:lnTo>
                    <a:pt x="0" y="882838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34576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xmlns="" id="{2E9C5CA4-F101-32D4-5F82-6E927BBFA5AA}"/>
              </a:ext>
            </a:extLst>
          </p:cNvPr>
          <p:cNvGrpSpPr/>
          <p:nvPr/>
        </p:nvGrpSpPr>
        <p:grpSpPr>
          <a:xfrm>
            <a:off x="2" y="1692547"/>
            <a:ext cx="6934199" cy="174353"/>
            <a:chOff x="0" y="0"/>
            <a:chExt cx="6523881" cy="8828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21E7CB4F-6A88-E298-DCF3-E210D5FCF7EB}"/>
                </a:ext>
              </a:extLst>
            </p:cNvPr>
            <p:cNvSpPr/>
            <p:nvPr/>
          </p:nvSpPr>
          <p:spPr>
            <a:xfrm>
              <a:off x="0" y="0"/>
              <a:ext cx="6523882" cy="882838"/>
            </a:xfrm>
            <a:custGeom>
              <a:avLst/>
              <a:gdLst/>
              <a:ahLst/>
              <a:cxnLst/>
              <a:rect l="l" t="t" r="r" b="b"/>
              <a:pathLst>
                <a:path w="6523882" h="882838">
                  <a:moveTo>
                    <a:pt x="0" y="0"/>
                  </a:moveTo>
                  <a:lnTo>
                    <a:pt x="6523882" y="0"/>
                  </a:lnTo>
                  <a:lnTo>
                    <a:pt x="6523882" y="882838"/>
                  </a:lnTo>
                  <a:lnTo>
                    <a:pt x="0" y="882838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Freeform 9">
            <a:extLst>
              <a:ext uri="{FF2B5EF4-FFF2-40B4-BE49-F238E27FC236}">
                <a16:creationId xmlns:a16="http://schemas.microsoft.com/office/drawing/2014/main" xmlns="" id="{1633BC62-E5F7-100C-B950-6EC879026421}"/>
              </a:ext>
            </a:extLst>
          </p:cNvPr>
          <p:cNvSpPr/>
          <p:nvPr/>
        </p:nvSpPr>
        <p:spPr>
          <a:xfrm rot="5400000">
            <a:off x="17278841" y="-2189441"/>
            <a:ext cx="925076" cy="5459958"/>
          </a:xfrm>
          <a:custGeom>
            <a:avLst/>
            <a:gdLst/>
            <a:ahLst/>
            <a:cxnLst/>
            <a:rect l="l" t="t" r="r" b="b"/>
            <a:pathLst>
              <a:path w="925076" h="5459958">
                <a:moveTo>
                  <a:pt x="0" y="0"/>
                </a:moveTo>
                <a:lnTo>
                  <a:pt x="925075" y="0"/>
                </a:lnTo>
                <a:lnTo>
                  <a:pt x="925075" y="5459958"/>
                </a:lnTo>
                <a:lnTo>
                  <a:pt x="0" y="5459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xmlns="" id="{D9DCFA77-6732-1EF8-034A-10BFEA657E6A}"/>
              </a:ext>
            </a:extLst>
          </p:cNvPr>
          <p:cNvSpPr/>
          <p:nvPr/>
        </p:nvSpPr>
        <p:spPr>
          <a:xfrm>
            <a:off x="0" y="125454"/>
            <a:ext cx="2969663" cy="1039906"/>
          </a:xfrm>
          <a:custGeom>
            <a:avLst/>
            <a:gdLst/>
            <a:ahLst/>
            <a:cxnLst/>
            <a:rect l="l" t="t" r="r" b="b"/>
            <a:pathLst>
              <a:path w="2969663" h="1039906">
                <a:moveTo>
                  <a:pt x="0" y="0"/>
                </a:moveTo>
                <a:lnTo>
                  <a:pt x="2969663" y="0"/>
                </a:lnTo>
                <a:lnTo>
                  <a:pt x="2969663" y="1039906"/>
                </a:lnTo>
                <a:lnTo>
                  <a:pt x="0" y="10399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xmlns="" id="{7823D75A-0103-77A7-BA81-5F52CF82104A}"/>
              </a:ext>
            </a:extLst>
          </p:cNvPr>
          <p:cNvSpPr/>
          <p:nvPr/>
        </p:nvSpPr>
        <p:spPr>
          <a:xfrm>
            <a:off x="15773400" y="9410700"/>
            <a:ext cx="2969663" cy="1039906"/>
          </a:xfrm>
          <a:custGeom>
            <a:avLst/>
            <a:gdLst/>
            <a:ahLst/>
            <a:cxnLst/>
            <a:rect l="l" t="t" r="r" b="b"/>
            <a:pathLst>
              <a:path w="2969663" h="1039906">
                <a:moveTo>
                  <a:pt x="0" y="0"/>
                </a:moveTo>
                <a:lnTo>
                  <a:pt x="2969663" y="0"/>
                </a:lnTo>
                <a:lnTo>
                  <a:pt x="2969663" y="1039905"/>
                </a:lnTo>
                <a:lnTo>
                  <a:pt x="0" y="10399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 15"/>
          <p:cNvSpPr/>
          <p:nvPr/>
        </p:nvSpPr>
        <p:spPr>
          <a:xfrm>
            <a:off x="1371600" y="2206066"/>
            <a:ext cx="15011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 tượng đó là gì?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 sao có hiện tượng đó?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Ý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 có lợi hay có hại như thế nào?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 làm gì để tận dụng lợi ích và khắc phục ảnh hưởng xấu của chúng?...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đích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Google Shape;1289;p66">
            <a:extLst>
              <a:ext uri="{FF2B5EF4-FFF2-40B4-BE49-F238E27FC236}">
                <a16:creationId xmlns:a16="http://schemas.microsoft.com/office/drawing/2014/main" xmlns="" id="{F065C1A8-8989-395C-6B13-D22AC269883A}"/>
              </a:ext>
            </a:extLst>
          </p:cNvPr>
          <p:cNvSpPr txBox="1">
            <a:spLocks/>
          </p:cNvSpPr>
          <p:nvPr/>
        </p:nvSpPr>
        <p:spPr>
          <a:xfrm>
            <a:off x="6629400" y="495300"/>
            <a:ext cx="4002000" cy="790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0;p40">
            <a:extLst>
              <a:ext uri="{FF2B5EF4-FFF2-40B4-BE49-F238E27FC236}">
                <a16:creationId xmlns:a16="http://schemas.microsoft.com/office/drawing/2014/main" xmlns="" id="{889DDB0B-2B1D-9D81-FE70-AF0BF303D2A3}"/>
              </a:ext>
            </a:extLst>
          </p:cNvPr>
          <p:cNvSpPr txBox="1">
            <a:spLocks/>
          </p:cNvSpPr>
          <p:nvPr/>
        </p:nvSpPr>
        <p:spPr>
          <a:xfrm>
            <a:off x="5215800" y="3429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r>
              <a:rPr lang="en-US" sz="4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</a:t>
            </a:r>
            <a:endParaRPr lang="en-US" sz="4800" b="1" dirty="0">
              <a:highlight>
                <a:schemeClr val="accent1"/>
              </a:highligh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xmlns="" id="{D96CE54A-FE25-0BE6-C851-4995838F28C8}"/>
              </a:ext>
            </a:extLst>
          </p:cNvPr>
          <p:cNvSpPr/>
          <p:nvPr/>
        </p:nvSpPr>
        <p:spPr>
          <a:xfrm rot="6478650">
            <a:off x="-3274598" y="3991925"/>
            <a:ext cx="7315200" cy="3976809"/>
          </a:xfrm>
          <a:custGeom>
            <a:avLst/>
            <a:gdLst/>
            <a:ahLst/>
            <a:cxnLst/>
            <a:rect l="l" t="t" r="r" b="b"/>
            <a:pathLst>
              <a:path w="7315200" h="3976809">
                <a:moveTo>
                  <a:pt x="0" y="0"/>
                </a:moveTo>
                <a:lnTo>
                  <a:pt x="7315200" y="0"/>
                </a:lnTo>
                <a:lnTo>
                  <a:pt x="7315200" y="3976808"/>
                </a:lnTo>
                <a:lnTo>
                  <a:pt x="0" y="39768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AB367955-D282-FB4D-ACF5-C5D19C8A4874}"/>
              </a:ext>
            </a:extLst>
          </p:cNvPr>
          <p:cNvSpPr txBox="1">
            <a:spLocks/>
          </p:cNvSpPr>
          <p:nvPr/>
        </p:nvSpPr>
        <p:spPr>
          <a:xfrm>
            <a:off x="4572003" y="1485900"/>
            <a:ext cx="5436970" cy="8431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endParaRPr lang="x-none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1664" y="2267660"/>
            <a:ext cx="11577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5600" y="3956451"/>
            <a:ext cx="1325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x-none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2575" y="5980329"/>
            <a:ext cx="132318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8059681"/>
            <a:ext cx="138684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xmlns="" id="{2E9C5CA4-F101-32D4-5F82-6E927BBFA5AA}"/>
              </a:ext>
            </a:extLst>
          </p:cNvPr>
          <p:cNvGrpSpPr/>
          <p:nvPr/>
        </p:nvGrpSpPr>
        <p:grpSpPr>
          <a:xfrm>
            <a:off x="11430001" y="1523007"/>
            <a:ext cx="6934199" cy="174353"/>
            <a:chOff x="0" y="0"/>
            <a:chExt cx="6523881" cy="8828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21E7CB4F-6A88-E298-DCF3-E210D5FCF7EB}"/>
                </a:ext>
              </a:extLst>
            </p:cNvPr>
            <p:cNvSpPr/>
            <p:nvPr/>
          </p:nvSpPr>
          <p:spPr>
            <a:xfrm>
              <a:off x="0" y="0"/>
              <a:ext cx="6523882" cy="882838"/>
            </a:xfrm>
            <a:custGeom>
              <a:avLst/>
              <a:gdLst/>
              <a:ahLst/>
              <a:cxnLst/>
              <a:rect l="l" t="t" r="r" b="b"/>
              <a:pathLst>
                <a:path w="6523882" h="882838">
                  <a:moveTo>
                    <a:pt x="0" y="0"/>
                  </a:moveTo>
                  <a:lnTo>
                    <a:pt x="6523882" y="0"/>
                  </a:lnTo>
                  <a:lnTo>
                    <a:pt x="6523882" y="882838"/>
                  </a:lnTo>
                  <a:lnTo>
                    <a:pt x="0" y="882838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9927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8844" y="2138950"/>
            <a:ext cx="11962758" cy="5823588"/>
          </a:xfrm>
          <a:custGeom>
            <a:avLst/>
            <a:gdLst/>
            <a:ahLst/>
            <a:cxnLst/>
            <a:rect l="l" t="t" r="r" b="b"/>
            <a:pathLst>
              <a:path w="7624992" h="5823588">
                <a:moveTo>
                  <a:pt x="0" y="0"/>
                </a:moveTo>
                <a:lnTo>
                  <a:pt x="7624992" y="0"/>
                </a:lnTo>
                <a:lnTo>
                  <a:pt x="7624992" y="5823588"/>
                </a:lnTo>
                <a:lnTo>
                  <a:pt x="0" y="5823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72225" y="1716357"/>
            <a:ext cx="4244113" cy="845522"/>
          </a:xfrm>
          <a:custGeom>
            <a:avLst/>
            <a:gdLst/>
            <a:ahLst/>
            <a:cxnLst/>
            <a:rect l="l" t="t" r="r" b="b"/>
            <a:pathLst>
              <a:path w="4244113" h="845522">
                <a:moveTo>
                  <a:pt x="0" y="0"/>
                </a:moveTo>
                <a:lnTo>
                  <a:pt x="4244112" y="0"/>
                </a:lnTo>
                <a:lnTo>
                  <a:pt x="4244112" y="845522"/>
                </a:lnTo>
                <a:lnTo>
                  <a:pt x="0" y="8455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926" b="-892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997400" y="3065213"/>
            <a:ext cx="10659442" cy="4656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9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82" b="0" i="0" u="none" strike="noStrike" kern="1200" cap="none" spc="0" normalizeH="0" baseline="0" noProof="0" dirty="0">
                <a:ln>
                  <a:noFill/>
                </a:ln>
                <a:solidFill>
                  <a:srgbClr val="8D6C4C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II.</a:t>
            </a:r>
          </a:p>
          <a:p>
            <a:pPr marL="0" marR="0" lvl="0" indent="0" algn="ctr" defTabSz="914400" rtl="0" eaLnBrk="1" fontAlgn="auto" latinLnBrk="0" hangingPunct="1">
              <a:lnSpc>
                <a:spcPts val="119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Phân</a:t>
            </a:r>
            <a:r>
              <a:rPr lang="en-US" sz="11182" dirty="0">
                <a:solidFill>
                  <a:srgbClr val="8D6C4C"/>
                </a:solidFill>
                <a:latin typeface="#9Slide05 SVNKitten" pitchFamily="2" charset="0"/>
              </a:rPr>
              <a:t> </a:t>
            </a: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tích</a:t>
            </a:r>
            <a:r>
              <a:rPr lang="en-US" sz="11182" dirty="0">
                <a:solidFill>
                  <a:srgbClr val="8D6C4C"/>
                </a:solidFill>
                <a:latin typeface="#9Slide05 SVNKitten" pitchFamily="2" charset="0"/>
              </a:rPr>
              <a:t> </a:t>
            </a: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bài</a:t>
            </a:r>
            <a:r>
              <a:rPr lang="en-US" sz="11182" dirty="0">
                <a:solidFill>
                  <a:srgbClr val="8D6C4C"/>
                </a:solidFill>
                <a:latin typeface="#9Slide05 SVNKitten" pitchFamily="2" charset="0"/>
              </a:rPr>
              <a:t> </a:t>
            </a: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viết</a:t>
            </a:r>
            <a:r>
              <a:rPr lang="en-US" sz="11182" dirty="0">
                <a:solidFill>
                  <a:srgbClr val="8D6C4C"/>
                </a:solidFill>
                <a:latin typeface="#9Slide05 SVNKitten" pitchFamily="2" charset="0"/>
              </a:rPr>
              <a:t> </a:t>
            </a: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tham</a:t>
            </a:r>
            <a:r>
              <a:rPr lang="en-US" sz="11182" dirty="0">
                <a:solidFill>
                  <a:srgbClr val="8D6C4C"/>
                </a:solidFill>
                <a:latin typeface="#9Slide05 SVNKitten" pitchFamily="2" charset="0"/>
              </a:rPr>
              <a:t> </a:t>
            </a:r>
            <a:r>
              <a:rPr lang="en-US" sz="11182" dirty="0" err="1">
                <a:solidFill>
                  <a:srgbClr val="8D6C4C"/>
                </a:solidFill>
                <a:latin typeface="#9Slide05 SVNKitten" pitchFamily="2" charset="0"/>
              </a:rPr>
              <a:t>khảo</a:t>
            </a:r>
            <a:endParaRPr kumimoji="0" lang="en-US" sz="11182" b="0" i="0" u="none" strike="noStrike" kern="1200" cap="none" spc="0" normalizeH="0" baseline="0" noProof="0" dirty="0">
              <a:ln>
                <a:noFill/>
              </a:ln>
              <a:solidFill>
                <a:srgbClr val="8D6C4C"/>
              </a:solidFill>
              <a:effectLst/>
              <a:uLnTx/>
              <a:uFillTx/>
              <a:latin typeface="#9Slide05 SVNKitten" pitchFamily="2" charset="0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162260" y="981302"/>
            <a:ext cx="2169671" cy="2220836"/>
          </a:xfrm>
          <a:custGeom>
            <a:avLst/>
            <a:gdLst/>
            <a:ahLst/>
            <a:cxnLst/>
            <a:rect l="l" t="t" r="r" b="b"/>
            <a:pathLst>
              <a:path w="2169671" h="2220836">
                <a:moveTo>
                  <a:pt x="0" y="0"/>
                </a:moveTo>
                <a:lnTo>
                  <a:pt x="2169671" y="0"/>
                </a:lnTo>
                <a:lnTo>
                  <a:pt x="2169671" y="2220837"/>
                </a:lnTo>
                <a:lnTo>
                  <a:pt x="0" y="2220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313" b="-331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44333" y="2909056"/>
            <a:ext cx="1299831" cy="1418642"/>
          </a:xfrm>
          <a:custGeom>
            <a:avLst/>
            <a:gdLst/>
            <a:ahLst/>
            <a:cxnLst/>
            <a:rect l="l" t="t" r="r" b="b"/>
            <a:pathLst>
              <a:path w="1299831" h="1418642">
                <a:moveTo>
                  <a:pt x="0" y="0"/>
                </a:moveTo>
                <a:lnTo>
                  <a:pt x="1299831" y="0"/>
                </a:lnTo>
                <a:lnTo>
                  <a:pt x="1299831" y="1418643"/>
                </a:lnTo>
                <a:lnTo>
                  <a:pt x="0" y="1418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69470" y="3116560"/>
            <a:ext cx="1991447" cy="4341029"/>
          </a:xfrm>
          <a:custGeom>
            <a:avLst/>
            <a:gdLst/>
            <a:ahLst/>
            <a:cxnLst/>
            <a:rect l="l" t="t" r="r" b="b"/>
            <a:pathLst>
              <a:path w="1991447" h="4341029">
                <a:moveTo>
                  <a:pt x="0" y="0"/>
                </a:moveTo>
                <a:lnTo>
                  <a:pt x="1991447" y="0"/>
                </a:lnTo>
                <a:lnTo>
                  <a:pt x="1991447" y="4341029"/>
                </a:lnTo>
                <a:lnTo>
                  <a:pt x="0" y="43410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518901" y="-396081"/>
            <a:ext cx="5480797" cy="5070399"/>
          </a:xfrm>
          <a:custGeom>
            <a:avLst/>
            <a:gdLst/>
            <a:ahLst/>
            <a:cxnLst/>
            <a:rect l="l" t="t" r="r" b="b"/>
            <a:pathLst>
              <a:path w="5480797" h="5070399">
                <a:moveTo>
                  <a:pt x="0" y="0"/>
                </a:moveTo>
                <a:lnTo>
                  <a:pt x="5480798" y="0"/>
                </a:lnTo>
                <a:lnTo>
                  <a:pt x="5480798" y="5070399"/>
                </a:lnTo>
                <a:lnTo>
                  <a:pt x="0" y="50703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475587" y="-1203025"/>
            <a:ext cx="7656298" cy="2761052"/>
          </a:xfrm>
          <a:custGeom>
            <a:avLst/>
            <a:gdLst/>
            <a:ahLst/>
            <a:cxnLst/>
            <a:rect l="l" t="t" r="r" b="b"/>
            <a:pathLst>
              <a:path w="7656298" h="2761052">
                <a:moveTo>
                  <a:pt x="0" y="0"/>
                </a:moveTo>
                <a:lnTo>
                  <a:pt x="7656298" y="0"/>
                </a:lnTo>
                <a:lnTo>
                  <a:pt x="7656298" y="2761052"/>
                </a:lnTo>
                <a:lnTo>
                  <a:pt x="0" y="27610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4750777" y="6822575"/>
            <a:ext cx="925076" cy="5459958"/>
          </a:xfrm>
          <a:custGeom>
            <a:avLst/>
            <a:gdLst/>
            <a:ahLst/>
            <a:cxnLst/>
            <a:rect l="l" t="t" r="r" b="b"/>
            <a:pathLst>
              <a:path w="925076" h="5459958">
                <a:moveTo>
                  <a:pt x="0" y="0"/>
                </a:moveTo>
                <a:lnTo>
                  <a:pt x="925076" y="0"/>
                </a:lnTo>
                <a:lnTo>
                  <a:pt x="925076" y="5459958"/>
                </a:lnTo>
                <a:lnTo>
                  <a:pt x="0" y="54599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152752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7A65B1F8-A2D1-4DA2-E557-24514640ED22}"/>
              </a:ext>
            </a:extLst>
          </p:cNvPr>
          <p:cNvGrpSpPr/>
          <p:nvPr/>
        </p:nvGrpSpPr>
        <p:grpSpPr>
          <a:xfrm rot="5400000">
            <a:off x="1404728" y="5145139"/>
            <a:ext cx="6934199" cy="174353"/>
            <a:chOff x="0" y="0"/>
            <a:chExt cx="6523881" cy="8828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xmlns="" id="{9189779E-53E6-17C6-AD99-1EC147278F1F}"/>
                </a:ext>
              </a:extLst>
            </p:cNvPr>
            <p:cNvSpPr/>
            <p:nvPr/>
          </p:nvSpPr>
          <p:spPr>
            <a:xfrm>
              <a:off x="0" y="0"/>
              <a:ext cx="6523882" cy="882838"/>
            </a:xfrm>
            <a:custGeom>
              <a:avLst/>
              <a:gdLst/>
              <a:ahLst/>
              <a:cxnLst/>
              <a:rect l="l" t="t" r="r" b="b"/>
              <a:pathLst>
                <a:path w="6523882" h="882838">
                  <a:moveTo>
                    <a:pt x="0" y="0"/>
                  </a:moveTo>
                  <a:lnTo>
                    <a:pt x="6523882" y="0"/>
                  </a:lnTo>
                  <a:lnTo>
                    <a:pt x="6523882" y="882838"/>
                  </a:lnTo>
                  <a:lnTo>
                    <a:pt x="0" y="882838"/>
                  </a:lnTo>
                  <a:close/>
                </a:path>
              </a:pathLst>
            </a:custGeom>
            <a:grpFill/>
          </p:spPr>
        </p:sp>
      </p:grpSp>
      <p:sp>
        <p:nvSpPr>
          <p:cNvPr id="6" name="Freeform 4">
            <a:extLst>
              <a:ext uri="{FF2B5EF4-FFF2-40B4-BE49-F238E27FC236}">
                <a16:creationId xmlns:a16="http://schemas.microsoft.com/office/drawing/2014/main" xmlns="" id="{3AB58B5B-8997-DB2B-80BE-6799230CCB95}"/>
              </a:ext>
            </a:extLst>
          </p:cNvPr>
          <p:cNvSpPr/>
          <p:nvPr/>
        </p:nvSpPr>
        <p:spPr>
          <a:xfrm rot="-10800000">
            <a:off x="15621000" y="-1568830"/>
            <a:ext cx="4222538" cy="3334045"/>
          </a:xfrm>
          <a:custGeom>
            <a:avLst/>
            <a:gdLst/>
            <a:ahLst/>
            <a:cxnLst/>
            <a:rect l="l" t="t" r="r" b="b"/>
            <a:pathLst>
              <a:path w="4222538" h="3334045">
                <a:moveTo>
                  <a:pt x="0" y="0"/>
                </a:moveTo>
                <a:lnTo>
                  <a:pt x="4222538" y="0"/>
                </a:lnTo>
                <a:lnTo>
                  <a:pt x="4222538" y="3334045"/>
                </a:lnTo>
                <a:lnTo>
                  <a:pt x="0" y="3334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xmlns="" id="{C65FBF7D-66EE-4AAD-777D-84C41225740A}"/>
              </a:ext>
            </a:extLst>
          </p:cNvPr>
          <p:cNvSpPr/>
          <p:nvPr/>
        </p:nvSpPr>
        <p:spPr>
          <a:xfrm>
            <a:off x="15621000" y="8229600"/>
            <a:ext cx="4020652" cy="4114800"/>
          </a:xfrm>
          <a:custGeom>
            <a:avLst/>
            <a:gdLst/>
            <a:ahLst/>
            <a:cxnLst/>
            <a:rect l="l" t="t" r="r" b="b"/>
            <a:pathLst>
              <a:path w="4020652" h="4114800">
                <a:moveTo>
                  <a:pt x="0" y="0"/>
                </a:moveTo>
                <a:lnTo>
                  <a:pt x="4020653" y="0"/>
                </a:lnTo>
                <a:lnTo>
                  <a:pt x="4020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Google Shape;310;p40">
            <a:extLst>
              <a:ext uri="{FF2B5EF4-FFF2-40B4-BE49-F238E27FC236}">
                <a16:creationId xmlns:a16="http://schemas.microsoft.com/office/drawing/2014/main" xmlns="" id="{889DDB0B-2B1D-9D81-FE70-AF0BF303D2A3}"/>
              </a:ext>
            </a:extLst>
          </p:cNvPr>
          <p:cNvSpPr txBox="1">
            <a:spLocks/>
          </p:cNvSpPr>
          <p:nvPr/>
        </p:nvSpPr>
        <p:spPr>
          <a:xfrm>
            <a:off x="-15949" y="2171700"/>
            <a:ext cx="449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Just Another Hand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7 Itim" panose="00000500000000000000" pitchFamily="2" charset="-34"/>
                <a:ea typeface="Cambria" panose="02040503050406030204" pitchFamily="18" charset="0"/>
                <a:cs typeface="#9Slide07 Itim" panose="00000500000000000000" pitchFamily="2" charset="-34"/>
                <a:sym typeface="Just Another Hand"/>
              </a:rPr>
              <a:t>THINK- PAIR-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7 Itim" panose="00000500000000000000" pitchFamily="2" charset="-34"/>
                <a:ea typeface="Cambria" panose="02040503050406030204" pitchFamily="18" charset="0"/>
                <a:cs typeface="#9Slide07 Itim" panose="00000500000000000000" pitchFamily="2" charset="-34"/>
                <a:sym typeface="Just Another Hand"/>
              </a:rPr>
              <a:t> SHARE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4F81BD"/>
              </a:highlight>
              <a:uLnTx/>
              <a:uFillTx/>
              <a:latin typeface="#9Slide07 Itim" panose="00000500000000000000" pitchFamily="2" charset="-34"/>
              <a:ea typeface="Cambria" panose="02040503050406030204" pitchFamily="18" charset="0"/>
              <a:cs typeface="#9Slide07 Itim" panose="00000500000000000000" pitchFamily="2" charset="-34"/>
              <a:sym typeface="Just Another Han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67347" y="2116090"/>
            <a:ext cx="1167454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22EACA-600E-37AF-A083-6BCC0767A1CD}"/>
              </a:ext>
            </a:extLst>
          </p:cNvPr>
          <p:cNvSpPr txBox="1"/>
          <p:nvPr/>
        </p:nvSpPr>
        <p:spPr>
          <a:xfrm>
            <a:off x="6078623" y="567484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err="1">
                <a:solidFill>
                  <a:srgbClr val="FF0000"/>
                </a:solidFill>
                <a:latin typeface="#9Slide05 SVNMaphylla" pitchFamily="2" charset="0"/>
                <a:cs typeface="Times New Roman" panose="02020603050405020304" pitchFamily="18" charset="0"/>
              </a:rPr>
              <a:t>Ghềnh</a:t>
            </a:r>
            <a:r>
              <a:rPr lang="en-US" sz="9600" dirty="0">
                <a:solidFill>
                  <a:srgbClr val="FF0000"/>
                </a:solidFill>
                <a:latin typeface="#9Slide05 SVNMaphylla" pitchFamily="2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#9Slide05 SVNMaphylla" pitchFamily="2" charset="0"/>
                <a:cs typeface="Times New Roman" panose="02020603050405020304" pitchFamily="18" charset="0"/>
              </a:rPr>
              <a:t>Đá</a:t>
            </a:r>
            <a:r>
              <a:rPr lang="en-US" sz="9600" dirty="0">
                <a:solidFill>
                  <a:srgbClr val="FF0000"/>
                </a:solidFill>
                <a:latin typeface="#9Slide05 SVNMaphylla" pitchFamily="2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#9Slide05 SVNMaphylla" pitchFamily="2" charset="0"/>
                <a:cs typeface="Times New Roman" panose="02020603050405020304" pitchFamily="18" charset="0"/>
              </a:rPr>
              <a:t>Đĩa</a:t>
            </a:r>
            <a:endParaRPr kumimoji="0" lang="en-US" sz="9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SVNMaphyll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>
            <a:extLst>
              <a:ext uri="{FF2B5EF4-FFF2-40B4-BE49-F238E27FC236}">
                <a16:creationId xmlns:a16="http://schemas.microsoft.com/office/drawing/2014/main" xmlns="" id="{634BECCA-0056-FD54-4502-12E8EE664547}"/>
              </a:ext>
            </a:extLst>
          </p:cNvPr>
          <p:cNvSpPr/>
          <p:nvPr/>
        </p:nvSpPr>
        <p:spPr>
          <a:xfrm>
            <a:off x="15455194" y="-647700"/>
            <a:ext cx="5480797" cy="5070399"/>
          </a:xfrm>
          <a:custGeom>
            <a:avLst/>
            <a:gdLst/>
            <a:ahLst/>
            <a:cxnLst/>
            <a:rect l="l" t="t" r="r" b="b"/>
            <a:pathLst>
              <a:path w="5480797" h="5070399">
                <a:moveTo>
                  <a:pt x="0" y="0"/>
                </a:moveTo>
                <a:lnTo>
                  <a:pt x="5480798" y="0"/>
                </a:lnTo>
                <a:lnTo>
                  <a:pt x="5480798" y="5070399"/>
                </a:lnTo>
                <a:lnTo>
                  <a:pt x="0" y="50703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xmlns="" id="{D0D5AC28-DC08-1140-24AB-61C3BC49E659}"/>
              </a:ext>
            </a:extLst>
          </p:cNvPr>
          <p:cNvSpPr/>
          <p:nvPr/>
        </p:nvSpPr>
        <p:spPr>
          <a:xfrm rot="-10800000">
            <a:off x="11475587" y="-1203025"/>
            <a:ext cx="7656298" cy="2761052"/>
          </a:xfrm>
          <a:custGeom>
            <a:avLst/>
            <a:gdLst/>
            <a:ahLst/>
            <a:cxnLst/>
            <a:rect l="l" t="t" r="r" b="b"/>
            <a:pathLst>
              <a:path w="7656298" h="2761052">
                <a:moveTo>
                  <a:pt x="0" y="0"/>
                </a:moveTo>
                <a:lnTo>
                  <a:pt x="7656298" y="0"/>
                </a:lnTo>
                <a:lnTo>
                  <a:pt x="7656298" y="2761052"/>
                </a:lnTo>
                <a:lnTo>
                  <a:pt x="0" y="27610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xmlns="" id="{533DCAA9-1191-5801-D96F-4939629767B4}"/>
              </a:ext>
            </a:extLst>
          </p:cNvPr>
          <p:cNvSpPr/>
          <p:nvPr/>
        </p:nvSpPr>
        <p:spPr>
          <a:xfrm rot="-5400000">
            <a:off x="14750777" y="6822575"/>
            <a:ext cx="925076" cy="5459958"/>
          </a:xfrm>
          <a:custGeom>
            <a:avLst/>
            <a:gdLst/>
            <a:ahLst/>
            <a:cxnLst/>
            <a:rect l="l" t="t" r="r" b="b"/>
            <a:pathLst>
              <a:path w="925076" h="5459958">
                <a:moveTo>
                  <a:pt x="0" y="0"/>
                </a:moveTo>
                <a:lnTo>
                  <a:pt x="925076" y="0"/>
                </a:lnTo>
                <a:lnTo>
                  <a:pt x="925076" y="5459958"/>
                </a:lnTo>
                <a:lnTo>
                  <a:pt x="0" y="5459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770686" y="995492"/>
            <a:ext cx="16488613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ghềnh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toạ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algn="just"/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4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ghềnh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endParaRPr lang="en-US" sz="4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50m, chiều dài khoảng 200m</a:t>
            </a:r>
          </a:p>
          <a:p>
            <a:pPr algn="just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Ghềnh Đá Đĩa như một tổ ong khổng lồ ánh lên màu đen huyền bí nổi bật ở giữa vùng biển trong xanh</a:t>
            </a:r>
          </a:p>
          <a:p>
            <a:pPr algn="just"/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đặc điểm đặc biệt của hiện tượng của hiện tượng tự nhiên bằng lập luận khoa học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các nhà khoa học, đá ở ghềnh Đá Đĩa là loại đá badan hình thành trong quá trình hoạt động của núi lửa ở vùng cao nguyên Vân Hòa. 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Nham thạch phun từ miẹng núi lửa, gặp nước lạnh đông cứng lại và rạn nứt đa chiều một cách tự nhiên</a:t>
            </a:r>
          </a:p>
          <a:p>
            <a:pPr algn="just"/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ghềnh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en-US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999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929</Words>
  <Application>Microsoft Office PowerPoint</Application>
  <PresentationFormat>Custom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Wingdings</vt:lpstr>
      <vt:lpstr>Lato Light</vt:lpstr>
      <vt:lpstr>#9Slide07 Pangolin</vt:lpstr>
      <vt:lpstr>#9Slide05 SVNMaphylla</vt:lpstr>
      <vt:lpstr>#9Slide05 SVNKitten</vt:lpstr>
      <vt:lpstr>宋体</vt:lpstr>
      <vt:lpstr>Calibri</vt:lpstr>
      <vt:lpstr>#9Slide03 Arima Madurai ExtraBo</vt:lpstr>
      <vt:lpstr>#9Slide04 Podkova Medium</vt:lpstr>
      <vt:lpstr>Times New Roman</vt:lpstr>
      <vt:lpstr>Just Another Hand</vt:lpstr>
      <vt:lpstr>#9Slide07 Itim</vt:lpstr>
      <vt:lpstr>Cambria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Aesthetic Creative Presentation </dc:title>
  <cp:lastModifiedBy>do que</cp:lastModifiedBy>
  <cp:revision>70</cp:revision>
  <dcterms:created xsi:type="dcterms:W3CDTF">2006-08-16T00:00:00Z</dcterms:created>
  <dcterms:modified xsi:type="dcterms:W3CDTF">2025-03-09T13:57:41Z</dcterms:modified>
  <dc:identifier>DAF7u0eNMi8</dc:identifier>
</cp:coreProperties>
</file>