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86" r:id="rId2"/>
    <p:sldId id="256" r:id="rId3"/>
    <p:sldId id="273" r:id="rId4"/>
    <p:sldId id="257" r:id="rId5"/>
    <p:sldId id="269" r:id="rId6"/>
    <p:sldId id="274" r:id="rId7"/>
    <p:sldId id="275" r:id="rId8"/>
    <p:sldId id="276" r:id="rId9"/>
    <p:sldId id="258" r:id="rId10"/>
    <p:sldId id="277" r:id="rId11"/>
    <p:sldId id="260" r:id="rId12"/>
    <p:sldId id="280" r:id="rId13"/>
    <p:sldId id="279" r:id="rId14"/>
    <p:sldId id="261" r:id="rId15"/>
    <p:sldId id="281" r:id="rId16"/>
    <p:sldId id="282" r:id="rId17"/>
    <p:sldId id="283" r:id="rId18"/>
    <p:sldId id="284" r:id="rId19"/>
  </p:sldIdLst>
  <p:sldSz cx="18288000" cy="10287000"/>
  <p:notesSz cx="6858000" cy="9144000"/>
  <p:embeddedFontLst>
    <p:embeddedFont>
      <p:font typeface="#9Slide06 Cinderella" panose="02000506030000020003" pitchFamily="2" charset="0"/>
      <p:regular r:id="rId21"/>
    </p:embeddedFont>
    <p:embeddedFont>
      <p:font typeface="#9Slide07 SVNGuerrilla" panose="00000500000000000000" pitchFamily="2" charset="0"/>
      <p:regular r:id="rId22"/>
    </p:embeddedFont>
    <p:embeddedFont>
      <p:font typeface="#9Slide05 SVNThe Carpenter" pitchFamily="2" charset="0"/>
      <p:regular r:id="rId23"/>
      <p:bold r:id="rId24"/>
    </p:embeddedFont>
    <p:embeddedFont>
      <p:font typeface="#9Slide07 SVNStick A Round" panose="02000503000000000000" pitchFamily="2" charset="0"/>
      <p:regular r:id="rId25"/>
    </p:embeddedFont>
    <p:embeddedFont>
      <p:font typeface="Calibri" panose="020F0502020204030204" pitchFamily="34" charset="0"/>
      <p:regular r:id="rId26"/>
      <p:bold r:id="rId27"/>
      <p:italic r:id="rId28"/>
      <p:boldItalic r:id="rId29"/>
    </p:embeddedFont>
    <p:embeddedFont>
      <p:font typeface="#9Slide07 SVNBango" panose="02000000000000000000"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818"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65DA6-D601-4462-AC3B-665F9B6B481E}"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2E340-4C25-42E7-8552-83D8937ED014}" type="slidenum">
              <a:rPr lang="en-US" smtClean="0"/>
              <a:t>‹#›</a:t>
            </a:fld>
            <a:endParaRPr lang="en-US"/>
          </a:p>
        </p:txBody>
      </p:sp>
    </p:spTree>
    <p:extLst>
      <p:ext uri="{BB962C8B-B14F-4D97-AF65-F5344CB8AC3E}">
        <p14:creationId xmlns:p14="http://schemas.microsoft.com/office/powerpoint/2010/main" val="372661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35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751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F492E340-4C25-42E7-8552-83D8937ED014}" type="slidenum">
              <a:rPr lang="en-US" smtClean="0"/>
              <a:t>11</a:t>
            </a:fld>
            <a:endParaRPr lang="en-US"/>
          </a:p>
        </p:txBody>
      </p:sp>
    </p:spTree>
    <p:extLst>
      <p:ext uri="{BB962C8B-B14F-4D97-AF65-F5344CB8AC3E}">
        <p14:creationId xmlns:p14="http://schemas.microsoft.com/office/powerpoint/2010/main" val="246488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37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Luyện</a:t>
            </a:r>
            <a:r>
              <a:rPr lang="en-US" dirty="0"/>
              <a:t> </a:t>
            </a:r>
            <a:r>
              <a:rPr lang="en-US" dirty="0" err="1"/>
              <a:t>tập</a:t>
            </a:r>
            <a:r>
              <a:rPr lang="en-US" dirty="0"/>
              <a:t>, </a:t>
            </a:r>
            <a:r>
              <a:rPr lang="en-US" dirty="0" err="1"/>
              <a:t>Vận</a:t>
            </a:r>
            <a:r>
              <a:rPr lang="en-US" dirty="0"/>
              <a:t> </a:t>
            </a:r>
            <a:r>
              <a:rPr lang="en-US" dirty="0" err="1"/>
              <a:t>dụng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72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Luyện</a:t>
            </a:r>
            <a:r>
              <a:rPr lang="en-US" dirty="0"/>
              <a:t> </a:t>
            </a:r>
            <a:r>
              <a:rPr lang="en-US" dirty="0" err="1"/>
              <a:t>tập</a:t>
            </a:r>
            <a:r>
              <a:rPr lang="en-US" dirty="0"/>
              <a:t>, </a:t>
            </a:r>
            <a:r>
              <a:rPr lang="en-US" dirty="0" err="1"/>
              <a:t>Vận</a:t>
            </a:r>
            <a:r>
              <a:rPr lang="en-US" dirty="0"/>
              <a:t> </a:t>
            </a:r>
            <a:r>
              <a:rPr lang="en-US" dirty="0" err="1"/>
              <a:t>dụng</a:t>
            </a:r>
            <a:endParaRPr lang="en-US" dirty="0"/>
          </a:p>
        </p:txBody>
      </p:sp>
      <p:sp>
        <p:nvSpPr>
          <p:cNvPr id="4" name="Slide Number Placeholder 3"/>
          <p:cNvSpPr>
            <a:spLocks noGrp="1"/>
          </p:cNvSpPr>
          <p:nvPr>
            <p:ph type="sldNum" sz="quarter" idx="5"/>
          </p:nvPr>
        </p:nvSpPr>
        <p:spPr/>
        <p:txBody>
          <a:bodyPr/>
          <a:lstStyle/>
          <a:p>
            <a:fld id="{F492E340-4C25-42E7-8552-83D8937ED014}" type="slidenum">
              <a:rPr lang="en-US" smtClean="0"/>
              <a:t>14</a:t>
            </a:fld>
            <a:endParaRPr lang="en-US"/>
          </a:p>
        </p:txBody>
      </p:sp>
    </p:spTree>
    <p:extLst>
      <p:ext uri="{BB962C8B-B14F-4D97-AF65-F5344CB8AC3E}">
        <p14:creationId xmlns:p14="http://schemas.microsoft.com/office/powerpoint/2010/main" val="3927318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60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915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57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492E340-4C25-42E7-8552-83D8937ED014}" type="slidenum">
              <a:rPr lang="en-US" smtClean="0"/>
              <a:t>2</a:t>
            </a:fld>
            <a:endParaRPr lang="en-US"/>
          </a:p>
        </p:txBody>
      </p:sp>
    </p:spTree>
    <p:extLst>
      <p:ext uri="{BB962C8B-B14F-4D97-AF65-F5344CB8AC3E}">
        <p14:creationId xmlns:p14="http://schemas.microsoft.com/office/powerpoint/2010/main" val="208410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E340-4C25-42E7-8552-83D8937ED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60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492E340-4C25-42E7-8552-83D8937ED014}" type="slidenum">
              <a:rPr lang="en-US" smtClean="0"/>
              <a:t>4</a:t>
            </a:fld>
            <a:endParaRPr lang="en-US"/>
          </a:p>
        </p:txBody>
      </p:sp>
    </p:spTree>
    <p:extLst>
      <p:ext uri="{BB962C8B-B14F-4D97-AF65-F5344CB8AC3E}">
        <p14:creationId xmlns:p14="http://schemas.microsoft.com/office/powerpoint/2010/main" val="202038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Hoạt</a:t>
            </a:r>
            <a:r>
              <a:rPr lang="en-US" dirty="0"/>
              <a:t> </a:t>
            </a:r>
            <a:r>
              <a:rPr lang="en-US" dirty="0" err="1"/>
              <a:t>động</a:t>
            </a:r>
            <a:r>
              <a:rPr lang="en-US" baseline="0" dirty="0"/>
              <a:t> </a:t>
            </a:r>
            <a:r>
              <a:rPr lang="en-US" baseline="0" dirty="0" err="1"/>
              <a:t>nhóm</a:t>
            </a:r>
            <a:r>
              <a:rPr lang="en-US" baseline="0" dirty="0"/>
              <a:t> </a:t>
            </a:r>
            <a:r>
              <a:rPr lang="en-US" baseline="0" dirty="0" err="1"/>
              <a:t>theo</a:t>
            </a:r>
            <a:r>
              <a:rPr lang="en-US" baseline="0" dirty="0"/>
              <a:t> </a:t>
            </a:r>
            <a:r>
              <a:rPr lang="en-US" baseline="0" dirty="0" err="1"/>
              <a:t>tổ</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Thời</a:t>
            </a:r>
            <a:r>
              <a:rPr lang="en-US" baseline="0" dirty="0"/>
              <a:t> </a:t>
            </a:r>
            <a:r>
              <a:rPr lang="en-US" baseline="0" dirty="0" err="1"/>
              <a:t>gian</a:t>
            </a:r>
            <a:r>
              <a:rPr lang="en-US" baseline="0" dirty="0"/>
              <a:t>: 10 </a:t>
            </a:r>
            <a:r>
              <a:rPr lang="en-US" baseline="0" dirty="0" err="1"/>
              <a:t>phút</a:t>
            </a:r>
            <a:endParaRPr lang="en-US" baseline="0" dirty="0"/>
          </a:p>
        </p:txBody>
      </p:sp>
      <p:sp>
        <p:nvSpPr>
          <p:cNvPr id="4" name="Slide Number Placeholder 3"/>
          <p:cNvSpPr>
            <a:spLocks noGrp="1"/>
          </p:cNvSpPr>
          <p:nvPr>
            <p:ph type="sldNum" sz="quarter" idx="5"/>
          </p:nvPr>
        </p:nvSpPr>
        <p:spPr/>
        <p:txBody>
          <a:bodyPr/>
          <a:lstStyle/>
          <a:p>
            <a:fld id="{416143D5-C90C-4C6C-A416-FBF25999FF81}" type="slidenum">
              <a:rPr lang="en-US" smtClean="0"/>
              <a:t>5</a:t>
            </a:fld>
            <a:endParaRPr lang="en-US"/>
          </a:p>
        </p:txBody>
      </p:sp>
    </p:spTree>
    <p:extLst>
      <p:ext uri="{BB962C8B-B14F-4D97-AF65-F5344CB8AC3E}">
        <p14:creationId xmlns:p14="http://schemas.microsoft.com/office/powerpoint/2010/main" val="217049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143D5-C90C-4C6C-A416-FBF25999FF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51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143D5-C90C-4C6C-A416-FBF25999FF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5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143D5-C90C-4C6C-A416-FBF25999FF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35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492E340-4C25-42E7-8552-83D8937ED014}" type="slidenum">
              <a:rPr lang="en-US" smtClean="0"/>
              <a:t>9</a:t>
            </a:fld>
            <a:endParaRPr lang="en-US"/>
          </a:p>
        </p:txBody>
      </p:sp>
    </p:spTree>
    <p:extLst>
      <p:ext uri="{BB962C8B-B14F-4D97-AF65-F5344CB8AC3E}">
        <p14:creationId xmlns:p14="http://schemas.microsoft.com/office/powerpoint/2010/main" val="219195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34.png"/><Relationship Id="rId10" Type="http://schemas.openxmlformats.org/officeDocument/2006/relationships/image" Target="../media/image62.svg"/><Relationship Id="rId4" Type="http://schemas.openxmlformats.org/officeDocument/2006/relationships/image" Target="../media/image50.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66.svg"/><Relationship Id="rId13" Type="http://schemas.microsoft.com/office/2007/relationships/hdphoto" Target="../media/hdphoto1.wdp"/><Relationship Id="rId3" Type="http://schemas.openxmlformats.org/officeDocument/2006/relationships/image" Target="../media/image29.png"/><Relationship Id="rId7" Type="http://schemas.openxmlformats.org/officeDocument/2006/relationships/image" Target="../media/image38.png"/><Relationship Id="rId12"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20.svg"/><Relationship Id="rId4" Type="http://schemas.openxmlformats.org/officeDocument/2006/relationships/image" Target="../media/image48.sv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41.png"/><Relationship Id="rId5" Type="http://schemas.openxmlformats.org/officeDocument/2006/relationships/image" Target="../media/image31.png"/><Relationship Id="rId10" Type="http://schemas.openxmlformats.org/officeDocument/2006/relationships/image" Target="../media/image46.svg"/><Relationship Id="rId4" Type="http://schemas.openxmlformats.org/officeDocument/2006/relationships/image" Target="../media/image50.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2.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43.png"/><Relationship Id="rId10" Type="http://schemas.openxmlformats.org/officeDocument/2006/relationships/image" Target="../media/image45.png"/><Relationship Id="rId4" Type="http://schemas.openxmlformats.org/officeDocument/2006/relationships/image" Target="../media/image71.sv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73.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26.png"/><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73.sv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48.png"/><Relationship Id="rId4" Type="http://schemas.openxmlformats.org/officeDocument/2006/relationships/image" Target="../media/image7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8.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0.svg"/><Relationship Id="rId19" Type="http://schemas.openxmlformats.org/officeDocument/2006/relationships/image" Target="../media/image11.png"/><Relationship Id="rId4" Type="http://schemas.openxmlformats.org/officeDocument/2006/relationships/image" Target="../media/image4.svg"/><Relationship Id="rId9" Type="http://schemas.openxmlformats.org/officeDocument/2006/relationships/image" Target="../media/image6.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2.png"/><Relationship Id="rId14" Type="http://schemas.openxmlformats.org/officeDocument/2006/relationships/image" Target="../media/image39.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26.png"/><Relationship Id="rId4"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5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3">
            <a:extLst>
              <a:ext uri="{FF2B5EF4-FFF2-40B4-BE49-F238E27FC236}">
                <a16:creationId xmlns:a16="http://schemas.microsoft.com/office/drawing/2014/main" id="{F045B9B9-CC21-39D9-0CA7-077C51893AFF}"/>
              </a:ext>
            </a:extLst>
          </p:cNvPr>
          <p:cNvSpPr/>
          <p:nvPr/>
        </p:nvSpPr>
        <p:spPr>
          <a:xfrm>
            <a:off x="2933946" y="-616171"/>
            <a:ext cx="11132620" cy="5079258"/>
          </a:xfrm>
          <a:custGeom>
            <a:avLst/>
            <a:gdLst/>
            <a:ahLst/>
            <a:cxnLst/>
            <a:rect l="l" t="t" r="r" b="b"/>
            <a:pathLst>
              <a:path w="7315200" h="3337560">
                <a:moveTo>
                  <a:pt x="0" y="0"/>
                </a:moveTo>
                <a:lnTo>
                  <a:pt x="7315200" y="0"/>
                </a:lnTo>
                <a:lnTo>
                  <a:pt x="7315200" y="3337560"/>
                </a:lnTo>
                <a:lnTo>
                  <a:pt x="0" y="3337560"/>
                </a:lnTo>
                <a:lnTo>
                  <a:pt x="0" y="0"/>
                </a:lnTo>
                <a:close/>
              </a:path>
            </a:pathLst>
          </a:custGeom>
          <a:blipFill>
            <a:blip r:embed="rId3"/>
            <a:stretch>
              <a:fillRect/>
            </a:stretch>
          </a:blipFill>
        </p:spPr>
      </p:sp>
      <p:sp>
        <p:nvSpPr>
          <p:cNvPr id="21" name="Freeform 5">
            <a:extLst>
              <a:ext uri="{FF2B5EF4-FFF2-40B4-BE49-F238E27FC236}">
                <a16:creationId xmlns:a16="http://schemas.microsoft.com/office/drawing/2014/main" id="{4F106CD3-6E23-8724-C2BB-55074C7F8CB9}"/>
              </a:ext>
            </a:extLst>
          </p:cNvPr>
          <p:cNvSpPr/>
          <p:nvPr/>
        </p:nvSpPr>
        <p:spPr>
          <a:xfrm>
            <a:off x="13370129" y="6362700"/>
            <a:ext cx="6096000" cy="60960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stretch>
              <a:fillRect/>
            </a:stretch>
          </a:blipFill>
        </p:spPr>
      </p:sp>
      <p:sp>
        <p:nvSpPr>
          <p:cNvPr id="22" name="TextBox 21">
            <a:extLst>
              <a:ext uri="{FF2B5EF4-FFF2-40B4-BE49-F238E27FC236}">
                <a16:creationId xmlns:a16="http://schemas.microsoft.com/office/drawing/2014/main" id="{22E5E4E4-FDA8-0FBF-12CA-8323AE979672}"/>
              </a:ext>
            </a:extLst>
          </p:cNvPr>
          <p:cNvSpPr txBox="1"/>
          <p:nvPr/>
        </p:nvSpPr>
        <p:spPr>
          <a:xfrm>
            <a:off x="2008909" y="6754793"/>
            <a:ext cx="10931729"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FF0000"/>
                </a:solidFill>
                <a:effectLst/>
                <a:uLnTx/>
                <a:uFillTx/>
                <a:latin typeface="#9Slide05 SVNThe Carpenter" pitchFamily="2" charset="0"/>
                <a:cs typeface="Times New Roman" panose="02020603050405020304" pitchFamily="18" charset="0"/>
              </a:rPr>
              <a:t>Văn</a:t>
            </a:r>
            <a:r>
              <a:rPr kumimoji="0" lang="en-US" sz="11500" b="0" i="0" u="none" strike="noStrike" kern="1200" cap="none" spc="0" normalizeH="0" noProof="0" dirty="0">
                <a:ln>
                  <a:noFill/>
                </a:ln>
                <a:solidFill>
                  <a:srgbClr val="FF0000"/>
                </a:solidFill>
                <a:effectLst/>
                <a:uLnTx/>
                <a:uFillTx/>
                <a:latin typeface="#9Slide05 SVNThe Carpenter" pitchFamily="2" charset="0"/>
                <a:cs typeface="Times New Roman" panose="02020603050405020304" pitchFamily="18" charset="0"/>
              </a:rPr>
              <a:t> </a:t>
            </a:r>
            <a:r>
              <a:rPr kumimoji="0" lang="en-US" sz="11500" b="0" i="0" u="none" strike="noStrike" kern="1200" cap="none" spc="0" normalizeH="0" noProof="0" dirty="0" err="1">
                <a:ln>
                  <a:noFill/>
                </a:ln>
                <a:solidFill>
                  <a:srgbClr val="FF0000"/>
                </a:solidFill>
                <a:effectLst/>
                <a:uLnTx/>
                <a:uFillTx/>
                <a:latin typeface="#9Slide05 SVNThe Carpenter" pitchFamily="2" charset="0"/>
                <a:cs typeface="Times New Roman" panose="02020603050405020304" pitchFamily="18" charset="0"/>
              </a:rPr>
              <a:t>bản</a:t>
            </a:r>
            <a:r>
              <a:rPr kumimoji="0" lang="en-US" sz="11500" b="0" i="0" u="none" strike="noStrike" kern="1200" cap="none" spc="0" normalizeH="0" noProof="0" dirty="0">
                <a:ln>
                  <a:noFill/>
                </a:ln>
                <a:solidFill>
                  <a:srgbClr val="FF0000"/>
                </a:solidFill>
                <a:effectLst/>
                <a:uLnTx/>
                <a:uFillTx/>
                <a:latin typeface="#9Slide05 SVNThe Carpenter" pitchFamily="2" charset="0"/>
                <a:cs typeface="Times New Roman" panose="02020603050405020304" pitchFamily="18" charset="0"/>
              </a:rPr>
              <a:t> </a:t>
            </a:r>
            <a:r>
              <a:rPr kumimoji="0" lang="en-US" sz="11500" b="0" i="0" u="none" strike="noStrike" kern="1200" cap="none" spc="0" normalizeH="0" noProof="0" dirty="0" err="1">
                <a:ln>
                  <a:noFill/>
                </a:ln>
                <a:solidFill>
                  <a:srgbClr val="FF0000"/>
                </a:solidFill>
                <a:effectLst/>
                <a:uLnTx/>
                <a:uFillTx/>
                <a:latin typeface="#9Slide05 SVNThe Carpenter" pitchFamily="2" charset="0"/>
                <a:cs typeface="Times New Roman" panose="02020603050405020304" pitchFamily="18" charset="0"/>
              </a:rPr>
              <a:t>thông</a:t>
            </a:r>
            <a:r>
              <a:rPr kumimoji="0" lang="en-US" sz="11500" b="0" i="0" u="none" strike="noStrike" kern="1200" cap="none" spc="0" normalizeH="0" noProof="0" dirty="0">
                <a:ln>
                  <a:noFill/>
                </a:ln>
                <a:solidFill>
                  <a:srgbClr val="FF0000"/>
                </a:solidFill>
                <a:effectLst/>
                <a:uLnTx/>
                <a:uFillTx/>
                <a:latin typeface="#9Slide05 SVNThe Carpenter" pitchFamily="2" charset="0"/>
                <a:cs typeface="Times New Roman" panose="02020603050405020304" pitchFamily="18" charset="0"/>
              </a:rPr>
              <a:t> tin</a:t>
            </a:r>
            <a:endParaRPr kumimoji="0" lang="en-US" sz="11500" b="0" i="0" u="none" strike="noStrike" kern="1200" cap="none" spc="0" normalizeH="0" baseline="0" noProof="0" dirty="0">
              <a:ln>
                <a:noFill/>
              </a:ln>
              <a:solidFill>
                <a:srgbClr val="FF0000"/>
              </a:solidFill>
              <a:effectLst/>
              <a:uLnTx/>
              <a:uFillTx/>
              <a:latin typeface="#9Slide05 SVNThe Carpenter" pitchFamily="2" charset="0"/>
              <a:cs typeface="Times New Roman" panose="02020603050405020304" pitchFamily="18" charset="0"/>
            </a:endParaRPr>
          </a:p>
        </p:txBody>
      </p:sp>
      <p:sp>
        <p:nvSpPr>
          <p:cNvPr id="9" name="Round Same Side Corner Rectangle 8"/>
          <p:cNvSpPr/>
          <p:nvPr/>
        </p:nvSpPr>
        <p:spPr>
          <a:xfrm>
            <a:off x="501981" y="442498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N</a:t>
            </a:r>
          </a:p>
        </p:txBody>
      </p:sp>
      <p:sp>
        <p:nvSpPr>
          <p:cNvPr id="23" name="Round Same Side Corner Rectangle 22"/>
          <p:cNvSpPr/>
          <p:nvPr/>
        </p:nvSpPr>
        <p:spPr>
          <a:xfrm>
            <a:off x="1752600" y="442344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I</a:t>
            </a:r>
          </a:p>
        </p:txBody>
      </p:sp>
      <p:sp>
        <p:nvSpPr>
          <p:cNvPr id="24" name="Round Same Side Corner Rectangle 23"/>
          <p:cNvSpPr/>
          <p:nvPr/>
        </p:nvSpPr>
        <p:spPr>
          <a:xfrm>
            <a:off x="3068782" y="442344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V</a:t>
            </a:r>
          </a:p>
        </p:txBody>
      </p:sp>
      <p:sp>
        <p:nvSpPr>
          <p:cNvPr id="25" name="Round Same Side Corner Rectangle 24"/>
          <p:cNvSpPr/>
          <p:nvPr/>
        </p:nvSpPr>
        <p:spPr>
          <a:xfrm>
            <a:off x="4319401" y="442190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Ô</a:t>
            </a:r>
          </a:p>
        </p:txBody>
      </p:sp>
      <p:sp>
        <p:nvSpPr>
          <p:cNvPr id="26" name="Round Same Side Corner Rectangle 25"/>
          <p:cNvSpPr/>
          <p:nvPr/>
        </p:nvSpPr>
        <p:spPr>
          <a:xfrm>
            <a:off x="5618018" y="442190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B</a:t>
            </a:r>
          </a:p>
        </p:txBody>
      </p:sp>
      <p:sp>
        <p:nvSpPr>
          <p:cNvPr id="27" name="Round Same Side Corner Rectangle 26"/>
          <p:cNvSpPr/>
          <p:nvPr/>
        </p:nvSpPr>
        <p:spPr>
          <a:xfrm>
            <a:off x="6868637" y="442036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H</a:t>
            </a:r>
          </a:p>
        </p:txBody>
      </p:sp>
      <p:sp>
        <p:nvSpPr>
          <p:cNvPr id="28" name="Round Same Side Corner Rectangle 27"/>
          <p:cNvSpPr/>
          <p:nvPr/>
        </p:nvSpPr>
        <p:spPr>
          <a:xfrm>
            <a:off x="8184819" y="442036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G</a:t>
            </a:r>
          </a:p>
        </p:txBody>
      </p:sp>
      <p:sp>
        <p:nvSpPr>
          <p:cNvPr id="29" name="Round Same Side Corner Rectangle 28"/>
          <p:cNvSpPr/>
          <p:nvPr/>
        </p:nvSpPr>
        <p:spPr>
          <a:xfrm>
            <a:off x="9435438" y="441882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Ă</a:t>
            </a:r>
          </a:p>
        </p:txBody>
      </p:sp>
      <p:sp>
        <p:nvSpPr>
          <p:cNvPr id="30" name="Round Same Side Corner Rectangle 29"/>
          <p:cNvSpPr/>
          <p:nvPr/>
        </p:nvSpPr>
        <p:spPr>
          <a:xfrm>
            <a:off x="10775619" y="442344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N</a:t>
            </a:r>
          </a:p>
        </p:txBody>
      </p:sp>
      <p:sp>
        <p:nvSpPr>
          <p:cNvPr id="31" name="Round Same Side Corner Rectangle 30"/>
          <p:cNvSpPr/>
          <p:nvPr/>
        </p:nvSpPr>
        <p:spPr>
          <a:xfrm>
            <a:off x="12026238" y="442190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N</a:t>
            </a:r>
          </a:p>
        </p:txBody>
      </p:sp>
      <p:sp>
        <p:nvSpPr>
          <p:cNvPr id="32" name="Round Same Side Corner Rectangle 31"/>
          <p:cNvSpPr/>
          <p:nvPr/>
        </p:nvSpPr>
        <p:spPr>
          <a:xfrm>
            <a:off x="13342420" y="442190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a:t>
            </a:r>
          </a:p>
        </p:txBody>
      </p:sp>
      <p:sp>
        <p:nvSpPr>
          <p:cNvPr id="33" name="Round Same Side Corner Rectangle 32"/>
          <p:cNvSpPr/>
          <p:nvPr/>
        </p:nvSpPr>
        <p:spPr>
          <a:xfrm>
            <a:off x="14593039" y="442036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T</a:t>
            </a:r>
          </a:p>
        </p:txBody>
      </p:sp>
      <p:sp>
        <p:nvSpPr>
          <p:cNvPr id="34" name="Round Same Side Corner Rectangle 33"/>
          <p:cNvSpPr/>
          <p:nvPr/>
        </p:nvSpPr>
        <p:spPr>
          <a:xfrm>
            <a:off x="15774385" y="441882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T</a:t>
            </a:r>
          </a:p>
        </p:txBody>
      </p:sp>
      <p:sp>
        <p:nvSpPr>
          <p:cNvPr id="35" name="Round Same Side Corner Rectangle 34"/>
          <p:cNvSpPr/>
          <p:nvPr/>
        </p:nvSpPr>
        <p:spPr>
          <a:xfrm>
            <a:off x="17025004" y="4417287"/>
            <a:ext cx="914400" cy="914400"/>
          </a:xfrm>
          <a:prstGeom prst="round2Same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N</a:t>
            </a:r>
          </a:p>
        </p:txBody>
      </p:sp>
      <p:sp>
        <p:nvSpPr>
          <p:cNvPr id="36" name="TextBox 35">
            <a:extLst>
              <a:ext uri="{FF2B5EF4-FFF2-40B4-BE49-F238E27FC236}">
                <a16:creationId xmlns:a16="http://schemas.microsoft.com/office/drawing/2014/main" id="{22E5E4E4-FDA8-0FBF-12CA-8323AE979672}"/>
              </a:ext>
            </a:extLst>
          </p:cNvPr>
          <p:cNvSpPr txBox="1"/>
          <p:nvPr/>
        </p:nvSpPr>
        <p:spPr>
          <a:xfrm>
            <a:off x="3706583" y="1435301"/>
            <a:ext cx="1066156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000000"/>
                </a:solidFill>
                <a:effectLst/>
                <a:uLnTx/>
                <a:uFillTx/>
                <a:latin typeface="#9Slide07 SVNBango" panose="02000000000000000000" pitchFamily="2" charset="0"/>
                <a:cs typeface="Times New Roman" panose="02020603050405020304" pitchFamily="18" charset="0"/>
              </a:rPr>
              <a:t>VUA TIẾNG</a:t>
            </a:r>
            <a:r>
              <a:rPr kumimoji="0" lang="en-US" sz="9600" b="0" i="0" u="none" strike="noStrike" kern="1200" cap="none" spc="0" normalizeH="0" noProof="0" dirty="0">
                <a:ln>
                  <a:noFill/>
                </a:ln>
                <a:solidFill>
                  <a:srgbClr val="000000"/>
                </a:solidFill>
                <a:effectLst/>
                <a:uLnTx/>
                <a:uFillTx/>
                <a:latin typeface="#9Slide07 SVNBango" panose="02000000000000000000" pitchFamily="2" charset="0"/>
                <a:cs typeface="Times New Roman" panose="02020603050405020304" pitchFamily="18" charset="0"/>
              </a:rPr>
              <a:t> VIỆT</a:t>
            </a:r>
            <a:endParaRPr kumimoji="0" lang="en-US" sz="9600" b="0" i="0" u="none" strike="noStrike" kern="1200" cap="none" spc="0" normalizeH="0" baseline="0" noProof="0" dirty="0">
              <a:ln>
                <a:noFill/>
              </a:ln>
              <a:solidFill>
                <a:prstClr val="black"/>
              </a:solidFill>
              <a:effectLst/>
              <a:uLnTx/>
              <a:uFillTx/>
              <a:latin typeface="#9Slide07 SVNBang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941290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96681" flipH="1">
            <a:off x="-637761" y="8938452"/>
            <a:ext cx="3959039" cy="2697095"/>
          </a:xfrm>
          <a:custGeom>
            <a:avLst/>
            <a:gdLst/>
            <a:ahLst/>
            <a:cxnLst/>
            <a:rect l="l" t="t" r="r" b="b"/>
            <a:pathLst>
              <a:path w="3959039" h="2697095">
                <a:moveTo>
                  <a:pt x="3959039" y="0"/>
                </a:moveTo>
                <a:lnTo>
                  <a:pt x="0" y="0"/>
                </a:lnTo>
                <a:lnTo>
                  <a:pt x="0" y="2697096"/>
                </a:lnTo>
                <a:lnTo>
                  <a:pt x="3959039" y="2697096"/>
                </a:lnTo>
                <a:lnTo>
                  <a:pt x="395903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flipH="1">
            <a:off x="15001933" y="-1596997"/>
            <a:ext cx="3673544" cy="2883732"/>
          </a:xfrm>
          <a:custGeom>
            <a:avLst/>
            <a:gdLst/>
            <a:ahLst/>
            <a:cxnLst/>
            <a:rect l="l" t="t" r="r" b="b"/>
            <a:pathLst>
              <a:path w="3673544" h="2883732">
                <a:moveTo>
                  <a:pt x="3673544" y="0"/>
                </a:moveTo>
                <a:lnTo>
                  <a:pt x="0" y="0"/>
                </a:lnTo>
                <a:lnTo>
                  <a:pt x="0" y="2883732"/>
                </a:lnTo>
                <a:lnTo>
                  <a:pt x="3673544" y="2883732"/>
                </a:lnTo>
                <a:lnTo>
                  <a:pt x="367354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275878">
            <a:off x="-452894" y="-2353353"/>
            <a:ext cx="5165430" cy="4005361"/>
          </a:xfrm>
          <a:custGeom>
            <a:avLst/>
            <a:gdLst/>
            <a:ahLst/>
            <a:cxnLst/>
            <a:rect l="l" t="t" r="r" b="b"/>
            <a:pathLst>
              <a:path w="5165430" h="4005361">
                <a:moveTo>
                  <a:pt x="0" y="0"/>
                </a:moveTo>
                <a:lnTo>
                  <a:pt x="5165430" y="0"/>
                </a:lnTo>
                <a:lnTo>
                  <a:pt x="5165430" y="4005361"/>
                </a:lnTo>
                <a:lnTo>
                  <a:pt x="0" y="400536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457624">
            <a:off x="16366852" y="8805480"/>
            <a:ext cx="4617249" cy="4097809"/>
          </a:xfrm>
          <a:custGeom>
            <a:avLst/>
            <a:gdLst/>
            <a:ahLst/>
            <a:cxnLst/>
            <a:rect l="l" t="t" r="r" b="b"/>
            <a:pathLst>
              <a:path w="4617249" h="4097809">
                <a:moveTo>
                  <a:pt x="0" y="0"/>
                </a:moveTo>
                <a:lnTo>
                  <a:pt x="4617250" y="0"/>
                </a:lnTo>
                <a:lnTo>
                  <a:pt x="4617250" y="4097809"/>
                </a:lnTo>
                <a:lnTo>
                  <a:pt x="0" y="4097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Rectangle 8"/>
          <p:cNvSpPr/>
          <p:nvPr/>
        </p:nvSpPr>
        <p:spPr>
          <a:xfrm>
            <a:off x="975694" y="1852603"/>
            <a:ext cx="16459200" cy="7478970"/>
          </a:xfrm>
          <a:prstGeom prst="rect">
            <a:avLst/>
          </a:prstGeom>
        </p:spPr>
        <p:txBody>
          <a:bodyPr wrap="square">
            <a:spAutoFit/>
          </a:bodyPr>
          <a:lstStyle/>
          <a:p>
            <a:pPr algn="just"/>
            <a:r>
              <a:rPr lang="en-US" sz="4000" dirty="0">
                <a:latin typeface="+mj-lt"/>
              </a:rPr>
              <a:t>         </a:t>
            </a:r>
            <a:r>
              <a:rPr lang="vi-VN" sz="4000" dirty="0">
                <a:latin typeface="+mj-lt"/>
              </a:rPr>
              <a:t>Our Planet là loạt phim tài liệu đầy tham vọng với phạm vi ấn tượng đưa ta trải nghiệm vẻ đẹp tự nhiên của Trái đất và nghiên cứu cách khí hậu thay đổi tác động lên mọi sinh vật sống. Để sản xuất 8 tập phim, đội ngũ xây dựng Our Planet mất đến 4 năm và đi qua 50 quốc gia chỉ để thực hiện những tập phim dài chưa đến 1 giờ. Mục đích của Our Planet là phô diễn những cảnh tượng tuyệt diệu chưa từng thấy trước đây của thế giới động vật, từ trận đọ vuốt trên không của đại bàng cho đến những sinh vật sống hàng ngàn dặm dưới đáy đại dương. Các tập phim cũng nhắc nhở nhẹ người xem thiên nhiên đáng được trân trọng và ngày càng cần được bảo vệ đến thế nào. Loạt phim tài liệu Our Planet đưa ra lời cảnh báo về sự nóng lên của toàn cầu, những môi trường sống bị hủy diệt và nhiều loài biến mất, đồng thời mang đến một thông điệp sống còn: 'Hãy cứu lấy hành tinh của chúng ta trước khi quá muộn!'.</a:t>
            </a:r>
          </a:p>
        </p:txBody>
      </p:sp>
      <p:sp>
        <p:nvSpPr>
          <p:cNvPr id="16" name="TextBox 3"/>
          <p:cNvSpPr txBox="1"/>
          <p:nvPr/>
        </p:nvSpPr>
        <p:spPr>
          <a:xfrm>
            <a:off x="2590800" y="338563"/>
            <a:ext cx="15340965" cy="1231106"/>
          </a:xfrm>
          <a:prstGeom prst="rect">
            <a:avLst/>
          </a:prstGeom>
        </p:spPr>
        <p:txBody>
          <a:bodyPr wrap="square" lIns="0" tIns="0" rIns="0" bIns="0" rtlCol="0" anchor="t">
            <a:spAutoFit/>
          </a:bodyPr>
          <a:lstStyle/>
          <a:p>
            <a:pPr algn="ctr"/>
            <a:r>
              <a:rPr lang="en-US" sz="8000" dirty="0" err="1">
                <a:solidFill>
                  <a:srgbClr val="84492D"/>
                </a:solidFill>
                <a:latin typeface="#9Slide07 SVNStick A Round" panose="02000503000000000000" pitchFamily="2" charset="0"/>
              </a:rPr>
              <a:t>Đoạn</a:t>
            </a:r>
            <a:r>
              <a:rPr lang="en-US" sz="8000" dirty="0">
                <a:solidFill>
                  <a:srgbClr val="84492D"/>
                </a:solidFill>
                <a:latin typeface="#9Slide07 SVNStick A Round" panose="02000503000000000000" pitchFamily="2" charset="0"/>
              </a:rPr>
              <a:t> </a:t>
            </a:r>
            <a:r>
              <a:rPr lang="en-US" sz="8000" dirty="0" err="1">
                <a:solidFill>
                  <a:srgbClr val="84492D"/>
                </a:solidFill>
                <a:latin typeface="#9Slide07 SVNStick A Round" panose="02000503000000000000" pitchFamily="2" charset="0"/>
              </a:rPr>
              <a:t>văn</a:t>
            </a:r>
            <a:r>
              <a:rPr lang="en-US" sz="8000" dirty="0">
                <a:solidFill>
                  <a:srgbClr val="84492D"/>
                </a:solidFill>
                <a:latin typeface="#9Slide07 SVNStick A Round" panose="02000503000000000000" pitchFamily="2" charset="0"/>
              </a:rPr>
              <a:t> </a:t>
            </a:r>
            <a:r>
              <a:rPr lang="en-US" sz="8000" dirty="0" err="1">
                <a:solidFill>
                  <a:srgbClr val="84492D"/>
                </a:solidFill>
                <a:latin typeface="#9Slide07 SVNStick A Round" panose="02000503000000000000" pitchFamily="2" charset="0"/>
              </a:rPr>
              <a:t>tham</a:t>
            </a:r>
            <a:r>
              <a:rPr lang="en-US" sz="8000" dirty="0">
                <a:solidFill>
                  <a:srgbClr val="84492D"/>
                </a:solidFill>
                <a:latin typeface="#9Slide07 SVNStick A Round" panose="02000503000000000000" pitchFamily="2" charset="0"/>
              </a:rPr>
              <a:t> </a:t>
            </a:r>
            <a:r>
              <a:rPr lang="en-US" sz="8000" dirty="0" err="1">
                <a:solidFill>
                  <a:srgbClr val="84492D"/>
                </a:solidFill>
                <a:latin typeface="#9Slide07 SVNStick A Round" panose="02000503000000000000" pitchFamily="2" charset="0"/>
              </a:rPr>
              <a:t>khảo</a:t>
            </a:r>
            <a:r>
              <a:rPr lang="en-US" sz="8000" dirty="0">
                <a:solidFill>
                  <a:srgbClr val="84492D"/>
                </a:solidFill>
                <a:latin typeface="#9Slide07 SVNStick A Round" panose="02000503000000000000" pitchFamily="2" charset="0"/>
              </a:rPr>
              <a:t> </a:t>
            </a:r>
            <a:r>
              <a:rPr lang="en-US" sz="8000" dirty="0" err="1">
                <a:solidFill>
                  <a:srgbClr val="84492D"/>
                </a:solidFill>
                <a:latin typeface="#9Slide07 SVNStick A Round" panose="02000503000000000000" pitchFamily="2" charset="0"/>
              </a:rPr>
              <a:t>bài</a:t>
            </a:r>
            <a:r>
              <a:rPr lang="en-US" sz="8000" dirty="0">
                <a:solidFill>
                  <a:srgbClr val="84492D"/>
                </a:solidFill>
                <a:latin typeface="#9Slide07 SVNStick A Round" panose="02000503000000000000" pitchFamily="2" charset="0"/>
              </a:rPr>
              <a:t> </a:t>
            </a:r>
            <a:r>
              <a:rPr lang="en-US" sz="8000" dirty="0" err="1">
                <a:solidFill>
                  <a:srgbClr val="84492D"/>
                </a:solidFill>
                <a:latin typeface="#9Slide07 SVNStick A Round" panose="02000503000000000000" pitchFamily="2" charset="0"/>
              </a:rPr>
              <a:t>tập</a:t>
            </a:r>
            <a:r>
              <a:rPr lang="en-US" sz="8000" dirty="0">
                <a:solidFill>
                  <a:srgbClr val="84492D"/>
                </a:solidFill>
                <a:latin typeface="#9Slide07 SVNStick A Round" panose="02000503000000000000" pitchFamily="2" charset="0"/>
              </a:rPr>
              <a:t> 4</a:t>
            </a:r>
            <a:endParaRPr lang="vi-VN" sz="8000" dirty="0">
              <a:solidFill>
                <a:srgbClr val="84492D"/>
              </a:solidFill>
              <a:latin typeface="#9Slide06 Cinderella" panose="02000506030000020003" pitchFamily="2" charset="0"/>
            </a:endParaRPr>
          </a:p>
        </p:txBody>
      </p:sp>
    </p:spTree>
    <p:extLst>
      <p:ext uri="{BB962C8B-B14F-4D97-AF65-F5344CB8AC3E}">
        <p14:creationId xmlns:p14="http://schemas.microsoft.com/office/powerpoint/2010/main" val="2009422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3845" y="-872406"/>
            <a:ext cx="3846287" cy="3235689"/>
          </a:xfrm>
          <a:custGeom>
            <a:avLst/>
            <a:gdLst/>
            <a:ahLst/>
            <a:cxnLst/>
            <a:rect l="l" t="t" r="r" b="b"/>
            <a:pathLst>
              <a:path w="3846287" h="3235689">
                <a:moveTo>
                  <a:pt x="0" y="0"/>
                </a:moveTo>
                <a:lnTo>
                  <a:pt x="3846287" y="0"/>
                </a:lnTo>
                <a:lnTo>
                  <a:pt x="3846287" y="3235689"/>
                </a:lnTo>
                <a:lnTo>
                  <a:pt x="0" y="323568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4933185" y="7481989"/>
            <a:ext cx="4336786" cy="2954435"/>
          </a:xfrm>
          <a:custGeom>
            <a:avLst/>
            <a:gdLst/>
            <a:ahLst/>
            <a:cxnLst/>
            <a:rect l="l" t="t" r="r" b="b"/>
            <a:pathLst>
              <a:path w="4336786" h="2954435">
                <a:moveTo>
                  <a:pt x="0" y="0"/>
                </a:moveTo>
                <a:lnTo>
                  <a:pt x="4336786" y="0"/>
                </a:lnTo>
                <a:lnTo>
                  <a:pt x="4336786" y="2954435"/>
                </a:lnTo>
                <a:lnTo>
                  <a:pt x="0" y="29544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375481" y="133972"/>
            <a:ext cx="1720698" cy="1852704"/>
          </a:xfrm>
          <a:custGeom>
            <a:avLst/>
            <a:gdLst/>
            <a:ahLst/>
            <a:cxnLst/>
            <a:rect l="l" t="t" r="r" b="b"/>
            <a:pathLst>
              <a:path w="1720698" h="1852704">
                <a:moveTo>
                  <a:pt x="0" y="0"/>
                </a:moveTo>
                <a:lnTo>
                  <a:pt x="1720698" y="0"/>
                </a:lnTo>
                <a:lnTo>
                  <a:pt x="1720698" y="1852703"/>
                </a:lnTo>
                <a:lnTo>
                  <a:pt x="0" y="18527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flipH="1">
            <a:off x="17559477" y="63731"/>
            <a:ext cx="728523" cy="1312654"/>
          </a:xfrm>
          <a:custGeom>
            <a:avLst/>
            <a:gdLst/>
            <a:ahLst/>
            <a:cxnLst/>
            <a:rect l="l" t="t" r="r" b="b"/>
            <a:pathLst>
              <a:path w="728523" h="1312654">
                <a:moveTo>
                  <a:pt x="728523" y="0"/>
                </a:moveTo>
                <a:lnTo>
                  <a:pt x="0" y="0"/>
                </a:lnTo>
                <a:lnTo>
                  <a:pt x="0" y="1312654"/>
                </a:lnTo>
                <a:lnTo>
                  <a:pt x="728523" y="1312654"/>
                </a:lnTo>
                <a:lnTo>
                  <a:pt x="728523"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7" name="Picture 6"/>
          <p:cNvPicPr>
            <a:picLocks noChangeAspect="1"/>
          </p:cNvPicPr>
          <p:nvPr/>
        </p:nvPicPr>
        <p:blipFill>
          <a:blip r:embed="rId11"/>
          <a:stretch>
            <a:fillRect/>
          </a:stretch>
        </p:blipFill>
        <p:spPr>
          <a:xfrm>
            <a:off x="1136002" y="1231447"/>
            <a:ext cx="9191045" cy="4068321"/>
          </a:xfrm>
          <a:prstGeom prst="rect">
            <a:avLst/>
          </a:prstGeom>
        </p:spPr>
      </p:pic>
      <p:pic>
        <p:nvPicPr>
          <p:cNvPr id="12" name="Picture 11"/>
          <p:cNvPicPr>
            <a:picLocks noChangeAspect="1"/>
          </p:cNvPicPr>
          <p:nvPr/>
        </p:nvPicPr>
        <p:blipFill>
          <a:blip r:embed="rId12">
            <a:extLst>
              <a:ext uri="{BEBA8EAE-BF5A-486C-A8C5-ECC9F3942E4B}">
                <a14:imgProps xmlns:a14="http://schemas.microsoft.com/office/drawing/2010/main">
                  <a14:imgLayer r:embed="rId13">
                    <a14:imgEffect>
                      <a14:backgroundRemoval t="0" b="100000" l="10000" r="90000">
                        <a14:foregroundMark x1="46327" y1="28261" x2="44898" y2="34783"/>
                        <a14:foregroundMark x1="48571" y1="74638" x2="56122" y2="79348"/>
                        <a14:foregroundMark x1="69388" y1="74275" x2="74286" y2="77536"/>
                        <a14:foregroundMark x1="82653" y1="68116" x2="84898" y2="75362"/>
                        <a14:foregroundMark x1="75714" y1="86957" x2="76939" y2="97101"/>
                        <a14:foregroundMark x1="68163" y1="90217" x2="68163" y2="90217"/>
                        <a14:foregroundMark x1="77143" y1="85507" x2="84082" y2="90217"/>
                        <a14:foregroundMark x1="29796" y1="65217" x2="29796" y2="65217"/>
                        <a14:foregroundMark x1="23061" y1="69928" x2="25510" y2="83696"/>
                        <a14:foregroundMark x1="26327" y1="60870" x2="26327" y2="60870"/>
                        <a14:foregroundMark x1="32245" y1="96377" x2="36939" y2="94565"/>
                      </a14:backgroundRemoval>
                    </a14:imgEffect>
                  </a14:imgLayer>
                </a14:imgProps>
              </a:ext>
            </a:extLst>
          </a:blip>
          <a:stretch>
            <a:fillRect/>
          </a:stretch>
        </p:blipFill>
        <p:spPr>
          <a:xfrm>
            <a:off x="1431081" y="4345561"/>
            <a:ext cx="8238711" cy="4640580"/>
          </a:xfrm>
          <a:prstGeom prst="rect">
            <a:avLst/>
          </a:prstGeom>
        </p:spPr>
      </p:pic>
      <p:sp>
        <p:nvSpPr>
          <p:cNvPr id="13" name="Rectangle 12"/>
          <p:cNvSpPr/>
          <p:nvPr/>
        </p:nvSpPr>
        <p:spPr>
          <a:xfrm>
            <a:off x="10622126" y="2857500"/>
            <a:ext cx="5726777" cy="3477875"/>
          </a:xfrm>
          <a:prstGeom prst="rect">
            <a:avLst/>
          </a:prstGeom>
          <a:solidFill>
            <a:schemeClr val="bg1"/>
          </a:solidFill>
        </p:spPr>
        <p:txBody>
          <a:bodyPr wrap="square">
            <a:spAutoFit/>
          </a:bodyPr>
          <a:lstStyle/>
          <a:p>
            <a:pPr algn="just"/>
            <a:r>
              <a:rPr lang="vi-VN" sz="4400" dirty="0">
                <a:latin typeface="Times New Roman" panose="02020603050405020304" pitchFamily="18" charset="0"/>
                <a:cs typeface="Times New Roman" panose="02020603050405020304" pitchFamily="18" charset="0"/>
              </a:rPr>
              <a:t>Tổ chức trao đổi trong nhóm học tập về một vấn đề đời sống đang thu hút sự quan tâm của em và các bạn.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828278" y="8886988"/>
            <a:ext cx="5068424" cy="3452864"/>
          </a:xfrm>
          <a:custGeom>
            <a:avLst/>
            <a:gdLst/>
            <a:ahLst/>
            <a:cxnLst/>
            <a:rect l="l" t="t" r="r" b="b"/>
            <a:pathLst>
              <a:path w="5068424" h="3452864">
                <a:moveTo>
                  <a:pt x="0" y="0"/>
                </a:moveTo>
                <a:lnTo>
                  <a:pt x="5068424" y="0"/>
                </a:lnTo>
                <a:lnTo>
                  <a:pt x="5068424" y="3452864"/>
                </a:lnTo>
                <a:lnTo>
                  <a:pt x="0" y="3452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323447">
            <a:off x="-309923" y="-694198"/>
            <a:ext cx="1435265" cy="2142187"/>
          </a:xfrm>
          <a:custGeom>
            <a:avLst/>
            <a:gdLst/>
            <a:ahLst/>
            <a:cxnLst/>
            <a:rect l="l" t="t" r="r" b="b"/>
            <a:pathLst>
              <a:path w="1435265" h="2142187">
                <a:moveTo>
                  <a:pt x="0" y="0"/>
                </a:moveTo>
                <a:lnTo>
                  <a:pt x="1435266" y="0"/>
                </a:lnTo>
                <a:lnTo>
                  <a:pt x="1435266" y="2142187"/>
                </a:lnTo>
                <a:lnTo>
                  <a:pt x="0" y="21421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5"/>
          <p:cNvSpPr/>
          <p:nvPr/>
        </p:nvSpPr>
        <p:spPr>
          <a:xfrm rot="346742">
            <a:off x="17527292" y="8182140"/>
            <a:ext cx="1410825" cy="2643232"/>
          </a:xfrm>
          <a:custGeom>
            <a:avLst/>
            <a:gdLst/>
            <a:ahLst/>
            <a:cxnLst/>
            <a:rect l="l" t="t" r="r" b="b"/>
            <a:pathLst>
              <a:path w="1410825" h="2643232">
                <a:moveTo>
                  <a:pt x="0" y="0"/>
                </a:moveTo>
                <a:lnTo>
                  <a:pt x="1410825" y="0"/>
                </a:lnTo>
                <a:lnTo>
                  <a:pt x="1410825" y="2643232"/>
                </a:lnTo>
                <a:lnTo>
                  <a:pt x="0" y="26432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10"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08479">
            <a:off x="900725" y="-5273188"/>
            <a:ext cx="9271364" cy="4473434"/>
          </a:xfrm>
          <a:prstGeom prst="rect">
            <a:avLst/>
          </a:prstGeom>
        </p:spPr>
      </p:pic>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7211420" y="1333500"/>
            <a:ext cx="10679957" cy="7845408"/>
          </a:xfrm>
          <a:prstGeom prst="rect">
            <a:avLst/>
          </a:prstGeom>
        </p:spPr>
      </p:pic>
      <p:sp>
        <p:nvSpPr>
          <p:cNvPr id="12" name="Rectangle 11"/>
          <p:cNvSpPr/>
          <p:nvPr/>
        </p:nvSpPr>
        <p:spPr>
          <a:xfrm>
            <a:off x="88138" y="1284440"/>
            <a:ext cx="6839117" cy="7848302"/>
          </a:xfrm>
          <a:prstGeom prst="rect">
            <a:avLst/>
          </a:prstGeom>
        </p:spPr>
        <p:txBody>
          <a:bodyPr wrap="square">
            <a:spAutoFit/>
          </a:bodyPr>
          <a:lstStyle/>
          <a:p>
            <a:pPr algn="ctr" defTabSz="1371600">
              <a:lnSpc>
                <a:spcPct val="150000"/>
              </a:lnSpc>
            </a:pPr>
            <a:r>
              <a:rPr lang="vi-VN" sz="4200" b="1" dirty="0">
                <a:solidFill>
                  <a:srgbClr val="FF0000"/>
                </a:solidFill>
                <a:latin typeface="Times New Roman" panose="02020603050405020304" pitchFamily="18" charset="0"/>
              </a:rPr>
              <a:t>B</a:t>
            </a:r>
            <a:r>
              <a:rPr lang="en-US" sz="4200" b="1" dirty="0" err="1">
                <a:solidFill>
                  <a:srgbClr val="FF0000"/>
                </a:solidFill>
                <a:latin typeface="Times New Roman" panose="02020603050405020304" pitchFamily="18" charset="0"/>
              </a:rPr>
              <a:t>ạo</a:t>
            </a:r>
            <a:r>
              <a:rPr lang="vi-VN" sz="4200" b="1" dirty="0">
                <a:solidFill>
                  <a:srgbClr val="FF0000"/>
                </a:solidFill>
                <a:latin typeface="Times New Roman" panose="02020603050405020304" pitchFamily="18" charset="0"/>
              </a:rPr>
              <a:t> </a:t>
            </a:r>
            <a:r>
              <a:rPr lang="en-US" sz="4200" b="1" dirty="0" err="1">
                <a:solidFill>
                  <a:srgbClr val="FF0000"/>
                </a:solidFill>
                <a:latin typeface="Times New Roman" panose="02020603050405020304" pitchFamily="18" charset="0"/>
              </a:rPr>
              <a:t>lực</a:t>
            </a:r>
            <a:r>
              <a:rPr lang="vi-VN" sz="4200" b="1" dirty="0">
                <a:solidFill>
                  <a:srgbClr val="FF0000"/>
                </a:solidFill>
                <a:latin typeface="Times New Roman" panose="02020603050405020304" pitchFamily="18" charset="0"/>
              </a:rPr>
              <a:t> học đường</a:t>
            </a:r>
          </a:p>
          <a:p>
            <a:pPr marL="685800" indent="-685800" algn="just" defTabSz="1371600">
              <a:lnSpc>
                <a:spcPct val="150000"/>
              </a:lnSpc>
              <a:buFontTx/>
              <a:buChar char="-"/>
            </a:pPr>
            <a:r>
              <a:rPr lang="vi-VN" sz="4200" dirty="0">
                <a:solidFill>
                  <a:srgbClr val="001A33"/>
                </a:solidFill>
                <a:latin typeface="Times New Roman" panose="02020603050405020304" pitchFamily="18" charset="0"/>
              </a:rPr>
              <a:t>Mình sợ mai lại bị chặn đường nữa.</a:t>
            </a:r>
          </a:p>
          <a:p>
            <a:pPr marL="685800" indent="-685800" algn="just" defTabSz="1371600">
              <a:lnSpc>
                <a:spcPct val="150000"/>
              </a:lnSpc>
              <a:buFontTx/>
              <a:buChar char="-"/>
            </a:pPr>
            <a:r>
              <a:rPr lang="vi-VN" sz="4200" dirty="0">
                <a:solidFill>
                  <a:srgbClr val="001A33"/>
                </a:solidFill>
                <a:latin typeface="Times New Roman" panose="02020603050405020304" pitchFamily="18" charset="0"/>
              </a:rPr>
              <a:t>Bạn là đồ mít ướt.</a:t>
            </a:r>
          </a:p>
          <a:p>
            <a:pPr marL="685800" indent="-685800" algn="just" defTabSz="1371600">
              <a:lnSpc>
                <a:spcPct val="150000"/>
              </a:lnSpc>
              <a:buFontTx/>
              <a:buChar char="-"/>
            </a:pPr>
            <a:r>
              <a:rPr lang="vi-VN" sz="4200" dirty="0">
                <a:solidFill>
                  <a:srgbClr val="001A33"/>
                </a:solidFill>
                <a:latin typeface="Times New Roman" panose="02020603050405020304" pitchFamily="18" charset="0"/>
              </a:rPr>
              <a:t>Đưa cặp đây kiểm tra xem có đồ gì ăn không nào?</a:t>
            </a:r>
          </a:p>
          <a:p>
            <a:pPr marL="685800" indent="-685800" algn="just" defTabSz="1371600">
              <a:lnSpc>
                <a:spcPct val="150000"/>
              </a:lnSpc>
              <a:buFontTx/>
              <a:buChar char="-"/>
            </a:pPr>
            <a:r>
              <a:rPr lang="vi-VN" sz="4200" dirty="0">
                <a:solidFill>
                  <a:srgbClr val="001A33"/>
                </a:solidFill>
                <a:latin typeface="Times New Roman" panose="02020603050405020304" pitchFamily="18" charset="0"/>
              </a:rPr>
              <a:t>Sao các bạn lại nói mình như thế nhỉ?</a:t>
            </a:r>
          </a:p>
        </p:txBody>
      </p:sp>
    </p:spTree>
    <p:extLst>
      <p:ext uri="{BB962C8B-B14F-4D97-AF65-F5344CB8AC3E}">
        <p14:creationId xmlns:p14="http://schemas.microsoft.com/office/powerpoint/2010/main" val="99142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283300">
            <a:off x="2399230" y="4061834"/>
            <a:ext cx="6218431" cy="5518858"/>
          </a:xfrm>
          <a:custGeom>
            <a:avLst/>
            <a:gdLst/>
            <a:ahLst/>
            <a:cxnLst/>
            <a:rect l="l" t="t" r="r" b="b"/>
            <a:pathLst>
              <a:path w="6218431" h="5518858">
                <a:moveTo>
                  <a:pt x="0" y="0"/>
                </a:moveTo>
                <a:lnTo>
                  <a:pt x="6218431" y="0"/>
                </a:lnTo>
                <a:lnTo>
                  <a:pt x="6218431" y="5518858"/>
                </a:lnTo>
                <a:lnTo>
                  <a:pt x="0" y="55188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flipH="1">
            <a:off x="-728376" y="8386612"/>
            <a:ext cx="4110789" cy="2800475"/>
          </a:xfrm>
          <a:custGeom>
            <a:avLst/>
            <a:gdLst/>
            <a:ahLst/>
            <a:cxnLst/>
            <a:rect l="l" t="t" r="r" b="b"/>
            <a:pathLst>
              <a:path w="4110789" h="2800475">
                <a:moveTo>
                  <a:pt x="4110789" y="0"/>
                </a:moveTo>
                <a:lnTo>
                  <a:pt x="0" y="0"/>
                </a:lnTo>
                <a:lnTo>
                  <a:pt x="0" y="2800475"/>
                </a:lnTo>
                <a:lnTo>
                  <a:pt x="4110789" y="2800475"/>
                </a:lnTo>
                <a:lnTo>
                  <a:pt x="411078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rot="971063">
            <a:off x="5239190" y="8546983"/>
            <a:ext cx="1134060" cy="1711789"/>
          </a:xfrm>
          <a:custGeom>
            <a:avLst/>
            <a:gdLst/>
            <a:ahLst/>
            <a:cxnLst/>
            <a:rect l="l" t="t" r="r" b="b"/>
            <a:pathLst>
              <a:path w="1134060" h="1711789">
                <a:moveTo>
                  <a:pt x="0" y="0"/>
                </a:moveTo>
                <a:lnTo>
                  <a:pt x="1134060" y="0"/>
                </a:lnTo>
                <a:lnTo>
                  <a:pt x="1134060" y="1711789"/>
                </a:lnTo>
                <a:lnTo>
                  <a:pt x="0" y="171178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8" name="Picture 7"/>
          <p:cNvPicPr>
            <a:picLocks noChangeAspect="1"/>
          </p:cNvPicPr>
          <p:nvPr/>
        </p:nvPicPr>
        <p:blipFill>
          <a:blip r:embed="rId9"/>
          <a:stretch>
            <a:fillRect/>
          </a:stretch>
        </p:blipFill>
        <p:spPr>
          <a:xfrm>
            <a:off x="3124200" y="4991100"/>
            <a:ext cx="5154280" cy="3729903"/>
          </a:xfrm>
          <a:prstGeom prst="rect">
            <a:avLst/>
          </a:prstGeom>
          <a:ln>
            <a:noFill/>
          </a:ln>
          <a:effectLst>
            <a:softEdge rad="112500"/>
          </a:effectLst>
        </p:spPr>
      </p:pic>
      <p:sp>
        <p:nvSpPr>
          <p:cNvPr id="2" name="Rectangle 1"/>
          <p:cNvSpPr/>
          <p:nvPr/>
        </p:nvSpPr>
        <p:spPr>
          <a:xfrm>
            <a:off x="685800" y="816819"/>
            <a:ext cx="17068800"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Bạo lực học đường hiện nay đang là một vấn nạn đáng báo động đang len lỏi vào các môi trường giáo dục gây ra tâm lý hoang và lo sợ cho các em học sinh và phụ huynh. Chỉ cần lướt qua một số trang mạng xã hội mọi người đều có thể bắt gặp những clip học đánh nhau, kéo bè kéo phái bắt nạt bạn học.</a:t>
            </a:r>
          </a:p>
        </p:txBody>
      </p:sp>
      <p:sp>
        <p:nvSpPr>
          <p:cNvPr id="7" name="Freeform 4"/>
          <p:cNvSpPr/>
          <p:nvPr/>
        </p:nvSpPr>
        <p:spPr>
          <a:xfrm rot="-283300">
            <a:off x="9036990" y="3839885"/>
            <a:ext cx="6218431" cy="5518858"/>
          </a:xfrm>
          <a:custGeom>
            <a:avLst/>
            <a:gdLst/>
            <a:ahLst/>
            <a:cxnLst/>
            <a:rect l="l" t="t" r="r" b="b"/>
            <a:pathLst>
              <a:path w="6218431" h="5518858">
                <a:moveTo>
                  <a:pt x="0" y="0"/>
                </a:moveTo>
                <a:lnTo>
                  <a:pt x="6218431" y="0"/>
                </a:lnTo>
                <a:lnTo>
                  <a:pt x="6218431" y="5518858"/>
                </a:lnTo>
                <a:lnTo>
                  <a:pt x="0" y="55188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10" name="Picture 9"/>
          <p:cNvPicPr>
            <a:picLocks noChangeAspect="1"/>
          </p:cNvPicPr>
          <p:nvPr/>
        </p:nvPicPr>
        <p:blipFill>
          <a:blip r:embed="rId10"/>
          <a:stretch>
            <a:fillRect/>
          </a:stretch>
        </p:blipFill>
        <p:spPr>
          <a:xfrm>
            <a:off x="10210800" y="4950687"/>
            <a:ext cx="4314258" cy="343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19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728376" y="8386612"/>
            <a:ext cx="4110789" cy="2800475"/>
          </a:xfrm>
          <a:custGeom>
            <a:avLst/>
            <a:gdLst/>
            <a:ahLst/>
            <a:cxnLst/>
            <a:rect l="l" t="t" r="r" b="b"/>
            <a:pathLst>
              <a:path w="4110789" h="2800475">
                <a:moveTo>
                  <a:pt x="4110789" y="0"/>
                </a:moveTo>
                <a:lnTo>
                  <a:pt x="0" y="0"/>
                </a:lnTo>
                <a:lnTo>
                  <a:pt x="0" y="2800475"/>
                </a:lnTo>
                <a:lnTo>
                  <a:pt x="4110789" y="2800475"/>
                </a:lnTo>
                <a:lnTo>
                  <a:pt x="411078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971063">
            <a:off x="16937849" y="8849029"/>
            <a:ext cx="1134060" cy="1711789"/>
          </a:xfrm>
          <a:custGeom>
            <a:avLst/>
            <a:gdLst/>
            <a:ahLst/>
            <a:cxnLst/>
            <a:rect l="l" t="t" r="r" b="b"/>
            <a:pathLst>
              <a:path w="1134060" h="1711789">
                <a:moveTo>
                  <a:pt x="0" y="0"/>
                </a:moveTo>
                <a:lnTo>
                  <a:pt x="1134060" y="0"/>
                </a:lnTo>
                <a:lnTo>
                  <a:pt x="1134060" y="1711789"/>
                </a:lnTo>
                <a:lnTo>
                  <a:pt x="0" y="17117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 name="Rectangle 1"/>
          <p:cNvSpPr/>
          <p:nvPr/>
        </p:nvSpPr>
        <p:spPr>
          <a:xfrm>
            <a:off x="685800" y="446579"/>
            <a:ext cx="17068800" cy="8956298"/>
          </a:xfrm>
          <a:prstGeom prst="rect">
            <a:avLst/>
          </a:prstGeom>
        </p:spPr>
        <p:txBody>
          <a:bodyPr wrap="square">
            <a:spAutoFit/>
          </a:bodyPr>
          <a:lstStyle/>
          <a:p>
            <a:pPr algn="just"/>
            <a:r>
              <a:rPr lang="en-US" sz="3600" dirty="0">
                <a:latin typeface="+mj-lt"/>
              </a:rPr>
              <a:t>     </a:t>
            </a:r>
            <a:r>
              <a:rPr lang="vi-VN" sz="3600" dirty="0">
                <a:latin typeface="+mj-lt"/>
              </a:rPr>
              <a:t>Bạo lực học đường có thể biểu hiện bằng rất nhiều hành động khác nhau, không chỉ đơn thuần là các hành động xúc phạm hay tác động vật lý. Những hành động khủng bố bạn học trên môi trường ảo cũng tác động mạnh mẽ đến tâm lý các em học sinh và gây ra những hậu quả đáng tiếc.</a:t>
            </a:r>
          </a:p>
          <a:p>
            <a:pPr algn="just"/>
            <a:r>
              <a:rPr lang="en-US" sz="3600" dirty="0">
                <a:latin typeface="+mj-lt"/>
              </a:rPr>
              <a:t>      </a:t>
            </a:r>
            <a:r>
              <a:rPr lang="vi-VN" sz="3600" dirty="0">
                <a:latin typeface="+mj-lt"/>
              </a:rPr>
              <a:t>Nguyên nhân dẫn đến tình trạng này trước hết là do ý thức của các bạn học sinh còn kém, các bạn muốn thể hiện cá tính, bản thân mình hơn người nên dùng bạo hành và ngôn ngữ không đứng đắn để chứng minh. Nguyên nhân khách quan là do sự quản lý còn lỏng lẻo của gia đình và nhà trường, chưa định hướng cho các em tư duy đúng đắn dẫn đến những hành động lệch lạc. Tình trạng bạo hành học đường hình thành thói hung hăng, tính cách không tốt cho người thực hiện hành vi bạo hành; gây tổn hại, ảnh hưởng về sức khỏe, về tâm lý cho người bị hành hung và gây ra những hình ảnh xấu cho học sinh, nhà trường và gia đình. Mỗi học sinh cần có nhận thức đúng đắn, sống chan hòa với mọi người, bạn bè xung quanh, hướng đến những điều tốt đẹp, không dùng bạo hành để giải quyết vấn đề. Ngoài ra chúng ta cần tích cực học tập, trau dồi bản thân, đóng góp có ích cho trường lớp, giúp cho môi trường sư phạm phát triển bền vững, sống có ước mơ, khát vọng, lí tưởng, biết vươn lên để thực hiện những ước mơ, hoài bão đó.</a:t>
            </a:r>
            <a:endParaRPr lang="vi-VN" sz="3600" b="0" i="0" dirty="0">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p:nvPr/>
        </p:nvGrpSpPr>
        <p:grpSpPr>
          <a:xfrm>
            <a:off x="6927404" y="2095171"/>
            <a:ext cx="10034865" cy="3231215"/>
            <a:chOff x="0" y="0"/>
            <a:chExt cx="3394510" cy="1093028"/>
          </a:xfrm>
        </p:grpSpPr>
        <p:sp>
          <p:nvSpPr>
            <p:cNvPr id="12"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3" name="TextBox 10"/>
          <p:cNvSpPr txBox="1"/>
          <p:nvPr/>
        </p:nvSpPr>
        <p:spPr>
          <a:xfrm>
            <a:off x="12662354" y="6520533"/>
            <a:ext cx="3883407" cy="519633"/>
          </a:xfrm>
          <a:prstGeom prst="rect">
            <a:avLst/>
          </a:prstGeom>
        </p:spPr>
        <p:txBody>
          <a:bodyPr lIns="0" tIns="0" rIns="0" bIns="0" rtlCol="0" anchor="t">
            <a:spAutoFit/>
          </a:bodyPr>
          <a:lstStyle/>
          <a:p>
            <a:pPr marL="0" marR="0" lvl="0" indent="0" algn="l" defTabSz="914400" rtl="0" eaLnBrk="1" fontAlgn="auto" latinLnBrk="0" hangingPunct="1">
              <a:lnSpc>
                <a:spcPts val="4098"/>
              </a:lnSpc>
              <a:spcBef>
                <a:spcPct val="0"/>
              </a:spcBef>
              <a:spcAft>
                <a:spcPts val="0"/>
              </a:spcAft>
              <a:buClrTx/>
              <a:buSzTx/>
              <a:buFontTx/>
              <a:buNone/>
              <a:tabLst/>
              <a:defRPr/>
            </a:pPr>
            <a:r>
              <a:rPr kumimoji="0" lang="en-US" sz="2927" b="0" i="0" u="none" strike="noStrike" kern="1200" cap="none" spc="122" normalizeH="0" baseline="0" noProof="0">
                <a:ln>
                  <a:noFill/>
                </a:ln>
                <a:solidFill>
                  <a:srgbClr val="FDF9DE"/>
                </a:solidFill>
                <a:effectLst/>
                <a:uLnTx/>
                <a:uFillTx/>
                <a:latin typeface="IreneFlorentina"/>
                <a:ea typeface="+mn-ea"/>
                <a:cs typeface="+mn-cs"/>
              </a:rPr>
              <a:t>B. STRAWBERRY</a:t>
            </a:r>
          </a:p>
        </p:txBody>
      </p:sp>
      <p:sp>
        <p:nvSpPr>
          <p:cNvPr id="14" name="TextBox 11"/>
          <p:cNvSpPr txBox="1"/>
          <p:nvPr/>
        </p:nvSpPr>
        <p:spPr>
          <a:xfrm>
            <a:off x="12633779" y="7885976"/>
            <a:ext cx="3911982" cy="519633"/>
          </a:xfrm>
          <a:prstGeom prst="rect">
            <a:avLst/>
          </a:prstGeom>
        </p:spPr>
        <p:txBody>
          <a:bodyPr lIns="0" tIns="0" rIns="0" bIns="0" rtlCol="0" anchor="t">
            <a:spAutoFit/>
          </a:bodyPr>
          <a:lstStyle/>
          <a:p>
            <a:pPr marL="0" marR="0" lvl="0" indent="0" algn="l" defTabSz="914400" rtl="0" eaLnBrk="1" fontAlgn="auto" latinLnBrk="0" hangingPunct="1">
              <a:lnSpc>
                <a:spcPts val="4098"/>
              </a:lnSpc>
              <a:spcBef>
                <a:spcPct val="0"/>
              </a:spcBef>
              <a:spcAft>
                <a:spcPts val="0"/>
              </a:spcAft>
              <a:buClrTx/>
              <a:buSzTx/>
              <a:buFontTx/>
              <a:buNone/>
              <a:tabLst/>
              <a:defRPr/>
            </a:pPr>
            <a:r>
              <a:rPr kumimoji="0" lang="en-US" sz="2927" b="0" i="0" u="none" strike="noStrike" kern="1200" cap="none" spc="122" normalizeH="0" baseline="0" noProof="0">
                <a:ln>
                  <a:noFill/>
                </a:ln>
                <a:solidFill>
                  <a:srgbClr val="FDF9DE"/>
                </a:solidFill>
                <a:effectLst/>
                <a:uLnTx/>
                <a:uFillTx/>
                <a:latin typeface="IreneFlorentina"/>
                <a:ea typeface="+mn-ea"/>
                <a:cs typeface="+mn-cs"/>
              </a:rPr>
              <a:t>D.  MELON</a:t>
            </a:r>
          </a:p>
        </p:txBody>
      </p:sp>
      <p:pic>
        <p:nvPicPr>
          <p:cNvPr id="15" name="Picture 13"/>
          <p:cNvPicPr>
            <a:picLocks noChangeAspect="1"/>
          </p:cNvPicPr>
          <p:nvPr/>
        </p:nvPicPr>
        <p:blipFill>
          <a:blip r:embed="rId3" cstate="print">
            <a:alphaModFix amt="73000"/>
            <a:extLst>
              <a:ext uri="{28A0092B-C50C-407E-A947-70E740481C1C}">
                <a14:useLocalDpi xmlns:a14="http://schemas.microsoft.com/office/drawing/2010/main" val="0"/>
              </a:ext>
            </a:extLst>
          </a:blip>
          <a:srcRect/>
          <a:stretch>
            <a:fillRect/>
          </a:stretch>
        </p:blipFill>
        <p:spPr>
          <a:xfrm>
            <a:off x="11215994" y="1803627"/>
            <a:ext cx="1399374" cy="468790"/>
          </a:xfrm>
          <a:prstGeom prst="rect">
            <a:avLst/>
          </a:prstGeom>
        </p:spPr>
      </p:pic>
      <p:pic>
        <p:nvPicPr>
          <p:cNvPr id="16" name="Picture 14"/>
          <p:cNvPicPr>
            <a:picLocks noChangeAspect="1"/>
          </p:cNvPicPr>
          <p:nvPr/>
        </p:nvPicPr>
        <p:blipFill>
          <a:blip r:embed="rId4">
            <a:extLst>
              <a:ext uri="{28A0092B-C50C-407E-A947-70E740481C1C}">
                <a14:useLocalDpi xmlns:a14="http://schemas.microsoft.com/office/drawing/2010/main" val="0"/>
              </a:ext>
            </a:extLst>
          </a:blip>
          <a:srcRect r="47660" b="10068"/>
          <a:stretch>
            <a:fillRect/>
          </a:stretch>
        </p:blipFill>
        <p:spPr>
          <a:xfrm rot="-10800000">
            <a:off x="3731256" y="7837613"/>
            <a:ext cx="3565192" cy="189343"/>
          </a:xfrm>
          <a:prstGeom prst="rect">
            <a:avLst/>
          </a:prstGeom>
        </p:spPr>
      </p:pic>
      <p:pic>
        <p:nvPicPr>
          <p:cNvPr id="17"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538257" y="5719158"/>
            <a:ext cx="7397036" cy="3564026"/>
          </a:xfrm>
          <a:prstGeom prst="rect">
            <a:avLst/>
          </a:prstGeom>
        </p:spPr>
      </p:pic>
      <p:pic>
        <p:nvPicPr>
          <p:cNvPr id="18"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47428">
            <a:off x="3571436" y="3991030"/>
            <a:ext cx="1404667" cy="773844"/>
          </a:xfrm>
          <a:prstGeom prst="rect">
            <a:avLst/>
          </a:prstGeom>
        </p:spPr>
      </p:pic>
      <p:pic>
        <p:nvPicPr>
          <p:cNvPr id="19"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735020" y="2272417"/>
            <a:ext cx="1351544" cy="1655566"/>
          </a:xfrm>
          <a:prstGeom prst="rect">
            <a:avLst/>
          </a:prstGeom>
        </p:spPr>
      </p:pic>
      <p:pic>
        <p:nvPicPr>
          <p:cNvPr id="20"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1192795">
            <a:off x="16722138" y="8607507"/>
            <a:ext cx="2608683" cy="668771"/>
          </a:xfrm>
          <a:prstGeom prst="rect">
            <a:avLst/>
          </a:prstGeom>
        </p:spPr>
      </p:pic>
      <p:pic>
        <p:nvPicPr>
          <p:cNvPr id="21"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7119501">
            <a:off x="3662522" y="-947611"/>
            <a:ext cx="2825743" cy="2676749"/>
          </a:xfrm>
          <a:prstGeom prst="rect">
            <a:avLst/>
          </a:prstGeom>
        </p:spPr>
      </p:pic>
      <p:sp>
        <p:nvSpPr>
          <p:cNvPr id="22" name="TextBox 3"/>
          <p:cNvSpPr txBox="1"/>
          <p:nvPr/>
        </p:nvSpPr>
        <p:spPr>
          <a:xfrm>
            <a:off x="4495800" y="2643172"/>
            <a:ext cx="15340965" cy="176971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84492D"/>
                </a:solidFill>
                <a:effectLst/>
                <a:uLnTx/>
                <a:uFillTx/>
                <a:latin typeface="#9Slide06 Cinderella" panose="02000506030000020003" pitchFamily="2" charset="0"/>
                <a:ea typeface="+mn-ea"/>
                <a:cs typeface="+mn-cs"/>
              </a:rPr>
              <a:t>Thực</a:t>
            </a:r>
            <a:r>
              <a:rPr kumimoji="0" lang="en-US" sz="11500" b="0" i="0" u="none" strike="noStrike" kern="1200" cap="none" spc="0" normalizeH="0" baseline="0" noProof="0" dirty="0">
                <a:ln>
                  <a:noFill/>
                </a:ln>
                <a:solidFill>
                  <a:srgbClr val="84492D"/>
                </a:solidFill>
                <a:effectLst/>
                <a:uLnTx/>
                <a:uFillTx/>
                <a:latin typeface="#9Slide06 Cinderella" panose="02000506030000020003" pitchFamily="2" charset="0"/>
                <a:ea typeface="+mn-ea"/>
                <a:cs typeface="+mn-cs"/>
              </a:rPr>
              <a:t> </a:t>
            </a:r>
            <a:r>
              <a:rPr kumimoji="0" lang="en-US" sz="11500" b="0" i="0" u="none" strike="noStrike" kern="1200" cap="none" spc="0" normalizeH="0" baseline="0" noProof="0" dirty="0" err="1">
                <a:ln>
                  <a:noFill/>
                </a:ln>
                <a:solidFill>
                  <a:srgbClr val="84492D"/>
                </a:solidFill>
                <a:effectLst/>
                <a:uLnTx/>
                <a:uFillTx/>
                <a:latin typeface="#9Slide06 Cinderella" panose="02000506030000020003" pitchFamily="2" charset="0"/>
                <a:ea typeface="+mn-ea"/>
                <a:cs typeface="+mn-cs"/>
              </a:rPr>
              <a:t>hành</a:t>
            </a:r>
            <a:r>
              <a:rPr kumimoji="0" lang="en-US" sz="11500" b="0" i="0" u="none" strike="noStrike" kern="1200" cap="none" spc="0" normalizeH="0" noProof="0" dirty="0">
                <a:ln>
                  <a:noFill/>
                </a:ln>
                <a:solidFill>
                  <a:srgbClr val="84492D"/>
                </a:solidFill>
                <a:effectLst/>
                <a:uLnTx/>
                <a:uFillTx/>
                <a:latin typeface="#9Slide06 Cinderella" panose="02000506030000020003" pitchFamily="2" charset="0"/>
                <a:ea typeface="+mn-ea"/>
                <a:cs typeface="+mn-cs"/>
              </a:rPr>
              <a:t> </a:t>
            </a:r>
            <a:r>
              <a:rPr kumimoji="0" lang="en-US" sz="11500" b="0" i="0" u="none" strike="noStrike" kern="1200" cap="none" spc="0" normalizeH="0" noProof="0" dirty="0" err="1">
                <a:ln>
                  <a:noFill/>
                </a:ln>
                <a:solidFill>
                  <a:srgbClr val="84492D"/>
                </a:solidFill>
                <a:effectLst/>
                <a:uLnTx/>
                <a:uFillTx/>
                <a:latin typeface="#9Slide06 Cinderella" panose="02000506030000020003" pitchFamily="2" charset="0"/>
                <a:ea typeface="+mn-ea"/>
                <a:cs typeface="+mn-cs"/>
              </a:rPr>
              <a:t>đọc</a:t>
            </a:r>
            <a:endParaRPr kumimoji="0" lang="vi-VN" sz="11500" b="0" i="0" u="none" strike="noStrike" kern="1200" cap="none" spc="0" normalizeH="0" baseline="0" noProof="0" dirty="0">
              <a:ln>
                <a:noFill/>
              </a:ln>
              <a:solidFill>
                <a:srgbClr val="84492D"/>
              </a:solidFill>
              <a:effectLst/>
              <a:uLnTx/>
              <a:uFillTx/>
              <a:latin typeface="#9Slide06 Cinderella" panose="02000506030000020003" pitchFamily="2" charset="0"/>
              <a:ea typeface="+mn-ea"/>
              <a:cs typeface="+mn-cs"/>
            </a:endParaRPr>
          </a:p>
        </p:txBody>
      </p:sp>
    </p:spTree>
    <p:extLst>
      <p:ext uri="{BB962C8B-B14F-4D97-AF65-F5344CB8AC3E}">
        <p14:creationId xmlns:p14="http://schemas.microsoft.com/office/powerpoint/2010/main" val="87699276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08570" y="6175985"/>
            <a:ext cx="3984886" cy="4361024"/>
          </a:xfrm>
          <a:custGeom>
            <a:avLst/>
            <a:gdLst/>
            <a:ahLst/>
            <a:cxnLst/>
            <a:rect l="l" t="t" r="r" b="b"/>
            <a:pathLst>
              <a:path w="3984886" h="4361024">
                <a:moveTo>
                  <a:pt x="0" y="0"/>
                </a:moveTo>
                <a:lnTo>
                  <a:pt x="3984886" y="0"/>
                </a:lnTo>
                <a:lnTo>
                  <a:pt x="3984886" y="4361024"/>
                </a:lnTo>
                <a:lnTo>
                  <a:pt x="0" y="43610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472564" flipV="1">
            <a:off x="15196584" y="-2035894"/>
            <a:ext cx="4413406" cy="3006633"/>
          </a:xfrm>
          <a:custGeom>
            <a:avLst/>
            <a:gdLst/>
            <a:ahLst/>
            <a:cxnLst/>
            <a:rect l="l" t="t" r="r" b="b"/>
            <a:pathLst>
              <a:path w="4413406" h="3006633">
                <a:moveTo>
                  <a:pt x="0" y="3006632"/>
                </a:moveTo>
                <a:lnTo>
                  <a:pt x="4413406" y="3006632"/>
                </a:lnTo>
                <a:lnTo>
                  <a:pt x="4413406" y="0"/>
                </a:lnTo>
                <a:lnTo>
                  <a:pt x="0" y="0"/>
                </a:lnTo>
                <a:lnTo>
                  <a:pt x="0" y="3006632"/>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8" name="Picture 7"/>
          <p:cNvPicPr>
            <a:picLocks noChangeAspect="1"/>
          </p:cNvPicPr>
          <p:nvPr/>
        </p:nvPicPr>
        <p:blipFill>
          <a:blip r:embed="rId7"/>
          <a:stretch>
            <a:fillRect/>
          </a:stretch>
        </p:blipFill>
        <p:spPr>
          <a:xfrm>
            <a:off x="1752600" y="2705100"/>
            <a:ext cx="10896600" cy="8836462"/>
          </a:xfrm>
          <a:prstGeom prst="rect">
            <a:avLst/>
          </a:prstGeom>
        </p:spPr>
      </p:pic>
      <p:sp>
        <p:nvSpPr>
          <p:cNvPr id="17" name="TextBox 3"/>
          <p:cNvSpPr txBox="1"/>
          <p:nvPr/>
        </p:nvSpPr>
        <p:spPr>
          <a:xfrm>
            <a:off x="0" y="896290"/>
            <a:ext cx="18033683" cy="258532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84492D"/>
                </a:solidFill>
                <a:effectLst/>
                <a:uLnTx/>
                <a:uFillTx/>
                <a:latin typeface="#9Slide05 SVNThe Carpenter" pitchFamily="2" charset="0"/>
              </a:rPr>
              <a:t>“</a:t>
            </a:r>
            <a:r>
              <a:rPr kumimoji="0" lang="en-US" sz="9600" b="0" i="0" u="none" strike="noStrike" kern="1200" cap="none" spc="0" normalizeH="0" baseline="0" noProof="0" dirty="0" err="1">
                <a:ln>
                  <a:noFill/>
                </a:ln>
                <a:solidFill>
                  <a:srgbClr val="84492D"/>
                </a:solidFill>
                <a:effectLst/>
                <a:uLnTx/>
                <a:uFillTx/>
                <a:latin typeface="#9Slide05 SVNThe Carpenter" pitchFamily="2" charset="0"/>
              </a:rPr>
              <a:t>Dấu</a:t>
            </a:r>
            <a:r>
              <a:rPr kumimoji="0" lang="en-US" sz="9600" b="0" i="0" u="none" strike="noStrike" kern="1200" cap="none" spc="0" normalizeH="0" baseline="0" noProof="0" dirty="0">
                <a:ln>
                  <a:noFill/>
                </a:ln>
                <a:solidFill>
                  <a:srgbClr val="84492D"/>
                </a:solidFill>
                <a:effectLst/>
                <a:uLnTx/>
                <a:uFillTx/>
                <a:latin typeface="#9Slide05 SVNThe Carpenter" pitchFamily="2" charset="0"/>
              </a:rPr>
              <a:t> </a:t>
            </a:r>
            <a:r>
              <a:rPr kumimoji="0" lang="en-US" sz="9600" b="0" i="0" u="none" strike="noStrike" kern="1200" cap="none" spc="0" normalizeH="0" baseline="0" noProof="0" dirty="0" err="1">
                <a:ln>
                  <a:noFill/>
                </a:ln>
                <a:solidFill>
                  <a:srgbClr val="84492D"/>
                </a:solidFill>
                <a:effectLst/>
                <a:uLnTx/>
                <a:uFillTx/>
                <a:latin typeface="#9Slide05 SVNThe Carpenter" pitchFamily="2" charset="0"/>
              </a:rPr>
              <a:t>chân</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sinh</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thái</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của</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mỗi</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người</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và</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thông</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điệp</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từ</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Trái</a:t>
            </a:r>
            <a:r>
              <a:rPr kumimoji="0" lang="en-US" sz="9600" b="0" i="0" u="none" strike="noStrike" kern="1200" cap="none" spc="0" normalizeH="0" noProof="0" dirty="0">
                <a:ln>
                  <a:noFill/>
                </a:ln>
                <a:solidFill>
                  <a:srgbClr val="84492D"/>
                </a:solidFill>
                <a:effectLst/>
                <a:uLnTx/>
                <a:uFillTx/>
                <a:latin typeface="#9Slide05 SVNThe Carpenter" pitchFamily="2" charset="0"/>
              </a:rPr>
              <a:t> </a:t>
            </a:r>
            <a:r>
              <a:rPr kumimoji="0" lang="en-US" sz="9600" b="0" i="0" u="none" strike="noStrike" kern="1200" cap="none" spc="0" normalizeH="0" noProof="0" dirty="0" err="1">
                <a:ln>
                  <a:noFill/>
                </a:ln>
                <a:solidFill>
                  <a:srgbClr val="84492D"/>
                </a:solidFill>
                <a:effectLst/>
                <a:uLnTx/>
                <a:uFillTx/>
                <a:latin typeface="#9Slide05 SVNThe Carpenter" pitchFamily="2" charset="0"/>
              </a:rPr>
              <a:t>Đất</a:t>
            </a:r>
            <a:endParaRPr kumimoji="0" lang="en-US" sz="9600" b="0" i="0" u="none" strike="noStrike" kern="1200" cap="none" spc="0" normalizeH="0" noProof="0" dirty="0">
              <a:ln>
                <a:noFill/>
              </a:ln>
              <a:solidFill>
                <a:srgbClr val="84492D"/>
              </a:solidFill>
              <a:effectLst/>
              <a:uLnTx/>
              <a:uFillTx/>
              <a:latin typeface="#9Slide05 SVNThe Carpenter"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7200" baseline="0" dirty="0">
                <a:latin typeface="#9Slide05 SVNThe Carpenter" pitchFamily="2" charset="0"/>
              </a:rPr>
              <a:t>- </a:t>
            </a:r>
            <a:r>
              <a:rPr lang="en-US" sz="7200" baseline="0" dirty="0" err="1">
                <a:latin typeface="#9Slide05 SVNThe Carpenter" pitchFamily="2" charset="0"/>
              </a:rPr>
              <a:t>Dương</a:t>
            </a:r>
            <a:r>
              <a:rPr lang="en-US" sz="7200" dirty="0">
                <a:latin typeface="#9Slide05 SVNThe Carpenter" pitchFamily="2" charset="0"/>
              </a:rPr>
              <a:t> </a:t>
            </a:r>
            <a:r>
              <a:rPr lang="en-US" sz="7200" dirty="0" err="1">
                <a:latin typeface="#9Slide05 SVNThe Carpenter" pitchFamily="2" charset="0"/>
              </a:rPr>
              <a:t>Xuân</a:t>
            </a:r>
            <a:r>
              <a:rPr lang="en-US" sz="7200" dirty="0">
                <a:latin typeface="#9Slide05 SVNThe Carpenter" pitchFamily="2" charset="0"/>
              </a:rPr>
              <a:t> </a:t>
            </a:r>
            <a:r>
              <a:rPr lang="en-US" sz="7200" dirty="0" err="1">
                <a:latin typeface="#9Slide05 SVNThe Carpenter" pitchFamily="2" charset="0"/>
              </a:rPr>
              <a:t>Thảo</a:t>
            </a:r>
            <a:r>
              <a:rPr lang="en-US" sz="7200" dirty="0">
                <a:latin typeface="#9Slide05 SVNThe Carpenter" pitchFamily="2" charset="0"/>
              </a:rPr>
              <a:t>- </a:t>
            </a:r>
            <a:endParaRPr kumimoji="0" lang="vi-VN" sz="7200" b="0" i="0" u="none" strike="noStrike" kern="1200" cap="none" spc="0" normalizeH="0" baseline="0" noProof="0" dirty="0">
              <a:ln>
                <a:noFill/>
              </a:ln>
              <a:effectLst/>
              <a:uLnTx/>
              <a:uFillTx/>
              <a:latin typeface="#9Slide05 SVNThe Carpenter" pitchFamily="2" charset="0"/>
            </a:endParaRPr>
          </a:p>
        </p:txBody>
      </p:sp>
    </p:spTree>
    <p:extLst>
      <p:ext uri="{BB962C8B-B14F-4D97-AF65-F5344CB8AC3E}">
        <p14:creationId xmlns:p14="http://schemas.microsoft.com/office/powerpoint/2010/main" val="253680155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988595" y="9105900"/>
            <a:ext cx="4110789" cy="2800475"/>
          </a:xfrm>
          <a:custGeom>
            <a:avLst/>
            <a:gdLst/>
            <a:ahLst/>
            <a:cxnLst/>
            <a:rect l="l" t="t" r="r" b="b"/>
            <a:pathLst>
              <a:path w="4110789" h="2800475">
                <a:moveTo>
                  <a:pt x="4110789" y="0"/>
                </a:moveTo>
                <a:lnTo>
                  <a:pt x="0" y="0"/>
                </a:lnTo>
                <a:lnTo>
                  <a:pt x="0" y="2800475"/>
                </a:lnTo>
                <a:lnTo>
                  <a:pt x="4110789" y="2800475"/>
                </a:lnTo>
                <a:lnTo>
                  <a:pt x="411078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4"/>
          <p:cNvSpPr/>
          <p:nvPr/>
        </p:nvSpPr>
        <p:spPr>
          <a:xfrm>
            <a:off x="3886200" y="800100"/>
            <a:ext cx="10268776" cy="1790238"/>
          </a:xfrm>
          <a:custGeom>
            <a:avLst/>
            <a:gdLst/>
            <a:ahLst/>
            <a:cxnLst/>
            <a:rect l="l" t="t" r="r" b="b"/>
            <a:pathLst>
              <a:path w="10268776" h="1129565">
                <a:moveTo>
                  <a:pt x="0" y="0"/>
                </a:moveTo>
                <a:lnTo>
                  <a:pt x="10268776" y="0"/>
                </a:lnTo>
                <a:lnTo>
                  <a:pt x="10268776" y="1129566"/>
                </a:lnTo>
                <a:lnTo>
                  <a:pt x="0" y="11295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Rectangle 4"/>
          <p:cNvSpPr/>
          <p:nvPr/>
        </p:nvSpPr>
        <p:spPr>
          <a:xfrm>
            <a:off x="1066800" y="1436176"/>
            <a:ext cx="15284582" cy="830997"/>
          </a:xfrm>
          <a:prstGeom prst="rect">
            <a:avLst/>
          </a:prstGeom>
        </p:spPr>
        <p:txBody>
          <a:bodyPr wrap="square">
            <a:spAutoFit/>
          </a:bodyPr>
          <a:lstStyle/>
          <a:p>
            <a:pPr algn="ctr"/>
            <a:r>
              <a:rPr lang="vi-VN" sz="4800" b="1" dirty="0" smtClean="0">
                <a:solidFill>
                  <a:srgbClr val="000000"/>
                </a:solidFill>
                <a:latin typeface="+mj-lt"/>
              </a:rPr>
              <a:t>1. Thông điệp chính của văn bản</a:t>
            </a:r>
            <a:endParaRPr lang="vi-VN" sz="4800" dirty="0">
              <a:solidFill>
                <a:srgbClr val="000000"/>
              </a:solidFill>
              <a:latin typeface="+mj-lt"/>
            </a:endParaRPr>
          </a:p>
        </p:txBody>
      </p:sp>
      <p:sp>
        <p:nvSpPr>
          <p:cNvPr id="12" name="Rectangle 11"/>
          <p:cNvSpPr/>
          <p:nvPr/>
        </p:nvSpPr>
        <p:spPr>
          <a:xfrm>
            <a:off x="1066800" y="6193526"/>
            <a:ext cx="16154400" cy="3046988"/>
          </a:xfrm>
          <a:prstGeom prst="rect">
            <a:avLst/>
          </a:prstGeom>
        </p:spPr>
        <p:txBody>
          <a:bodyPr wrap="square">
            <a:spAutoFit/>
          </a:bodyPr>
          <a:lstStyle/>
          <a:p>
            <a:pPr algn="just"/>
            <a:r>
              <a:rPr lang="vi-VN" sz="4800" dirty="0">
                <a:solidFill>
                  <a:srgbClr val="000000"/>
                </a:solidFill>
                <a:latin typeface="+mj-lt"/>
              </a:rPr>
              <a:t>- Theo trật tự thời gian, theo quan hệ nhân quả,…</a:t>
            </a:r>
          </a:p>
          <a:p>
            <a:pPr algn="just"/>
            <a:r>
              <a:rPr lang="vi-VN" sz="4800" dirty="0">
                <a:solidFill>
                  <a:srgbClr val="000000"/>
                </a:solidFill>
                <a:latin typeface="+mj-lt"/>
              </a:rPr>
              <a:t>- Đưa thông tin khách quan, người viết công phu tra cứu tài liệu, tiếp cận thực tế và ghi chép tỉ mỉ, cẩn thận những gì mình thu nhận được,…</a:t>
            </a:r>
            <a:endParaRPr lang="vi-VN" sz="4800" b="0" i="0" dirty="0">
              <a:solidFill>
                <a:srgbClr val="000000"/>
              </a:solidFill>
              <a:effectLst/>
              <a:latin typeface="+mj-lt"/>
            </a:endParaRPr>
          </a:p>
        </p:txBody>
      </p:sp>
      <p:sp>
        <p:nvSpPr>
          <p:cNvPr id="13" name="Rectangle 12"/>
          <p:cNvSpPr/>
          <p:nvPr/>
        </p:nvSpPr>
        <p:spPr>
          <a:xfrm>
            <a:off x="1066800" y="2746384"/>
            <a:ext cx="16154400" cy="1569660"/>
          </a:xfrm>
          <a:prstGeom prst="rect">
            <a:avLst/>
          </a:prstGeom>
        </p:spPr>
        <p:txBody>
          <a:bodyPr wrap="square">
            <a:spAutoFit/>
          </a:bodyPr>
          <a:lstStyle/>
          <a:p>
            <a:pPr algn="just"/>
            <a:r>
              <a:rPr lang="vi-VN" sz="4800" dirty="0">
                <a:solidFill>
                  <a:srgbClr val="000000"/>
                </a:solidFill>
                <a:latin typeface="+mj-lt"/>
              </a:rPr>
              <a:t>Mỗi người hãy thức tỉnh và thân ái hơn với Trái Đất, với Mẹ Thiên Nhiên và với nhau. </a:t>
            </a:r>
          </a:p>
        </p:txBody>
      </p:sp>
      <p:sp>
        <p:nvSpPr>
          <p:cNvPr id="15" name="Freeform 4"/>
          <p:cNvSpPr/>
          <p:nvPr/>
        </p:nvSpPr>
        <p:spPr>
          <a:xfrm>
            <a:off x="2743200" y="4403288"/>
            <a:ext cx="12725400" cy="1790238"/>
          </a:xfrm>
          <a:custGeom>
            <a:avLst/>
            <a:gdLst/>
            <a:ahLst/>
            <a:cxnLst/>
            <a:rect l="l" t="t" r="r" b="b"/>
            <a:pathLst>
              <a:path w="10268776" h="1129565">
                <a:moveTo>
                  <a:pt x="0" y="0"/>
                </a:moveTo>
                <a:lnTo>
                  <a:pt x="10268776" y="0"/>
                </a:lnTo>
                <a:lnTo>
                  <a:pt x="10268776" y="1129566"/>
                </a:lnTo>
                <a:lnTo>
                  <a:pt x="0" y="11295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Rectangle 15"/>
          <p:cNvSpPr/>
          <p:nvPr/>
        </p:nvSpPr>
        <p:spPr>
          <a:xfrm>
            <a:off x="3417049" y="4795255"/>
            <a:ext cx="15284582" cy="830997"/>
          </a:xfrm>
          <a:prstGeom prst="rect">
            <a:avLst/>
          </a:prstGeom>
        </p:spPr>
        <p:txBody>
          <a:bodyPr wrap="square">
            <a:spAutoFit/>
          </a:bodyPr>
          <a:lstStyle/>
          <a:p>
            <a:pPr algn="just"/>
            <a:r>
              <a:rPr lang="vi-VN" sz="4800" b="1" dirty="0">
                <a:solidFill>
                  <a:srgbClr val="000000"/>
                </a:solidFill>
                <a:latin typeface="+mj-lt"/>
              </a:rPr>
              <a:t>2. Cách triển khai thông tin trong văn bản</a:t>
            </a:r>
            <a:endParaRPr lang="vi-VN" sz="4800" dirty="0">
              <a:solidFill>
                <a:srgbClr val="000000"/>
              </a:solidFill>
              <a:latin typeface="+mj-lt"/>
            </a:endParaRPr>
          </a:p>
        </p:txBody>
      </p:sp>
    </p:spTree>
    <p:extLst>
      <p:ext uri="{BB962C8B-B14F-4D97-AF65-F5344CB8AC3E}">
        <p14:creationId xmlns:p14="http://schemas.microsoft.com/office/powerpoint/2010/main" val="11519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barn(inVertical)">
                                      <p:cBhvr>
                                        <p:cTn id="28" dur="500"/>
                                        <p:tgtEl>
                                          <p:spTgt spid="12">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barn(inVertical)">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4430" y="7916396"/>
            <a:ext cx="4005700" cy="3344759"/>
          </a:xfrm>
          <a:custGeom>
            <a:avLst/>
            <a:gdLst/>
            <a:ahLst/>
            <a:cxnLst/>
            <a:rect l="l" t="t" r="r" b="b"/>
            <a:pathLst>
              <a:path w="4005700" h="3344759">
                <a:moveTo>
                  <a:pt x="0" y="0"/>
                </a:moveTo>
                <a:lnTo>
                  <a:pt x="4005699" y="0"/>
                </a:lnTo>
                <a:lnTo>
                  <a:pt x="4005699" y="3344759"/>
                </a:lnTo>
                <a:lnTo>
                  <a:pt x="0" y="334475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611899">
            <a:off x="14392077" y="8408453"/>
            <a:ext cx="5963048" cy="4536886"/>
          </a:xfrm>
          <a:custGeom>
            <a:avLst/>
            <a:gdLst/>
            <a:ahLst/>
            <a:cxnLst/>
            <a:rect l="l" t="t" r="r" b="b"/>
            <a:pathLst>
              <a:path w="5963048" h="4536886">
                <a:moveTo>
                  <a:pt x="0" y="0"/>
                </a:moveTo>
                <a:lnTo>
                  <a:pt x="5963048" y="0"/>
                </a:lnTo>
                <a:lnTo>
                  <a:pt x="5963048" y="4536886"/>
                </a:lnTo>
                <a:lnTo>
                  <a:pt x="0" y="453688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Rectangle 18"/>
          <p:cNvSpPr/>
          <p:nvPr/>
        </p:nvSpPr>
        <p:spPr>
          <a:xfrm>
            <a:off x="914400" y="461671"/>
            <a:ext cx="16459200" cy="8894743"/>
          </a:xfrm>
          <a:prstGeom prst="rect">
            <a:avLst/>
          </a:prstGeom>
        </p:spPr>
        <p:txBody>
          <a:bodyPr wrap="square">
            <a:spAutoFit/>
          </a:bodyPr>
          <a:lstStyle/>
          <a:p>
            <a:pPr algn="just"/>
            <a:r>
              <a:rPr lang="vi-VN" sz="4400" b="1" dirty="0">
                <a:solidFill>
                  <a:srgbClr val="000000"/>
                </a:solidFill>
                <a:latin typeface="+mj-lt"/>
              </a:rPr>
              <a:t>3. Tìm hiểu khái niệm “dấu chân sinh thái” và thực hành đo “dấu chân sinh thái” của bản thân theo những chỉ dẫn trong văn bản:</a:t>
            </a:r>
            <a:endParaRPr lang="vi-VN" sz="4400" dirty="0">
              <a:solidFill>
                <a:srgbClr val="000000"/>
              </a:solidFill>
              <a:latin typeface="+mj-lt"/>
            </a:endParaRPr>
          </a:p>
          <a:p>
            <a:pPr algn="just"/>
            <a:endParaRPr lang="en-US" sz="4400" dirty="0">
              <a:solidFill>
                <a:srgbClr val="000000"/>
              </a:solidFill>
              <a:latin typeface="+mj-lt"/>
            </a:endParaRPr>
          </a:p>
          <a:p>
            <a:pPr algn="just"/>
            <a:r>
              <a:rPr lang="vi-VN" sz="4400" dirty="0">
                <a:solidFill>
                  <a:srgbClr val="000000"/>
                </a:solidFill>
                <a:latin typeface="+mj-lt"/>
              </a:rPr>
              <a:t>- </a:t>
            </a:r>
            <a:r>
              <a:rPr lang="vi-VN" sz="4400" b="1" dirty="0">
                <a:solidFill>
                  <a:srgbClr val="000000"/>
                </a:solidFill>
                <a:latin typeface="+mj-lt"/>
              </a:rPr>
              <a:t>Dấu chân sinh thái </a:t>
            </a:r>
            <a:r>
              <a:rPr lang="vi-VN" sz="4400" dirty="0">
                <a:solidFill>
                  <a:srgbClr val="000000"/>
                </a:solidFill>
                <a:latin typeface="+mj-lt"/>
              </a:rPr>
              <a:t>(thuật ngữ tiếng Anh: ecological footprint) là một thuật ngữ mới được sử dụng vào những năm 1990 bởi các nhà khoa học thuộc trường Đại học British Columbia là William E. Rees và Mathis Wackernagel. Theo đó, dấu chân sinh thái là một thước đo nhu cầu về các diện tích đất, nước có khả năng cho năng suất sinh học cần thiết để cung cấp thực phẩm, gỗ cho con người, bề mặt xây dựng cơ sở hạ tầng, diện tích hấp thụ các-bon đi-ô-xít, khả năng chứa đựng và đồng hóa chất thải.</a:t>
            </a:r>
          </a:p>
          <a:p>
            <a:pPr algn="just"/>
            <a:r>
              <a:rPr lang="vi-VN" sz="4400" dirty="0">
                <a:solidFill>
                  <a:srgbClr val="000000"/>
                </a:solidFill>
                <a:latin typeface="+mj-lt"/>
              </a:rPr>
              <a:t>- Mỗi người hãy thực hành đo </a:t>
            </a:r>
            <a:r>
              <a:rPr lang="vi-VN" sz="4400" b="1" dirty="0">
                <a:solidFill>
                  <a:srgbClr val="000000"/>
                </a:solidFill>
                <a:latin typeface="+mj-lt"/>
              </a:rPr>
              <a:t>“dấu chân sinh thái” của bản thân </a:t>
            </a:r>
            <a:r>
              <a:rPr lang="vi-VN" sz="4400" dirty="0">
                <a:solidFill>
                  <a:srgbClr val="000000"/>
                </a:solidFill>
                <a:latin typeface="+mj-lt"/>
              </a:rPr>
              <a:t>sao cho kết quả lí tưởng đạt được phải </a:t>
            </a:r>
            <a:r>
              <a:rPr lang="vi-VN" sz="4400" b="1" dirty="0">
                <a:solidFill>
                  <a:srgbClr val="000000"/>
                </a:solidFill>
                <a:latin typeface="+mj-lt"/>
              </a:rPr>
              <a:t>nhỏ hơn hoặc bằng 1</a:t>
            </a:r>
            <a:r>
              <a:rPr lang="vi-VN" sz="4400" dirty="0">
                <a:solidFill>
                  <a:srgbClr val="000000"/>
                </a:solidFill>
                <a:latin typeface="+mj-lt"/>
              </a:rPr>
              <a:t>.</a:t>
            </a:r>
            <a:endParaRPr lang="vi-VN" sz="4400" b="0" i="0" dirty="0">
              <a:solidFill>
                <a:srgbClr val="000000"/>
              </a:solidFill>
              <a:effectLst/>
              <a:latin typeface="+mj-lt"/>
            </a:endParaRPr>
          </a:p>
        </p:txBody>
      </p:sp>
    </p:spTree>
    <p:extLst>
      <p:ext uri="{BB962C8B-B14F-4D97-AF65-F5344CB8AC3E}">
        <p14:creationId xmlns:p14="http://schemas.microsoft.com/office/powerpoint/2010/main" val="2679893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barn(inVertical)">
                                      <p:cBhvr>
                                        <p:cTn id="12" dur="500"/>
                                        <p:tgtEl>
                                          <p:spTgt spid="19">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animEffect transition="in" filter="barn(inVertical)">
                                      <p:cBhvr>
                                        <p:cTn id="15"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77078" y="-1753319"/>
            <a:ext cx="6974237" cy="6172200"/>
          </a:xfrm>
          <a:custGeom>
            <a:avLst/>
            <a:gdLst/>
            <a:ahLst/>
            <a:cxnLst/>
            <a:rect l="l" t="t" r="r" b="b"/>
            <a:pathLst>
              <a:path w="6974237" h="6172200">
                <a:moveTo>
                  <a:pt x="0" y="0"/>
                </a:moveTo>
                <a:lnTo>
                  <a:pt x="6974238" y="0"/>
                </a:lnTo>
                <a:lnTo>
                  <a:pt x="6974238" y="6172200"/>
                </a:lnTo>
                <a:lnTo>
                  <a:pt x="0" y="61722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934734" y="7763565"/>
            <a:ext cx="5300301" cy="4425751"/>
          </a:xfrm>
          <a:custGeom>
            <a:avLst/>
            <a:gdLst/>
            <a:ahLst/>
            <a:cxnLst/>
            <a:rect l="l" t="t" r="r" b="b"/>
            <a:pathLst>
              <a:path w="5300301" h="4425751">
                <a:moveTo>
                  <a:pt x="0" y="0"/>
                </a:moveTo>
                <a:lnTo>
                  <a:pt x="5300301" y="0"/>
                </a:lnTo>
                <a:lnTo>
                  <a:pt x="5300301" y="4425751"/>
                </a:lnTo>
                <a:lnTo>
                  <a:pt x="0" y="442575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3927802" y="2999382"/>
            <a:ext cx="10268776" cy="2095038"/>
          </a:xfrm>
          <a:custGeom>
            <a:avLst/>
            <a:gdLst/>
            <a:ahLst/>
            <a:cxnLst/>
            <a:rect l="l" t="t" r="r" b="b"/>
            <a:pathLst>
              <a:path w="10268776" h="1129565">
                <a:moveTo>
                  <a:pt x="0" y="0"/>
                </a:moveTo>
                <a:lnTo>
                  <a:pt x="10268776" y="0"/>
                </a:lnTo>
                <a:lnTo>
                  <a:pt x="10268776" y="1129566"/>
                </a:lnTo>
                <a:lnTo>
                  <a:pt x="0" y="11295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487771">
            <a:off x="-1361616" y="342754"/>
            <a:ext cx="4359071" cy="3786943"/>
          </a:xfrm>
          <a:custGeom>
            <a:avLst/>
            <a:gdLst/>
            <a:ahLst/>
            <a:cxnLst/>
            <a:rect l="l" t="t" r="r" b="b"/>
            <a:pathLst>
              <a:path w="4359071" h="3786943">
                <a:moveTo>
                  <a:pt x="0" y="0"/>
                </a:moveTo>
                <a:lnTo>
                  <a:pt x="4359070" y="0"/>
                </a:lnTo>
                <a:lnTo>
                  <a:pt x="4359070" y="3786943"/>
                </a:lnTo>
                <a:lnTo>
                  <a:pt x="0" y="378694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flipH="1">
            <a:off x="14656228" y="5745550"/>
            <a:ext cx="4039081" cy="3382731"/>
          </a:xfrm>
          <a:custGeom>
            <a:avLst/>
            <a:gdLst/>
            <a:ahLst/>
            <a:cxnLst/>
            <a:rect l="l" t="t" r="r" b="b"/>
            <a:pathLst>
              <a:path w="4039081" h="3382731">
                <a:moveTo>
                  <a:pt x="4039081" y="0"/>
                </a:moveTo>
                <a:lnTo>
                  <a:pt x="0" y="0"/>
                </a:lnTo>
                <a:lnTo>
                  <a:pt x="0" y="3382731"/>
                </a:lnTo>
                <a:lnTo>
                  <a:pt x="4039081" y="3382731"/>
                </a:lnTo>
                <a:lnTo>
                  <a:pt x="403908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769461" flipH="1">
            <a:off x="14492639" y="870161"/>
            <a:ext cx="1968878" cy="2151780"/>
          </a:xfrm>
          <a:custGeom>
            <a:avLst/>
            <a:gdLst/>
            <a:ahLst/>
            <a:cxnLst/>
            <a:rect l="l" t="t" r="r" b="b"/>
            <a:pathLst>
              <a:path w="1968878" h="2151780">
                <a:moveTo>
                  <a:pt x="1968879" y="0"/>
                </a:moveTo>
                <a:lnTo>
                  <a:pt x="0" y="0"/>
                </a:lnTo>
                <a:lnTo>
                  <a:pt x="0" y="2151779"/>
                </a:lnTo>
                <a:lnTo>
                  <a:pt x="1968879" y="2151779"/>
                </a:lnTo>
                <a:lnTo>
                  <a:pt x="1968879"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8" name="Freeform 8"/>
          <p:cNvSpPr/>
          <p:nvPr/>
        </p:nvSpPr>
        <p:spPr>
          <a:xfrm rot="-2339865" flipH="1">
            <a:off x="2873669" y="5838072"/>
            <a:ext cx="1433799" cy="2164225"/>
          </a:xfrm>
          <a:custGeom>
            <a:avLst/>
            <a:gdLst/>
            <a:ahLst/>
            <a:cxnLst/>
            <a:rect l="l" t="t" r="r" b="b"/>
            <a:pathLst>
              <a:path w="1433799" h="2164225">
                <a:moveTo>
                  <a:pt x="1433799" y="0"/>
                </a:moveTo>
                <a:lnTo>
                  <a:pt x="0" y="0"/>
                </a:lnTo>
                <a:lnTo>
                  <a:pt x="0" y="2164225"/>
                </a:lnTo>
                <a:lnTo>
                  <a:pt x="1433799" y="2164225"/>
                </a:lnTo>
                <a:lnTo>
                  <a:pt x="1433799"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a:off x="15477078" y="5418626"/>
            <a:ext cx="584313" cy="1052816"/>
          </a:xfrm>
          <a:custGeom>
            <a:avLst/>
            <a:gdLst/>
            <a:ahLst/>
            <a:cxnLst/>
            <a:rect l="l" t="t" r="r" b="b"/>
            <a:pathLst>
              <a:path w="584313" h="1052816">
                <a:moveTo>
                  <a:pt x="0" y="0"/>
                </a:moveTo>
                <a:lnTo>
                  <a:pt x="584313" y="0"/>
                </a:lnTo>
                <a:lnTo>
                  <a:pt x="584313" y="1052815"/>
                </a:lnTo>
                <a:lnTo>
                  <a:pt x="0" y="105281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Freeform 12"/>
          <p:cNvSpPr/>
          <p:nvPr/>
        </p:nvSpPr>
        <p:spPr>
          <a:xfrm flipH="1">
            <a:off x="3300725" y="406318"/>
            <a:ext cx="820851" cy="1479010"/>
          </a:xfrm>
          <a:custGeom>
            <a:avLst/>
            <a:gdLst/>
            <a:ahLst/>
            <a:cxnLst/>
            <a:rect l="l" t="t" r="r" b="b"/>
            <a:pathLst>
              <a:path w="820851" h="1479010">
                <a:moveTo>
                  <a:pt x="820851" y="0"/>
                </a:moveTo>
                <a:lnTo>
                  <a:pt x="0" y="0"/>
                </a:lnTo>
                <a:lnTo>
                  <a:pt x="0" y="1479010"/>
                </a:lnTo>
                <a:lnTo>
                  <a:pt x="820851" y="1479010"/>
                </a:lnTo>
                <a:lnTo>
                  <a:pt x="820851"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5" name="TextBox 3"/>
          <p:cNvSpPr txBox="1"/>
          <p:nvPr/>
        </p:nvSpPr>
        <p:spPr>
          <a:xfrm>
            <a:off x="1334803" y="988066"/>
            <a:ext cx="15340965" cy="923330"/>
          </a:xfrm>
          <a:prstGeom prst="rect">
            <a:avLst/>
          </a:prstGeom>
        </p:spPr>
        <p:txBody>
          <a:bodyPr wrap="square" lIns="0" tIns="0" rIns="0" bIns="0" rtlCol="0" anchor="t">
            <a:spAutoFit/>
          </a:bodyPr>
          <a:lstStyle/>
          <a:p>
            <a:pPr algn="ctr"/>
            <a:r>
              <a:rPr lang="en-US" sz="6000" b="1" dirty="0" err="1">
                <a:solidFill>
                  <a:srgbClr val="84492D"/>
                </a:solidFill>
                <a:latin typeface="+mj-lt"/>
              </a:rPr>
              <a:t>Bài</a:t>
            </a:r>
            <a:r>
              <a:rPr lang="en-US" sz="6000" b="1" dirty="0">
                <a:solidFill>
                  <a:srgbClr val="84492D"/>
                </a:solidFill>
                <a:latin typeface="+mj-lt"/>
              </a:rPr>
              <a:t> 9. </a:t>
            </a:r>
            <a:r>
              <a:rPr lang="en-US" sz="6000" b="1" dirty="0" err="1">
                <a:solidFill>
                  <a:srgbClr val="84492D"/>
                </a:solidFill>
                <a:latin typeface="+mj-lt"/>
              </a:rPr>
              <a:t>Hôm</a:t>
            </a:r>
            <a:r>
              <a:rPr lang="en-US" sz="6000" b="1" dirty="0">
                <a:solidFill>
                  <a:srgbClr val="84492D"/>
                </a:solidFill>
                <a:latin typeface="+mj-lt"/>
              </a:rPr>
              <a:t> nay </a:t>
            </a:r>
            <a:r>
              <a:rPr lang="en-US" sz="6000" b="1" dirty="0" err="1">
                <a:solidFill>
                  <a:srgbClr val="84492D"/>
                </a:solidFill>
                <a:latin typeface="+mj-lt"/>
              </a:rPr>
              <a:t>và</a:t>
            </a:r>
            <a:r>
              <a:rPr lang="en-US" sz="6000" b="1" dirty="0">
                <a:solidFill>
                  <a:srgbClr val="84492D"/>
                </a:solidFill>
                <a:latin typeface="+mj-lt"/>
              </a:rPr>
              <a:t> </a:t>
            </a:r>
            <a:r>
              <a:rPr lang="en-US" sz="6000" b="1" dirty="0" err="1">
                <a:solidFill>
                  <a:srgbClr val="84492D"/>
                </a:solidFill>
                <a:latin typeface="+mj-lt"/>
              </a:rPr>
              <a:t>ngày</a:t>
            </a:r>
            <a:r>
              <a:rPr lang="en-US" sz="6000" b="1" dirty="0">
                <a:solidFill>
                  <a:srgbClr val="84492D"/>
                </a:solidFill>
                <a:latin typeface="+mj-lt"/>
              </a:rPr>
              <a:t> </a:t>
            </a:r>
            <a:r>
              <a:rPr lang="en-US" sz="6000" b="1" dirty="0" err="1">
                <a:solidFill>
                  <a:srgbClr val="84492D"/>
                </a:solidFill>
                <a:latin typeface="+mj-lt"/>
              </a:rPr>
              <a:t>mai</a:t>
            </a:r>
            <a:endParaRPr lang="vi-VN" sz="6000" b="1" dirty="0">
              <a:solidFill>
                <a:srgbClr val="84492D"/>
              </a:solidFill>
              <a:latin typeface="+mj-lt"/>
            </a:endParaRPr>
          </a:p>
        </p:txBody>
      </p:sp>
      <p:sp>
        <p:nvSpPr>
          <p:cNvPr id="16" name="Freeform 4"/>
          <p:cNvSpPr/>
          <p:nvPr/>
        </p:nvSpPr>
        <p:spPr>
          <a:xfrm>
            <a:off x="3981538" y="5401707"/>
            <a:ext cx="10268776" cy="2095038"/>
          </a:xfrm>
          <a:custGeom>
            <a:avLst/>
            <a:gdLst/>
            <a:ahLst/>
            <a:cxnLst/>
            <a:rect l="l" t="t" r="r" b="b"/>
            <a:pathLst>
              <a:path w="10268776" h="1129565">
                <a:moveTo>
                  <a:pt x="0" y="0"/>
                </a:moveTo>
                <a:lnTo>
                  <a:pt x="10268776" y="0"/>
                </a:lnTo>
                <a:lnTo>
                  <a:pt x="10268776" y="1129566"/>
                </a:lnTo>
                <a:lnTo>
                  <a:pt x="0" y="11295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TextBox 3"/>
          <p:cNvSpPr txBox="1"/>
          <p:nvPr/>
        </p:nvSpPr>
        <p:spPr>
          <a:xfrm>
            <a:off x="1445443" y="3238065"/>
            <a:ext cx="15340965" cy="1769715"/>
          </a:xfrm>
          <a:prstGeom prst="rect">
            <a:avLst/>
          </a:prstGeom>
        </p:spPr>
        <p:txBody>
          <a:bodyPr wrap="square" lIns="0" tIns="0" rIns="0" bIns="0" rtlCol="0" anchor="t">
            <a:spAutoFit/>
          </a:bodyPr>
          <a:lstStyle/>
          <a:p>
            <a:pPr algn="ctr"/>
            <a:r>
              <a:rPr lang="en-US" sz="11500" dirty="0" err="1">
                <a:solidFill>
                  <a:srgbClr val="84492D"/>
                </a:solidFill>
                <a:latin typeface="#9Slide06 Cinderella" panose="02000506030000020003" pitchFamily="2" charset="0"/>
              </a:rPr>
              <a:t>Củng</a:t>
            </a:r>
            <a:r>
              <a:rPr lang="en-US" sz="11500" dirty="0">
                <a:solidFill>
                  <a:srgbClr val="84492D"/>
                </a:solidFill>
                <a:latin typeface="#9Slide06 Cinderella" panose="02000506030000020003" pitchFamily="2" charset="0"/>
              </a:rPr>
              <a:t> </a:t>
            </a:r>
            <a:r>
              <a:rPr lang="en-US" sz="11500" dirty="0" err="1">
                <a:solidFill>
                  <a:srgbClr val="84492D"/>
                </a:solidFill>
                <a:latin typeface="#9Slide06 Cinderella" panose="02000506030000020003" pitchFamily="2" charset="0"/>
              </a:rPr>
              <a:t>cố</a:t>
            </a:r>
            <a:r>
              <a:rPr lang="en-US" sz="11500" dirty="0">
                <a:solidFill>
                  <a:srgbClr val="84492D"/>
                </a:solidFill>
                <a:latin typeface="#9Slide06 Cinderella" panose="02000506030000020003" pitchFamily="2" charset="0"/>
              </a:rPr>
              <a:t>, </a:t>
            </a:r>
            <a:r>
              <a:rPr lang="en-US" sz="11500" dirty="0" err="1">
                <a:solidFill>
                  <a:srgbClr val="84492D"/>
                </a:solidFill>
                <a:latin typeface="#9Slide06 Cinderella" panose="02000506030000020003" pitchFamily="2" charset="0"/>
              </a:rPr>
              <a:t>mở</a:t>
            </a:r>
            <a:r>
              <a:rPr lang="en-US" sz="11500" dirty="0">
                <a:solidFill>
                  <a:srgbClr val="84492D"/>
                </a:solidFill>
                <a:latin typeface="#9Slide06 Cinderella" panose="02000506030000020003" pitchFamily="2" charset="0"/>
              </a:rPr>
              <a:t> </a:t>
            </a:r>
            <a:r>
              <a:rPr lang="en-US" sz="11500" dirty="0" err="1">
                <a:solidFill>
                  <a:srgbClr val="84492D"/>
                </a:solidFill>
                <a:latin typeface="#9Slide06 Cinderella" panose="02000506030000020003" pitchFamily="2" charset="0"/>
              </a:rPr>
              <a:t>rộng</a:t>
            </a:r>
            <a:endParaRPr lang="vi-VN" sz="11500" dirty="0">
              <a:solidFill>
                <a:srgbClr val="84492D"/>
              </a:solidFill>
              <a:latin typeface="#9Slide06 Cinderella" panose="02000506030000020003" pitchFamily="2" charset="0"/>
            </a:endParaRPr>
          </a:p>
        </p:txBody>
      </p:sp>
      <p:sp>
        <p:nvSpPr>
          <p:cNvPr id="18" name="TextBox 3"/>
          <p:cNvSpPr txBox="1"/>
          <p:nvPr/>
        </p:nvSpPr>
        <p:spPr>
          <a:xfrm>
            <a:off x="1391707" y="5500815"/>
            <a:ext cx="15340965" cy="1769715"/>
          </a:xfrm>
          <a:prstGeom prst="rect">
            <a:avLst/>
          </a:prstGeom>
        </p:spPr>
        <p:txBody>
          <a:bodyPr wrap="square" lIns="0" tIns="0" rIns="0" bIns="0" rtlCol="0" anchor="t">
            <a:spAutoFit/>
          </a:bodyPr>
          <a:lstStyle/>
          <a:p>
            <a:pPr algn="ctr"/>
            <a:r>
              <a:rPr lang="en-US" sz="11500" dirty="0" err="1">
                <a:solidFill>
                  <a:srgbClr val="84492D"/>
                </a:solidFill>
                <a:latin typeface="#9Slide06 Cinderella" panose="02000506030000020003" pitchFamily="2" charset="0"/>
              </a:rPr>
              <a:t>Thực</a:t>
            </a:r>
            <a:r>
              <a:rPr lang="en-US" sz="11500" dirty="0">
                <a:solidFill>
                  <a:srgbClr val="84492D"/>
                </a:solidFill>
                <a:latin typeface="#9Slide06 Cinderella" panose="02000506030000020003" pitchFamily="2" charset="0"/>
              </a:rPr>
              <a:t> </a:t>
            </a:r>
            <a:r>
              <a:rPr lang="en-US" sz="11500" dirty="0" err="1">
                <a:solidFill>
                  <a:srgbClr val="84492D"/>
                </a:solidFill>
                <a:latin typeface="#9Slide06 Cinderella" panose="02000506030000020003" pitchFamily="2" charset="0"/>
              </a:rPr>
              <a:t>hành</a:t>
            </a:r>
            <a:r>
              <a:rPr lang="en-US" sz="11500" dirty="0">
                <a:solidFill>
                  <a:srgbClr val="84492D"/>
                </a:solidFill>
                <a:latin typeface="#9Slide06 Cinderella" panose="02000506030000020003" pitchFamily="2" charset="0"/>
              </a:rPr>
              <a:t> </a:t>
            </a:r>
            <a:r>
              <a:rPr lang="en-US" sz="11500" dirty="0" err="1">
                <a:solidFill>
                  <a:srgbClr val="84492D"/>
                </a:solidFill>
                <a:latin typeface="#9Slide06 Cinderella" panose="02000506030000020003" pitchFamily="2" charset="0"/>
              </a:rPr>
              <a:t>đọc</a:t>
            </a:r>
            <a:endParaRPr lang="vi-VN" sz="11500" dirty="0">
              <a:solidFill>
                <a:srgbClr val="84492D"/>
              </a:solidFill>
              <a:latin typeface="#9Slide06 Cinderella" panose="02000506030000020003"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p:nvPr/>
        </p:nvGrpSpPr>
        <p:grpSpPr>
          <a:xfrm>
            <a:off x="6927404" y="2095171"/>
            <a:ext cx="10034865" cy="3231215"/>
            <a:chOff x="0" y="0"/>
            <a:chExt cx="3394510" cy="1093028"/>
          </a:xfrm>
        </p:grpSpPr>
        <p:sp>
          <p:nvSpPr>
            <p:cNvPr id="12"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3" name="TextBox 10"/>
          <p:cNvSpPr txBox="1"/>
          <p:nvPr/>
        </p:nvSpPr>
        <p:spPr>
          <a:xfrm>
            <a:off x="12662354" y="6520533"/>
            <a:ext cx="3883407" cy="519633"/>
          </a:xfrm>
          <a:prstGeom prst="rect">
            <a:avLst/>
          </a:prstGeom>
        </p:spPr>
        <p:txBody>
          <a:bodyPr lIns="0" tIns="0" rIns="0" bIns="0" rtlCol="0" anchor="t">
            <a:spAutoFit/>
          </a:bodyPr>
          <a:lstStyle/>
          <a:p>
            <a:pPr marL="0" marR="0" lvl="0" indent="0" algn="l" defTabSz="914400" rtl="0" eaLnBrk="1" fontAlgn="auto" latinLnBrk="0" hangingPunct="1">
              <a:lnSpc>
                <a:spcPts val="4098"/>
              </a:lnSpc>
              <a:spcBef>
                <a:spcPct val="0"/>
              </a:spcBef>
              <a:spcAft>
                <a:spcPts val="0"/>
              </a:spcAft>
              <a:buClrTx/>
              <a:buSzTx/>
              <a:buFontTx/>
              <a:buNone/>
              <a:tabLst/>
              <a:defRPr/>
            </a:pPr>
            <a:r>
              <a:rPr kumimoji="0" lang="en-US" sz="2927" b="0" i="0" u="none" strike="noStrike" kern="1200" cap="none" spc="122" normalizeH="0" baseline="0" noProof="0">
                <a:ln>
                  <a:noFill/>
                </a:ln>
                <a:solidFill>
                  <a:srgbClr val="FDF9DE"/>
                </a:solidFill>
                <a:effectLst/>
                <a:uLnTx/>
                <a:uFillTx/>
                <a:latin typeface="IreneFlorentina"/>
                <a:ea typeface="+mn-ea"/>
                <a:cs typeface="+mn-cs"/>
              </a:rPr>
              <a:t>B. STRAWBERRY</a:t>
            </a:r>
          </a:p>
        </p:txBody>
      </p:sp>
      <p:sp>
        <p:nvSpPr>
          <p:cNvPr id="14" name="TextBox 11"/>
          <p:cNvSpPr txBox="1"/>
          <p:nvPr/>
        </p:nvSpPr>
        <p:spPr>
          <a:xfrm>
            <a:off x="12633779" y="7885976"/>
            <a:ext cx="3911982" cy="519633"/>
          </a:xfrm>
          <a:prstGeom prst="rect">
            <a:avLst/>
          </a:prstGeom>
        </p:spPr>
        <p:txBody>
          <a:bodyPr lIns="0" tIns="0" rIns="0" bIns="0" rtlCol="0" anchor="t">
            <a:spAutoFit/>
          </a:bodyPr>
          <a:lstStyle/>
          <a:p>
            <a:pPr marL="0" marR="0" lvl="0" indent="0" algn="l" defTabSz="914400" rtl="0" eaLnBrk="1" fontAlgn="auto" latinLnBrk="0" hangingPunct="1">
              <a:lnSpc>
                <a:spcPts val="4098"/>
              </a:lnSpc>
              <a:spcBef>
                <a:spcPct val="0"/>
              </a:spcBef>
              <a:spcAft>
                <a:spcPts val="0"/>
              </a:spcAft>
              <a:buClrTx/>
              <a:buSzTx/>
              <a:buFontTx/>
              <a:buNone/>
              <a:tabLst/>
              <a:defRPr/>
            </a:pPr>
            <a:r>
              <a:rPr kumimoji="0" lang="en-US" sz="2927" b="0" i="0" u="none" strike="noStrike" kern="1200" cap="none" spc="122" normalizeH="0" baseline="0" noProof="0">
                <a:ln>
                  <a:noFill/>
                </a:ln>
                <a:solidFill>
                  <a:srgbClr val="FDF9DE"/>
                </a:solidFill>
                <a:effectLst/>
                <a:uLnTx/>
                <a:uFillTx/>
                <a:latin typeface="IreneFlorentina"/>
                <a:ea typeface="+mn-ea"/>
                <a:cs typeface="+mn-cs"/>
              </a:rPr>
              <a:t>D.  MELON</a:t>
            </a:r>
          </a:p>
        </p:txBody>
      </p:sp>
      <p:pic>
        <p:nvPicPr>
          <p:cNvPr id="15" name="Picture 13"/>
          <p:cNvPicPr>
            <a:picLocks noChangeAspect="1"/>
          </p:cNvPicPr>
          <p:nvPr/>
        </p:nvPicPr>
        <p:blipFill>
          <a:blip r:embed="rId3" cstate="print">
            <a:alphaModFix amt="73000"/>
            <a:extLst>
              <a:ext uri="{28A0092B-C50C-407E-A947-70E740481C1C}">
                <a14:useLocalDpi xmlns:a14="http://schemas.microsoft.com/office/drawing/2010/main" val="0"/>
              </a:ext>
            </a:extLst>
          </a:blip>
          <a:srcRect/>
          <a:stretch>
            <a:fillRect/>
          </a:stretch>
        </p:blipFill>
        <p:spPr>
          <a:xfrm>
            <a:off x="11215994" y="1803627"/>
            <a:ext cx="1399374" cy="468790"/>
          </a:xfrm>
          <a:prstGeom prst="rect">
            <a:avLst/>
          </a:prstGeom>
        </p:spPr>
      </p:pic>
      <p:pic>
        <p:nvPicPr>
          <p:cNvPr id="16" name="Picture 14"/>
          <p:cNvPicPr>
            <a:picLocks noChangeAspect="1"/>
          </p:cNvPicPr>
          <p:nvPr/>
        </p:nvPicPr>
        <p:blipFill>
          <a:blip r:embed="rId4">
            <a:extLst>
              <a:ext uri="{28A0092B-C50C-407E-A947-70E740481C1C}">
                <a14:useLocalDpi xmlns:a14="http://schemas.microsoft.com/office/drawing/2010/main" val="0"/>
              </a:ext>
            </a:extLst>
          </a:blip>
          <a:srcRect r="47660" b="10068"/>
          <a:stretch>
            <a:fillRect/>
          </a:stretch>
        </p:blipFill>
        <p:spPr>
          <a:xfrm rot="-10800000">
            <a:off x="3731256" y="7837613"/>
            <a:ext cx="3565192" cy="189343"/>
          </a:xfrm>
          <a:prstGeom prst="rect">
            <a:avLst/>
          </a:prstGeom>
        </p:spPr>
      </p:pic>
      <p:pic>
        <p:nvPicPr>
          <p:cNvPr id="17"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538257" y="5719158"/>
            <a:ext cx="7397036" cy="3564026"/>
          </a:xfrm>
          <a:prstGeom prst="rect">
            <a:avLst/>
          </a:prstGeom>
        </p:spPr>
      </p:pic>
      <p:pic>
        <p:nvPicPr>
          <p:cNvPr id="18"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47428">
            <a:off x="3571436" y="3991030"/>
            <a:ext cx="1404667" cy="773844"/>
          </a:xfrm>
          <a:prstGeom prst="rect">
            <a:avLst/>
          </a:prstGeom>
        </p:spPr>
      </p:pic>
      <p:pic>
        <p:nvPicPr>
          <p:cNvPr id="19"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735020" y="2272417"/>
            <a:ext cx="1351544" cy="1655566"/>
          </a:xfrm>
          <a:prstGeom prst="rect">
            <a:avLst/>
          </a:prstGeom>
        </p:spPr>
      </p:pic>
      <p:pic>
        <p:nvPicPr>
          <p:cNvPr id="20"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1192795">
            <a:off x="16722138" y="8607507"/>
            <a:ext cx="2608683" cy="668771"/>
          </a:xfrm>
          <a:prstGeom prst="rect">
            <a:avLst/>
          </a:prstGeom>
        </p:spPr>
      </p:pic>
      <p:pic>
        <p:nvPicPr>
          <p:cNvPr id="21"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7119501">
            <a:off x="3662522" y="-947611"/>
            <a:ext cx="2825743" cy="2676749"/>
          </a:xfrm>
          <a:prstGeom prst="rect">
            <a:avLst/>
          </a:prstGeom>
        </p:spPr>
      </p:pic>
      <p:sp>
        <p:nvSpPr>
          <p:cNvPr id="22" name="TextBox 3"/>
          <p:cNvSpPr txBox="1"/>
          <p:nvPr/>
        </p:nvSpPr>
        <p:spPr>
          <a:xfrm>
            <a:off x="4495800" y="2643172"/>
            <a:ext cx="15340965" cy="1769715"/>
          </a:xfrm>
          <a:prstGeom prst="rect">
            <a:avLst/>
          </a:prstGeom>
        </p:spPr>
        <p:txBody>
          <a:bodyPr wrap="square" lIns="0" tIns="0" rIns="0" bIns="0" rtlCol="0" anchor="t">
            <a:spAutoFit/>
          </a:bodyPr>
          <a:lstStyle/>
          <a:p>
            <a:pPr algn="ctr"/>
            <a:r>
              <a:rPr lang="en-US" sz="11500" dirty="0" err="1">
                <a:solidFill>
                  <a:srgbClr val="84492D"/>
                </a:solidFill>
                <a:latin typeface="#9Slide06 Cinderella" panose="02000506030000020003" pitchFamily="2" charset="0"/>
              </a:rPr>
              <a:t>Củng</a:t>
            </a:r>
            <a:r>
              <a:rPr lang="en-US" sz="11500" dirty="0">
                <a:solidFill>
                  <a:srgbClr val="84492D"/>
                </a:solidFill>
                <a:latin typeface="#9Slide06 Cinderella" panose="02000506030000020003" pitchFamily="2" charset="0"/>
              </a:rPr>
              <a:t> </a:t>
            </a:r>
            <a:r>
              <a:rPr lang="en-US" sz="11500" dirty="0" err="1">
                <a:solidFill>
                  <a:srgbClr val="84492D"/>
                </a:solidFill>
                <a:latin typeface="#9Slide06 Cinderella" panose="02000506030000020003" pitchFamily="2" charset="0"/>
              </a:rPr>
              <a:t>cố</a:t>
            </a:r>
            <a:r>
              <a:rPr lang="en-US" sz="11500" dirty="0">
                <a:solidFill>
                  <a:srgbClr val="84492D"/>
                </a:solidFill>
                <a:latin typeface="#9Slide06 Cinderella" panose="02000506030000020003" pitchFamily="2" charset="0"/>
              </a:rPr>
              <a:t>, </a:t>
            </a:r>
            <a:r>
              <a:rPr lang="en-US" sz="11500" dirty="0" err="1">
                <a:solidFill>
                  <a:srgbClr val="84492D"/>
                </a:solidFill>
                <a:latin typeface="#9Slide06 Cinderella" panose="02000506030000020003" pitchFamily="2" charset="0"/>
              </a:rPr>
              <a:t>mở</a:t>
            </a:r>
            <a:r>
              <a:rPr lang="en-US" sz="11500" dirty="0">
                <a:solidFill>
                  <a:srgbClr val="84492D"/>
                </a:solidFill>
                <a:latin typeface="#9Slide06 Cinderella" panose="02000506030000020003" pitchFamily="2" charset="0"/>
              </a:rPr>
              <a:t> </a:t>
            </a:r>
            <a:r>
              <a:rPr lang="en-US" sz="11500" dirty="0" err="1">
                <a:solidFill>
                  <a:srgbClr val="84492D"/>
                </a:solidFill>
                <a:latin typeface="#9Slide06 Cinderella" panose="02000506030000020003" pitchFamily="2" charset="0"/>
              </a:rPr>
              <a:t>rộng</a:t>
            </a:r>
            <a:endParaRPr lang="vi-VN" sz="11500" dirty="0">
              <a:solidFill>
                <a:srgbClr val="84492D"/>
              </a:solidFill>
              <a:latin typeface="#9Slide06 Cinderella" panose="02000506030000020003" pitchFamily="2" charset="0"/>
            </a:endParaRPr>
          </a:p>
        </p:txBody>
      </p:sp>
    </p:spTree>
    <p:extLst>
      <p:ext uri="{BB962C8B-B14F-4D97-AF65-F5344CB8AC3E}">
        <p14:creationId xmlns:p14="http://schemas.microsoft.com/office/powerpoint/2010/main" val="413485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69508" flipV="1">
            <a:off x="-5273853" y="-2456094"/>
            <a:ext cx="6418490" cy="5359439"/>
          </a:xfrm>
          <a:custGeom>
            <a:avLst/>
            <a:gdLst/>
            <a:ahLst/>
            <a:cxnLst/>
            <a:rect l="l" t="t" r="r" b="b"/>
            <a:pathLst>
              <a:path w="6418490" h="5359439">
                <a:moveTo>
                  <a:pt x="0" y="5359440"/>
                </a:moveTo>
                <a:lnTo>
                  <a:pt x="6418490" y="5359440"/>
                </a:lnTo>
                <a:lnTo>
                  <a:pt x="6418490" y="0"/>
                </a:lnTo>
                <a:lnTo>
                  <a:pt x="0" y="0"/>
                </a:lnTo>
                <a:lnTo>
                  <a:pt x="0" y="535944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1050683" y="713244"/>
            <a:ext cx="15340965" cy="1354217"/>
          </a:xfrm>
          <a:prstGeom prst="rect">
            <a:avLst/>
          </a:prstGeom>
        </p:spPr>
        <p:txBody>
          <a:bodyPr wrap="square" lIns="0" tIns="0" rIns="0" bIns="0" rtlCol="0" anchor="t">
            <a:spAutoFit/>
          </a:bodyPr>
          <a:lstStyle/>
          <a:p>
            <a:r>
              <a:rPr lang="en-US" sz="44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4400" b="1" dirty="0">
                <a:solidFill>
                  <a:schemeClr val="accent6">
                    <a:lumMod val="50000"/>
                  </a:schemeClr>
                </a:solidFill>
                <a:latin typeface="Times New Roman" panose="02020603050405020304" pitchFamily="18" charset="0"/>
                <a:cs typeface="Times New Roman" panose="02020603050405020304" pitchFamily="18" charset="0"/>
              </a:rPr>
              <a:t> 1. </a:t>
            </a:r>
            <a:r>
              <a:rPr lang="vi-VN" sz="4400" b="1" dirty="0">
                <a:solidFill>
                  <a:schemeClr val="accent6">
                    <a:lumMod val="50000"/>
                  </a:schemeClr>
                </a:solidFill>
                <a:latin typeface="Times New Roman" panose="02020603050405020304" pitchFamily="18" charset="0"/>
                <a:cs typeface="Times New Roman" panose="02020603050405020304" pitchFamily="18" charset="0"/>
              </a:rPr>
              <a:t>Xác định những điểm chung về nội dung của các văn bản đọc trong bài và rút ra những kết luận bổ ích cho bản thân.</a:t>
            </a:r>
          </a:p>
        </p:txBody>
      </p:sp>
      <p:sp>
        <p:nvSpPr>
          <p:cNvPr id="5" name="Freeform 5"/>
          <p:cNvSpPr/>
          <p:nvPr/>
        </p:nvSpPr>
        <p:spPr>
          <a:xfrm>
            <a:off x="-179960" y="8438803"/>
            <a:ext cx="1219757" cy="1920877"/>
          </a:xfrm>
          <a:custGeom>
            <a:avLst/>
            <a:gdLst/>
            <a:ahLst/>
            <a:cxnLst/>
            <a:rect l="l" t="t" r="r" b="b"/>
            <a:pathLst>
              <a:path w="1219757" h="1920877">
                <a:moveTo>
                  <a:pt x="0" y="0"/>
                </a:moveTo>
                <a:lnTo>
                  <a:pt x="1219756" y="0"/>
                </a:lnTo>
                <a:lnTo>
                  <a:pt x="1219756" y="1920877"/>
                </a:lnTo>
                <a:lnTo>
                  <a:pt x="0" y="19208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4034226" y="7033356"/>
            <a:ext cx="6531945" cy="4449887"/>
          </a:xfrm>
          <a:custGeom>
            <a:avLst/>
            <a:gdLst/>
            <a:ahLst/>
            <a:cxnLst/>
            <a:rect l="l" t="t" r="r" b="b"/>
            <a:pathLst>
              <a:path w="6531945" h="4449887">
                <a:moveTo>
                  <a:pt x="0" y="0"/>
                </a:moveTo>
                <a:lnTo>
                  <a:pt x="6531945" y="0"/>
                </a:lnTo>
                <a:lnTo>
                  <a:pt x="6531945" y="4449888"/>
                </a:lnTo>
                <a:lnTo>
                  <a:pt x="0" y="44498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7318234" y="8801100"/>
            <a:ext cx="1327362" cy="1196285"/>
          </a:xfrm>
          <a:custGeom>
            <a:avLst/>
            <a:gdLst/>
            <a:ahLst/>
            <a:cxnLst/>
            <a:rect l="l" t="t" r="r" b="b"/>
            <a:pathLst>
              <a:path w="1327362" h="1196285">
                <a:moveTo>
                  <a:pt x="0" y="0"/>
                </a:moveTo>
                <a:lnTo>
                  <a:pt x="1327362" y="0"/>
                </a:lnTo>
                <a:lnTo>
                  <a:pt x="1327362" y="1196286"/>
                </a:lnTo>
                <a:lnTo>
                  <a:pt x="0" y="119628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16659381" y="-122319"/>
            <a:ext cx="1688659" cy="1293935"/>
          </a:xfrm>
          <a:custGeom>
            <a:avLst/>
            <a:gdLst/>
            <a:ahLst/>
            <a:cxnLst/>
            <a:rect l="l" t="t" r="r" b="b"/>
            <a:pathLst>
              <a:path w="1688659" h="1293935">
                <a:moveTo>
                  <a:pt x="0" y="0"/>
                </a:moveTo>
                <a:lnTo>
                  <a:pt x="1688659" y="0"/>
                </a:lnTo>
                <a:lnTo>
                  <a:pt x="1688659" y="1293935"/>
                </a:lnTo>
                <a:lnTo>
                  <a:pt x="0" y="129393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flipH="1">
            <a:off x="-653912" y="-19050"/>
            <a:ext cx="1594769" cy="1519017"/>
          </a:xfrm>
          <a:custGeom>
            <a:avLst/>
            <a:gdLst/>
            <a:ahLst/>
            <a:cxnLst/>
            <a:rect l="l" t="t" r="r" b="b"/>
            <a:pathLst>
              <a:path w="1594769" h="1519017">
                <a:moveTo>
                  <a:pt x="1594769" y="0"/>
                </a:moveTo>
                <a:lnTo>
                  <a:pt x="0" y="0"/>
                </a:lnTo>
                <a:lnTo>
                  <a:pt x="0" y="1519018"/>
                </a:lnTo>
                <a:lnTo>
                  <a:pt x="1594769" y="1519018"/>
                </a:lnTo>
                <a:lnTo>
                  <a:pt x="1594769"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TextBox 9">
            <a:extLst>
              <a:ext uri="{FF2B5EF4-FFF2-40B4-BE49-F238E27FC236}">
                <a16:creationId xmlns:a16="http://schemas.microsoft.com/office/drawing/2014/main" id="{F8CD5E35-17BA-4D66-CE57-00F413B5D3F2}"/>
              </a:ext>
            </a:extLst>
          </p:cNvPr>
          <p:cNvSpPr txBox="1"/>
          <p:nvPr/>
        </p:nvSpPr>
        <p:spPr>
          <a:xfrm>
            <a:off x="726535" y="2875687"/>
            <a:ext cx="7884066" cy="5509200"/>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Điểm chung </a:t>
            </a:r>
            <a:r>
              <a:rPr lang="vi-VN" sz="4400" dirty="0">
                <a:latin typeface="Times New Roman" panose="02020603050405020304" pitchFamily="18" charset="0"/>
                <a:cs typeface="Times New Roman" panose="02020603050405020304" pitchFamily="18" charset="0"/>
              </a:rPr>
              <a:t>của các văn bản được học trong bài là nói tới vai trò của các hiện tượng tự nhiên và kêu gọi con người hãy trân quý những điều mà mẹ thiên nhiên ban tặng, sống chan hòa với cỏ cây cùng các loài động vật xung quanh.</a:t>
            </a:r>
          </a:p>
        </p:txBody>
      </p:sp>
      <p:sp>
        <p:nvSpPr>
          <p:cNvPr id="4" name="TextBox 3">
            <a:extLst>
              <a:ext uri="{FF2B5EF4-FFF2-40B4-BE49-F238E27FC236}">
                <a16:creationId xmlns:a16="http://schemas.microsoft.com/office/drawing/2014/main" id="{41EAD091-58CF-53F4-F308-B200C26070AE}"/>
              </a:ext>
            </a:extLst>
          </p:cNvPr>
          <p:cNvSpPr txBox="1"/>
          <p:nvPr/>
        </p:nvSpPr>
        <p:spPr>
          <a:xfrm>
            <a:off x="9176657" y="2875687"/>
            <a:ext cx="8501743" cy="3477875"/>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rút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Hãy nuôi dưỡng cho mình tình yêu với đất đai, thiên nhiên và có những hành động để bảo vệ môi trường sống, giữ gìn vẻ đẹp cảnh quan trước khi quá muộn.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9161" y="3621440"/>
            <a:ext cx="8797636" cy="2554545"/>
          </a:xfrm>
          <a:prstGeom prst="rect">
            <a:avLst/>
          </a:prstGeom>
        </p:spPr>
        <p:txBody>
          <a:bodyPr wrap="square">
            <a:spAutoFit/>
          </a:bodyPr>
          <a:lstStyle/>
          <a:p>
            <a:pPr lvl="0" algn="just" eaLnBrk="0" fontAlgn="base" hangingPunct="0">
              <a:spcBef>
                <a:spcPct val="0"/>
              </a:spcBef>
              <a:spcAft>
                <a:spcPct val="0"/>
              </a:spcAft>
            </a:pPr>
            <a:r>
              <a:rPr lang="en-US" altLang="en-US" sz="4000" dirty="0" err="1">
                <a:solidFill>
                  <a:srgbClr val="333333"/>
                </a:solidFill>
                <a:latin typeface="Times New Roman" panose="02020603050405020304" pitchFamily="18" charset="0"/>
                <a:cs typeface="Times New Roman" panose="02020603050405020304" pitchFamily="18" charset="0"/>
              </a:rPr>
              <a:t>Tóm</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tắt</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bằng</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một</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bảng</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tổng</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hợp</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những</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yêu</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cầu</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vê</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nội</a:t>
            </a:r>
            <a:r>
              <a:rPr lang="en-US" altLang="en-US" sz="4000" dirty="0">
                <a:solidFill>
                  <a:srgbClr val="333333"/>
                </a:solidFill>
                <a:latin typeface="Times New Roman" panose="02020603050405020304" pitchFamily="18" charset="0"/>
                <a:cs typeface="Times New Roman" panose="02020603050405020304" pitchFamily="18" charset="0"/>
              </a:rPr>
              <a:t> dung, </a:t>
            </a:r>
            <a:r>
              <a:rPr lang="en-US" altLang="en-US" sz="4000" dirty="0" err="1">
                <a:solidFill>
                  <a:srgbClr val="333333"/>
                </a:solidFill>
                <a:latin typeface="Times New Roman" panose="02020603050405020304" pitchFamily="18" charset="0"/>
                <a:cs typeface="Times New Roman" panose="02020603050405020304" pitchFamily="18" charset="0"/>
              </a:rPr>
              <a:t>cách</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triển</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khai</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va</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hình</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thức</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trình</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bày</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của</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các</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kiểu</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văn</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bản</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thông</a:t>
            </a:r>
            <a:r>
              <a:rPr lang="en-US" altLang="en-US" sz="4000" dirty="0">
                <a:solidFill>
                  <a:srgbClr val="333333"/>
                </a:solidFill>
                <a:latin typeface="Times New Roman" panose="02020603050405020304" pitchFamily="18" charset="0"/>
                <a:cs typeface="Times New Roman" panose="02020603050405020304" pitchFamily="18" charset="0"/>
              </a:rPr>
              <a:t> tin </a:t>
            </a:r>
            <a:r>
              <a:rPr lang="en-US" altLang="en-US" sz="4000" dirty="0" err="1">
                <a:solidFill>
                  <a:srgbClr val="333333"/>
                </a:solidFill>
                <a:latin typeface="Times New Roman" panose="02020603050405020304" pitchFamily="18" charset="0"/>
                <a:cs typeface="Times New Roman" panose="02020603050405020304" pitchFamily="18" charset="0"/>
              </a:rPr>
              <a:t>đa</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học</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va</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thực</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hành</a:t>
            </a:r>
            <a:r>
              <a:rPr lang="en-US" altLang="en-US" sz="4000" dirty="0">
                <a:solidFill>
                  <a:srgbClr val="333333"/>
                </a:solidFill>
                <a:latin typeface="Times New Roman" panose="02020603050405020304" pitchFamily="18" charset="0"/>
                <a:cs typeface="Times New Roman" panose="02020603050405020304" pitchFamily="18" charset="0"/>
              </a:rPr>
              <a:t> </a:t>
            </a:r>
            <a:r>
              <a:rPr lang="en-US" altLang="en-US" sz="4000" dirty="0" err="1">
                <a:solidFill>
                  <a:srgbClr val="333333"/>
                </a:solidFill>
                <a:latin typeface="Times New Roman" panose="02020603050405020304" pitchFamily="18" charset="0"/>
                <a:cs typeface="Times New Roman" panose="02020603050405020304" pitchFamily="18" charset="0"/>
              </a:rPr>
              <a:t>viết</a:t>
            </a:r>
            <a:r>
              <a:rPr lang="en-US" altLang="en-US" sz="4000" dirty="0">
                <a:solidFill>
                  <a:srgbClr val="333333"/>
                </a:solidFill>
                <a:latin typeface="Times New Roman" panose="02020603050405020304" pitchFamily="18" charset="0"/>
                <a:cs typeface="Times New Roman" panose="02020603050405020304" pitchFamily="18" charset="0"/>
              </a:rPr>
              <a:t>.</a:t>
            </a:r>
            <a:endParaRPr lang="en-US" altLang="en-US" sz="5400" dirty="0">
              <a:latin typeface="Times New Roman" panose="02020603050405020304" pitchFamily="18" charset="0"/>
              <a:cs typeface="Times New Roman" panose="02020603050405020304" pitchFamily="18" charset="0"/>
            </a:endParaRPr>
          </a:p>
        </p:txBody>
      </p:sp>
      <p:sp>
        <p:nvSpPr>
          <p:cNvPr id="15" name="TextBox 3"/>
          <p:cNvSpPr txBox="1"/>
          <p:nvPr/>
        </p:nvSpPr>
        <p:spPr>
          <a:xfrm>
            <a:off x="-2408570" y="2171700"/>
            <a:ext cx="15340965" cy="1107996"/>
          </a:xfrm>
          <a:prstGeom prst="rect">
            <a:avLst/>
          </a:prstGeom>
        </p:spPr>
        <p:txBody>
          <a:bodyPr wrap="square" lIns="0" tIns="0" rIns="0" bIns="0" rtlCol="0" anchor="t">
            <a:spAutoFit/>
          </a:bodyPr>
          <a:lstStyle/>
          <a:p>
            <a:pPr algn="ctr"/>
            <a:r>
              <a:rPr lang="en-US" sz="7200" b="1" dirty="0" err="1">
                <a:solidFill>
                  <a:schemeClr val="accent6">
                    <a:lumMod val="50000"/>
                  </a:schemeClr>
                </a:solidFill>
                <a:latin typeface="#9Slide07 SVNGuerrilla" panose="00000500000000000000" pitchFamily="2" charset="0"/>
                <a:cs typeface="Times New Roman" panose="02020603050405020304" pitchFamily="18" charset="0"/>
              </a:rPr>
              <a:t>Hoạt</a:t>
            </a:r>
            <a:r>
              <a:rPr lang="en-US" sz="7200" b="1" dirty="0">
                <a:solidFill>
                  <a:schemeClr val="accent6">
                    <a:lumMod val="50000"/>
                  </a:schemeClr>
                </a:solidFill>
                <a:latin typeface="#9Slide07 SVNGuerrilla" panose="00000500000000000000" pitchFamily="2" charset="0"/>
                <a:cs typeface="Times New Roman" panose="02020603050405020304" pitchFamily="18" charset="0"/>
              </a:rPr>
              <a:t> </a:t>
            </a:r>
            <a:r>
              <a:rPr lang="en-US" sz="7200" b="1" dirty="0" err="1">
                <a:solidFill>
                  <a:schemeClr val="accent6">
                    <a:lumMod val="50000"/>
                  </a:schemeClr>
                </a:solidFill>
                <a:latin typeface="#9Slide07 SVNGuerrilla" panose="00000500000000000000" pitchFamily="2" charset="0"/>
                <a:cs typeface="Times New Roman" panose="02020603050405020304" pitchFamily="18" charset="0"/>
              </a:rPr>
              <a:t>động</a:t>
            </a:r>
            <a:r>
              <a:rPr lang="en-US" sz="7200" b="1" dirty="0">
                <a:solidFill>
                  <a:schemeClr val="accent6">
                    <a:lumMod val="50000"/>
                  </a:schemeClr>
                </a:solidFill>
                <a:latin typeface="#9Slide07 SVNGuerrilla" panose="00000500000000000000" pitchFamily="2" charset="0"/>
                <a:cs typeface="Times New Roman" panose="02020603050405020304" pitchFamily="18" charset="0"/>
              </a:rPr>
              <a:t> </a:t>
            </a:r>
            <a:r>
              <a:rPr lang="en-US" sz="7200" b="1" dirty="0" err="1">
                <a:solidFill>
                  <a:schemeClr val="accent6">
                    <a:lumMod val="50000"/>
                  </a:schemeClr>
                </a:solidFill>
                <a:latin typeface="#9Slide07 SVNGuerrilla" panose="00000500000000000000" pitchFamily="2" charset="0"/>
                <a:cs typeface="Times New Roman" panose="02020603050405020304" pitchFamily="18" charset="0"/>
              </a:rPr>
              <a:t>nhóm</a:t>
            </a:r>
            <a:endParaRPr lang="vi-VN" sz="7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Freeform 2"/>
          <p:cNvSpPr/>
          <p:nvPr/>
        </p:nvSpPr>
        <p:spPr>
          <a:xfrm>
            <a:off x="-2408570" y="6175985"/>
            <a:ext cx="3984886" cy="4361024"/>
          </a:xfrm>
          <a:custGeom>
            <a:avLst/>
            <a:gdLst/>
            <a:ahLst/>
            <a:cxnLst/>
            <a:rect l="l" t="t" r="r" b="b"/>
            <a:pathLst>
              <a:path w="3984886" h="4361024">
                <a:moveTo>
                  <a:pt x="0" y="0"/>
                </a:moveTo>
                <a:lnTo>
                  <a:pt x="3984886" y="0"/>
                </a:lnTo>
                <a:lnTo>
                  <a:pt x="3984886" y="4361024"/>
                </a:lnTo>
                <a:lnTo>
                  <a:pt x="0" y="43610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1" name="Freeform 3"/>
          <p:cNvSpPr/>
          <p:nvPr/>
        </p:nvSpPr>
        <p:spPr>
          <a:xfrm rot="472564" flipV="1">
            <a:off x="14724147" y="-1659885"/>
            <a:ext cx="4413406" cy="3006633"/>
          </a:xfrm>
          <a:custGeom>
            <a:avLst/>
            <a:gdLst/>
            <a:ahLst/>
            <a:cxnLst/>
            <a:rect l="l" t="t" r="r" b="b"/>
            <a:pathLst>
              <a:path w="4413406" h="3006633">
                <a:moveTo>
                  <a:pt x="0" y="3006632"/>
                </a:moveTo>
                <a:lnTo>
                  <a:pt x="4413406" y="3006632"/>
                </a:lnTo>
                <a:lnTo>
                  <a:pt x="4413406" y="0"/>
                </a:lnTo>
                <a:lnTo>
                  <a:pt x="0" y="0"/>
                </a:lnTo>
                <a:lnTo>
                  <a:pt x="0" y="3006632"/>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3" name="Picture 2">
            <a:extLst>
              <a:ext uri="{FF2B5EF4-FFF2-40B4-BE49-F238E27FC236}">
                <a16:creationId xmlns:a16="http://schemas.microsoft.com/office/drawing/2014/main" id="{799BD49F-EE98-62C8-97B4-2F9C52884B5D}"/>
              </a:ext>
            </a:extLst>
          </p:cNvPr>
          <p:cNvPicPr>
            <a:picLocks noChangeAspect="1"/>
          </p:cNvPicPr>
          <p:nvPr/>
        </p:nvPicPr>
        <p:blipFill>
          <a:blip r:embed="rId7"/>
          <a:stretch>
            <a:fillRect/>
          </a:stretch>
        </p:blipFill>
        <p:spPr>
          <a:xfrm>
            <a:off x="9714847" y="55740"/>
            <a:ext cx="7181367"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94838963"/>
              </p:ext>
            </p:extLst>
          </p:nvPr>
        </p:nvGraphicFramePr>
        <p:xfrm>
          <a:off x="304800" y="266700"/>
          <a:ext cx="17602200" cy="7376160"/>
        </p:xfrm>
        <a:graphic>
          <a:graphicData uri="http://schemas.openxmlformats.org/drawingml/2006/table">
            <a:tbl>
              <a:tblPr>
                <a:tableStyleId>{5940675A-B579-460E-94D1-54222C63F5DA}</a:tableStyleId>
              </a:tblPr>
              <a:tblGrid>
                <a:gridCol w="1269390">
                  <a:extLst>
                    <a:ext uri="{9D8B030D-6E8A-4147-A177-3AD203B41FA5}">
                      <a16:colId xmlns:a16="http://schemas.microsoft.com/office/drawing/2014/main" val="652307382"/>
                    </a:ext>
                  </a:extLst>
                </a:gridCol>
                <a:gridCol w="2007210">
                  <a:extLst>
                    <a:ext uri="{9D8B030D-6E8A-4147-A177-3AD203B41FA5}">
                      <a16:colId xmlns:a16="http://schemas.microsoft.com/office/drawing/2014/main" val="946163208"/>
                    </a:ext>
                  </a:extLst>
                </a:gridCol>
                <a:gridCol w="5486400">
                  <a:extLst>
                    <a:ext uri="{9D8B030D-6E8A-4147-A177-3AD203B41FA5}">
                      <a16:colId xmlns:a16="http://schemas.microsoft.com/office/drawing/2014/main" val="2395712163"/>
                    </a:ext>
                  </a:extLst>
                </a:gridCol>
                <a:gridCol w="8839200">
                  <a:extLst>
                    <a:ext uri="{9D8B030D-6E8A-4147-A177-3AD203B41FA5}">
                      <a16:colId xmlns:a16="http://schemas.microsoft.com/office/drawing/2014/main" val="4242021573"/>
                    </a:ext>
                  </a:extLst>
                </a:gridCol>
              </a:tblGrid>
              <a:tr h="282873">
                <a:tc>
                  <a:txBody>
                    <a:bodyPr/>
                    <a:lstStyle/>
                    <a:p>
                      <a:pPr algn="ctr" fontAlgn="t" latinLnBrk="0"/>
                      <a:r>
                        <a:rPr lang="en-US" sz="4400" b="1" dirty="0">
                          <a:effectLst/>
                          <a:latin typeface="Times New Roman" panose="02020603050405020304" pitchFamily="18" charset="0"/>
                          <a:cs typeface="Times New Roman" panose="02020603050405020304" pitchFamily="18" charset="0"/>
                        </a:rPr>
                        <a:t>STT</a:t>
                      </a:r>
                      <a:endParaRPr lang="en-US"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vi-VN" sz="4400" b="1" dirty="0">
                          <a:effectLst/>
                          <a:latin typeface="Times New Roman" panose="02020603050405020304" pitchFamily="18" charset="0"/>
                          <a:cs typeface="Times New Roman" panose="02020603050405020304" pitchFamily="18" charset="0"/>
                        </a:rPr>
                        <a:t>Kiểu văn bản</a:t>
                      </a:r>
                      <a:endParaRPr lang="vi-VN"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en-US" sz="4400" b="1" dirty="0" err="1">
                          <a:effectLst/>
                          <a:latin typeface="Times New Roman" panose="02020603050405020304" pitchFamily="18" charset="0"/>
                          <a:cs typeface="Times New Roman" panose="02020603050405020304" pitchFamily="18" charset="0"/>
                        </a:rPr>
                        <a:t>Nội</a:t>
                      </a:r>
                      <a:r>
                        <a:rPr lang="en-US" sz="4400" b="1" dirty="0">
                          <a:effectLst/>
                          <a:latin typeface="Times New Roman" panose="02020603050405020304" pitchFamily="18" charset="0"/>
                          <a:cs typeface="Times New Roman" panose="02020603050405020304" pitchFamily="18" charset="0"/>
                        </a:rPr>
                        <a:t> dung</a:t>
                      </a:r>
                      <a:endParaRPr lang="en-US"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vi-VN" sz="4400" b="1" dirty="0">
                          <a:effectLst/>
                          <a:latin typeface="Times New Roman" panose="02020603050405020304" pitchFamily="18" charset="0"/>
                          <a:cs typeface="Times New Roman" panose="02020603050405020304" pitchFamily="18" charset="0"/>
                        </a:rPr>
                        <a:t>Cách triển khai và hình thức trình bày</a:t>
                      </a:r>
                      <a:endParaRPr lang="vi-VN"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2948744452"/>
                  </a:ext>
                </a:extLst>
              </a:tr>
              <a:tr h="1555800">
                <a:tc>
                  <a:txBody>
                    <a:bodyPr/>
                    <a:lstStyle/>
                    <a:p>
                      <a:pPr algn="ctr" fontAlgn="t" latinLnBrk="0"/>
                      <a:r>
                        <a:rPr lang="en-US" sz="4400" b="1" dirty="0">
                          <a:effectLst/>
                          <a:latin typeface="Times New Roman" panose="02020603050405020304" pitchFamily="18" charset="0"/>
                          <a:cs typeface="Times New Roman" panose="02020603050405020304" pitchFamily="18" charset="0"/>
                        </a:rPr>
                        <a:t>1</a:t>
                      </a:r>
                      <a:endParaRPr lang="en-US"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ctr" fontAlgn="t" latinLnBrk="0"/>
                      <a:r>
                        <a:rPr lang="vi-VN" sz="4400" dirty="0">
                          <a:effectLst/>
                          <a:latin typeface="Times New Roman" panose="02020603050405020304" pitchFamily="18" charset="0"/>
                          <a:cs typeface="Times New Roman" panose="02020603050405020304" pitchFamily="18" charset="0"/>
                        </a:rPr>
                        <a:t>Giải thích một hiện tượng tự nhiên</a:t>
                      </a:r>
                      <a:endParaRPr lang="vi-VN"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ctr" fontAlgn="t" latinLnBrk="0"/>
                      <a:r>
                        <a:rPr lang="vi-VN" sz="4400" dirty="0">
                          <a:effectLst/>
                          <a:latin typeface="Times New Roman" panose="02020603050405020304" pitchFamily="18" charset="0"/>
                          <a:cs typeface="Times New Roman" panose="02020603050405020304" pitchFamily="18" charset="0"/>
                        </a:rPr>
                        <a:t>Trình bày về nguyên nhân xuất hiện, cách thức diễn ra của hiện tượng tự nhiên và những tác động của nó tới cảnh quan, đời sống con người</a:t>
                      </a:r>
                      <a:endParaRPr lang="vi-VN"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just" fontAlgn="t" latinLnBrk="0"/>
                      <a:r>
                        <a:rPr lang="vi-VN" sz="4400" dirty="0">
                          <a:effectLst/>
                          <a:latin typeface="Times New Roman" panose="02020603050405020304" pitchFamily="18" charset="0"/>
                          <a:cs typeface="Times New Roman" panose="02020603050405020304" pitchFamily="18" charset="0"/>
                        </a:rPr>
                        <a:t>+ Phần mở đầu: Giới thiệu khái quát về hiện tượng tự nhiên muốn giải thích.</a:t>
                      </a:r>
                    </a:p>
                    <a:p>
                      <a:pPr algn="just" fontAlgn="t" latinLnBrk="0"/>
                      <a:r>
                        <a:rPr lang="vi-VN" sz="4400" dirty="0">
                          <a:effectLst/>
                          <a:latin typeface="Times New Roman" panose="02020603050405020304" pitchFamily="18" charset="0"/>
                          <a:cs typeface="Times New Roman" panose="02020603050405020304" pitchFamily="18" charset="0"/>
                        </a:rPr>
                        <a:t>+ Phần nội dung: giải thích nguyên nhân xuất hiện và cách thức diễn ra của hiện tượng tự nhiên. Tác động của nó đối với cảnh quan và đời sống,</a:t>
                      </a:r>
                    </a:p>
                    <a:p>
                      <a:pPr algn="just" fontAlgn="t" latinLnBrk="0"/>
                      <a:r>
                        <a:rPr lang="vi-VN" sz="4400" dirty="0">
                          <a:effectLst/>
                          <a:latin typeface="Times New Roman" panose="02020603050405020304" pitchFamily="18" charset="0"/>
                          <a:cs typeface="Times New Roman" panose="02020603050405020304" pitchFamily="18" charset="0"/>
                        </a:rPr>
                        <a:t>+ Phần kết thúc: Tóm tắt nội dung giải thích hoặc nêu thái độ, hành động cần có của con người.</a:t>
                      </a:r>
                      <a:endParaRPr lang="vi-VN"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998247244"/>
                  </a:ext>
                </a:extLst>
              </a:tr>
            </a:tbl>
          </a:graphicData>
        </a:graphic>
      </p:graphicFrame>
      <p:pic>
        <p:nvPicPr>
          <p:cNvPr id="6"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038600" y="8572500"/>
            <a:ext cx="9271364" cy="4473434"/>
          </a:xfrm>
          <a:prstGeom prst="rect">
            <a:avLst/>
          </a:prstGeom>
        </p:spPr>
      </p:pic>
    </p:spTree>
    <p:extLst>
      <p:ext uri="{BB962C8B-B14F-4D97-AF65-F5344CB8AC3E}">
        <p14:creationId xmlns:p14="http://schemas.microsoft.com/office/powerpoint/2010/main" val="332701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46151632"/>
              </p:ext>
            </p:extLst>
          </p:nvPr>
        </p:nvGraphicFramePr>
        <p:xfrm>
          <a:off x="304800" y="266700"/>
          <a:ext cx="17602200" cy="7376160"/>
        </p:xfrm>
        <a:graphic>
          <a:graphicData uri="http://schemas.openxmlformats.org/drawingml/2006/table">
            <a:tbl>
              <a:tblPr>
                <a:tableStyleId>{5940675A-B579-460E-94D1-54222C63F5DA}</a:tableStyleId>
              </a:tblPr>
              <a:tblGrid>
                <a:gridCol w="1269390">
                  <a:extLst>
                    <a:ext uri="{9D8B030D-6E8A-4147-A177-3AD203B41FA5}">
                      <a16:colId xmlns:a16="http://schemas.microsoft.com/office/drawing/2014/main" val="652307382"/>
                    </a:ext>
                  </a:extLst>
                </a:gridCol>
                <a:gridCol w="2007210">
                  <a:extLst>
                    <a:ext uri="{9D8B030D-6E8A-4147-A177-3AD203B41FA5}">
                      <a16:colId xmlns:a16="http://schemas.microsoft.com/office/drawing/2014/main" val="946163208"/>
                    </a:ext>
                  </a:extLst>
                </a:gridCol>
                <a:gridCol w="5486400">
                  <a:extLst>
                    <a:ext uri="{9D8B030D-6E8A-4147-A177-3AD203B41FA5}">
                      <a16:colId xmlns:a16="http://schemas.microsoft.com/office/drawing/2014/main" val="2395712163"/>
                    </a:ext>
                  </a:extLst>
                </a:gridCol>
                <a:gridCol w="8839200">
                  <a:extLst>
                    <a:ext uri="{9D8B030D-6E8A-4147-A177-3AD203B41FA5}">
                      <a16:colId xmlns:a16="http://schemas.microsoft.com/office/drawing/2014/main" val="4242021573"/>
                    </a:ext>
                  </a:extLst>
                </a:gridCol>
              </a:tblGrid>
              <a:tr h="282873">
                <a:tc>
                  <a:txBody>
                    <a:bodyPr/>
                    <a:lstStyle/>
                    <a:p>
                      <a:pPr algn="ctr" fontAlgn="t" latinLnBrk="0"/>
                      <a:r>
                        <a:rPr lang="en-US" sz="4400" b="1" dirty="0">
                          <a:effectLst/>
                          <a:latin typeface="Times New Roman" panose="02020603050405020304" pitchFamily="18" charset="0"/>
                          <a:cs typeface="Times New Roman" panose="02020603050405020304" pitchFamily="18" charset="0"/>
                        </a:rPr>
                        <a:t>STT</a:t>
                      </a:r>
                      <a:endParaRPr lang="en-US"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vi-VN" sz="4400" b="1" dirty="0">
                          <a:effectLst/>
                          <a:latin typeface="Times New Roman" panose="02020603050405020304" pitchFamily="18" charset="0"/>
                          <a:cs typeface="Times New Roman" panose="02020603050405020304" pitchFamily="18" charset="0"/>
                        </a:rPr>
                        <a:t>Kiểu văn bản</a:t>
                      </a:r>
                      <a:endParaRPr lang="vi-VN"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en-US" sz="4400" b="1" dirty="0" err="1">
                          <a:effectLst/>
                          <a:latin typeface="Times New Roman" panose="02020603050405020304" pitchFamily="18" charset="0"/>
                          <a:cs typeface="Times New Roman" panose="02020603050405020304" pitchFamily="18" charset="0"/>
                        </a:rPr>
                        <a:t>Nội</a:t>
                      </a:r>
                      <a:r>
                        <a:rPr lang="en-US" sz="4400" b="1" dirty="0">
                          <a:effectLst/>
                          <a:latin typeface="Times New Roman" panose="02020603050405020304" pitchFamily="18" charset="0"/>
                          <a:cs typeface="Times New Roman" panose="02020603050405020304" pitchFamily="18" charset="0"/>
                        </a:rPr>
                        <a:t> dung</a:t>
                      </a:r>
                      <a:endParaRPr lang="en-US"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vi-VN" sz="4400" b="1" dirty="0">
                          <a:effectLst/>
                          <a:latin typeface="Times New Roman" panose="02020603050405020304" pitchFamily="18" charset="0"/>
                          <a:cs typeface="Times New Roman" panose="02020603050405020304" pitchFamily="18" charset="0"/>
                        </a:rPr>
                        <a:t>Cách triển khai và hình thức trình bày</a:t>
                      </a:r>
                      <a:endParaRPr lang="vi-VN"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2948744452"/>
                  </a:ext>
                </a:extLst>
              </a:tr>
              <a:tr h="1272927">
                <a:tc>
                  <a:txBody>
                    <a:bodyPr/>
                    <a:lstStyle/>
                    <a:p>
                      <a:pPr algn="ctr" fontAlgn="t" latinLnBrk="0"/>
                      <a:r>
                        <a:rPr lang="en-US" sz="4400" b="1" dirty="0">
                          <a:effectLst/>
                          <a:latin typeface="Times New Roman" panose="02020603050405020304" pitchFamily="18" charset="0"/>
                          <a:cs typeface="Times New Roman" panose="02020603050405020304" pitchFamily="18" charset="0"/>
                        </a:rPr>
                        <a:t>2</a:t>
                      </a:r>
                      <a:endParaRPr lang="en-US"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ctr" fontAlgn="t" latinLnBrk="0"/>
                      <a:r>
                        <a:rPr lang="vi-VN" sz="4400" dirty="0" smtClean="0">
                          <a:effectLst/>
                          <a:latin typeface="Times New Roman" panose="02020603050405020304" pitchFamily="18" charset="0"/>
                          <a:cs typeface="Times New Roman" panose="02020603050405020304" pitchFamily="18" charset="0"/>
                        </a:rPr>
                        <a:t>Giới thiệu một bộ phim đã xem</a:t>
                      </a:r>
                      <a:endParaRPr lang="vi-VN"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ctr" fontAlgn="t" latinLnBrk="0"/>
                      <a:r>
                        <a:rPr lang="en-US" sz="4400" dirty="0" err="1">
                          <a:effectLst/>
                          <a:latin typeface="Times New Roman" panose="02020603050405020304" pitchFamily="18" charset="0"/>
                          <a:cs typeface="Times New Roman" panose="02020603050405020304" pitchFamily="18" charset="0"/>
                        </a:rPr>
                        <a:t>Giới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thiệu</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nội</a:t>
                      </a:r>
                      <a:r>
                        <a:rPr lang="en-US" sz="4400" dirty="0">
                          <a:effectLst/>
                          <a:latin typeface="Times New Roman" panose="02020603050405020304" pitchFamily="18" charset="0"/>
                          <a:cs typeface="Times New Roman" panose="02020603050405020304" pitchFamily="18" charset="0"/>
                        </a:rPr>
                        <a:t> dung </a:t>
                      </a:r>
                      <a:r>
                        <a:rPr lang="en-US" sz="4400" dirty="0" err="1">
                          <a:effectLst/>
                          <a:latin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thông</a:t>
                      </a:r>
                      <a:r>
                        <a:rPr lang="en-US" sz="4400" dirty="0">
                          <a:effectLst/>
                          <a:latin typeface="Times New Roman" panose="02020603050405020304" pitchFamily="18" charset="0"/>
                          <a:cs typeface="Times New Roman" panose="02020603050405020304" pitchFamily="18" charset="0"/>
                        </a:rPr>
                        <a:t> điệp </a:t>
                      </a:r>
                      <a:r>
                        <a:rPr lang="en-US" sz="4400" dirty="0" err="1">
                          <a:effectLst/>
                          <a:latin typeface="Times New Roman" panose="02020603050405020304" pitchFamily="18" charset="0"/>
                          <a:cs typeface="Times New Roman" panose="02020603050405020304" pitchFamily="18" charset="0"/>
                        </a:rPr>
                        <a:t>từ</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bộ</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phim</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kết</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hợp</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với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những</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trăn</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trở</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quá</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trình</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làm</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ra</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bộ</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phim</a:t>
                      </a:r>
                      <a:endParaRPr lang="en-US"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just" fontAlgn="t" latinLnBrk="0"/>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Phần</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mở</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đầu</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Giới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thiệu</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khái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quát</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về</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bộ</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phim</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đã</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xem</a:t>
                      </a:r>
                      <a:r>
                        <a:rPr lang="en-US" sz="4400" dirty="0">
                          <a:effectLst/>
                          <a:latin typeface="Times New Roman" panose="02020603050405020304" pitchFamily="18" charset="0"/>
                          <a:cs typeface="Times New Roman" panose="02020603050405020304" pitchFamily="18" charset="0"/>
                        </a:rPr>
                        <a:t>.</a:t>
                      </a:r>
                    </a:p>
                    <a:p>
                      <a:pPr algn="just" fontAlgn="t" latinLnBrk="0"/>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Phần</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nội</a:t>
                      </a:r>
                      <a:r>
                        <a:rPr lang="en-US" sz="4400" dirty="0">
                          <a:effectLst/>
                          <a:latin typeface="Times New Roman" panose="02020603050405020304" pitchFamily="18" charset="0"/>
                          <a:cs typeface="Times New Roman" panose="02020603050405020304" pitchFamily="18" charset="0"/>
                        </a:rPr>
                        <a:t> dung: </a:t>
                      </a:r>
                      <a:r>
                        <a:rPr lang="en-US" sz="4400" dirty="0" err="1">
                          <a:effectLst/>
                          <a:latin typeface="Times New Roman" panose="02020603050405020304" pitchFamily="18" charset="0"/>
                          <a:cs typeface="Times New Roman" panose="02020603050405020304" pitchFamily="18" charset="0"/>
                        </a:rPr>
                        <a:t>Trình</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bày</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khái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quát</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về</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quy</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mô</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các</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phần</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của</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bộ</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phim</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nội</a:t>
                      </a:r>
                      <a:r>
                        <a:rPr lang="en-US" sz="4400" dirty="0">
                          <a:effectLst/>
                          <a:latin typeface="Times New Roman" panose="02020603050405020304" pitchFamily="18" charset="0"/>
                          <a:cs typeface="Times New Roman" panose="02020603050405020304" pitchFamily="18" charset="0"/>
                        </a:rPr>
                        <a:t> dung </a:t>
                      </a:r>
                      <a:r>
                        <a:rPr lang="en-US" sz="4400" dirty="0" err="1">
                          <a:effectLst/>
                          <a:latin typeface="Times New Roman" panose="02020603050405020304" pitchFamily="18" charset="0"/>
                          <a:cs typeface="Times New Roman" panose="02020603050405020304" pitchFamily="18" charset="0"/>
                        </a:rPr>
                        <a:t>chính</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thông</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điệp</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cùng</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những</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cảnh</a:t>
                      </a:r>
                      <a:r>
                        <a:rPr lang="en-US" sz="4400" dirty="0">
                          <a:effectLst/>
                          <a:latin typeface="Times New Roman" panose="02020603050405020304" pitchFamily="18" charset="0"/>
                          <a:cs typeface="Times New Roman" panose="02020603050405020304" pitchFamily="18" charset="0"/>
                        </a:rPr>
                        <a:t> quay </a:t>
                      </a:r>
                      <a:r>
                        <a:rPr lang="en-US" sz="4400" dirty="0" err="1">
                          <a:effectLst/>
                          <a:latin typeface="Times New Roman" panose="02020603050405020304" pitchFamily="18" charset="0"/>
                          <a:cs typeface="Times New Roman" panose="02020603050405020304" pitchFamily="18" charset="0"/>
                        </a:rPr>
                        <a:t>đắt</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giá</a:t>
                      </a:r>
                      <a:r>
                        <a:rPr lang="en-US" sz="4400" dirty="0">
                          <a:effectLst/>
                          <a:latin typeface="Times New Roman" panose="02020603050405020304" pitchFamily="18" charset="0"/>
                          <a:cs typeface="Times New Roman" panose="02020603050405020304" pitchFamily="18" charset="0"/>
                        </a:rPr>
                        <a:t>.</a:t>
                      </a:r>
                    </a:p>
                    <a:p>
                      <a:pPr algn="just" fontAlgn="t" latinLnBrk="0"/>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Phần</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kết</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thúc</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Tóm</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tắt</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lại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nội</a:t>
                      </a:r>
                      <a:r>
                        <a:rPr lang="en-US" sz="4400" dirty="0">
                          <a:effectLst/>
                          <a:latin typeface="Times New Roman" panose="02020603050405020304" pitchFamily="18" charset="0"/>
                          <a:cs typeface="Times New Roman" panose="02020603050405020304" pitchFamily="18" charset="0"/>
                        </a:rPr>
                        <a:t> dung </a:t>
                      </a:r>
                      <a:r>
                        <a:rPr lang="en-US" sz="4400" dirty="0" err="1">
                          <a:effectLst/>
                          <a:latin typeface="Times New Roman" panose="02020603050405020304" pitchFamily="18" charset="0"/>
                          <a:cs typeface="Times New Roman" panose="02020603050405020304" pitchFamily="18" charset="0"/>
                        </a:rPr>
                        <a:t>đã</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giới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thiệu</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hoặc</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khẳng</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định</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về</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vai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trò</a:t>
                      </a:r>
                      <a:r>
                        <a:rPr lang="en-US" sz="4400" dirty="0">
                          <a:effectLst/>
                          <a:latin typeface="Times New Roman" panose="02020603050405020304" pitchFamily="18" charset="0"/>
                          <a:cs typeface="Times New Roman" panose="02020603050405020304" pitchFamily="18" charset="0"/>
                        </a:rPr>
                        <a:t>, ý </a:t>
                      </a:r>
                      <a:r>
                        <a:rPr lang="en-US" sz="4400" dirty="0" err="1">
                          <a:effectLst/>
                          <a:latin typeface="Times New Roman" panose="02020603050405020304" pitchFamily="18" charset="0"/>
                          <a:cs typeface="Times New Roman" panose="02020603050405020304" pitchFamily="18" charset="0"/>
                        </a:rPr>
                        <a:t>nghĩa</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của</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bộ</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phim</a:t>
                      </a:r>
                      <a:r>
                        <a:rPr lang="en-US" sz="4400" dirty="0">
                          <a:effectLst/>
                          <a:latin typeface="Times New Roman" panose="02020603050405020304" pitchFamily="18" charset="0"/>
                          <a:cs typeface="Times New Roman" panose="02020603050405020304" pitchFamily="18" charset="0"/>
                        </a:rPr>
                        <a:t>.</a:t>
                      </a:r>
                      <a:endParaRPr lang="en-US"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780671347"/>
                  </a:ext>
                </a:extLst>
              </a:tr>
            </a:tbl>
          </a:graphicData>
        </a:graphic>
      </p:graphicFrame>
      <p:pic>
        <p:nvPicPr>
          <p:cNvPr id="4"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038600" y="8572500"/>
            <a:ext cx="9271364" cy="4473434"/>
          </a:xfrm>
          <a:prstGeom prst="rect">
            <a:avLst/>
          </a:prstGeom>
        </p:spPr>
      </p:pic>
    </p:spTree>
    <p:extLst>
      <p:ext uri="{BB962C8B-B14F-4D97-AF65-F5344CB8AC3E}">
        <p14:creationId xmlns:p14="http://schemas.microsoft.com/office/powerpoint/2010/main" val="3768607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5921968"/>
              </p:ext>
            </p:extLst>
          </p:nvPr>
        </p:nvGraphicFramePr>
        <p:xfrm>
          <a:off x="304800" y="266700"/>
          <a:ext cx="17602200" cy="8046720"/>
        </p:xfrm>
        <a:graphic>
          <a:graphicData uri="http://schemas.openxmlformats.org/drawingml/2006/table">
            <a:tbl>
              <a:tblPr>
                <a:tableStyleId>{5940675A-B579-460E-94D1-54222C63F5DA}</a:tableStyleId>
              </a:tblPr>
              <a:tblGrid>
                <a:gridCol w="1269390">
                  <a:extLst>
                    <a:ext uri="{9D8B030D-6E8A-4147-A177-3AD203B41FA5}">
                      <a16:colId xmlns:a16="http://schemas.microsoft.com/office/drawing/2014/main" val="652307382"/>
                    </a:ext>
                  </a:extLst>
                </a:gridCol>
                <a:gridCol w="2007210">
                  <a:extLst>
                    <a:ext uri="{9D8B030D-6E8A-4147-A177-3AD203B41FA5}">
                      <a16:colId xmlns:a16="http://schemas.microsoft.com/office/drawing/2014/main" val="946163208"/>
                    </a:ext>
                  </a:extLst>
                </a:gridCol>
                <a:gridCol w="5486400">
                  <a:extLst>
                    <a:ext uri="{9D8B030D-6E8A-4147-A177-3AD203B41FA5}">
                      <a16:colId xmlns:a16="http://schemas.microsoft.com/office/drawing/2014/main" val="2395712163"/>
                    </a:ext>
                  </a:extLst>
                </a:gridCol>
                <a:gridCol w="8839200">
                  <a:extLst>
                    <a:ext uri="{9D8B030D-6E8A-4147-A177-3AD203B41FA5}">
                      <a16:colId xmlns:a16="http://schemas.microsoft.com/office/drawing/2014/main" val="4242021573"/>
                    </a:ext>
                  </a:extLst>
                </a:gridCol>
              </a:tblGrid>
              <a:tr h="282873">
                <a:tc>
                  <a:txBody>
                    <a:bodyPr/>
                    <a:lstStyle/>
                    <a:p>
                      <a:pPr algn="ctr" fontAlgn="t" latinLnBrk="0"/>
                      <a:r>
                        <a:rPr lang="en-US" sz="4400" b="1">
                          <a:effectLst/>
                          <a:latin typeface="Times New Roman" panose="02020603050405020304" pitchFamily="18" charset="0"/>
                          <a:cs typeface="Times New Roman" panose="02020603050405020304" pitchFamily="18" charset="0"/>
                        </a:rPr>
                        <a:t>STT</a:t>
                      </a:r>
                      <a:endParaRPr lang="en-US" sz="4400" b="1">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vi-VN" sz="4400" b="1" dirty="0">
                          <a:effectLst/>
                          <a:latin typeface="Times New Roman" panose="02020603050405020304" pitchFamily="18" charset="0"/>
                          <a:cs typeface="Times New Roman" panose="02020603050405020304" pitchFamily="18" charset="0"/>
                        </a:rPr>
                        <a:t>Kiểu văn bản</a:t>
                      </a:r>
                      <a:endParaRPr lang="vi-VN"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en-US" sz="4400" b="1" dirty="0" err="1">
                          <a:effectLst/>
                          <a:latin typeface="Times New Roman" panose="02020603050405020304" pitchFamily="18" charset="0"/>
                          <a:cs typeface="Times New Roman" panose="02020603050405020304" pitchFamily="18" charset="0"/>
                        </a:rPr>
                        <a:t>Nội</a:t>
                      </a:r>
                      <a:r>
                        <a:rPr lang="en-US" sz="4400" b="1" dirty="0">
                          <a:effectLst/>
                          <a:latin typeface="Times New Roman" panose="02020603050405020304" pitchFamily="18" charset="0"/>
                          <a:cs typeface="Times New Roman" panose="02020603050405020304" pitchFamily="18" charset="0"/>
                        </a:rPr>
                        <a:t> dung</a:t>
                      </a:r>
                      <a:endParaRPr lang="en-US"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fontAlgn="t" latinLnBrk="0"/>
                      <a:r>
                        <a:rPr lang="vi-VN" sz="4400" b="1" dirty="0">
                          <a:effectLst/>
                          <a:latin typeface="Times New Roman" panose="02020603050405020304" pitchFamily="18" charset="0"/>
                          <a:cs typeface="Times New Roman" panose="02020603050405020304" pitchFamily="18" charset="0"/>
                        </a:rPr>
                        <a:t>Cách triển khai và hình thức trình bày</a:t>
                      </a:r>
                      <a:endParaRPr lang="vi-VN"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2948744452"/>
                  </a:ext>
                </a:extLst>
              </a:tr>
              <a:tr h="1414363">
                <a:tc>
                  <a:txBody>
                    <a:bodyPr/>
                    <a:lstStyle/>
                    <a:p>
                      <a:pPr algn="ctr" fontAlgn="t" latinLnBrk="0"/>
                      <a:r>
                        <a:rPr lang="en-US" sz="4400" b="1" dirty="0">
                          <a:effectLst/>
                          <a:latin typeface="Times New Roman" panose="02020603050405020304" pitchFamily="18" charset="0"/>
                          <a:cs typeface="Times New Roman" panose="02020603050405020304" pitchFamily="18" charset="0"/>
                        </a:rPr>
                        <a:t>3</a:t>
                      </a:r>
                      <a:endParaRPr lang="en-US" sz="44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ctr" fontAlgn="t" latinLnBrk="0"/>
                      <a:r>
                        <a:rPr lang="vi-VN" sz="4400" dirty="0">
                          <a:effectLst/>
                          <a:latin typeface="Times New Roman" panose="02020603050405020304" pitchFamily="18" charset="0"/>
                          <a:cs typeface="Times New Roman" panose="02020603050405020304" pitchFamily="18" charset="0"/>
                        </a:rPr>
                        <a:t>Kiến nghị về một vấn đề đời sống</a:t>
                      </a:r>
                      <a:endParaRPr lang="vi-VN"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ctr" fontAlgn="t" latinLnBrk="0"/>
                      <a:r>
                        <a:rPr lang="vi-VN" sz="4400" dirty="0">
                          <a:effectLst/>
                          <a:latin typeface="Times New Roman" panose="02020603050405020304" pitchFamily="18" charset="0"/>
                          <a:cs typeface="Times New Roman" panose="02020603050405020304" pitchFamily="18" charset="0"/>
                        </a:rPr>
                        <a:t>Đưa ra kiến nghị, đề xuất trước một vấn đề, tình huống nào đó trong đời sống</a:t>
                      </a:r>
                      <a:endParaRPr lang="vi-VN"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just" fontAlgn="t" latinLnBrk="0"/>
                      <a:r>
                        <a:rPr lang="vi-VN" sz="4400" dirty="0">
                          <a:effectLst/>
                          <a:latin typeface="Times New Roman" panose="02020603050405020304" pitchFamily="18" charset="0"/>
                          <a:cs typeface="Times New Roman" panose="02020603050405020304" pitchFamily="18" charset="0"/>
                        </a:rPr>
                        <a:t>- Có đầy đủ các yếu tố của một văn bản hành chính công vụ như quốc hiệu, tiêu ngữ, ký tên,...</a:t>
                      </a:r>
                    </a:p>
                    <a:p>
                      <a:pPr algn="just" fontAlgn="t" latinLnBrk="0"/>
                      <a:r>
                        <a:rPr lang="vi-VN" sz="4400" dirty="0">
                          <a:effectLst/>
                          <a:latin typeface="Times New Roman" panose="02020603050405020304" pitchFamily="18" charset="0"/>
                          <a:cs typeface="Times New Roman" panose="02020603050405020304" pitchFamily="18" charset="0"/>
                        </a:rPr>
                        <a:t>- Cung cấp thông tin về người viết kiến nghị</a:t>
                      </a:r>
                    </a:p>
                    <a:p>
                      <a:pPr algn="just" fontAlgn="t" latinLnBrk="0"/>
                      <a:r>
                        <a:rPr lang="vi-VN" sz="4400" dirty="0">
                          <a:effectLst/>
                          <a:latin typeface="Times New Roman" panose="02020603050405020304" pitchFamily="18" charset="0"/>
                          <a:cs typeface="Times New Roman" panose="02020603050405020304" pitchFamily="18" charset="0"/>
                        </a:rPr>
                        <a:t>- Khái quát bối cảnh viết kiến nghị</a:t>
                      </a:r>
                    </a:p>
                    <a:p>
                      <a:pPr algn="just" fontAlgn="t" latinLnBrk="0"/>
                      <a:r>
                        <a:rPr lang="vi-VN" sz="4400" dirty="0">
                          <a:effectLst/>
                          <a:latin typeface="Times New Roman" panose="02020603050405020304" pitchFamily="18" charset="0"/>
                          <a:cs typeface="Times New Roman" panose="02020603050405020304" pitchFamily="18" charset="0"/>
                        </a:rPr>
                        <a:t>- Trình bày cô đọng về các vấn đề liên quan</a:t>
                      </a:r>
                    </a:p>
                    <a:p>
                      <a:pPr algn="just" fontAlgn="t" latinLnBrk="0"/>
                      <a:r>
                        <a:rPr lang="vi-VN" sz="4400" dirty="0">
                          <a:effectLst/>
                          <a:latin typeface="Times New Roman" panose="02020603050405020304" pitchFamily="18" charset="0"/>
                          <a:cs typeface="Times New Roman" panose="02020603050405020304" pitchFamily="18" charset="0"/>
                        </a:rPr>
                        <a:t>- Bày tỏ mong muốn kiến nghị được xem xét, giải quyết.</a:t>
                      </a:r>
                      <a:endParaRPr lang="vi-VN" sz="4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39747875"/>
                  </a:ext>
                </a:extLst>
              </a:tr>
            </a:tbl>
          </a:graphicData>
        </a:graphic>
      </p:graphicFrame>
      <p:pic>
        <p:nvPicPr>
          <p:cNvPr id="4"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038600" y="8572500"/>
            <a:ext cx="9271364" cy="4473434"/>
          </a:xfrm>
          <a:prstGeom prst="rect">
            <a:avLst/>
          </a:prstGeom>
        </p:spPr>
      </p:pic>
    </p:spTree>
    <p:extLst>
      <p:ext uri="{BB962C8B-B14F-4D97-AF65-F5344CB8AC3E}">
        <p14:creationId xmlns:p14="http://schemas.microsoft.com/office/powerpoint/2010/main" val="1855454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4338" y="-1712388"/>
            <a:ext cx="21371040" cy="14054898"/>
          </a:xfrm>
          <a:custGeom>
            <a:avLst/>
            <a:gdLst/>
            <a:ahLst/>
            <a:cxnLst/>
            <a:rect l="l" t="t" r="r" b="b"/>
            <a:pathLst>
              <a:path w="4041996" h="3400329">
                <a:moveTo>
                  <a:pt x="0" y="0"/>
                </a:moveTo>
                <a:lnTo>
                  <a:pt x="4041996" y="0"/>
                </a:lnTo>
                <a:lnTo>
                  <a:pt x="4041996" y="3400328"/>
                </a:lnTo>
                <a:lnTo>
                  <a:pt x="0" y="3400328"/>
                </a:lnTo>
                <a:lnTo>
                  <a:pt x="0" y="0"/>
                </a:lnTo>
                <a:close/>
              </a:path>
            </a:pathLst>
          </a:custGeom>
          <a:blipFill>
            <a:blip r:embed="rId3">
              <a:lum bright="70000" contrast="-70000"/>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4828278" y="8886988"/>
            <a:ext cx="5068424" cy="3452864"/>
          </a:xfrm>
          <a:custGeom>
            <a:avLst/>
            <a:gdLst/>
            <a:ahLst/>
            <a:cxnLst/>
            <a:rect l="l" t="t" r="r" b="b"/>
            <a:pathLst>
              <a:path w="5068424" h="3452864">
                <a:moveTo>
                  <a:pt x="0" y="0"/>
                </a:moveTo>
                <a:lnTo>
                  <a:pt x="5068424" y="0"/>
                </a:lnTo>
                <a:lnTo>
                  <a:pt x="5068424" y="3452864"/>
                </a:lnTo>
                <a:lnTo>
                  <a:pt x="0" y="345286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323447">
            <a:off x="-309923" y="-694198"/>
            <a:ext cx="1435265" cy="2142187"/>
          </a:xfrm>
          <a:custGeom>
            <a:avLst/>
            <a:gdLst/>
            <a:ahLst/>
            <a:cxnLst/>
            <a:rect l="l" t="t" r="r" b="b"/>
            <a:pathLst>
              <a:path w="1435265" h="2142187">
                <a:moveTo>
                  <a:pt x="0" y="0"/>
                </a:moveTo>
                <a:lnTo>
                  <a:pt x="1435266" y="0"/>
                </a:lnTo>
                <a:lnTo>
                  <a:pt x="1435266" y="2142187"/>
                </a:lnTo>
                <a:lnTo>
                  <a:pt x="0" y="21421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dirty="0"/>
          </a:p>
        </p:txBody>
      </p:sp>
      <p:sp>
        <p:nvSpPr>
          <p:cNvPr id="5" name="Freeform 5"/>
          <p:cNvSpPr/>
          <p:nvPr/>
        </p:nvSpPr>
        <p:spPr>
          <a:xfrm rot="346742">
            <a:off x="17527292" y="8182140"/>
            <a:ext cx="1410825" cy="2643232"/>
          </a:xfrm>
          <a:custGeom>
            <a:avLst/>
            <a:gdLst/>
            <a:ahLst/>
            <a:cxnLst/>
            <a:rect l="l" t="t" r="r" b="b"/>
            <a:pathLst>
              <a:path w="1410825" h="2643232">
                <a:moveTo>
                  <a:pt x="0" y="0"/>
                </a:moveTo>
                <a:lnTo>
                  <a:pt x="1410825" y="0"/>
                </a:lnTo>
                <a:lnTo>
                  <a:pt x="1410825" y="2643232"/>
                </a:lnTo>
                <a:lnTo>
                  <a:pt x="0" y="264323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a:off x="3143027" y="1510672"/>
            <a:ext cx="728523" cy="1312654"/>
          </a:xfrm>
          <a:custGeom>
            <a:avLst/>
            <a:gdLst/>
            <a:ahLst/>
            <a:cxnLst/>
            <a:rect l="l" t="t" r="r" b="b"/>
            <a:pathLst>
              <a:path w="728523" h="1312654">
                <a:moveTo>
                  <a:pt x="0" y="0"/>
                </a:moveTo>
                <a:lnTo>
                  <a:pt x="728523" y="0"/>
                </a:lnTo>
                <a:lnTo>
                  <a:pt x="728523" y="1312654"/>
                </a:lnTo>
                <a:lnTo>
                  <a:pt x="0" y="131265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6" name="Freeform 16"/>
          <p:cNvSpPr/>
          <p:nvPr/>
        </p:nvSpPr>
        <p:spPr>
          <a:xfrm>
            <a:off x="14185338" y="1687037"/>
            <a:ext cx="642940" cy="843828"/>
          </a:xfrm>
          <a:custGeom>
            <a:avLst/>
            <a:gdLst/>
            <a:ahLst/>
            <a:cxnLst/>
            <a:rect l="l" t="t" r="r" b="b"/>
            <a:pathLst>
              <a:path w="642940" h="843828">
                <a:moveTo>
                  <a:pt x="0" y="0"/>
                </a:moveTo>
                <a:lnTo>
                  <a:pt x="642940" y="0"/>
                </a:lnTo>
                <a:lnTo>
                  <a:pt x="642940" y="843828"/>
                </a:lnTo>
                <a:lnTo>
                  <a:pt x="0" y="843828"/>
                </a:lnTo>
                <a:lnTo>
                  <a:pt x="0" y="0"/>
                </a:lnTo>
                <a:close/>
              </a:path>
            </a:pathLst>
          </a:custGeom>
          <a:blipFill>
            <a:blip r:embed="rId11">
              <a:extLst>
                <a:ext uri="{96DAC541-7B7A-43D3-8B79-37D633B846F1}">
                  <asvg:svgBlip xmlns:asvg="http://schemas.microsoft.com/office/drawing/2016/SVG/main" xmlns="" r:embed="rId12"/>
                </a:ext>
              </a:extLst>
            </a:blip>
            <a:stretch>
              <a:fillRect t="-196448" r="-115936"/>
            </a:stretch>
          </a:blipFill>
        </p:spPr>
      </p:sp>
      <p:sp>
        <p:nvSpPr>
          <p:cNvPr id="25" name="TextBox 24">
            <a:extLst>
              <a:ext uri="{FF2B5EF4-FFF2-40B4-BE49-F238E27FC236}">
                <a16:creationId xmlns:a16="http://schemas.microsoft.com/office/drawing/2014/main" id="{B79601A8-A6BD-BE27-FB86-5DFC51614313}"/>
              </a:ext>
            </a:extLst>
          </p:cNvPr>
          <p:cNvSpPr txBox="1"/>
          <p:nvPr/>
        </p:nvSpPr>
        <p:spPr>
          <a:xfrm>
            <a:off x="742311" y="2010191"/>
            <a:ext cx="16937742" cy="9110186"/>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Miền Trung nước ta là nơi thường xuyên bị ảnh hưởng nặng nề bởi lũ lụt. Nước dâng cao không ngừng, hàng trăm ngàn hộ dân bị ngập trong nước. Hoa màu vật nuôi bị lũ cuốn mất trắng. Rất nhiều hình ảnh được chụp từ trên cao cho thấy một số khu vực miền Trung như ngập trong biển nước. Một thực trạng đau lòng hơn nữa đó chính là có nhiều người đã thiệt mạng vì bão lũ, trong đó có cả người dân và các cán bộ chiến sĩ làm nhiệm vụ tại nơi đây. Hậu quả của bão lũ mà ai cũng có thể nhìn thấy chính là đời sống người dân bị tàn phá nặng nề gây thiệt hại lớn về người và của. Tài sản mà họ gây dựng cả đời bị hủy hoại hoàn toàn. Môi trường sinh thái cũng bị phá hủy nghiêm trọng do nước lũ. Chính vì vậy, Chính phủ và người dân cả nước luôn sẵn sàng chung tay, góp sức giúp đồng bào miền Trung vượt qua khó khăn, khắc phục hậu quả sau lũ, giúp người dân ổn định cuộc sống nhanh nhất có thể.</a:t>
            </a:r>
          </a:p>
          <a:p>
            <a:pPr algn="just"/>
            <a:r>
              <a:rPr lang="vi-VN" sz="4000" dirty="0">
                <a:latin typeface="Times New Roman" panose="02020603050405020304" pitchFamily="18" charset="0"/>
                <a:cs typeface="Times New Roman" panose="02020603050405020304" pitchFamily="18" charset="0"/>
              </a:rPr>
              <a:t/>
            </a:r>
            <a:br>
              <a:rPr lang="vi-VN" sz="4000" dirty="0">
                <a:latin typeface="Times New Roman" panose="02020603050405020304" pitchFamily="18" charset="0"/>
                <a:cs typeface="Times New Roman" panose="02020603050405020304" pitchFamily="18" charset="0"/>
              </a:rPr>
            </a:br>
            <a:endParaRPr lang="en-US" sz="6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3"/>
          <p:cNvSpPr txBox="1"/>
          <p:nvPr/>
        </p:nvSpPr>
        <p:spPr>
          <a:xfrm>
            <a:off x="914400" y="572094"/>
            <a:ext cx="15340965" cy="1107996"/>
          </a:xfrm>
          <a:prstGeom prst="rect">
            <a:avLst/>
          </a:prstGeom>
        </p:spPr>
        <p:txBody>
          <a:bodyPr wrap="square" lIns="0" tIns="0" rIns="0" bIns="0" rtlCol="0" anchor="t">
            <a:spAutoFit/>
          </a:bodyPr>
          <a:lstStyle/>
          <a:p>
            <a:pPr algn="ctr"/>
            <a:r>
              <a:rPr lang="en-US" sz="7200" dirty="0" err="1">
                <a:solidFill>
                  <a:srgbClr val="84492D"/>
                </a:solidFill>
                <a:latin typeface="#9Slide07 SVNStick A Round" panose="02000503000000000000" pitchFamily="2" charset="0"/>
              </a:rPr>
              <a:t>Đoạn</a:t>
            </a:r>
            <a:r>
              <a:rPr lang="en-US" sz="7200" dirty="0">
                <a:solidFill>
                  <a:srgbClr val="84492D"/>
                </a:solidFill>
                <a:latin typeface="#9Slide07 SVNStick A Round" panose="02000503000000000000" pitchFamily="2" charset="0"/>
              </a:rPr>
              <a:t> </a:t>
            </a:r>
            <a:r>
              <a:rPr lang="en-US" sz="7200" dirty="0" err="1">
                <a:solidFill>
                  <a:srgbClr val="84492D"/>
                </a:solidFill>
                <a:latin typeface="#9Slide07 SVNStick A Round" panose="02000503000000000000" pitchFamily="2" charset="0"/>
              </a:rPr>
              <a:t>văn</a:t>
            </a:r>
            <a:r>
              <a:rPr lang="en-US" sz="7200" dirty="0">
                <a:solidFill>
                  <a:srgbClr val="84492D"/>
                </a:solidFill>
                <a:latin typeface="#9Slide07 SVNStick A Round" panose="02000503000000000000" pitchFamily="2" charset="0"/>
              </a:rPr>
              <a:t> </a:t>
            </a:r>
            <a:r>
              <a:rPr lang="en-US" sz="7200" dirty="0" err="1">
                <a:solidFill>
                  <a:srgbClr val="84492D"/>
                </a:solidFill>
                <a:latin typeface="#9Slide07 SVNStick A Round" panose="02000503000000000000" pitchFamily="2" charset="0"/>
              </a:rPr>
              <a:t>tham</a:t>
            </a:r>
            <a:r>
              <a:rPr lang="en-US" sz="7200" dirty="0">
                <a:solidFill>
                  <a:srgbClr val="84492D"/>
                </a:solidFill>
                <a:latin typeface="#9Slide07 SVNStick A Round" panose="02000503000000000000" pitchFamily="2" charset="0"/>
              </a:rPr>
              <a:t> </a:t>
            </a:r>
            <a:r>
              <a:rPr lang="en-US" sz="7200" dirty="0" err="1">
                <a:solidFill>
                  <a:srgbClr val="84492D"/>
                </a:solidFill>
                <a:latin typeface="#9Slide07 SVNStick A Round" panose="02000503000000000000" pitchFamily="2" charset="0"/>
              </a:rPr>
              <a:t>khảo</a:t>
            </a:r>
            <a:r>
              <a:rPr lang="en-US" sz="7200" dirty="0">
                <a:solidFill>
                  <a:srgbClr val="84492D"/>
                </a:solidFill>
                <a:latin typeface="#9Slide07 SVNStick A Round" panose="02000503000000000000" pitchFamily="2" charset="0"/>
              </a:rPr>
              <a:t> </a:t>
            </a:r>
            <a:r>
              <a:rPr lang="en-US" sz="7200" dirty="0" err="1">
                <a:solidFill>
                  <a:srgbClr val="84492D"/>
                </a:solidFill>
                <a:latin typeface="#9Slide07 SVNStick A Round" panose="02000503000000000000" pitchFamily="2" charset="0"/>
              </a:rPr>
              <a:t>bài</a:t>
            </a:r>
            <a:r>
              <a:rPr lang="en-US" sz="7200" dirty="0">
                <a:solidFill>
                  <a:srgbClr val="84492D"/>
                </a:solidFill>
                <a:latin typeface="#9Slide07 SVNStick A Round" panose="02000503000000000000" pitchFamily="2" charset="0"/>
              </a:rPr>
              <a:t> </a:t>
            </a:r>
            <a:r>
              <a:rPr lang="en-US" sz="7200" dirty="0" err="1">
                <a:solidFill>
                  <a:srgbClr val="84492D"/>
                </a:solidFill>
                <a:latin typeface="#9Slide07 SVNStick A Round" panose="02000503000000000000" pitchFamily="2" charset="0"/>
              </a:rPr>
              <a:t>tập</a:t>
            </a:r>
            <a:r>
              <a:rPr lang="en-US" sz="7200" dirty="0">
                <a:solidFill>
                  <a:srgbClr val="84492D"/>
                </a:solidFill>
                <a:latin typeface="#9Slide07 SVNStick A Round" panose="02000503000000000000" pitchFamily="2" charset="0"/>
              </a:rPr>
              <a:t> 3</a:t>
            </a:r>
            <a:endParaRPr lang="vi-VN" sz="7200" dirty="0">
              <a:solidFill>
                <a:srgbClr val="84492D"/>
              </a:solidFill>
              <a:latin typeface="#9Slide06 Cinderella" panose="02000506030000020003"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1864</Words>
  <Application>Microsoft Office PowerPoint</Application>
  <PresentationFormat>Custom</PresentationFormat>
  <Paragraphs>122</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#9Slide06 Cinderella</vt:lpstr>
      <vt:lpstr>#9Slide07 SVNGuerrilla</vt:lpstr>
      <vt:lpstr>Arial</vt:lpstr>
      <vt:lpstr>#9Slide05 SVNThe Carpenter</vt:lpstr>
      <vt:lpstr>Times New Roman</vt:lpstr>
      <vt:lpstr>#9Slide07 SVNStick A Round</vt:lpstr>
      <vt:lpstr>Calibri</vt:lpstr>
      <vt:lpstr>IreneFlorentina</vt:lpstr>
      <vt:lpstr>#9Slide07 SVNBango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Group Project Education Presentation</dc:title>
  <cp:lastModifiedBy>Admin</cp:lastModifiedBy>
  <cp:revision>35</cp:revision>
  <dcterms:created xsi:type="dcterms:W3CDTF">2006-08-16T00:00:00Z</dcterms:created>
  <dcterms:modified xsi:type="dcterms:W3CDTF">2024-03-12T10:06:41Z</dcterms:modified>
  <dc:identifier>DAFqZtyKpRE</dc:identifier>
</cp:coreProperties>
</file>