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304" r:id="rId4"/>
    <p:sldId id="305" r:id="rId5"/>
    <p:sldId id="310" r:id="rId6"/>
    <p:sldId id="306" r:id="rId7"/>
    <p:sldId id="307" r:id="rId8"/>
    <p:sldId id="309" r:id="rId9"/>
    <p:sldId id="311" r:id="rId10"/>
    <p:sldId id="30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Câu hỏi 1: </a:t>
            </a:r>
            <a:r>
              <a:rPr lang="en-US" sz="3600" b="1">
                <a:solidFill>
                  <a:schemeClr val="bg1"/>
                </a:solidFill>
              </a:rPr>
              <a:t>Thanh quản là một bộ phận của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3200">
                <a:solidFill>
                  <a:schemeClr val="bg1"/>
                </a:solidFill>
              </a:rPr>
              <a:t>hệ hô hấp.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200">
                <a:solidFill>
                  <a:schemeClr val="bg1"/>
                </a:solidFill>
              </a:rPr>
              <a:t>hệ bài tiết.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en-US" sz="3200">
                <a:solidFill>
                  <a:schemeClr val="bg1"/>
                </a:solidFill>
              </a:rPr>
              <a:t>hệ tiêu hóa.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200">
                <a:solidFill>
                  <a:schemeClr val="bg1"/>
                </a:solidFill>
              </a:rPr>
              <a:t>hệ sinh dục.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10 : </a:t>
            </a:r>
            <a:r>
              <a:rPr lang="en-US" sz="3600" b="1" dirty="0" err="1">
                <a:solidFill>
                  <a:schemeClr val="bg1"/>
                </a:solidFill>
              </a:rPr>
              <a:t>Hệ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quan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nào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có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vai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trò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thực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hiện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quá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trình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sản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dục</a:t>
            </a:r>
            <a:endParaRPr lang="en-US" sz="36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bài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tiết</a:t>
            </a:r>
            <a:r>
              <a:rPr lang="en-US" sz="3600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tuần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hoàn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hấp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788" y="358228"/>
            <a:ext cx="1180593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</a:t>
            </a:r>
            <a:r>
              <a:rPr lang="en-US" altLang="vi-VN" sz="85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5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lang="en-US" altLang="vi-VN" sz="85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5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lớp</a:t>
            </a:r>
            <a:r>
              <a:rPr lang="en-US" altLang="vi-VN" sz="85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5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85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5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hẹn</a:t>
            </a:r>
            <a:r>
              <a:rPr lang="en-US" altLang="vi-VN" sz="85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5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gặp</a:t>
            </a:r>
            <a:r>
              <a:rPr lang="en-US" altLang="vi-VN" sz="85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85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lại</a:t>
            </a:r>
            <a:r>
              <a:rPr lang="en-US" altLang="vi-VN" sz="85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!</a:t>
            </a:r>
            <a:endParaRPr lang="en-US" sz="8500" dirty="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0"/>
          <a:stretch>
            <a:fillRect/>
          </a:stretch>
        </p:blipFill>
        <p:spPr>
          <a:xfrm>
            <a:off x="658380" y="1845414"/>
            <a:ext cx="10040100" cy="4534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2293" y="3770034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 hỏi 2 : </a:t>
            </a:r>
            <a:r>
              <a:rPr lang="en-US" sz="3600" b="1">
                <a:solidFill>
                  <a:schemeClr val="bg1"/>
                </a:solidFill>
              </a:rPr>
              <a:t>Các cơ quan trong hệ hô hấp là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15" name="bang d"/>
          <p:cNvSpPr/>
          <p:nvPr/>
        </p:nvSpPr>
        <p:spPr>
          <a:xfrm flipH="1">
            <a:off x="6135894" y="5958223"/>
            <a:ext cx="605610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4" y="5094960"/>
            <a:ext cx="605610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546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400">
                <a:solidFill>
                  <a:schemeClr val="bg1"/>
                </a:solidFill>
              </a:rPr>
              <a:t>Phổi, đường dẫn khí và thanh quản.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5756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400">
                <a:solidFill>
                  <a:schemeClr val="bg1"/>
                </a:solidFill>
              </a:rPr>
              <a:t>Thực quản, đường dẫn khí và phổi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3200">
                <a:solidFill>
                  <a:schemeClr val="bg1"/>
                </a:solidFill>
              </a:rPr>
              <a:t>Phổi và thực quản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400">
                <a:solidFill>
                  <a:schemeClr val="bg1"/>
                </a:solidFill>
              </a:rPr>
              <a:t>Đường dẫn khí và thực quản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Câu hỏi 3: </a:t>
            </a:r>
            <a:r>
              <a:rPr lang="en-US" sz="3600" b="1">
                <a:solidFill>
                  <a:schemeClr val="bg1"/>
                </a:solidFill>
              </a:rPr>
              <a:t>Cơ quan dưới đây không phải nội quan là</a:t>
            </a:r>
            <a:r>
              <a:rPr lang="en-US" sz="36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360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3600">
                <a:solidFill>
                  <a:schemeClr val="bg1"/>
                </a:solidFill>
              </a:rPr>
              <a:t>Mắt</a:t>
            </a:r>
            <a:endParaRPr lang="en-US" sz="36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60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3600">
                <a:solidFill>
                  <a:schemeClr val="bg1"/>
                </a:solidFill>
              </a:rPr>
              <a:t>Ruột già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0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60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600">
                <a:solidFill>
                  <a:schemeClr val="bg1"/>
                </a:solidFill>
              </a:rPr>
              <a:t>Thận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0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60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600">
                <a:solidFill>
                  <a:schemeClr val="bg1"/>
                </a:solidFill>
              </a:rPr>
              <a:t>Gan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0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</a:rPr>
              <a:t>Mắt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Gan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3200" dirty="0" err="1">
                <a:solidFill>
                  <a:schemeClr val="bg1"/>
                </a:solidFill>
              </a:rPr>
              <a:t>Thận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200" dirty="0" err="1">
                <a:solidFill>
                  <a:schemeClr val="bg1"/>
                </a:solidFill>
              </a:rPr>
              <a:t>Ruột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già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5: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dưới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đây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khoang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bụng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3200" dirty="0" err="1">
                <a:solidFill>
                  <a:schemeClr val="bg1"/>
                </a:solidFill>
              </a:rPr>
              <a:t>Ruột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</a:rPr>
              <a:t>Khí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quản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Phổi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200" dirty="0" err="1">
                <a:solidFill>
                  <a:schemeClr val="bg1"/>
                </a:solidFill>
              </a:rPr>
              <a:t>Thực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quản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2533" y="3658661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6 : </a:t>
            </a:r>
            <a:r>
              <a:rPr lang="en-US" sz="3600" b="1" dirty="0" err="1">
                <a:solidFill>
                  <a:schemeClr val="bg1"/>
                </a:solidFill>
              </a:rPr>
              <a:t>Hệ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vận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động</a:t>
            </a:r>
            <a:r>
              <a:rPr lang="en-US" sz="3600" b="1" dirty="0">
                <a:solidFill>
                  <a:schemeClr val="bg1"/>
                </a:solidFill>
              </a:rPr>
              <a:t> bao </a:t>
            </a:r>
            <a:r>
              <a:rPr lang="en-US" sz="3600" b="1" dirty="0" err="1">
                <a:solidFill>
                  <a:schemeClr val="bg1"/>
                </a:solidFill>
              </a:rPr>
              <a:t>gồm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bộ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phận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140516" y="5961292"/>
            <a:ext cx="591386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693805" y="6058834"/>
            <a:ext cx="5251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3200" dirty="0" err="1">
                <a:solidFill>
                  <a:schemeClr val="bg1"/>
                </a:solidFill>
              </a:rPr>
              <a:t>Xương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cơ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200" dirty="0">
                <a:solidFill>
                  <a:schemeClr val="bg1"/>
                </a:solidFill>
              </a:rPr>
              <a:t>Tim, </a:t>
            </a:r>
            <a:r>
              <a:rPr lang="en-US" sz="3200" dirty="0" err="1">
                <a:solidFill>
                  <a:schemeClr val="bg1"/>
                </a:solidFill>
              </a:rPr>
              <a:t>phổi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cơ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142240" y="5094961"/>
            <a:ext cx="5913864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504932" y="5197162"/>
            <a:ext cx="5251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3200" dirty="0" err="1">
                <a:solidFill>
                  <a:schemeClr val="bg1"/>
                </a:solidFill>
              </a:rPr>
              <a:t>Xương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máu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200" dirty="0" err="1">
                <a:solidFill>
                  <a:schemeClr val="bg1"/>
                </a:solidFill>
              </a:rPr>
              <a:t>Tất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cả</a:t>
            </a:r>
            <a:r>
              <a:rPr lang="en-US" sz="3200" dirty="0">
                <a:solidFill>
                  <a:schemeClr val="bg1"/>
                </a:solidFill>
              </a:rPr>
              <a:t> A, B, C </a:t>
            </a:r>
            <a:r>
              <a:rPr lang="en-US" sz="3200" dirty="0" err="1">
                <a:solidFill>
                  <a:schemeClr val="bg1"/>
                </a:solidFill>
              </a:rPr>
              <a:t>đều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sai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trò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chuyển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dưỡng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đến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tuần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hoàn</a:t>
            </a:r>
            <a:endParaRPr lang="en-US" sz="36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hoá</a:t>
            </a:r>
            <a:endParaRPr lang="en-US" sz="36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463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hô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hấp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bài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8 :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quan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hô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hấp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-1" y="5094962"/>
            <a:ext cx="605610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152399" y="5958224"/>
            <a:ext cx="590370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0" y="5197163"/>
            <a:ext cx="657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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</a:rPr>
              <a:t>Phổi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đường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dẫn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thanh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243840" y="6060425"/>
            <a:ext cx="551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</a:rPr>
              <a:t>Phổi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thực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quản</a:t>
            </a:r>
            <a:endParaRPr lang="en-US" sz="28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4" y="5094962"/>
            <a:ext cx="6056104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4" y="5958224"/>
            <a:ext cx="616786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5756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</a:rPr>
              <a:t>Đường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dẫn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quản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056103" y="6060425"/>
            <a:ext cx="5983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</a:rPr>
              <a:t>Thực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quản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đường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dẫn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phổi</a:t>
            </a:r>
            <a:endParaRPr lang="en-US" sz="28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9: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dưỡng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tiêu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hóa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bài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tiết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hô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hấp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kinh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385</Words>
  <PresentationFormat>Widescreen</PresentationFormat>
  <Paragraphs>51</Paragraphs>
  <Slides>11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FS Blonde Script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2022-07-19T03:11:00Z</dcterms:created>
  <dcterms:modified xsi:type="dcterms:W3CDTF">2023-06-11T09:32:43Z</dcterms:modified>
  <cp:version>n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7EB30E978C284469B10759DEB8677BD6</vt:lpwstr>
  </property>
  <property fmtid="{D5CDD505-2E9C-101B-9397-08002B2CF9AE}" pid="3" name="KSOProductBuildVer">
    <vt:lpwstr>1033-11.2.0.11254</vt:lpwstr>
  </property>
</Properties>
</file>