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4" r:id="rId5"/>
    <p:sldId id="265" r:id="rId6"/>
    <p:sldId id="266" r:id="rId7"/>
    <p:sldId id="267" r:id="rId8"/>
    <p:sldId id="258" r:id="rId9"/>
    <p:sldId id="268" r:id="rId10"/>
    <p:sldId id="260" r:id="rId11"/>
    <p:sldId id="269" r:id="rId12"/>
    <p:sldId id="261" r:id="rId13"/>
    <p:sldId id="270"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513"/>
    <a:srgbClr val="E72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01D3-887B-4104-9356-90B66B7B45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6D3E5-B8C9-4E4E-AE52-E6D6348805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CC6852-BD1E-41CA-9A98-FB675415D0E2}"/>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5" name="Footer Placeholder 4">
            <a:extLst>
              <a:ext uri="{FF2B5EF4-FFF2-40B4-BE49-F238E27FC236}">
                <a16:creationId xmlns:a16="http://schemas.microsoft.com/office/drawing/2014/main" id="{8E739C91-C539-42F7-B031-1BDD9EDE3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EFB4B-921D-4248-BD99-7FA84FB83EC2}"/>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392221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A87C-8E5F-4585-B339-3BE14A4C5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FDD2E-D02F-4A68-A879-55E8464CD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2E904-D193-4B71-9A29-6A5DDFB9D1C7}"/>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5" name="Footer Placeholder 4">
            <a:extLst>
              <a:ext uri="{FF2B5EF4-FFF2-40B4-BE49-F238E27FC236}">
                <a16:creationId xmlns:a16="http://schemas.microsoft.com/office/drawing/2014/main" id="{0129BE98-B1D5-4F88-BB2E-D85946101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39EA7-9442-459A-933F-DC0DF026F539}"/>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129096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BF6E02-6620-4CAA-8121-898B88671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775A2-E462-4F08-88D1-1254CC94F1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190FB-6686-4E58-B85B-BFCB29655FBC}"/>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5" name="Footer Placeholder 4">
            <a:extLst>
              <a:ext uri="{FF2B5EF4-FFF2-40B4-BE49-F238E27FC236}">
                <a16:creationId xmlns:a16="http://schemas.microsoft.com/office/drawing/2014/main" id="{235961DC-FCF8-4EBB-A9CE-C4DA611EF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2F5A6-CF9F-4A03-9824-EA9AC4FCDF92}"/>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340817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C556-F341-43F0-B993-8FF5D1062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69AB1-BA01-4780-820C-189AE5E0C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9345A-5A8F-490B-A22E-674736AD588F}"/>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5" name="Footer Placeholder 4">
            <a:extLst>
              <a:ext uri="{FF2B5EF4-FFF2-40B4-BE49-F238E27FC236}">
                <a16:creationId xmlns:a16="http://schemas.microsoft.com/office/drawing/2014/main" id="{B1FB702B-4ECE-49F6-BC00-FB08D3912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ED9A6-2F1A-44F2-803F-5341E9A0EBAD}"/>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100721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EF1C-E33E-4C37-8C05-FAB8605C6C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415EC-2A86-4ECE-903F-0AACCCB55C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A51ABE-BE5B-488D-B936-14016B3F4A5A}"/>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5" name="Footer Placeholder 4">
            <a:extLst>
              <a:ext uri="{FF2B5EF4-FFF2-40B4-BE49-F238E27FC236}">
                <a16:creationId xmlns:a16="http://schemas.microsoft.com/office/drawing/2014/main" id="{8666D63E-A896-44C6-8602-B86AEE752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B7412-295C-4A1C-A695-735350629144}"/>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910179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79FD-6787-4D02-98B2-10A0E8DA0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8C27AF-5D21-4E7E-AE14-A255DBE47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E710C-31B5-4336-9BC4-CC78EB6863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1E3309-340E-4287-90FE-DAA4D1CC1342}"/>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6" name="Footer Placeholder 5">
            <a:extLst>
              <a:ext uri="{FF2B5EF4-FFF2-40B4-BE49-F238E27FC236}">
                <a16:creationId xmlns:a16="http://schemas.microsoft.com/office/drawing/2014/main" id="{91056D9B-A2FB-4049-AA3F-C533C46CB0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4217B-C68B-458C-A201-4399C2FE8F6D}"/>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268909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5625E-5090-4BAE-B737-ECD8702F6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742D3E-E8A5-42AE-AE5E-A5500D380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13FD4D-E42E-4645-81C6-B608D3233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75A4BD-2CE6-442E-8C54-8DB3D9EAE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6E7368-8B69-4FFD-8CF8-671DCBB5B3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FA476-5BDC-47AD-863A-7A3C9E3C022D}"/>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8" name="Footer Placeholder 7">
            <a:extLst>
              <a:ext uri="{FF2B5EF4-FFF2-40B4-BE49-F238E27FC236}">
                <a16:creationId xmlns:a16="http://schemas.microsoft.com/office/drawing/2014/main" id="{36863D7F-13E5-4265-B328-C24B00FC25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F4B239-376A-4B63-A9CC-80D917630BA6}"/>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186033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0C9D-4D3A-470F-9B4B-7535114ACA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1C0EE3-385C-4E74-B33B-78AB9EDA830C}"/>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4" name="Footer Placeholder 3">
            <a:extLst>
              <a:ext uri="{FF2B5EF4-FFF2-40B4-BE49-F238E27FC236}">
                <a16:creationId xmlns:a16="http://schemas.microsoft.com/office/drawing/2014/main" id="{E4E3A0D0-F83B-42B3-8999-CDE345CC2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995559-5595-4690-87A7-1B8CD0F9BE7F}"/>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279987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16910-D28F-43EB-BD7F-9580560150B9}"/>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3" name="Footer Placeholder 2">
            <a:extLst>
              <a:ext uri="{FF2B5EF4-FFF2-40B4-BE49-F238E27FC236}">
                <a16:creationId xmlns:a16="http://schemas.microsoft.com/office/drawing/2014/main" id="{3ACABD7F-64C7-4DF5-9041-0404D4AAC1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D89DA-5108-4A8D-AD69-961181D47AAA}"/>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3548216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F67D-2095-4470-A7C1-A20CFC58B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4E38A-1726-48EF-9B54-E589AEF0EF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B8C34C-77F5-4427-9794-C72AF042E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2FD5D-B20C-49AC-83AD-E5A39141DB29}"/>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6" name="Footer Placeholder 5">
            <a:extLst>
              <a:ext uri="{FF2B5EF4-FFF2-40B4-BE49-F238E27FC236}">
                <a16:creationId xmlns:a16="http://schemas.microsoft.com/office/drawing/2014/main" id="{1D0C3ED9-C468-4665-9A7F-5A05D6D493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E7128-6CD8-4455-804B-96C24E50E252}"/>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2349819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DE9C-E6F7-4B74-8FBB-BE512DA25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68AE34-487F-4979-A131-7AAE23895F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8B7BC0-4323-4037-A1D3-E3CE1E301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9B4C4-E841-462E-B18E-089837F39792}"/>
              </a:ext>
            </a:extLst>
          </p:cNvPr>
          <p:cNvSpPr>
            <a:spLocks noGrp="1"/>
          </p:cNvSpPr>
          <p:nvPr>
            <p:ph type="dt" sz="half" idx="10"/>
          </p:nvPr>
        </p:nvSpPr>
        <p:spPr/>
        <p:txBody>
          <a:bodyPr/>
          <a:lstStyle/>
          <a:p>
            <a:fld id="{0E6B42EF-5966-48C2-B2EB-EFECCF81DFFC}" type="datetimeFigureOut">
              <a:rPr lang="en-US" smtClean="0"/>
              <a:t>10/15/2023</a:t>
            </a:fld>
            <a:endParaRPr lang="en-US"/>
          </a:p>
        </p:txBody>
      </p:sp>
      <p:sp>
        <p:nvSpPr>
          <p:cNvPr id="6" name="Footer Placeholder 5">
            <a:extLst>
              <a:ext uri="{FF2B5EF4-FFF2-40B4-BE49-F238E27FC236}">
                <a16:creationId xmlns:a16="http://schemas.microsoft.com/office/drawing/2014/main" id="{6C96426D-31F8-4CE5-94F8-94E5DC2D9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7EE71-D7E3-4EEB-A4AE-C875F9C79D4C}"/>
              </a:ext>
            </a:extLst>
          </p:cNvPr>
          <p:cNvSpPr>
            <a:spLocks noGrp="1"/>
          </p:cNvSpPr>
          <p:nvPr>
            <p:ph type="sldNum" sz="quarter" idx="12"/>
          </p:nvPr>
        </p:nvSpPr>
        <p:spPr/>
        <p:txBody>
          <a:bodyPr/>
          <a:lstStyle/>
          <a:p>
            <a:fld id="{85C8BC11-A87B-46CA-8E90-AAC4A5D3A306}" type="slidenum">
              <a:rPr lang="en-US" smtClean="0"/>
              <a:t>‹#›</a:t>
            </a:fld>
            <a:endParaRPr lang="en-US"/>
          </a:p>
        </p:txBody>
      </p:sp>
    </p:spTree>
    <p:extLst>
      <p:ext uri="{BB962C8B-B14F-4D97-AF65-F5344CB8AC3E}">
        <p14:creationId xmlns:p14="http://schemas.microsoft.com/office/powerpoint/2010/main" val="384720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E7B504-CC02-4EE0-83EA-E3E8FBE1C1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61D29D-DFB2-49FF-B1E3-12F3AE9135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674BF-9015-4D73-A881-CE81FF100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B42EF-5966-48C2-B2EB-EFECCF81DFFC}" type="datetimeFigureOut">
              <a:rPr lang="en-US" smtClean="0"/>
              <a:t>10/15/2023</a:t>
            </a:fld>
            <a:endParaRPr lang="en-US"/>
          </a:p>
        </p:txBody>
      </p:sp>
      <p:sp>
        <p:nvSpPr>
          <p:cNvPr id="5" name="Footer Placeholder 4">
            <a:extLst>
              <a:ext uri="{FF2B5EF4-FFF2-40B4-BE49-F238E27FC236}">
                <a16:creationId xmlns:a16="http://schemas.microsoft.com/office/drawing/2014/main" id="{822F1F53-0DC9-4DB2-AFA9-B41632525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B35F7E-E9E3-40CC-9DE4-C8FE57623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BC11-A87B-46CA-8E90-AAC4A5D3A306}" type="slidenum">
              <a:rPr lang="en-US" smtClean="0"/>
              <a:t>‹#›</a:t>
            </a:fld>
            <a:endParaRPr lang="en-US"/>
          </a:p>
        </p:txBody>
      </p:sp>
    </p:spTree>
    <p:extLst>
      <p:ext uri="{BB962C8B-B14F-4D97-AF65-F5344CB8AC3E}">
        <p14:creationId xmlns:p14="http://schemas.microsoft.com/office/powerpoint/2010/main" val="343092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83B0-661D-4A97-A5B3-FE814C0C6C8B}"/>
              </a:ext>
            </a:extLst>
          </p:cNvPr>
          <p:cNvSpPr>
            <a:spLocks noGrp="1"/>
          </p:cNvSpPr>
          <p:nvPr>
            <p:ph type="ctrTitle"/>
          </p:nvPr>
        </p:nvSpPr>
        <p:spPr>
          <a:xfrm>
            <a:off x="1649129" y="962526"/>
            <a:ext cx="9144000" cy="4408371"/>
          </a:xfrm>
        </p:spPr>
        <p:txBody>
          <a:bodyPr>
            <a:normAutofit fontScale="90000"/>
          </a:bodyPr>
          <a:lstStyle/>
          <a:p>
            <a:br>
              <a:rPr lang="en-US" sz="6000" b="1" dirty="0">
                <a:solidFill>
                  <a:srgbClr val="0D30DD"/>
                </a:solidFill>
                <a:latin typeface="Cambria" pitchFamily="18" charset="0"/>
              </a:rPr>
            </a:br>
            <a:r>
              <a:rPr lang="en-US" sz="6000" b="1" u="sng" dirty="0">
                <a:solidFill>
                  <a:srgbClr val="0D30DD"/>
                </a:solidFill>
                <a:latin typeface="Cambria" pitchFamily="18" charset="0"/>
              </a:rPr>
              <a:t>BÀI 3</a:t>
            </a:r>
            <a:br>
              <a:rPr lang="en-US" sz="6000" b="1" dirty="0">
                <a:solidFill>
                  <a:srgbClr val="0D30DD"/>
                </a:solidFill>
                <a:latin typeface="Cambria" pitchFamily="18" charset="0"/>
              </a:rPr>
            </a:br>
            <a:r>
              <a:rPr lang="vi-VN" sz="6000" b="1" dirty="0">
                <a:solidFill>
                  <a:srgbClr val="0D30DD"/>
                </a:solidFill>
                <a:latin typeface="Cambria" pitchFamily="18" charset="0"/>
              </a:rPr>
              <a:t>ẢNH HƯỞNG CỦA ĐỊA HÌNH ĐỐI VỚI</a:t>
            </a:r>
            <a:r>
              <a:rPr lang="en-US" sz="6000" b="1" dirty="0">
                <a:solidFill>
                  <a:srgbClr val="0D30DD"/>
                </a:solidFill>
                <a:latin typeface="Cambria" pitchFamily="18" charset="0"/>
              </a:rPr>
              <a:t> SỰ PHÂN</a:t>
            </a:r>
            <a:br>
              <a:rPr lang="en-US" sz="6000" b="1" dirty="0">
                <a:solidFill>
                  <a:srgbClr val="0D30DD"/>
                </a:solidFill>
                <a:latin typeface="Cambria" pitchFamily="18" charset="0"/>
              </a:rPr>
            </a:br>
            <a:r>
              <a:rPr lang="en-US" sz="6000" b="1" dirty="0">
                <a:solidFill>
                  <a:srgbClr val="0D30DD"/>
                </a:solidFill>
                <a:latin typeface="Cambria" pitchFamily="18" charset="0"/>
              </a:rPr>
              <a:t> HÓA TỰ NHIÊN VÀ</a:t>
            </a:r>
            <a:r>
              <a:rPr lang="vi-VN" sz="6000" b="1" dirty="0">
                <a:solidFill>
                  <a:srgbClr val="0D30DD"/>
                </a:solidFill>
                <a:latin typeface="Cambria" pitchFamily="18" charset="0"/>
              </a:rPr>
              <a:t> KHAI THÁC KINH TẾ</a:t>
            </a:r>
            <a:endParaRPr lang="en-US" dirty="0"/>
          </a:p>
        </p:txBody>
      </p:sp>
    </p:spTree>
    <p:extLst>
      <p:ext uri="{BB962C8B-B14F-4D97-AF65-F5344CB8AC3E}">
        <p14:creationId xmlns:p14="http://schemas.microsoft.com/office/powerpoint/2010/main" val="3408821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2375-5310-4D4C-A0BC-274AD990ADE5}"/>
              </a:ext>
            </a:extLst>
          </p:cNvPr>
          <p:cNvSpPr>
            <a:spLocks noGrp="1"/>
          </p:cNvSpPr>
          <p:nvPr>
            <p:ph type="title"/>
          </p:nvPr>
        </p:nvSpPr>
        <p:spPr>
          <a:solidFill>
            <a:schemeClr val="accent2">
              <a:lumMod val="20000"/>
              <a:lumOff val="80000"/>
            </a:schemeClr>
          </a:solidFill>
        </p:spPr>
        <p:txBody>
          <a:bodyPr/>
          <a:lstStyle/>
          <a:p>
            <a:r>
              <a:rPr lang="en-US" dirty="0"/>
              <a:t>2. ẢNH HƯỞNG CỦA ĐỊA HÌNH ĐỐI VỚI KHAI THÁC KINH TẾ</a:t>
            </a:r>
          </a:p>
        </p:txBody>
      </p:sp>
      <p:sp>
        <p:nvSpPr>
          <p:cNvPr id="3" name="Content Placeholder 2">
            <a:extLst>
              <a:ext uri="{FF2B5EF4-FFF2-40B4-BE49-F238E27FC236}">
                <a16:creationId xmlns:a16="http://schemas.microsoft.com/office/drawing/2014/main" id="{7EDFCC29-BA0A-49B4-87B3-2D73B174B898}"/>
              </a:ext>
            </a:extLst>
          </p:cNvPr>
          <p:cNvSpPr>
            <a:spLocks noGrp="1"/>
          </p:cNvSpPr>
          <p:nvPr>
            <p:ph idx="1"/>
          </p:nvPr>
        </p:nvSpPr>
        <p:spPr>
          <a:xfrm>
            <a:off x="838200" y="2371173"/>
            <a:ext cx="10515600" cy="3805789"/>
          </a:xfrm>
        </p:spPr>
        <p:style>
          <a:lnRef idx="2">
            <a:schemeClr val="dk1"/>
          </a:lnRef>
          <a:fillRef idx="1">
            <a:schemeClr val="lt1"/>
          </a:fillRef>
          <a:effectRef idx="0">
            <a:schemeClr val="dk1"/>
          </a:effectRef>
          <a:fontRef idx="minor">
            <a:schemeClr val="dk1"/>
          </a:fontRef>
        </p:style>
        <p:txBody>
          <a:bodyPr>
            <a:normAutofit fontScale="92500"/>
          </a:bodyPr>
          <a:lstStyle/>
          <a:p>
            <a:pPr marL="0" indent="0" algn="just">
              <a:lnSpc>
                <a:spcPct val="115000"/>
              </a:lnSpc>
              <a:spcAft>
                <a:spcPts val="1000"/>
              </a:spcAft>
              <a:buNone/>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lâm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quét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sạt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lở</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F0BAFAD0-B5F2-476E-9FDE-B11783A0AE6E}"/>
              </a:ext>
            </a:extLst>
          </p:cNvPr>
          <p:cNvSpPr/>
          <p:nvPr/>
        </p:nvSpPr>
        <p:spPr>
          <a:xfrm>
            <a:off x="986590" y="1780674"/>
            <a:ext cx="10515600" cy="500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lnSpc>
                <a:spcPct val="115000"/>
              </a:lnSpc>
              <a:spcAft>
                <a:spcPts val="1000"/>
              </a:spcAft>
              <a:buNone/>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đồi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920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D90F8F-3738-4ECE-ACD4-1B0841CFD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25" y="411894"/>
            <a:ext cx="2600325" cy="1956555"/>
          </a:xfrm>
          <a:prstGeom prst="rect">
            <a:avLst/>
          </a:prstGeom>
        </p:spPr>
      </p:pic>
      <p:pic>
        <p:nvPicPr>
          <p:cNvPr id="7" name="Picture 6">
            <a:extLst>
              <a:ext uri="{FF2B5EF4-FFF2-40B4-BE49-F238E27FC236}">
                <a16:creationId xmlns:a16="http://schemas.microsoft.com/office/drawing/2014/main" id="{6AD2EBC7-C6B0-4B46-A97A-9642A5660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939" y="481303"/>
            <a:ext cx="2422766" cy="1956555"/>
          </a:xfrm>
          <a:prstGeom prst="rect">
            <a:avLst/>
          </a:prstGeom>
        </p:spPr>
      </p:pic>
      <p:pic>
        <p:nvPicPr>
          <p:cNvPr id="9" name="Picture 8">
            <a:extLst>
              <a:ext uri="{FF2B5EF4-FFF2-40B4-BE49-F238E27FC236}">
                <a16:creationId xmlns:a16="http://schemas.microsoft.com/office/drawing/2014/main" id="{B2BF3799-3319-40FC-AC1C-522A4C741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905" y="510497"/>
            <a:ext cx="2518254" cy="1898166"/>
          </a:xfrm>
          <a:prstGeom prst="rect">
            <a:avLst/>
          </a:prstGeom>
        </p:spPr>
      </p:pic>
      <p:pic>
        <p:nvPicPr>
          <p:cNvPr id="11" name="Picture 10">
            <a:extLst>
              <a:ext uri="{FF2B5EF4-FFF2-40B4-BE49-F238E27FC236}">
                <a16:creationId xmlns:a16="http://schemas.microsoft.com/office/drawing/2014/main" id="{960B206F-D842-4888-BBA9-2E5890030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230" y="521518"/>
            <a:ext cx="2842842" cy="1876123"/>
          </a:xfrm>
          <a:prstGeom prst="rect">
            <a:avLst/>
          </a:prstGeom>
        </p:spPr>
      </p:pic>
      <p:pic>
        <p:nvPicPr>
          <p:cNvPr id="13" name="Picture 12">
            <a:extLst>
              <a:ext uri="{FF2B5EF4-FFF2-40B4-BE49-F238E27FC236}">
                <a16:creationId xmlns:a16="http://schemas.microsoft.com/office/drawing/2014/main" id="{AE2644EF-F0F1-41ED-B49B-4709B64623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74" y="4529764"/>
            <a:ext cx="3249625" cy="2103621"/>
          </a:xfrm>
          <a:prstGeom prst="rect">
            <a:avLst/>
          </a:prstGeom>
        </p:spPr>
      </p:pic>
      <p:pic>
        <p:nvPicPr>
          <p:cNvPr id="15" name="Picture 14">
            <a:extLst>
              <a:ext uri="{FF2B5EF4-FFF2-40B4-BE49-F238E27FC236}">
                <a16:creationId xmlns:a16="http://schemas.microsoft.com/office/drawing/2014/main" id="{0DB0BB62-70BB-4C8B-B311-5055C4565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5424" y="4529766"/>
            <a:ext cx="3160562" cy="2103621"/>
          </a:xfrm>
          <a:prstGeom prst="rect">
            <a:avLst/>
          </a:prstGeom>
        </p:spPr>
      </p:pic>
      <p:pic>
        <p:nvPicPr>
          <p:cNvPr id="17" name="Picture 16">
            <a:extLst>
              <a:ext uri="{FF2B5EF4-FFF2-40B4-BE49-F238E27FC236}">
                <a16:creationId xmlns:a16="http://schemas.microsoft.com/office/drawing/2014/main" id="{96D5FF5A-2E8E-4107-94E8-C4CD429C7E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7944" y="4603298"/>
            <a:ext cx="3249625" cy="1956555"/>
          </a:xfrm>
          <a:prstGeom prst="rect">
            <a:avLst/>
          </a:prstGeom>
        </p:spPr>
      </p:pic>
      <p:sp>
        <p:nvSpPr>
          <p:cNvPr id="20" name="Star: 6 Points 19">
            <a:extLst>
              <a:ext uri="{FF2B5EF4-FFF2-40B4-BE49-F238E27FC236}">
                <a16:creationId xmlns:a16="http://schemas.microsoft.com/office/drawing/2014/main" id="{E1336DCA-ABD6-41FB-9CAA-6A8B54A5716F}"/>
              </a:ext>
            </a:extLst>
          </p:cNvPr>
          <p:cNvSpPr/>
          <p:nvPr/>
        </p:nvSpPr>
        <p:spPr>
          <a:xfrm>
            <a:off x="710606" y="2829826"/>
            <a:ext cx="10810834" cy="1573393"/>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Em</a:t>
            </a:r>
            <a:r>
              <a:rPr lang="en-US" sz="2000" dirty="0"/>
              <a:t> </a:t>
            </a:r>
            <a:r>
              <a:rPr lang="en-US" sz="2000" dirty="0" err="1"/>
              <a:t>hãy</a:t>
            </a:r>
            <a:r>
              <a:rPr lang="en-US" sz="2000" dirty="0"/>
              <a:t> </a:t>
            </a:r>
            <a:r>
              <a:rPr lang="en-US" sz="2000" dirty="0" err="1"/>
              <a:t>rút</a:t>
            </a:r>
            <a:r>
              <a:rPr lang="en-US" sz="2000" dirty="0"/>
              <a:t> ra </a:t>
            </a:r>
            <a:r>
              <a:rPr lang="en-US" sz="2000" dirty="0" err="1"/>
              <a:t>những</a:t>
            </a:r>
            <a:r>
              <a:rPr lang="en-US" sz="2000" dirty="0"/>
              <a:t> </a:t>
            </a:r>
            <a:r>
              <a:rPr lang="en-US" sz="2000" dirty="0" err="1"/>
              <a:t>thuận</a:t>
            </a:r>
            <a:r>
              <a:rPr lang="en-US" sz="2000" dirty="0"/>
              <a:t> </a:t>
            </a:r>
            <a:r>
              <a:rPr lang="en-US" sz="2000" dirty="0" err="1"/>
              <a:t>lợi</a:t>
            </a:r>
            <a:r>
              <a:rPr lang="en-US" sz="2000" dirty="0"/>
              <a:t> </a:t>
            </a:r>
            <a:r>
              <a:rPr lang="en-US" sz="2000" dirty="0" err="1"/>
              <a:t>và</a:t>
            </a:r>
            <a:r>
              <a:rPr lang="en-US" sz="2000" dirty="0"/>
              <a:t> </a:t>
            </a:r>
            <a:r>
              <a:rPr lang="en-US" sz="2000" dirty="0" err="1"/>
              <a:t>khó</a:t>
            </a:r>
            <a:r>
              <a:rPr lang="en-US" sz="2000" dirty="0"/>
              <a:t> </a:t>
            </a:r>
            <a:r>
              <a:rPr lang="en-US" sz="2000" dirty="0" err="1"/>
              <a:t>khăn</a:t>
            </a:r>
            <a:r>
              <a:rPr lang="en-US" sz="2000" dirty="0"/>
              <a:t> </a:t>
            </a:r>
            <a:r>
              <a:rPr lang="en-US" sz="2000" dirty="0" err="1"/>
              <a:t>của</a:t>
            </a:r>
            <a:r>
              <a:rPr lang="en-US" sz="2000" dirty="0"/>
              <a:t> </a:t>
            </a:r>
            <a:r>
              <a:rPr lang="en-US" sz="2000" dirty="0" err="1"/>
              <a:t>địa</a:t>
            </a:r>
            <a:r>
              <a:rPr lang="en-US" sz="2000" dirty="0"/>
              <a:t> </a:t>
            </a:r>
            <a:r>
              <a:rPr lang="en-US" sz="2000" dirty="0" err="1"/>
              <a:t>hình</a:t>
            </a:r>
            <a:r>
              <a:rPr lang="en-US" sz="2000" dirty="0"/>
              <a:t> </a:t>
            </a:r>
            <a:r>
              <a:rPr lang="en-US" sz="2000" dirty="0" err="1"/>
              <a:t>đồng</a:t>
            </a:r>
            <a:r>
              <a:rPr lang="en-US" sz="2000" dirty="0"/>
              <a:t> </a:t>
            </a:r>
            <a:r>
              <a:rPr lang="en-US" sz="2000" dirty="0" err="1"/>
              <a:t>bằng</a:t>
            </a:r>
            <a:r>
              <a:rPr lang="en-US" sz="2000" dirty="0"/>
              <a:t> </a:t>
            </a:r>
            <a:r>
              <a:rPr lang="en-US" sz="2000" dirty="0" err="1"/>
              <a:t>đối</a:t>
            </a:r>
            <a:r>
              <a:rPr lang="en-US" sz="2000" dirty="0"/>
              <a:t> </a:t>
            </a:r>
            <a:r>
              <a:rPr lang="en-US" sz="2000" dirty="0" err="1"/>
              <a:t>với</a:t>
            </a:r>
            <a:r>
              <a:rPr lang="en-US" sz="2000" dirty="0"/>
              <a:t> </a:t>
            </a:r>
            <a:r>
              <a:rPr lang="en-US" sz="2000" dirty="0" err="1"/>
              <a:t>sự</a:t>
            </a:r>
            <a:r>
              <a:rPr lang="en-US" sz="2000" dirty="0"/>
              <a:t> </a:t>
            </a:r>
            <a:r>
              <a:rPr lang="en-US" sz="2000" dirty="0" err="1"/>
              <a:t>phát</a:t>
            </a:r>
            <a:r>
              <a:rPr lang="en-US" sz="2000" dirty="0"/>
              <a:t> </a:t>
            </a:r>
            <a:r>
              <a:rPr lang="en-US" sz="2000" dirty="0" err="1"/>
              <a:t>triển</a:t>
            </a:r>
            <a:r>
              <a:rPr lang="en-US" sz="2000" dirty="0"/>
              <a:t> </a:t>
            </a:r>
            <a:r>
              <a:rPr lang="en-US" sz="2000" dirty="0" err="1"/>
              <a:t>kinh</a:t>
            </a:r>
            <a:r>
              <a:rPr lang="en-US" sz="2000" dirty="0"/>
              <a:t> </a:t>
            </a:r>
            <a:r>
              <a:rPr lang="en-US" sz="2000" dirty="0" err="1"/>
              <a:t>tế</a:t>
            </a:r>
            <a:r>
              <a:rPr lang="en-US" sz="2000" dirty="0"/>
              <a:t> </a:t>
            </a:r>
            <a:r>
              <a:rPr lang="en-US" sz="2000" dirty="0" err="1"/>
              <a:t>nước</a:t>
            </a:r>
            <a:r>
              <a:rPr lang="en-US" sz="2000" dirty="0"/>
              <a:t> ta qua </a:t>
            </a:r>
            <a:r>
              <a:rPr lang="en-US" sz="2000" dirty="0" err="1"/>
              <a:t>những</a:t>
            </a:r>
            <a:r>
              <a:rPr lang="en-US" sz="2000" dirty="0"/>
              <a:t> </a:t>
            </a:r>
            <a:r>
              <a:rPr lang="en-US" sz="2000" dirty="0" err="1"/>
              <a:t>hình</a:t>
            </a:r>
            <a:r>
              <a:rPr lang="en-US" sz="2000" dirty="0"/>
              <a:t> </a:t>
            </a:r>
            <a:r>
              <a:rPr lang="en-US" sz="2000" dirty="0" err="1"/>
              <a:t>ảnh</a:t>
            </a:r>
            <a:r>
              <a:rPr lang="en-US" sz="2000" dirty="0"/>
              <a:t> </a:t>
            </a:r>
            <a:r>
              <a:rPr lang="en-US" sz="2000" dirty="0" err="1"/>
              <a:t>gợi</a:t>
            </a:r>
            <a:r>
              <a:rPr lang="en-US" sz="2000" dirty="0"/>
              <a:t> ý </a:t>
            </a:r>
            <a:r>
              <a:rPr lang="en-US" sz="2000" dirty="0" err="1"/>
              <a:t>trên</a:t>
            </a:r>
            <a:r>
              <a:rPr lang="en-US" sz="2000" dirty="0"/>
              <a:t>?</a:t>
            </a:r>
          </a:p>
        </p:txBody>
      </p:sp>
      <p:sp>
        <p:nvSpPr>
          <p:cNvPr id="2" name="Rectangle: Rounded Corners 1">
            <a:extLst>
              <a:ext uri="{FF2B5EF4-FFF2-40B4-BE49-F238E27FC236}">
                <a16:creationId xmlns:a16="http://schemas.microsoft.com/office/drawing/2014/main" id="{77951303-B5F9-4AA1-8F68-3634C81D2EDC}"/>
              </a:ext>
            </a:extLst>
          </p:cNvPr>
          <p:cNvSpPr/>
          <p:nvPr/>
        </p:nvSpPr>
        <p:spPr>
          <a:xfrm>
            <a:off x="866274" y="2437858"/>
            <a:ext cx="2171465" cy="351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Cây</a:t>
            </a:r>
            <a:r>
              <a:rPr lang="en-US" dirty="0"/>
              <a:t> </a:t>
            </a:r>
            <a:r>
              <a:rPr lang="en-US" dirty="0" err="1"/>
              <a:t>lương</a:t>
            </a:r>
            <a:r>
              <a:rPr lang="en-US" dirty="0"/>
              <a:t> </a:t>
            </a:r>
            <a:r>
              <a:rPr lang="en-US" dirty="0" err="1"/>
              <a:t>thực</a:t>
            </a:r>
            <a:endParaRPr lang="en-US" dirty="0"/>
          </a:p>
        </p:txBody>
      </p:sp>
      <p:sp>
        <p:nvSpPr>
          <p:cNvPr id="12" name="Rectangle: Rounded Corners 11">
            <a:extLst>
              <a:ext uri="{FF2B5EF4-FFF2-40B4-BE49-F238E27FC236}">
                <a16:creationId xmlns:a16="http://schemas.microsoft.com/office/drawing/2014/main" id="{80A6BACB-CFD4-4807-9BE1-8E5403D8386D}"/>
              </a:ext>
            </a:extLst>
          </p:cNvPr>
          <p:cNvSpPr/>
          <p:nvPr/>
        </p:nvSpPr>
        <p:spPr>
          <a:xfrm>
            <a:off x="3392939" y="2501549"/>
            <a:ext cx="2171465" cy="351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Cây</a:t>
            </a:r>
            <a:r>
              <a:rPr lang="en-US" dirty="0"/>
              <a:t> </a:t>
            </a:r>
            <a:r>
              <a:rPr lang="en-US" dirty="0" err="1"/>
              <a:t>ăn</a:t>
            </a:r>
            <a:r>
              <a:rPr lang="en-US" dirty="0"/>
              <a:t> </a:t>
            </a:r>
            <a:r>
              <a:rPr lang="en-US" dirty="0" err="1"/>
              <a:t>quả</a:t>
            </a:r>
            <a:endParaRPr lang="en-US" dirty="0"/>
          </a:p>
        </p:txBody>
      </p:sp>
      <p:sp>
        <p:nvSpPr>
          <p:cNvPr id="14" name="Rectangle: Rounded Corners 13">
            <a:extLst>
              <a:ext uri="{FF2B5EF4-FFF2-40B4-BE49-F238E27FC236}">
                <a16:creationId xmlns:a16="http://schemas.microsoft.com/office/drawing/2014/main" id="{DBC9E0BE-5CD4-45F8-9E57-A42A5C289CE7}"/>
              </a:ext>
            </a:extLst>
          </p:cNvPr>
          <p:cNvSpPr/>
          <p:nvPr/>
        </p:nvSpPr>
        <p:spPr>
          <a:xfrm>
            <a:off x="6256479" y="2517968"/>
            <a:ext cx="2171465" cy="351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Thủy</a:t>
            </a:r>
            <a:r>
              <a:rPr lang="en-US" dirty="0"/>
              <a:t> </a:t>
            </a:r>
            <a:r>
              <a:rPr lang="en-US" dirty="0" err="1"/>
              <a:t>sản</a:t>
            </a:r>
            <a:endParaRPr lang="en-US" dirty="0"/>
          </a:p>
        </p:txBody>
      </p:sp>
      <p:sp>
        <p:nvSpPr>
          <p:cNvPr id="16" name="Rectangle: Rounded Corners 15">
            <a:extLst>
              <a:ext uri="{FF2B5EF4-FFF2-40B4-BE49-F238E27FC236}">
                <a16:creationId xmlns:a16="http://schemas.microsoft.com/office/drawing/2014/main" id="{77801A95-4F88-49B3-A203-B553F749DC64}"/>
              </a:ext>
            </a:extLst>
          </p:cNvPr>
          <p:cNvSpPr/>
          <p:nvPr/>
        </p:nvSpPr>
        <p:spPr>
          <a:xfrm>
            <a:off x="9171398" y="2527401"/>
            <a:ext cx="2171465" cy="351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Trung</a:t>
            </a:r>
            <a:r>
              <a:rPr lang="en-US" dirty="0"/>
              <a:t> </a:t>
            </a:r>
            <a:r>
              <a:rPr lang="en-US" dirty="0" err="1"/>
              <a:t>tâm</a:t>
            </a:r>
            <a:r>
              <a:rPr lang="en-US" dirty="0"/>
              <a:t> </a:t>
            </a:r>
            <a:r>
              <a:rPr lang="en-US" dirty="0" err="1"/>
              <a:t>kinh</a:t>
            </a:r>
            <a:r>
              <a:rPr lang="en-US" dirty="0"/>
              <a:t> </a:t>
            </a:r>
            <a:r>
              <a:rPr lang="en-US" dirty="0" err="1"/>
              <a:t>tế</a:t>
            </a:r>
            <a:endParaRPr lang="en-US" dirty="0"/>
          </a:p>
        </p:txBody>
      </p:sp>
      <p:sp>
        <p:nvSpPr>
          <p:cNvPr id="18" name="Rectangle: Rounded Corners 17">
            <a:extLst>
              <a:ext uri="{FF2B5EF4-FFF2-40B4-BE49-F238E27FC236}">
                <a16:creationId xmlns:a16="http://schemas.microsoft.com/office/drawing/2014/main" id="{EA915F05-F1FA-4C24-95ED-76B6C2D62DD5}"/>
              </a:ext>
            </a:extLst>
          </p:cNvPr>
          <p:cNvSpPr/>
          <p:nvPr/>
        </p:nvSpPr>
        <p:spPr>
          <a:xfrm>
            <a:off x="10597415" y="6208099"/>
            <a:ext cx="1075592" cy="351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Hạn</a:t>
            </a:r>
            <a:r>
              <a:rPr lang="en-US" dirty="0"/>
              <a:t> </a:t>
            </a:r>
            <a:r>
              <a:rPr lang="en-US" dirty="0" err="1"/>
              <a:t>hán</a:t>
            </a:r>
            <a:endParaRPr lang="en-US" dirty="0"/>
          </a:p>
        </p:txBody>
      </p:sp>
      <p:sp>
        <p:nvSpPr>
          <p:cNvPr id="19" name="Rectangle: Rounded Corners 18">
            <a:extLst>
              <a:ext uri="{FF2B5EF4-FFF2-40B4-BE49-F238E27FC236}">
                <a16:creationId xmlns:a16="http://schemas.microsoft.com/office/drawing/2014/main" id="{5F768E0E-F6E5-4DCC-9482-AB9C6AFEDDB0}"/>
              </a:ext>
            </a:extLst>
          </p:cNvPr>
          <p:cNvSpPr/>
          <p:nvPr/>
        </p:nvSpPr>
        <p:spPr>
          <a:xfrm>
            <a:off x="6215223" y="6281631"/>
            <a:ext cx="1148417" cy="351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Lũ</a:t>
            </a:r>
            <a:r>
              <a:rPr lang="en-US" dirty="0"/>
              <a:t> </a:t>
            </a:r>
            <a:r>
              <a:rPr lang="en-US" dirty="0" err="1"/>
              <a:t>lụt</a:t>
            </a:r>
            <a:endParaRPr lang="en-US" dirty="0"/>
          </a:p>
        </p:txBody>
      </p:sp>
      <p:sp>
        <p:nvSpPr>
          <p:cNvPr id="21" name="Rectangle: Rounded Corners 20">
            <a:extLst>
              <a:ext uri="{FF2B5EF4-FFF2-40B4-BE49-F238E27FC236}">
                <a16:creationId xmlns:a16="http://schemas.microsoft.com/office/drawing/2014/main" id="{81E11D52-74A2-4FAD-951B-8353AACA932B}"/>
              </a:ext>
            </a:extLst>
          </p:cNvPr>
          <p:cNvSpPr/>
          <p:nvPr/>
        </p:nvSpPr>
        <p:spPr>
          <a:xfrm>
            <a:off x="3283794" y="6281631"/>
            <a:ext cx="871302" cy="351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Bão</a:t>
            </a:r>
            <a:endParaRPr lang="en-US" dirty="0"/>
          </a:p>
        </p:txBody>
      </p:sp>
    </p:spTree>
    <p:extLst>
      <p:ext uri="{BB962C8B-B14F-4D97-AF65-F5344CB8AC3E}">
        <p14:creationId xmlns:p14="http://schemas.microsoft.com/office/powerpoint/2010/main" val="31764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0"/>
                                        </p:tgtEl>
                                        <p:attrNameLst>
                                          <p:attrName>ppt_w</p:attrName>
                                        </p:attrNameLst>
                                      </p:cBhvr>
                                      <p:tavLst>
                                        <p:tav tm="0">
                                          <p:val>
                                            <p:strVal val="ppt_w"/>
                                          </p:val>
                                        </p:tav>
                                        <p:tav tm="100000">
                                          <p:val>
                                            <p:fltVal val="0"/>
                                          </p:val>
                                        </p:tav>
                                      </p:tavLst>
                                    </p:anim>
                                    <p:anim calcmode="lin" valueType="num">
                                      <p:cBhvr>
                                        <p:cTn id="14" dur="500"/>
                                        <p:tgtEl>
                                          <p:spTgt spid="20"/>
                                        </p:tgtEl>
                                        <p:attrNameLst>
                                          <p:attrName>ppt_h</p:attrName>
                                        </p:attrNameLst>
                                      </p:cBhvr>
                                      <p:tavLst>
                                        <p:tav tm="0">
                                          <p:val>
                                            <p:strVal val="ppt_h"/>
                                          </p:val>
                                        </p:tav>
                                        <p:tav tm="100000">
                                          <p:val>
                                            <p:fltVal val="0"/>
                                          </p:val>
                                        </p:tav>
                                      </p:tavLst>
                                    </p:anim>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 grpId="0" animBg="1"/>
      <p:bldP spid="12" grpId="0" animBg="1"/>
      <p:bldP spid="14" grpId="0" animBg="1"/>
      <p:bldP spid="16" grpId="0" animBg="1"/>
      <p:bldP spid="18"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2375-5310-4D4C-A0BC-274AD990ADE5}"/>
              </a:ext>
            </a:extLst>
          </p:cNvPr>
          <p:cNvSpPr>
            <a:spLocks noGrp="1"/>
          </p:cNvSpPr>
          <p:nvPr>
            <p:ph type="title"/>
          </p:nvPr>
        </p:nvSpPr>
        <p:spPr>
          <a:solidFill>
            <a:schemeClr val="accent2">
              <a:lumMod val="20000"/>
              <a:lumOff val="80000"/>
            </a:schemeClr>
          </a:solidFill>
        </p:spPr>
        <p:txBody>
          <a:bodyPr/>
          <a:lstStyle/>
          <a:p>
            <a:r>
              <a:rPr lang="en-US" dirty="0"/>
              <a:t>2. ẢNH HƯỞNG CỦA ĐỊA HÌNH ĐỐI VỚI KHAI THÁC KINH TẾ</a:t>
            </a:r>
          </a:p>
        </p:txBody>
      </p:sp>
      <p:sp>
        <p:nvSpPr>
          <p:cNvPr id="3" name="Content Placeholder 2">
            <a:extLst>
              <a:ext uri="{FF2B5EF4-FFF2-40B4-BE49-F238E27FC236}">
                <a16:creationId xmlns:a16="http://schemas.microsoft.com/office/drawing/2014/main" id="{7EDFCC29-BA0A-49B4-87B3-2D73B174B898}"/>
              </a:ext>
            </a:extLst>
          </p:cNvPr>
          <p:cNvSpPr>
            <a:spLocks noGrp="1"/>
          </p:cNvSpPr>
          <p:nvPr>
            <p:ph idx="1"/>
          </p:nvPr>
        </p:nvSpPr>
        <p:spPr>
          <a:xfrm>
            <a:off x="838200" y="2371173"/>
            <a:ext cx="10515600" cy="3805789"/>
          </a:xfrm>
        </p:spPr>
        <p:txBody>
          <a:bodyPr/>
          <a:lstStyle/>
          <a:p>
            <a:pPr marL="0" indent="0" algn="just">
              <a:lnSpc>
                <a:spcPct val="115000"/>
              </a:lnSpc>
              <a:spcBef>
                <a:spcPts val="600"/>
              </a:spcBef>
              <a:spcAft>
                <a:spcPts val="100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phì</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lương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100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bão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F0BAFAD0-B5F2-476E-9FDE-B11783A0AE6E}"/>
              </a:ext>
            </a:extLst>
          </p:cNvPr>
          <p:cNvSpPr/>
          <p:nvPr/>
        </p:nvSpPr>
        <p:spPr>
          <a:xfrm>
            <a:off x="986590" y="1780674"/>
            <a:ext cx="10515600" cy="500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lnSpc>
                <a:spcPct val="115000"/>
              </a:lnSpc>
              <a:spcAft>
                <a:spcPts val="1000"/>
              </a:spcAft>
              <a:buNone/>
            </a:pP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b</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512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62D7-7CC3-4CE7-99B5-39910A6AA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689" y="386109"/>
            <a:ext cx="3287804" cy="2465853"/>
          </a:xfrm>
          <a:prstGeom prst="rect">
            <a:avLst/>
          </a:prstGeom>
        </p:spPr>
      </p:pic>
      <p:pic>
        <p:nvPicPr>
          <p:cNvPr id="7" name="Picture 6">
            <a:extLst>
              <a:ext uri="{FF2B5EF4-FFF2-40B4-BE49-F238E27FC236}">
                <a16:creationId xmlns:a16="http://schemas.microsoft.com/office/drawing/2014/main" id="{FEEE0B4C-2F3D-4F71-B259-F2CA47961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354" y="320260"/>
            <a:ext cx="3287804" cy="2465853"/>
          </a:xfrm>
          <a:prstGeom prst="rect">
            <a:avLst/>
          </a:prstGeom>
        </p:spPr>
      </p:pic>
      <p:pic>
        <p:nvPicPr>
          <p:cNvPr id="9" name="Picture 8">
            <a:extLst>
              <a:ext uri="{FF2B5EF4-FFF2-40B4-BE49-F238E27FC236}">
                <a16:creationId xmlns:a16="http://schemas.microsoft.com/office/drawing/2014/main" id="{F908751B-ABF7-48B8-BF83-A859BD8BE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689" y="3734601"/>
            <a:ext cx="3287804" cy="2465853"/>
          </a:xfrm>
          <a:prstGeom prst="rect">
            <a:avLst/>
          </a:prstGeom>
        </p:spPr>
      </p:pic>
      <p:pic>
        <p:nvPicPr>
          <p:cNvPr id="11" name="Picture 10">
            <a:extLst>
              <a:ext uri="{FF2B5EF4-FFF2-40B4-BE49-F238E27FC236}">
                <a16:creationId xmlns:a16="http://schemas.microsoft.com/office/drawing/2014/main" id="{AA6153C7-D5E3-4CF2-8B7D-55B208667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250" y="3734600"/>
            <a:ext cx="3710638" cy="2465853"/>
          </a:xfrm>
          <a:prstGeom prst="rect">
            <a:avLst/>
          </a:prstGeom>
        </p:spPr>
      </p:pic>
      <p:pic>
        <p:nvPicPr>
          <p:cNvPr id="13" name="Picture 12">
            <a:extLst>
              <a:ext uri="{FF2B5EF4-FFF2-40B4-BE49-F238E27FC236}">
                <a16:creationId xmlns:a16="http://schemas.microsoft.com/office/drawing/2014/main" id="{3C263127-8EAC-4C62-BB09-CCEBB5668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2375" y="445866"/>
            <a:ext cx="3624513" cy="2319688"/>
          </a:xfrm>
          <a:prstGeom prst="rect">
            <a:avLst/>
          </a:prstGeom>
        </p:spPr>
      </p:pic>
      <p:pic>
        <p:nvPicPr>
          <p:cNvPr id="15" name="Picture 14">
            <a:extLst>
              <a:ext uri="{FF2B5EF4-FFF2-40B4-BE49-F238E27FC236}">
                <a16:creationId xmlns:a16="http://schemas.microsoft.com/office/drawing/2014/main" id="{0B450F47-1BEA-4FE9-82DF-82E404203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2699" y="3734600"/>
            <a:ext cx="3287805" cy="2465853"/>
          </a:xfrm>
          <a:prstGeom prst="rect">
            <a:avLst/>
          </a:prstGeom>
        </p:spPr>
      </p:pic>
      <p:sp>
        <p:nvSpPr>
          <p:cNvPr id="16" name="Rectangle 15">
            <a:extLst>
              <a:ext uri="{FF2B5EF4-FFF2-40B4-BE49-F238E27FC236}">
                <a16:creationId xmlns:a16="http://schemas.microsoft.com/office/drawing/2014/main" id="{6632B0D3-3E99-4029-9EC5-C8A4E4423A0A}"/>
              </a:ext>
            </a:extLst>
          </p:cNvPr>
          <p:cNvSpPr/>
          <p:nvPr/>
        </p:nvSpPr>
        <p:spPr>
          <a:xfrm>
            <a:off x="1135781" y="2964581"/>
            <a:ext cx="3003082" cy="3561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Biển</a:t>
            </a:r>
            <a:r>
              <a:rPr lang="en-US" dirty="0"/>
              <a:t> </a:t>
            </a:r>
            <a:r>
              <a:rPr lang="en-US" dirty="0" err="1"/>
              <a:t>Lăng</a:t>
            </a:r>
            <a:r>
              <a:rPr lang="en-US" dirty="0"/>
              <a:t> </a:t>
            </a:r>
            <a:r>
              <a:rPr lang="en-US" dirty="0" err="1"/>
              <a:t>Cô</a:t>
            </a:r>
            <a:endParaRPr lang="en-US" dirty="0"/>
          </a:p>
        </p:txBody>
      </p:sp>
      <p:sp>
        <p:nvSpPr>
          <p:cNvPr id="17" name="Rectangle 16">
            <a:extLst>
              <a:ext uri="{FF2B5EF4-FFF2-40B4-BE49-F238E27FC236}">
                <a16:creationId xmlns:a16="http://schemas.microsoft.com/office/drawing/2014/main" id="{129D50EE-9443-4931-8CFB-A1D9592DC758}"/>
              </a:ext>
            </a:extLst>
          </p:cNvPr>
          <p:cNvSpPr/>
          <p:nvPr/>
        </p:nvSpPr>
        <p:spPr>
          <a:xfrm>
            <a:off x="4873090" y="2945332"/>
            <a:ext cx="3003082" cy="3561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Biển</a:t>
            </a:r>
            <a:r>
              <a:rPr lang="en-US" dirty="0"/>
              <a:t> Phan </a:t>
            </a:r>
            <a:r>
              <a:rPr lang="en-US" dirty="0" err="1"/>
              <a:t>Thiết</a:t>
            </a:r>
            <a:endParaRPr lang="en-US" dirty="0"/>
          </a:p>
        </p:txBody>
      </p:sp>
      <p:sp>
        <p:nvSpPr>
          <p:cNvPr id="18" name="Rectangle 17">
            <a:extLst>
              <a:ext uri="{FF2B5EF4-FFF2-40B4-BE49-F238E27FC236}">
                <a16:creationId xmlns:a16="http://schemas.microsoft.com/office/drawing/2014/main" id="{A3FE15D2-9C89-4292-A8E2-D0794D791F2D}"/>
              </a:ext>
            </a:extLst>
          </p:cNvPr>
          <p:cNvSpPr/>
          <p:nvPr/>
        </p:nvSpPr>
        <p:spPr>
          <a:xfrm>
            <a:off x="8579557" y="2977089"/>
            <a:ext cx="3003082" cy="3561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Biển</a:t>
            </a:r>
            <a:r>
              <a:rPr lang="en-US" dirty="0"/>
              <a:t> </a:t>
            </a:r>
            <a:r>
              <a:rPr lang="en-US" dirty="0" err="1"/>
              <a:t>Mỹ</a:t>
            </a:r>
            <a:r>
              <a:rPr lang="en-US" dirty="0"/>
              <a:t> </a:t>
            </a:r>
            <a:r>
              <a:rPr lang="en-US" dirty="0" err="1"/>
              <a:t>Khê</a:t>
            </a:r>
            <a:endParaRPr lang="en-US" dirty="0"/>
          </a:p>
        </p:txBody>
      </p:sp>
      <p:sp>
        <p:nvSpPr>
          <p:cNvPr id="19" name="Rectangle 18">
            <a:extLst>
              <a:ext uri="{FF2B5EF4-FFF2-40B4-BE49-F238E27FC236}">
                <a16:creationId xmlns:a16="http://schemas.microsoft.com/office/drawing/2014/main" id="{56641F10-B65A-4591-9B05-C8FB439B92CF}"/>
              </a:ext>
            </a:extLst>
          </p:cNvPr>
          <p:cNvSpPr/>
          <p:nvPr/>
        </p:nvSpPr>
        <p:spPr>
          <a:xfrm>
            <a:off x="8552699" y="6293823"/>
            <a:ext cx="3003082" cy="3561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Biển</a:t>
            </a:r>
            <a:r>
              <a:rPr lang="en-US" dirty="0"/>
              <a:t> </a:t>
            </a:r>
            <a:r>
              <a:rPr lang="en-US" dirty="0" err="1"/>
              <a:t>Cần</a:t>
            </a:r>
            <a:r>
              <a:rPr lang="en-US" dirty="0"/>
              <a:t> </a:t>
            </a:r>
            <a:r>
              <a:rPr lang="en-US" dirty="0" err="1"/>
              <a:t>Giờ</a:t>
            </a:r>
            <a:endParaRPr lang="en-US" dirty="0"/>
          </a:p>
        </p:txBody>
      </p:sp>
      <p:sp>
        <p:nvSpPr>
          <p:cNvPr id="20" name="Rectangle 19">
            <a:extLst>
              <a:ext uri="{FF2B5EF4-FFF2-40B4-BE49-F238E27FC236}">
                <a16:creationId xmlns:a16="http://schemas.microsoft.com/office/drawing/2014/main" id="{4E5D1D0D-489D-457B-B01D-C0DC90C4DBA8}"/>
              </a:ext>
            </a:extLst>
          </p:cNvPr>
          <p:cNvSpPr/>
          <p:nvPr/>
        </p:nvSpPr>
        <p:spPr>
          <a:xfrm>
            <a:off x="4830028" y="6293823"/>
            <a:ext cx="3003082" cy="3561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Biển</a:t>
            </a:r>
            <a:r>
              <a:rPr lang="en-US" dirty="0"/>
              <a:t> </a:t>
            </a:r>
            <a:r>
              <a:rPr lang="en-US" dirty="0" err="1"/>
              <a:t>Vũng</a:t>
            </a:r>
            <a:r>
              <a:rPr lang="en-US" dirty="0"/>
              <a:t> </a:t>
            </a:r>
            <a:r>
              <a:rPr lang="en-US" dirty="0" err="1"/>
              <a:t>Tàu</a:t>
            </a:r>
            <a:endParaRPr lang="en-US" dirty="0"/>
          </a:p>
        </p:txBody>
      </p:sp>
      <p:sp>
        <p:nvSpPr>
          <p:cNvPr id="21" name="Rectangle 20">
            <a:extLst>
              <a:ext uri="{FF2B5EF4-FFF2-40B4-BE49-F238E27FC236}">
                <a16:creationId xmlns:a16="http://schemas.microsoft.com/office/drawing/2014/main" id="{5A34C518-69EF-4243-9DDE-F9BBB5F285F4}"/>
              </a:ext>
            </a:extLst>
          </p:cNvPr>
          <p:cNvSpPr/>
          <p:nvPr/>
        </p:nvSpPr>
        <p:spPr>
          <a:xfrm>
            <a:off x="1107357" y="6293823"/>
            <a:ext cx="3003082" cy="3561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Biển</a:t>
            </a:r>
            <a:r>
              <a:rPr lang="en-US" dirty="0"/>
              <a:t> </a:t>
            </a:r>
            <a:r>
              <a:rPr lang="en-US" dirty="0" err="1"/>
              <a:t>Nha</a:t>
            </a:r>
            <a:r>
              <a:rPr lang="en-US" dirty="0"/>
              <a:t> Trang</a:t>
            </a:r>
          </a:p>
        </p:txBody>
      </p:sp>
      <p:sp>
        <p:nvSpPr>
          <p:cNvPr id="22" name="Ribbon: Tilted Down 21">
            <a:extLst>
              <a:ext uri="{FF2B5EF4-FFF2-40B4-BE49-F238E27FC236}">
                <a16:creationId xmlns:a16="http://schemas.microsoft.com/office/drawing/2014/main" id="{AD4F6739-1239-4DC9-865D-A8C3AC3949BB}"/>
              </a:ext>
            </a:extLst>
          </p:cNvPr>
          <p:cNvSpPr/>
          <p:nvPr/>
        </p:nvSpPr>
        <p:spPr>
          <a:xfrm>
            <a:off x="2608898" y="2220280"/>
            <a:ext cx="7228572" cy="2319688"/>
          </a:xfrm>
          <a:prstGeom prst="ribb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Em</a:t>
            </a:r>
            <a:r>
              <a:rPr lang="en-US" sz="2800" dirty="0"/>
              <a:t> </a:t>
            </a:r>
            <a:r>
              <a:rPr lang="en-US" sz="2800" dirty="0" err="1"/>
              <a:t>hãy</a:t>
            </a:r>
            <a:r>
              <a:rPr lang="en-US" sz="2800" dirty="0"/>
              <a:t> </a:t>
            </a:r>
            <a:r>
              <a:rPr lang="en-US" sz="2800" dirty="0" err="1"/>
              <a:t>cho</a:t>
            </a:r>
            <a:r>
              <a:rPr lang="en-US" sz="2800" dirty="0"/>
              <a:t> </a:t>
            </a:r>
            <a:r>
              <a:rPr lang="en-US" sz="2800" dirty="0" err="1"/>
              <a:t>biết</a:t>
            </a:r>
            <a:r>
              <a:rPr lang="en-US" sz="2800" dirty="0"/>
              <a:t> </a:t>
            </a:r>
            <a:r>
              <a:rPr lang="en-US" sz="2800" dirty="0" err="1"/>
              <a:t>các</a:t>
            </a:r>
            <a:r>
              <a:rPr lang="en-US" sz="2800" dirty="0"/>
              <a:t> </a:t>
            </a:r>
            <a:r>
              <a:rPr lang="en-US" sz="2800" dirty="0" err="1"/>
              <a:t>biển</a:t>
            </a:r>
            <a:r>
              <a:rPr lang="en-US" sz="2800" dirty="0"/>
              <a:t> </a:t>
            </a:r>
            <a:r>
              <a:rPr lang="en-US" sz="2800" dirty="0" err="1"/>
              <a:t>sau</a:t>
            </a:r>
            <a:r>
              <a:rPr lang="en-US" sz="2800" dirty="0"/>
              <a:t> </a:t>
            </a:r>
            <a:r>
              <a:rPr lang="en-US" sz="2800" dirty="0" err="1"/>
              <a:t>thuộc</a:t>
            </a:r>
            <a:r>
              <a:rPr lang="en-US" sz="2800" dirty="0"/>
              <a:t> </a:t>
            </a:r>
            <a:r>
              <a:rPr lang="en-US" sz="2800" dirty="0" err="1"/>
              <a:t>địa</a:t>
            </a:r>
            <a:r>
              <a:rPr lang="en-US" sz="2800" dirty="0"/>
              <a:t> </a:t>
            </a:r>
            <a:r>
              <a:rPr lang="en-US" sz="2800" dirty="0" err="1"/>
              <a:t>phận</a:t>
            </a:r>
            <a:r>
              <a:rPr lang="en-US" sz="2800" dirty="0"/>
              <a:t> </a:t>
            </a:r>
            <a:r>
              <a:rPr lang="en-US" sz="2800" dirty="0" err="1"/>
              <a:t>của</a:t>
            </a:r>
            <a:r>
              <a:rPr lang="en-US" sz="2800" dirty="0"/>
              <a:t> </a:t>
            </a:r>
            <a:r>
              <a:rPr lang="en-US" sz="2800" dirty="0" err="1"/>
              <a:t>tỉnh</a:t>
            </a:r>
            <a:r>
              <a:rPr lang="en-US" sz="2800" dirty="0"/>
              <a:t>/ </a:t>
            </a:r>
            <a:r>
              <a:rPr lang="en-US" sz="2800" dirty="0" err="1"/>
              <a:t>thành</a:t>
            </a:r>
            <a:r>
              <a:rPr lang="en-US" sz="2800" dirty="0"/>
              <a:t> </a:t>
            </a:r>
            <a:r>
              <a:rPr lang="en-US" sz="2800" dirty="0" err="1"/>
              <a:t>nào</a:t>
            </a:r>
            <a:r>
              <a:rPr lang="en-US" sz="2800" dirty="0"/>
              <a:t> </a:t>
            </a:r>
            <a:r>
              <a:rPr lang="en-US" sz="2800" dirty="0" err="1"/>
              <a:t>của</a:t>
            </a:r>
            <a:r>
              <a:rPr lang="en-US" sz="2800" dirty="0"/>
              <a:t> </a:t>
            </a:r>
            <a:r>
              <a:rPr lang="en-US" sz="2800" dirty="0" err="1"/>
              <a:t>nước</a:t>
            </a:r>
            <a:r>
              <a:rPr lang="en-US" sz="2800" dirty="0"/>
              <a:t> ta?</a:t>
            </a:r>
          </a:p>
        </p:txBody>
      </p:sp>
    </p:spTree>
    <p:extLst>
      <p:ext uri="{BB962C8B-B14F-4D97-AF65-F5344CB8AC3E}">
        <p14:creationId xmlns:p14="http://schemas.microsoft.com/office/powerpoint/2010/main" val="69599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fltVal val="0"/>
                                          </p:val>
                                        </p:tav>
                                      </p:tavLst>
                                    </p:anim>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2375-5310-4D4C-A0BC-274AD990ADE5}"/>
              </a:ext>
            </a:extLst>
          </p:cNvPr>
          <p:cNvSpPr>
            <a:spLocks noGrp="1"/>
          </p:cNvSpPr>
          <p:nvPr>
            <p:ph type="title"/>
          </p:nvPr>
        </p:nvSpPr>
        <p:spPr>
          <a:solidFill>
            <a:schemeClr val="accent2">
              <a:lumMod val="20000"/>
              <a:lumOff val="80000"/>
            </a:schemeClr>
          </a:solidFill>
        </p:spPr>
        <p:txBody>
          <a:bodyPr/>
          <a:lstStyle/>
          <a:p>
            <a:r>
              <a:rPr lang="en-US" dirty="0"/>
              <a:t>2. ẢNH HƯỞNG CỦA ĐỊA HÌNH ĐỐI VỚI KHAI THÁC KINH TẾ</a:t>
            </a:r>
          </a:p>
        </p:txBody>
      </p:sp>
      <p:sp>
        <p:nvSpPr>
          <p:cNvPr id="3" name="Content Placeholder 2">
            <a:extLst>
              <a:ext uri="{FF2B5EF4-FFF2-40B4-BE49-F238E27FC236}">
                <a16:creationId xmlns:a16="http://schemas.microsoft.com/office/drawing/2014/main" id="{7EDFCC29-BA0A-49B4-87B3-2D73B174B898}"/>
              </a:ext>
            </a:extLst>
          </p:cNvPr>
          <p:cNvSpPr>
            <a:spLocks noGrp="1"/>
          </p:cNvSpPr>
          <p:nvPr>
            <p:ph idx="1"/>
          </p:nvPr>
        </p:nvSpPr>
        <p:spPr>
          <a:xfrm>
            <a:off x="5832908" y="2371173"/>
            <a:ext cx="5520891" cy="3805789"/>
          </a:xfrm>
        </p:spPr>
        <p:txBody>
          <a:bodyPr>
            <a:normAutofit/>
          </a:bodyPr>
          <a:lstStyle/>
          <a:p>
            <a:pPr marL="0" indent="0" algn="just">
              <a:lnSpc>
                <a:spcPct val="115000"/>
              </a:lnSpc>
              <a:spcBef>
                <a:spcPts val="600"/>
              </a:spcBef>
              <a:spcAft>
                <a:spcPts val="1000"/>
              </a:spcAft>
              <a:buNone/>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Thuận lợi: Phát triển du lịch biển, nuôi trồng hải sản, xây dựng cảng biển đặc biệt là cảng nước sâu.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1000"/>
              </a:spcAft>
              <a:buNone/>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Khó khăn: một số đoạn bờ biển bị mài mòn, sạt lở...</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F0BAFAD0-B5F2-476E-9FDE-B11783A0AE6E}"/>
              </a:ext>
            </a:extLst>
          </p:cNvPr>
          <p:cNvSpPr/>
          <p:nvPr/>
        </p:nvSpPr>
        <p:spPr>
          <a:xfrm>
            <a:off x="986590" y="1780674"/>
            <a:ext cx="10515600" cy="500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lnSpc>
                <a:spcPct val="115000"/>
              </a:lnSpc>
              <a:spcBef>
                <a:spcPts val="600"/>
              </a:spcBef>
              <a:spcAft>
                <a:spcPts val="1000"/>
              </a:spcAft>
              <a:buNone/>
            </a:pPr>
            <a:r>
              <a:rPr lang="nl-NL" sz="3200" b="1" i="1" dirty="0">
                <a:effectLst/>
                <a:latin typeface="Times New Roman" panose="02020603050405020304" pitchFamily="18" charset="0"/>
                <a:ea typeface="Times New Roman" panose="02020603050405020304" pitchFamily="18" charset="0"/>
                <a:cs typeface="Times New Roman" panose="02020603050405020304" pitchFamily="18" charset="0"/>
              </a:rPr>
              <a:t>c. Đối với địa hình bờ biển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932C3BDA-D6BD-4499-BCAE-EDE6ACB0DF53}"/>
              </a:ext>
            </a:extLst>
          </p:cNvPr>
          <p:cNvSpPr/>
          <p:nvPr/>
        </p:nvSpPr>
        <p:spPr>
          <a:xfrm>
            <a:off x="914400" y="2550695"/>
            <a:ext cx="4321743" cy="36672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Em</a:t>
            </a:r>
            <a:r>
              <a:rPr lang="en-US" sz="2800" dirty="0">
                <a:solidFill>
                  <a:schemeClr val="tx1"/>
                </a:solidFill>
              </a:rPr>
              <a:t> </a:t>
            </a:r>
            <a:r>
              <a:rPr lang="en-US" sz="2800" dirty="0" err="1">
                <a:solidFill>
                  <a:schemeClr val="tx1"/>
                </a:solidFill>
              </a:rPr>
              <a:t>hãy</a:t>
            </a:r>
            <a:r>
              <a:rPr lang="en-US" sz="2800" dirty="0">
                <a:solidFill>
                  <a:schemeClr val="tx1"/>
                </a:solidFill>
              </a:rPr>
              <a:t> </a:t>
            </a:r>
            <a:r>
              <a:rPr lang="en-US" sz="2800" dirty="0" err="1">
                <a:solidFill>
                  <a:schemeClr val="tx1"/>
                </a:solidFill>
              </a:rPr>
              <a:t>chỉ</a:t>
            </a:r>
            <a:r>
              <a:rPr lang="en-US" sz="2800" dirty="0">
                <a:solidFill>
                  <a:schemeClr val="tx1"/>
                </a:solidFill>
              </a:rPr>
              <a:t> ra </a:t>
            </a:r>
            <a:r>
              <a:rPr lang="en-US" sz="2800" dirty="0" err="1">
                <a:solidFill>
                  <a:schemeClr val="tx1"/>
                </a:solidFill>
              </a:rPr>
              <a:t>những</a:t>
            </a:r>
            <a:r>
              <a:rPr lang="en-US" sz="2800" dirty="0">
                <a:solidFill>
                  <a:schemeClr val="tx1"/>
                </a:solidFill>
              </a:rPr>
              <a:t> </a:t>
            </a:r>
            <a:r>
              <a:rPr lang="en-US" sz="2800" dirty="0" err="1">
                <a:solidFill>
                  <a:schemeClr val="tx1"/>
                </a:solidFill>
              </a:rPr>
              <a:t>thuận</a:t>
            </a:r>
            <a:r>
              <a:rPr lang="en-US" sz="2800" dirty="0">
                <a:solidFill>
                  <a:schemeClr val="tx1"/>
                </a:solidFill>
              </a:rPr>
              <a:t> </a:t>
            </a:r>
            <a:r>
              <a:rPr lang="en-US" sz="2800" dirty="0" err="1">
                <a:solidFill>
                  <a:schemeClr val="tx1"/>
                </a:solidFill>
              </a:rPr>
              <a:t>lợi</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khó</a:t>
            </a:r>
            <a:r>
              <a:rPr lang="en-US" sz="2800" dirty="0">
                <a:solidFill>
                  <a:schemeClr val="tx1"/>
                </a:solidFill>
              </a:rPr>
              <a:t> </a:t>
            </a:r>
            <a:r>
              <a:rPr lang="en-US" sz="2800" dirty="0" err="1">
                <a:solidFill>
                  <a:schemeClr val="tx1"/>
                </a:solidFill>
              </a:rPr>
              <a:t>khăn</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vấn</a:t>
            </a:r>
            <a:r>
              <a:rPr lang="en-US" sz="2800" dirty="0">
                <a:solidFill>
                  <a:schemeClr val="tx1"/>
                </a:solidFill>
              </a:rPr>
              <a:t> </a:t>
            </a:r>
            <a:r>
              <a:rPr lang="en-US" sz="2800" dirty="0" err="1">
                <a:solidFill>
                  <a:schemeClr val="tx1"/>
                </a:solidFill>
              </a:rPr>
              <a:t>đề</a:t>
            </a:r>
            <a:r>
              <a:rPr lang="en-US" sz="2800" dirty="0">
                <a:solidFill>
                  <a:schemeClr val="tx1"/>
                </a:solidFill>
              </a:rPr>
              <a:t> </a:t>
            </a:r>
            <a:r>
              <a:rPr lang="en-US" sz="2800" dirty="0" err="1">
                <a:solidFill>
                  <a:schemeClr val="tx1"/>
                </a:solidFill>
              </a:rPr>
              <a:t>phát</a:t>
            </a:r>
            <a:r>
              <a:rPr lang="en-US" sz="2800" dirty="0">
                <a:solidFill>
                  <a:schemeClr val="tx1"/>
                </a:solidFill>
              </a:rPr>
              <a:t> </a:t>
            </a:r>
            <a:r>
              <a:rPr lang="en-US" sz="2800" dirty="0" err="1">
                <a:solidFill>
                  <a:schemeClr val="tx1"/>
                </a:solidFill>
              </a:rPr>
              <a:t>triển</a:t>
            </a:r>
            <a:r>
              <a:rPr lang="en-US" sz="2800" dirty="0">
                <a:solidFill>
                  <a:schemeClr val="tx1"/>
                </a:solidFill>
              </a:rPr>
              <a:t> </a:t>
            </a:r>
            <a:r>
              <a:rPr lang="en-US" sz="2800" dirty="0" err="1">
                <a:solidFill>
                  <a:schemeClr val="tx1"/>
                </a:solidFill>
              </a:rPr>
              <a:t>kinh</a:t>
            </a:r>
            <a:r>
              <a:rPr lang="en-US" sz="2800" dirty="0">
                <a:solidFill>
                  <a:schemeClr val="tx1"/>
                </a:solidFill>
              </a:rPr>
              <a:t> </a:t>
            </a:r>
            <a:r>
              <a:rPr lang="en-US" sz="2800" dirty="0" err="1">
                <a:solidFill>
                  <a:schemeClr val="tx1"/>
                </a:solidFill>
              </a:rPr>
              <a:t>tế</a:t>
            </a:r>
            <a:r>
              <a:rPr lang="en-US" sz="2800" dirty="0">
                <a:solidFill>
                  <a:schemeClr val="tx1"/>
                </a:solidFill>
              </a:rPr>
              <a:t> </a:t>
            </a:r>
            <a:r>
              <a:rPr lang="en-US" sz="2800" dirty="0" err="1">
                <a:solidFill>
                  <a:schemeClr val="tx1"/>
                </a:solidFill>
              </a:rPr>
              <a:t>biển</a:t>
            </a:r>
            <a:r>
              <a:rPr lang="en-US" sz="2800" dirty="0">
                <a:solidFill>
                  <a:schemeClr val="tx1"/>
                </a:solidFill>
              </a:rPr>
              <a:t> ở </a:t>
            </a:r>
            <a:r>
              <a:rPr lang="en-US" sz="2800" dirty="0" err="1">
                <a:solidFill>
                  <a:schemeClr val="tx1"/>
                </a:solidFill>
              </a:rPr>
              <a:t>nước</a:t>
            </a:r>
            <a:r>
              <a:rPr lang="en-US" sz="2800" dirty="0">
                <a:solidFill>
                  <a:schemeClr val="tx1"/>
                </a:solidFill>
              </a:rPr>
              <a:t> ta </a:t>
            </a:r>
            <a:r>
              <a:rPr lang="en-US" sz="2800" dirty="0" err="1">
                <a:solidFill>
                  <a:schemeClr val="tx1"/>
                </a:solidFill>
              </a:rPr>
              <a:t>hiện</a:t>
            </a:r>
            <a:r>
              <a:rPr lang="en-US" sz="2800" dirty="0">
                <a:solidFill>
                  <a:schemeClr val="tx1"/>
                </a:solidFill>
              </a:rPr>
              <a:t> nay?</a:t>
            </a:r>
          </a:p>
        </p:txBody>
      </p:sp>
    </p:spTree>
    <p:extLst>
      <p:ext uri="{BB962C8B-B14F-4D97-AF65-F5344CB8AC3E}">
        <p14:creationId xmlns:p14="http://schemas.microsoft.com/office/powerpoint/2010/main" val="23178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2375-5310-4D4C-A0BC-274AD990ADE5}"/>
              </a:ext>
            </a:extLst>
          </p:cNvPr>
          <p:cNvSpPr>
            <a:spLocks noGrp="1"/>
          </p:cNvSpPr>
          <p:nvPr>
            <p:ph type="title"/>
          </p:nvPr>
        </p:nvSpPr>
        <p:spPr>
          <a:solidFill>
            <a:schemeClr val="accent6">
              <a:lumMod val="40000"/>
              <a:lumOff val="60000"/>
            </a:schemeClr>
          </a:solidFill>
        </p:spPr>
        <p:txBody>
          <a:bodyPr/>
          <a:lstStyle/>
          <a:p>
            <a:r>
              <a:rPr lang="en-US" b="1" dirty="0"/>
              <a:t>1. ẢNH HƯỞNG CỦA ĐỊA HÌNH ĐỐI VỚI SỰ PHÂN HÓA LÃNH THỔ TỰ NHIÊN</a:t>
            </a:r>
          </a:p>
        </p:txBody>
      </p:sp>
      <p:sp>
        <p:nvSpPr>
          <p:cNvPr id="4" name="Rectangle 3">
            <a:extLst>
              <a:ext uri="{FF2B5EF4-FFF2-40B4-BE49-F238E27FC236}">
                <a16:creationId xmlns:a16="http://schemas.microsoft.com/office/drawing/2014/main" id="{F0BAFAD0-B5F2-476E-9FDE-B11783A0AE6E}"/>
              </a:ext>
            </a:extLst>
          </p:cNvPr>
          <p:cNvSpPr/>
          <p:nvPr/>
        </p:nvSpPr>
        <p:spPr>
          <a:xfrm>
            <a:off x="838200" y="1780674"/>
            <a:ext cx="10515600" cy="500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t>a. </a:t>
            </a:r>
            <a:r>
              <a:rPr lang="en-US" sz="3200" dirty="0" err="1"/>
              <a:t>Đối</a:t>
            </a:r>
            <a:r>
              <a:rPr lang="en-US" sz="3200" dirty="0"/>
              <a:t> </a:t>
            </a:r>
            <a:r>
              <a:rPr lang="en-US" sz="3200" dirty="0" err="1"/>
              <a:t>với</a:t>
            </a:r>
            <a:r>
              <a:rPr lang="en-US" sz="3200" dirty="0"/>
              <a:t> </a:t>
            </a:r>
            <a:r>
              <a:rPr lang="en-US" sz="3200" dirty="0" err="1"/>
              <a:t>khí</a:t>
            </a:r>
            <a:r>
              <a:rPr lang="en-US" sz="3200" dirty="0"/>
              <a:t> </a:t>
            </a:r>
            <a:r>
              <a:rPr lang="en-US" sz="3200" dirty="0" err="1"/>
              <a:t>hậu</a:t>
            </a:r>
            <a:r>
              <a:rPr lang="en-US" sz="3200" dirty="0"/>
              <a:t> </a:t>
            </a:r>
            <a:r>
              <a:rPr lang="en-US" sz="3200" dirty="0" err="1"/>
              <a:t>và</a:t>
            </a:r>
            <a:r>
              <a:rPr lang="en-US" sz="3200" dirty="0"/>
              <a:t> </a:t>
            </a:r>
            <a:r>
              <a:rPr lang="en-US" sz="3200" dirty="0" err="1"/>
              <a:t>sinh</a:t>
            </a:r>
            <a:r>
              <a:rPr lang="en-US" sz="3200" dirty="0"/>
              <a:t> </a:t>
            </a:r>
            <a:r>
              <a:rPr lang="en-US" sz="3200" dirty="0" err="1"/>
              <a:t>vật</a:t>
            </a:r>
            <a:endParaRPr lang="en-US" sz="3200" dirty="0"/>
          </a:p>
        </p:txBody>
      </p:sp>
      <p:sp>
        <p:nvSpPr>
          <p:cNvPr id="7" name="Rectangle 6">
            <a:extLst>
              <a:ext uri="{FF2B5EF4-FFF2-40B4-BE49-F238E27FC236}">
                <a16:creationId xmlns:a16="http://schemas.microsoft.com/office/drawing/2014/main" id="{C18D0EEC-E824-44D8-A974-0C4D88700751}"/>
              </a:ext>
            </a:extLst>
          </p:cNvPr>
          <p:cNvSpPr/>
          <p:nvPr/>
        </p:nvSpPr>
        <p:spPr>
          <a:xfrm>
            <a:off x="838200" y="2626093"/>
            <a:ext cx="10515600" cy="500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t>b. </a:t>
            </a:r>
            <a:r>
              <a:rPr lang="en-US" sz="3200" dirty="0" err="1"/>
              <a:t>Đối</a:t>
            </a:r>
            <a:r>
              <a:rPr lang="en-US" sz="3200" dirty="0"/>
              <a:t> </a:t>
            </a:r>
            <a:r>
              <a:rPr lang="en-US" sz="3200" dirty="0" err="1"/>
              <a:t>với</a:t>
            </a:r>
            <a:r>
              <a:rPr lang="en-US" sz="3200" dirty="0"/>
              <a:t> </a:t>
            </a:r>
            <a:r>
              <a:rPr lang="en-US" sz="3200" dirty="0" err="1"/>
              <a:t>sông</a:t>
            </a:r>
            <a:r>
              <a:rPr lang="en-US" sz="3200" dirty="0"/>
              <a:t> </a:t>
            </a:r>
            <a:r>
              <a:rPr lang="en-US" sz="3200" dirty="0" err="1"/>
              <a:t>ngòi</a:t>
            </a:r>
            <a:r>
              <a:rPr lang="en-US" sz="3200" dirty="0"/>
              <a:t> </a:t>
            </a:r>
            <a:r>
              <a:rPr lang="en-US" sz="3200" dirty="0" err="1"/>
              <a:t>và</a:t>
            </a:r>
            <a:r>
              <a:rPr lang="en-US" sz="3200" dirty="0"/>
              <a:t> </a:t>
            </a:r>
            <a:r>
              <a:rPr lang="en-US" sz="3200" dirty="0" err="1"/>
              <a:t>đất</a:t>
            </a:r>
            <a:endParaRPr lang="en-US" sz="3200" dirty="0"/>
          </a:p>
        </p:txBody>
      </p:sp>
    </p:spTree>
    <p:extLst>
      <p:ext uri="{BB962C8B-B14F-4D97-AF65-F5344CB8AC3E}">
        <p14:creationId xmlns:p14="http://schemas.microsoft.com/office/powerpoint/2010/main" val="17786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3724-1F9E-40FE-819D-7DFFA4DD18AC}"/>
              </a:ext>
            </a:extLst>
          </p:cNvPr>
          <p:cNvSpPr>
            <a:spLocks noGrp="1"/>
          </p:cNvSpPr>
          <p:nvPr>
            <p:ph type="title"/>
          </p:nvPr>
        </p:nvSpPr>
        <p:spPr>
          <a:solidFill>
            <a:schemeClr val="accent6">
              <a:lumMod val="40000"/>
              <a:lumOff val="60000"/>
            </a:schemeClr>
          </a:solidFill>
        </p:spPr>
        <p:txBody>
          <a:bodyPr/>
          <a:lstStyle/>
          <a:p>
            <a:r>
              <a:rPr lang="en-US" dirty="0" err="1"/>
              <a:t>Độ</a:t>
            </a:r>
            <a:r>
              <a:rPr lang="en-US" dirty="0"/>
              <a:t> </a:t>
            </a:r>
            <a:r>
              <a:rPr lang="en-US" dirty="0" err="1"/>
              <a:t>cao</a:t>
            </a:r>
            <a:r>
              <a:rPr lang="en-US" dirty="0"/>
              <a:t> </a:t>
            </a:r>
            <a:r>
              <a:rPr lang="en-US" dirty="0" err="1"/>
              <a:t>địa</a:t>
            </a:r>
            <a:r>
              <a:rPr lang="en-US" dirty="0"/>
              <a:t> </a:t>
            </a:r>
            <a:r>
              <a:rPr lang="en-US" dirty="0" err="1"/>
              <a:t>hình</a:t>
            </a:r>
            <a:r>
              <a:rPr lang="en-US" dirty="0"/>
              <a:t> </a:t>
            </a:r>
            <a:r>
              <a:rPr lang="en-US" dirty="0" err="1"/>
              <a:t>ảnh</a:t>
            </a:r>
            <a:r>
              <a:rPr lang="en-US" dirty="0"/>
              <a:t> </a:t>
            </a:r>
            <a:r>
              <a:rPr lang="en-US" dirty="0" err="1"/>
              <a:t>hưởng</a:t>
            </a:r>
            <a:r>
              <a:rPr lang="en-US" dirty="0"/>
              <a:t> </a:t>
            </a:r>
            <a:r>
              <a:rPr lang="en-US" dirty="0" err="1"/>
              <a:t>tới</a:t>
            </a:r>
            <a:r>
              <a:rPr lang="en-US" dirty="0"/>
              <a:t> </a:t>
            </a:r>
            <a:r>
              <a:rPr lang="en-US" dirty="0" err="1"/>
              <a:t>khí</a:t>
            </a:r>
            <a:r>
              <a:rPr lang="en-US" dirty="0"/>
              <a:t> </a:t>
            </a:r>
            <a:r>
              <a:rPr lang="en-US" dirty="0" err="1"/>
              <a:t>hậu</a:t>
            </a:r>
            <a:r>
              <a:rPr lang="en-US" dirty="0"/>
              <a:t> </a:t>
            </a:r>
            <a:r>
              <a:rPr lang="en-US" dirty="0" err="1"/>
              <a:t>và</a:t>
            </a:r>
            <a:r>
              <a:rPr lang="en-US" dirty="0"/>
              <a:t> </a:t>
            </a:r>
            <a:r>
              <a:rPr lang="en-US" dirty="0" err="1"/>
              <a:t>sinh</a:t>
            </a:r>
            <a:r>
              <a:rPr lang="en-US" dirty="0"/>
              <a:t> </a:t>
            </a:r>
            <a:r>
              <a:rPr lang="en-US" dirty="0" err="1"/>
              <a:t>vật</a:t>
            </a:r>
            <a:r>
              <a:rPr lang="en-US" dirty="0"/>
              <a:t> </a:t>
            </a:r>
            <a:r>
              <a:rPr lang="en-US" dirty="0" err="1"/>
              <a:t>như</a:t>
            </a:r>
            <a:r>
              <a:rPr lang="en-US" dirty="0"/>
              <a:t> </a:t>
            </a:r>
            <a:r>
              <a:rPr lang="en-US" dirty="0" err="1"/>
              <a:t>thế</a:t>
            </a:r>
            <a:r>
              <a:rPr lang="en-US" dirty="0"/>
              <a:t> </a:t>
            </a:r>
            <a:r>
              <a:rPr lang="en-US" dirty="0" err="1"/>
              <a:t>nào</a:t>
            </a:r>
            <a:r>
              <a:rPr lang="en-US" dirty="0"/>
              <a:t>?</a:t>
            </a:r>
          </a:p>
        </p:txBody>
      </p:sp>
      <p:sp>
        <p:nvSpPr>
          <p:cNvPr id="9" name="Rectangle 8">
            <a:extLst>
              <a:ext uri="{FF2B5EF4-FFF2-40B4-BE49-F238E27FC236}">
                <a16:creationId xmlns:a16="http://schemas.microsoft.com/office/drawing/2014/main" id="{6EF4B913-1409-41C6-8904-4DFEC571CAA1}"/>
              </a:ext>
            </a:extLst>
          </p:cNvPr>
          <p:cNvSpPr/>
          <p:nvPr/>
        </p:nvSpPr>
        <p:spPr>
          <a:xfrm>
            <a:off x="3767087" y="2370080"/>
            <a:ext cx="2824212" cy="9144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Đai</a:t>
            </a:r>
            <a:r>
              <a:rPr lang="en-US" dirty="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đới</a:t>
            </a:r>
            <a:r>
              <a:rPr lang="en-US" dirty="0">
                <a:solidFill>
                  <a:schemeClr val="tx1"/>
                </a:solidFill>
              </a:rPr>
              <a:t> </a:t>
            </a:r>
            <a:r>
              <a:rPr lang="en-US" dirty="0" err="1">
                <a:solidFill>
                  <a:schemeClr val="tx1"/>
                </a:solidFill>
              </a:rPr>
              <a:t>gió</a:t>
            </a:r>
            <a:r>
              <a:rPr lang="en-US" dirty="0">
                <a:solidFill>
                  <a:schemeClr val="tx1"/>
                </a:solidFill>
              </a:rPr>
              <a:t> </a:t>
            </a:r>
            <a:r>
              <a:rPr lang="en-US" dirty="0" err="1">
                <a:solidFill>
                  <a:schemeClr val="tx1"/>
                </a:solidFill>
              </a:rPr>
              <a:t>mùa</a:t>
            </a:r>
            <a:r>
              <a:rPr lang="en-US" dirty="0">
                <a:solidFill>
                  <a:schemeClr val="tx1"/>
                </a:solidFill>
              </a:rPr>
              <a:t> </a:t>
            </a:r>
          </a:p>
        </p:txBody>
      </p:sp>
      <p:sp>
        <p:nvSpPr>
          <p:cNvPr id="10" name="Rectangle 9">
            <a:extLst>
              <a:ext uri="{FF2B5EF4-FFF2-40B4-BE49-F238E27FC236}">
                <a16:creationId xmlns:a16="http://schemas.microsoft.com/office/drawing/2014/main" id="{43DDF5D0-F5F0-48E7-A6C7-8FF060C2A88A}"/>
              </a:ext>
            </a:extLst>
          </p:cNvPr>
          <p:cNvSpPr/>
          <p:nvPr/>
        </p:nvSpPr>
        <p:spPr>
          <a:xfrm>
            <a:off x="3790348" y="3773558"/>
            <a:ext cx="2824212" cy="9144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Đai</a:t>
            </a:r>
            <a:r>
              <a:rPr lang="en-US" dirty="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đới</a:t>
            </a:r>
            <a:r>
              <a:rPr lang="en-US" dirty="0">
                <a:solidFill>
                  <a:schemeClr val="tx1"/>
                </a:solidFill>
              </a:rPr>
              <a:t> </a:t>
            </a:r>
            <a:r>
              <a:rPr lang="en-US" dirty="0" err="1">
                <a:solidFill>
                  <a:schemeClr val="tx1"/>
                </a:solidFill>
              </a:rPr>
              <a:t>gió</a:t>
            </a:r>
            <a:r>
              <a:rPr lang="en-US" dirty="0">
                <a:solidFill>
                  <a:schemeClr val="tx1"/>
                </a:solidFill>
              </a:rPr>
              <a:t> </a:t>
            </a:r>
            <a:r>
              <a:rPr lang="en-US" dirty="0" err="1">
                <a:solidFill>
                  <a:schemeClr val="tx1"/>
                </a:solidFill>
              </a:rPr>
              <a:t>mùa</a:t>
            </a:r>
            <a:r>
              <a:rPr lang="en-US" dirty="0">
                <a:solidFill>
                  <a:schemeClr val="tx1"/>
                </a:solidFill>
              </a:rPr>
              <a:t> </a:t>
            </a:r>
            <a:r>
              <a:rPr lang="en-US" dirty="0" err="1">
                <a:solidFill>
                  <a:schemeClr val="tx1"/>
                </a:solidFill>
              </a:rPr>
              <a:t>trên</a:t>
            </a:r>
            <a:r>
              <a:rPr lang="en-US" dirty="0">
                <a:solidFill>
                  <a:schemeClr val="tx1"/>
                </a:solidFill>
              </a:rPr>
              <a:t> </a:t>
            </a:r>
            <a:r>
              <a:rPr lang="en-US" dirty="0" err="1">
                <a:solidFill>
                  <a:schemeClr val="tx1"/>
                </a:solidFill>
              </a:rPr>
              <a:t>núi</a:t>
            </a:r>
            <a:r>
              <a:rPr lang="en-US" dirty="0">
                <a:solidFill>
                  <a:schemeClr val="tx1"/>
                </a:solidFill>
              </a:rPr>
              <a:t> </a:t>
            </a:r>
          </a:p>
        </p:txBody>
      </p:sp>
      <p:sp>
        <p:nvSpPr>
          <p:cNvPr id="11" name="Rectangle 10">
            <a:extLst>
              <a:ext uri="{FF2B5EF4-FFF2-40B4-BE49-F238E27FC236}">
                <a16:creationId xmlns:a16="http://schemas.microsoft.com/office/drawing/2014/main" id="{2BD032F6-A393-45E7-85EB-129AF4927A2B}"/>
              </a:ext>
            </a:extLst>
          </p:cNvPr>
          <p:cNvSpPr/>
          <p:nvPr/>
        </p:nvSpPr>
        <p:spPr>
          <a:xfrm>
            <a:off x="3790348" y="5415071"/>
            <a:ext cx="2824212" cy="914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Đai</a:t>
            </a:r>
            <a:r>
              <a:rPr lang="en-US" dirty="0">
                <a:solidFill>
                  <a:schemeClr val="tx1"/>
                </a:solidFill>
              </a:rPr>
              <a:t> </a:t>
            </a:r>
            <a:r>
              <a:rPr lang="en-US" dirty="0" err="1">
                <a:solidFill>
                  <a:schemeClr val="tx1"/>
                </a:solidFill>
              </a:rPr>
              <a:t>ôn</a:t>
            </a:r>
            <a:r>
              <a:rPr lang="en-US" dirty="0">
                <a:solidFill>
                  <a:schemeClr val="tx1"/>
                </a:solidFill>
              </a:rPr>
              <a:t> </a:t>
            </a:r>
            <a:r>
              <a:rPr lang="en-US" dirty="0" err="1">
                <a:solidFill>
                  <a:schemeClr val="tx1"/>
                </a:solidFill>
              </a:rPr>
              <a:t>đới</a:t>
            </a:r>
            <a:r>
              <a:rPr lang="en-US" dirty="0">
                <a:solidFill>
                  <a:schemeClr val="tx1"/>
                </a:solidFill>
              </a:rPr>
              <a:t> </a:t>
            </a:r>
            <a:r>
              <a:rPr lang="en-US" dirty="0" err="1">
                <a:solidFill>
                  <a:schemeClr val="tx1"/>
                </a:solidFill>
              </a:rPr>
              <a:t>gió</a:t>
            </a:r>
            <a:r>
              <a:rPr lang="en-US" dirty="0">
                <a:solidFill>
                  <a:schemeClr val="tx1"/>
                </a:solidFill>
              </a:rPr>
              <a:t> </a:t>
            </a:r>
            <a:r>
              <a:rPr lang="en-US" dirty="0" err="1">
                <a:solidFill>
                  <a:schemeClr val="tx1"/>
                </a:solidFill>
              </a:rPr>
              <a:t>mùa</a:t>
            </a:r>
            <a:r>
              <a:rPr lang="en-US" dirty="0">
                <a:solidFill>
                  <a:schemeClr val="tx1"/>
                </a:solidFill>
              </a:rPr>
              <a:t> </a:t>
            </a:r>
            <a:r>
              <a:rPr lang="en-US" dirty="0" err="1">
                <a:solidFill>
                  <a:schemeClr val="tx1"/>
                </a:solidFill>
              </a:rPr>
              <a:t>trên</a:t>
            </a:r>
            <a:r>
              <a:rPr lang="en-US" dirty="0">
                <a:solidFill>
                  <a:schemeClr val="tx1"/>
                </a:solidFill>
              </a:rPr>
              <a:t> </a:t>
            </a:r>
            <a:r>
              <a:rPr lang="en-US" dirty="0" err="1">
                <a:solidFill>
                  <a:schemeClr val="tx1"/>
                </a:solidFill>
              </a:rPr>
              <a:t>núi</a:t>
            </a:r>
            <a:r>
              <a:rPr lang="en-US" dirty="0">
                <a:solidFill>
                  <a:schemeClr val="tx1"/>
                </a:solidFill>
              </a:rPr>
              <a:t> </a:t>
            </a:r>
          </a:p>
        </p:txBody>
      </p:sp>
      <p:sp>
        <p:nvSpPr>
          <p:cNvPr id="12" name="Oval 11">
            <a:extLst>
              <a:ext uri="{FF2B5EF4-FFF2-40B4-BE49-F238E27FC236}">
                <a16:creationId xmlns:a16="http://schemas.microsoft.com/office/drawing/2014/main" id="{7D1E00DA-0EEB-4FB3-B555-E0499B21288A}"/>
              </a:ext>
            </a:extLst>
          </p:cNvPr>
          <p:cNvSpPr/>
          <p:nvPr/>
        </p:nvSpPr>
        <p:spPr>
          <a:xfrm>
            <a:off x="469632" y="2054154"/>
            <a:ext cx="1619051" cy="13255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Dưới</a:t>
            </a:r>
            <a:r>
              <a:rPr lang="en-US" dirty="0"/>
              <a:t> 1000m</a:t>
            </a:r>
          </a:p>
        </p:txBody>
      </p:sp>
      <p:sp>
        <p:nvSpPr>
          <p:cNvPr id="14" name="Oval 13">
            <a:extLst>
              <a:ext uri="{FF2B5EF4-FFF2-40B4-BE49-F238E27FC236}">
                <a16:creationId xmlns:a16="http://schemas.microsoft.com/office/drawing/2014/main" id="{A43B0436-31AE-4016-9AE4-BBD9D3E4125C}"/>
              </a:ext>
            </a:extLst>
          </p:cNvPr>
          <p:cNvSpPr/>
          <p:nvPr/>
        </p:nvSpPr>
        <p:spPr>
          <a:xfrm>
            <a:off x="479659" y="3554343"/>
            <a:ext cx="1598997" cy="1325563"/>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Trên</a:t>
            </a:r>
            <a:r>
              <a:rPr lang="en-US" dirty="0">
                <a:solidFill>
                  <a:schemeClr val="tx1"/>
                </a:solidFill>
              </a:rPr>
              <a:t> 1000m </a:t>
            </a:r>
            <a:r>
              <a:rPr lang="en-US" dirty="0" err="1">
                <a:solidFill>
                  <a:schemeClr val="tx1"/>
                </a:solidFill>
              </a:rPr>
              <a:t>đến</a:t>
            </a:r>
            <a:r>
              <a:rPr lang="en-US" dirty="0">
                <a:solidFill>
                  <a:schemeClr val="tx1"/>
                </a:solidFill>
              </a:rPr>
              <a:t> 2600m</a:t>
            </a:r>
          </a:p>
        </p:txBody>
      </p:sp>
      <p:sp>
        <p:nvSpPr>
          <p:cNvPr id="15" name="Oval 14">
            <a:extLst>
              <a:ext uri="{FF2B5EF4-FFF2-40B4-BE49-F238E27FC236}">
                <a16:creationId xmlns:a16="http://schemas.microsoft.com/office/drawing/2014/main" id="{E47DED64-BD61-4946-A162-4B8DF7AF3444}"/>
              </a:ext>
            </a:extLst>
          </p:cNvPr>
          <p:cNvSpPr/>
          <p:nvPr/>
        </p:nvSpPr>
        <p:spPr>
          <a:xfrm>
            <a:off x="469632" y="5054532"/>
            <a:ext cx="1609024" cy="132556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Trên</a:t>
            </a:r>
            <a:r>
              <a:rPr lang="en-US" dirty="0"/>
              <a:t> 2600m</a:t>
            </a:r>
          </a:p>
        </p:txBody>
      </p:sp>
      <p:sp>
        <p:nvSpPr>
          <p:cNvPr id="16" name="Arrow: Right 15">
            <a:extLst>
              <a:ext uri="{FF2B5EF4-FFF2-40B4-BE49-F238E27FC236}">
                <a16:creationId xmlns:a16="http://schemas.microsoft.com/office/drawing/2014/main" id="{0AAD23A9-5AAA-41F9-93AF-9319821561ED}"/>
              </a:ext>
            </a:extLst>
          </p:cNvPr>
          <p:cNvSpPr/>
          <p:nvPr/>
        </p:nvSpPr>
        <p:spPr>
          <a:xfrm>
            <a:off x="2088683" y="2371965"/>
            <a:ext cx="1711692" cy="71674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Khí</a:t>
            </a:r>
            <a:r>
              <a:rPr lang="en-US" dirty="0">
                <a:solidFill>
                  <a:schemeClr val="tx1"/>
                </a:solidFill>
              </a:rPr>
              <a:t> </a:t>
            </a:r>
            <a:r>
              <a:rPr lang="en-US" dirty="0" err="1">
                <a:solidFill>
                  <a:schemeClr val="tx1"/>
                </a:solidFill>
              </a:rPr>
              <a:t>hậu</a:t>
            </a:r>
            <a:endParaRPr lang="en-US" dirty="0">
              <a:solidFill>
                <a:schemeClr val="tx1"/>
              </a:solidFill>
            </a:endParaRPr>
          </a:p>
        </p:txBody>
      </p:sp>
      <p:sp>
        <p:nvSpPr>
          <p:cNvPr id="19" name="Rectangle: Rounded Corners 18">
            <a:extLst>
              <a:ext uri="{FF2B5EF4-FFF2-40B4-BE49-F238E27FC236}">
                <a16:creationId xmlns:a16="http://schemas.microsoft.com/office/drawing/2014/main" id="{C03C0C26-1D6D-423B-B9BC-F1B0DA5F41B0}"/>
              </a:ext>
            </a:extLst>
          </p:cNvPr>
          <p:cNvSpPr/>
          <p:nvPr/>
        </p:nvSpPr>
        <p:spPr>
          <a:xfrm>
            <a:off x="8140564" y="2219564"/>
            <a:ext cx="3965610" cy="91440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Hệ</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thái</a:t>
            </a:r>
            <a:r>
              <a:rPr lang="en-US" dirty="0">
                <a:solidFill>
                  <a:schemeClr val="tx1"/>
                </a:solidFill>
              </a:rPr>
              <a:t> </a:t>
            </a:r>
            <a:r>
              <a:rPr lang="en-US" dirty="0" err="1">
                <a:solidFill>
                  <a:schemeClr val="tx1"/>
                </a:solidFill>
              </a:rPr>
              <a:t>rừng</a:t>
            </a:r>
            <a:r>
              <a:rPr lang="en-US" dirty="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đới</a:t>
            </a:r>
            <a:r>
              <a:rPr lang="en-US" dirty="0">
                <a:solidFill>
                  <a:schemeClr val="tx1"/>
                </a:solidFill>
              </a:rPr>
              <a:t> </a:t>
            </a:r>
            <a:r>
              <a:rPr lang="en-US" dirty="0" err="1">
                <a:solidFill>
                  <a:schemeClr val="tx1"/>
                </a:solidFill>
              </a:rPr>
              <a:t>ẩm</a:t>
            </a:r>
            <a:r>
              <a:rPr lang="en-US" dirty="0">
                <a:solidFill>
                  <a:schemeClr val="tx1"/>
                </a:solidFill>
              </a:rPr>
              <a:t> </a:t>
            </a:r>
            <a:r>
              <a:rPr lang="en-US" dirty="0" err="1">
                <a:solidFill>
                  <a:schemeClr val="tx1"/>
                </a:solidFill>
              </a:rPr>
              <a:t>lá</a:t>
            </a:r>
            <a:r>
              <a:rPr lang="en-US" dirty="0">
                <a:solidFill>
                  <a:schemeClr val="tx1"/>
                </a:solidFill>
              </a:rPr>
              <a:t> </a:t>
            </a:r>
            <a:r>
              <a:rPr lang="en-US" dirty="0" err="1">
                <a:solidFill>
                  <a:schemeClr val="tx1"/>
                </a:solidFill>
              </a:rPr>
              <a:t>rộng</a:t>
            </a:r>
            <a:r>
              <a:rPr lang="en-US" dirty="0">
                <a:solidFill>
                  <a:schemeClr val="tx1"/>
                </a:solidFill>
              </a:rPr>
              <a:t> </a:t>
            </a:r>
            <a:r>
              <a:rPr lang="en-US" dirty="0" err="1">
                <a:solidFill>
                  <a:schemeClr val="tx1"/>
                </a:solidFill>
              </a:rPr>
              <a:t>thường</a:t>
            </a:r>
            <a:r>
              <a:rPr lang="en-US" dirty="0">
                <a:solidFill>
                  <a:schemeClr val="tx1"/>
                </a:solidFill>
              </a:rPr>
              <a:t> </a:t>
            </a:r>
            <a:r>
              <a:rPr lang="en-US" dirty="0" err="1">
                <a:solidFill>
                  <a:schemeClr val="tx1"/>
                </a:solidFill>
              </a:rPr>
              <a:t>xanh</a:t>
            </a:r>
            <a:r>
              <a:rPr lang="en-US" dirty="0">
                <a:solidFill>
                  <a:schemeClr val="tx1"/>
                </a:solidFill>
              </a:rPr>
              <a:t>, </a:t>
            </a:r>
            <a:r>
              <a:rPr lang="en-US" dirty="0" err="1">
                <a:solidFill>
                  <a:schemeClr val="tx1"/>
                </a:solidFill>
              </a:rPr>
              <a:t>rừng</a:t>
            </a:r>
            <a:r>
              <a:rPr lang="en-US" dirty="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đới</a:t>
            </a:r>
            <a:r>
              <a:rPr lang="en-US" dirty="0">
                <a:solidFill>
                  <a:schemeClr val="tx1"/>
                </a:solidFill>
              </a:rPr>
              <a:t> </a:t>
            </a:r>
            <a:r>
              <a:rPr lang="en-US" dirty="0" err="1">
                <a:solidFill>
                  <a:schemeClr val="tx1"/>
                </a:solidFill>
              </a:rPr>
              <a:t>gió</a:t>
            </a:r>
            <a:r>
              <a:rPr lang="en-US" dirty="0">
                <a:solidFill>
                  <a:schemeClr val="tx1"/>
                </a:solidFill>
              </a:rPr>
              <a:t> </a:t>
            </a:r>
            <a:r>
              <a:rPr lang="en-US" dirty="0" err="1">
                <a:solidFill>
                  <a:schemeClr val="tx1"/>
                </a:solidFill>
              </a:rPr>
              <a:t>mùa</a:t>
            </a:r>
            <a:endParaRPr lang="en-US" dirty="0">
              <a:solidFill>
                <a:schemeClr val="tx1"/>
              </a:solidFill>
            </a:endParaRPr>
          </a:p>
        </p:txBody>
      </p:sp>
      <p:sp>
        <p:nvSpPr>
          <p:cNvPr id="20" name="Rectangle: Rounded Corners 19">
            <a:extLst>
              <a:ext uri="{FF2B5EF4-FFF2-40B4-BE49-F238E27FC236}">
                <a16:creationId xmlns:a16="http://schemas.microsoft.com/office/drawing/2014/main" id="{A7C6EF05-4180-47D6-9EEC-6850FA8B51D3}"/>
              </a:ext>
            </a:extLst>
          </p:cNvPr>
          <p:cNvSpPr/>
          <p:nvPr/>
        </p:nvSpPr>
        <p:spPr>
          <a:xfrm>
            <a:off x="8140564" y="3789050"/>
            <a:ext cx="3965610" cy="91440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Rừng</a:t>
            </a:r>
            <a:r>
              <a:rPr lang="en-US" dirty="0">
                <a:solidFill>
                  <a:schemeClr val="tx1"/>
                </a:solidFill>
              </a:rPr>
              <a:t> </a:t>
            </a:r>
            <a:r>
              <a:rPr lang="en-US" dirty="0" err="1">
                <a:solidFill>
                  <a:schemeClr val="tx1"/>
                </a:solidFill>
              </a:rPr>
              <a:t>cận</a:t>
            </a:r>
            <a:r>
              <a:rPr lang="en-US" dirty="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lá</a:t>
            </a:r>
            <a:r>
              <a:rPr lang="en-US" dirty="0">
                <a:solidFill>
                  <a:schemeClr val="tx1"/>
                </a:solidFill>
              </a:rPr>
              <a:t> </a:t>
            </a:r>
            <a:r>
              <a:rPr lang="en-US" dirty="0" err="1">
                <a:solidFill>
                  <a:schemeClr val="tx1"/>
                </a:solidFill>
              </a:rPr>
              <a:t>rộng</a:t>
            </a:r>
            <a:r>
              <a:rPr lang="en-US" dirty="0">
                <a:solidFill>
                  <a:schemeClr val="tx1"/>
                </a:solidFill>
              </a:rPr>
              <a:t>, </a:t>
            </a:r>
            <a:r>
              <a:rPr lang="en-US" dirty="0" err="1">
                <a:solidFill>
                  <a:schemeClr val="tx1"/>
                </a:solidFill>
              </a:rPr>
              <a:t>rừng</a:t>
            </a:r>
            <a:r>
              <a:rPr lang="en-US" dirty="0">
                <a:solidFill>
                  <a:schemeClr val="tx1"/>
                </a:solidFill>
              </a:rPr>
              <a:t> </a:t>
            </a:r>
            <a:r>
              <a:rPr lang="en-US" dirty="0" err="1">
                <a:solidFill>
                  <a:schemeClr val="tx1"/>
                </a:solidFill>
              </a:rPr>
              <a:t>lá</a:t>
            </a:r>
            <a:r>
              <a:rPr lang="en-US" dirty="0">
                <a:solidFill>
                  <a:schemeClr val="tx1"/>
                </a:solidFill>
              </a:rPr>
              <a:t> </a:t>
            </a:r>
            <a:r>
              <a:rPr lang="en-US" dirty="0" err="1">
                <a:solidFill>
                  <a:schemeClr val="tx1"/>
                </a:solidFill>
              </a:rPr>
              <a:t>kim</a:t>
            </a:r>
            <a:endParaRPr lang="en-US" dirty="0">
              <a:solidFill>
                <a:schemeClr val="tx1"/>
              </a:solidFill>
            </a:endParaRPr>
          </a:p>
        </p:txBody>
      </p:sp>
      <p:sp>
        <p:nvSpPr>
          <p:cNvPr id="21" name="Rectangle: Rounded Corners 20">
            <a:extLst>
              <a:ext uri="{FF2B5EF4-FFF2-40B4-BE49-F238E27FC236}">
                <a16:creationId xmlns:a16="http://schemas.microsoft.com/office/drawing/2014/main" id="{6E07CC2C-FFFA-4D86-89C3-EB876266267F}"/>
              </a:ext>
            </a:extLst>
          </p:cNvPr>
          <p:cNvSpPr/>
          <p:nvPr/>
        </p:nvSpPr>
        <p:spPr>
          <a:xfrm>
            <a:off x="8163824" y="5443719"/>
            <a:ext cx="3942350" cy="91440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Thực</a:t>
            </a:r>
            <a:r>
              <a:rPr lang="en-US" dirty="0">
                <a:solidFill>
                  <a:schemeClr val="tx1"/>
                </a:solidFill>
              </a:rPr>
              <a:t> </a:t>
            </a:r>
            <a:r>
              <a:rPr lang="en-US" dirty="0" err="1">
                <a:solidFill>
                  <a:schemeClr val="tx1"/>
                </a:solidFill>
              </a:rPr>
              <a:t>vật</a:t>
            </a:r>
            <a:r>
              <a:rPr lang="en-US" dirty="0">
                <a:solidFill>
                  <a:schemeClr val="tx1"/>
                </a:solidFill>
              </a:rPr>
              <a:t> </a:t>
            </a:r>
            <a:r>
              <a:rPr lang="en-US" dirty="0" err="1">
                <a:solidFill>
                  <a:schemeClr val="tx1"/>
                </a:solidFill>
              </a:rPr>
              <a:t>ôn</a:t>
            </a:r>
            <a:r>
              <a:rPr lang="en-US" dirty="0">
                <a:solidFill>
                  <a:schemeClr val="tx1"/>
                </a:solidFill>
              </a:rPr>
              <a:t> </a:t>
            </a:r>
            <a:r>
              <a:rPr lang="en-US" dirty="0" err="1">
                <a:solidFill>
                  <a:schemeClr val="tx1"/>
                </a:solidFill>
              </a:rPr>
              <a:t>đới</a:t>
            </a:r>
            <a:r>
              <a:rPr lang="en-US" dirty="0">
                <a:solidFill>
                  <a:schemeClr val="tx1"/>
                </a:solidFill>
              </a:rPr>
              <a:t> </a:t>
            </a:r>
            <a:r>
              <a:rPr lang="en-US" dirty="0" err="1">
                <a:solidFill>
                  <a:schemeClr val="tx1"/>
                </a:solidFill>
              </a:rPr>
              <a:t>như</a:t>
            </a:r>
            <a:r>
              <a:rPr lang="en-US" dirty="0">
                <a:solidFill>
                  <a:schemeClr val="tx1"/>
                </a:solidFill>
              </a:rPr>
              <a:t> </a:t>
            </a:r>
            <a:r>
              <a:rPr lang="en-US" dirty="0" err="1">
                <a:solidFill>
                  <a:schemeClr val="tx1"/>
                </a:solidFill>
              </a:rPr>
              <a:t>đỗ</a:t>
            </a:r>
            <a:r>
              <a:rPr lang="en-US" dirty="0">
                <a:solidFill>
                  <a:schemeClr val="tx1"/>
                </a:solidFill>
              </a:rPr>
              <a:t> </a:t>
            </a:r>
            <a:r>
              <a:rPr lang="en-US" dirty="0" err="1">
                <a:solidFill>
                  <a:schemeClr val="tx1"/>
                </a:solidFill>
              </a:rPr>
              <a:t>quyên</a:t>
            </a:r>
            <a:r>
              <a:rPr lang="en-US" dirty="0">
                <a:solidFill>
                  <a:schemeClr val="tx1"/>
                </a:solidFill>
              </a:rPr>
              <a:t>, </a:t>
            </a:r>
            <a:r>
              <a:rPr lang="en-US" dirty="0" err="1">
                <a:solidFill>
                  <a:schemeClr val="tx1"/>
                </a:solidFill>
              </a:rPr>
              <a:t>lãnh</a:t>
            </a:r>
            <a:r>
              <a:rPr lang="en-US" dirty="0">
                <a:solidFill>
                  <a:schemeClr val="tx1"/>
                </a:solidFill>
              </a:rPr>
              <a:t> </a:t>
            </a:r>
            <a:r>
              <a:rPr lang="en-US" dirty="0" err="1">
                <a:solidFill>
                  <a:schemeClr val="tx1"/>
                </a:solidFill>
              </a:rPr>
              <a:t>sam</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sam</a:t>
            </a:r>
            <a:endParaRPr lang="en-US" dirty="0">
              <a:solidFill>
                <a:schemeClr val="tx1"/>
              </a:solidFill>
            </a:endParaRPr>
          </a:p>
        </p:txBody>
      </p:sp>
      <p:sp>
        <p:nvSpPr>
          <p:cNvPr id="22" name="Arrow: Right 21">
            <a:extLst>
              <a:ext uri="{FF2B5EF4-FFF2-40B4-BE49-F238E27FC236}">
                <a16:creationId xmlns:a16="http://schemas.microsoft.com/office/drawing/2014/main" id="{709DD74E-ADE1-435F-A163-F22CC30A686D}"/>
              </a:ext>
            </a:extLst>
          </p:cNvPr>
          <p:cNvSpPr/>
          <p:nvPr/>
        </p:nvSpPr>
        <p:spPr>
          <a:xfrm>
            <a:off x="2078656" y="5471720"/>
            <a:ext cx="1711692" cy="71674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Khí</a:t>
            </a:r>
            <a:r>
              <a:rPr lang="en-US" dirty="0">
                <a:solidFill>
                  <a:schemeClr val="tx1"/>
                </a:solidFill>
              </a:rPr>
              <a:t> </a:t>
            </a:r>
            <a:r>
              <a:rPr lang="en-US" dirty="0" err="1">
                <a:solidFill>
                  <a:schemeClr val="tx1"/>
                </a:solidFill>
              </a:rPr>
              <a:t>hậu</a:t>
            </a:r>
            <a:endParaRPr lang="en-US" dirty="0">
              <a:solidFill>
                <a:schemeClr val="tx1"/>
              </a:solidFill>
            </a:endParaRPr>
          </a:p>
        </p:txBody>
      </p:sp>
      <p:sp>
        <p:nvSpPr>
          <p:cNvPr id="23" name="Arrow: Right 22">
            <a:extLst>
              <a:ext uri="{FF2B5EF4-FFF2-40B4-BE49-F238E27FC236}">
                <a16:creationId xmlns:a16="http://schemas.microsoft.com/office/drawing/2014/main" id="{289E974F-EB5A-4CC1-97F3-86B6AD8675B6}"/>
              </a:ext>
            </a:extLst>
          </p:cNvPr>
          <p:cNvSpPr/>
          <p:nvPr/>
        </p:nvSpPr>
        <p:spPr>
          <a:xfrm>
            <a:off x="2078656" y="3858753"/>
            <a:ext cx="1711692" cy="71674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Khí</a:t>
            </a:r>
            <a:r>
              <a:rPr lang="en-US" dirty="0">
                <a:solidFill>
                  <a:schemeClr val="tx1"/>
                </a:solidFill>
              </a:rPr>
              <a:t> </a:t>
            </a:r>
            <a:r>
              <a:rPr lang="en-US" dirty="0" err="1">
                <a:solidFill>
                  <a:schemeClr val="tx1"/>
                </a:solidFill>
              </a:rPr>
              <a:t>hậu</a:t>
            </a:r>
            <a:endParaRPr lang="en-US" dirty="0">
              <a:solidFill>
                <a:schemeClr val="tx1"/>
              </a:solidFill>
            </a:endParaRPr>
          </a:p>
        </p:txBody>
      </p:sp>
      <p:sp>
        <p:nvSpPr>
          <p:cNvPr id="26" name="Arrow: Right 25">
            <a:extLst>
              <a:ext uri="{FF2B5EF4-FFF2-40B4-BE49-F238E27FC236}">
                <a16:creationId xmlns:a16="http://schemas.microsoft.com/office/drawing/2014/main" id="{F2E0CF97-24A2-4285-A5E7-F1E1D66763E3}"/>
              </a:ext>
            </a:extLst>
          </p:cNvPr>
          <p:cNvSpPr/>
          <p:nvPr/>
        </p:nvSpPr>
        <p:spPr>
          <a:xfrm>
            <a:off x="6614559" y="2373750"/>
            <a:ext cx="1549265" cy="71674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Sinh</a:t>
            </a:r>
            <a:r>
              <a:rPr lang="en-US" dirty="0">
                <a:solidFill>
                  <a:schemeClr val="tx1"/>
                </a:solidFill>
              </a:rPr>
              <a:t> </a:t>
            </a:r>
            <a:r>
              <a:rPr lang="en-US" dirty="0" err="1">
                <a:solidFill>
                  <a:schemeClr val="tx1"/>
                </a:solidFill>
              </a:rPr>
              <a:t>vật</a:t>
            </a:r>
            <a:endParaRPr lang="en-US" dirty="0">
              <a:solidFill>
                <a:schemeClr val="tx1"/>
              </a:solidFill>
            </a:endParaRPr>
          </a:p>
        </p:txBody>
      </p:sp>
      <p:sp>
        <p:nvSpPr>
          <p:cNvPr id="27" name="Arrow: Right 26">
            <a:extLst>
              <a:ext uri="{FF2B5EF4-FFF2-40B4-BE49-F238E27FC236}">
                <a16:creationId xmlns:a16="http://schemas.microsoft.com/office/drawing/2014/main" id="{0CB3342D-112E-4874-9E83-028D6981A1D6}"/>
              </a:ext>
            </a:extLst>
          </p:cNvPr>
          <p:cNvSpPr/>
          <p:nvPr/>
        </p:nvSpPr>
        <p:spPr>
          <a:xfrm>
            <a:off x="6591299" y="3970292"/>
            <a:ext cx="1549265" cy="71674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Sinh</a:t>
            </a:r>
            <a:r>
              <a:rPr lang="en-US" dirty="0">
                <a:solidFill>
                  <a:schemeClr val="tx1"/>
                </a:solidFill>
              </a:rPr>
              <a:t> </a:t>
            </a:r>
            <a:r>
              <a:rPr lang="en-US" dirty="0" err="1">
                <a:solidFill>
                  <a:schemeClr val="tx1"/>
                </a:solidFill>
              </a:rPr>
              <a:t>vật</a:t>
            </a:r>
            <a:endParaRPr lang="en-US" dirty="0">
              <a:solidFill>
                <a:schemeClr val="tx1"/>
              </a:solidFill>
            </a:endParaRPr>
          </a:p>
        </p:txBody>
      </p:sp>
      <p:sp>
        <p:nvSpPr>
          <p:cNvPr id="28" name="Arrow: Right 27">
            <a:extLst>
              <a:ext uri="{FF2B5EF4-FFF2-40B4-BE49-F238E27FC236}">
                <a16:creationId xmlns:a16="http://schemas.microsoft.com/office/drawing/2014/main" id="{87943CA8-716E-4878-9CB9-4606B406AF4B}"/>
              </a:ext>
            </a:extLst>
          </p:cNvPr>
          <p:cNvSpPr/>
          <p:nvPr/>
        </p:nvSpPr>
        <p:spPr>
          <a:xfrm>
            <a:off x="6660277" y="5542546"/>
            <a:ext cx="1549265" cy="71674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Sinh</a:t>
            </a:r>
            <a:r>
              <a:rPr lang="en-US" dirty="0">
                <a:solidFill>
                  <a:schemeClr val="tx1"/>
                </a:solidFill>
              </a:rPr>
              <a:t> </a:t>
            </a:r>
            <a:r>
              <a:rPr lang="en-US" dirty="0" err="1">
                <a:solidFill>
                  <a:schemeClr val="tx1"/>
                </a:solidFill>
              </a:rPr>
              <a:t>vật</a:t>
            </a:r>
            <a:endParaRPr lang="en-US" dirty="0">
              <a:solidFill>
                <a:schemeClr val="tx1"/>
              </a:solidFill>
            </a:endParaRPr>
          </a:p>
        </p:txBody>
      </p:sp>
    </p:spTree>
    <p:extLst>
      <p:ext uri="{BB962C8B-B14F-4D97-AF65-F5344CB8AC3E}">
        <p14:creationId xmlns:p14="http://schemas.microsoft.com/office/powerpoint/2010/main" val="224151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9" grpId="0" animBg="1"/>
      <p:bldP spid="20" grpId="0" animBg="1"/>
      <p:bldP spid="21"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82E606-550B-4E69-928D-7D972D9303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759" y="914401"/>
            <a:ext cx="3696422" cy="3753852"/>
          </a:xfrm>
        </p:spPr>
      </p:pic>
      <p:sp>
        <p:nvSpPr>
          <p:cNvPr id="6" name="Callout: Up Arrow 5">
            <a:extLst>
              <a:ext uri="{FF2B5EF4-FFF2-40B4-BE49-F238E27FC236}">
                <a16:creationId xmlns:a16="http://schemas.microsoft.com/office/drawing/2014/main" id="{3D68A706-D214-4ED7-A5A3-4614E6B08F70}"/>
              </a:ext>
            </a:extLst>
          </p:cNvPr>
          <p:cNvSpPr/>
          <p:nvPr/>
        </p:nvSpPr>
        <p:spPr>
          <a:xfrm>
            <a:off x="185212" y="4668253"/>
            <a:ext cx="3541367" cy="1020278"/>
          </a:xfrm>
          <a:prstGeom prst="up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Đây</a:t>
            </a:r>
            <a:r>
              <a:rPr lang="en-US" dirty="0"/>
              <a:t> </a:t>
            </a:r>
            <a:r>
              <a:rPr lang="en-US" dirty="0" err="1"/>
              <a:t>là</a:t>
            </a:r>
            <a:r>
              <a:rPr lang="en-US" dirty="0"/>
              <a:t> </a:t>
            </a:r>
            <a:r>
              <a:rPr lang="en-US" dirty="0" err="1"/>
              <a:t>dãy</a:t>
            </a:r>
            <a:r>
              <a:rPr lang="en-US" dirty="0"/>
              <a:t> </a:t>
            </a:r>
            <a:r>
              <a:rPr lang="en-US" dirty="0" err="1"/>
              <a:t>núi</a:t>
            </a:r>
            <a:r>
              <a:rPr lang="en-US" dirty="0"/>
              <a:t> </a:t>
            </a:r>
            <a:r>
              <a:rPr lang="en-US" dirty="0" err="1"/>
              <a:t>nào</a:t>
            </a:r>
            <a:r>
              <a:rPr lang="en-US" dirty="0"/>
              <a:t> </a:t>
            </a:r>
            <a:r>
              <a:rPr lang="en-US" dirty="0" err="1"/>
              <a:t>của</a:t>
            </a:r>
            <a:r>
              <a:rPr lang="en-US" dirty="0"/>
              <a:t> </a:t>
            </a:r>
            <a:r>
              <a:rPr lang="en-US" dirty="0" err="1"/>
              <a:t>nước</a:t>
            </a:r>
            <a:r>
              <a:rPr lang="en-US" dirty="0"/>
              <a:t> ta?</a:t>
            </a:r>
          </a:p>
        </p:txBody>
      </p:sp>
      <p:sp>
        <p:nvSpPr>
          <p:cNvPr id="7" name="Rectangle 6">
            <a:extLst>
              <a:ext uri="{FF2B5EF4-FFF2-40B4-BE49-F238E27FC236}">
                <a16:creationId xmlns:a16="http://schemas.microsoft.com/office/drawing/2014/main" id="{9AD36B43-6C04-4256-B110-576D31290442}"/>
              </a:ext>
            </a:extLst>
          </p:cNvPr>
          <p:cNvSpPr/>
          <p:nvPr/>
        </p:nvSpPr>
        <p:spPr>
          <a:xfrm>
            <a:off x="4109902" y="914401"/>
            <a:ext cx="7825339" cy="109098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Khí</a:t>
            </a:r>
            <a:r>
              <a:rPr lang="en-US" sz="3200" b="1" dirty="0"/>
              <a:t> </a:t>
            </a:r>
            <a:r>
              <a:rPr lang="en-US" sz="3200" b="1" dirty="0" err="1"/>
              <a:t>hậu</a:t>
            </a:r>
            <a:r>
              <a:rPr lang="en-US" sz="3200" b="1" dirty="0"/>
              <a:t> </a:t>
            </a:r>
            <a:r>
              <a:rPr lang="en-US" sz="3200" b="1" dirty="0" err="1"/>
              <a:t>phân</a:t>
            </a:r>
            <a:r>
              <a:rPr lang="en-US" sz="3200" b="1" dirty="0"/>
              <a:t> </a:t>
            </a:r>
            <a:r>
              <a:rPr lang="en-US" sz="3200" b="1" dirty="0" err="1"/>
              <a:t>hóa</a:t>
            </a:r>
            <a:r>
              <a:rPr lang="en-US" sz="3200" b="1" dirty="0"/>
              <a:t> </a:t>
            </a:r>
            <a:r>
              <a:rPr lang="en-US" sz="3200" b="1" dirty="0" err="1"/>
              <a:t>như</a:t>
            </a:r>
            <a:r>
              <a:rPr lang="en-US" sz="3200" b="1" dirty="0"/>
              <a:t> </a:t>
            </a:r>
            <a:r>
              <a:rPr lang="en-US" sz="3200" b="1" dirty="0" err="1"/>
              <a:t>thế</a:t>
            </a:r>
            <a:r>
              <a:rPr lang="en-US" sz="3200" b="1" dirty="0"/>
              <a:t> </a:t>
            </a:r>
            <a:r>
              <a:rPr lang="en-US" sz="3200" b="1" dirty="0" err="1"/>
              <a:t>nào</a:t>
            </a:r>
            <a:r>
              <a:rPr lang="en-US" sz="3200" b="1" dirty="0"/>
              <a:t> </a:t>
            </a:r>
            <a:r>
              <a:rPr lang="en-US" sz="3200" b="1" dirty="0" err="1"/>
              <a:t>giữa</a:t>
            </a:r>
            <a:r>
              <a:rPr lang="en-US" sz="3200" b="1" dirty="0"/>
              <a:t> </a:t>
            </a:r>
            <a:r>
              <a:rPr lang="en-US" sz="3200" b="1" dirty="0" err="1"/>
              <a:t>hai</a:t>
            </a:r>
            <a:r>
              <a:rPr lang="en-US" sz="3200" b="1" dirty="0"/>
              <a:t> </a:t>
            </a:r>
            <a:r>
              <a:rPr lang="en-US" sz="3200" b="1" dirty="0" err="1"/>
              <a:t>bên</a:t>
            </a:r>
            <a:r>
              <a:rPr lang="en-US" sz="3200" b="1" dirty="0"/>
              <a:t> </a:t>
            </a:r>
            <a:r>
              <a:rPr lang="en-US" sz="3200" b="1" dirty="0" err="1"/>
              <a:t>sườn</a:t>
            </a:r>
            <a:r>
              <a:rPr lang="en-US" sz="3200" b="1" dirty="0"/>
              <a:t> </a:t>
            </a:r>
            <a:r>
              <a:rPr lang="en-US" sz="3200" b="1" dirty="0" err="1"/>
              <a:t>núi</a:t>
            </a:r>
            <a:r>
              <a:rPr lang="en-US" sz="3200" b="1" dirty="0"/>
              <a:t>?</a:t>
            </a:r>
          </a:p>
        </p:txBody>
      </p:sp>
      <p:sp>
        <p:nvSpPr>
          <p:cNvPr id="10" name="Star: 6 Points 9">
            <a:extLst>
              <a:ext uri="{FF2B5EF4-FFF2-40B4-BE49-F238E27FC236}">
                <a16:creationId xmlns:a16="http://schemas.microsoft.com/office/drawing/2014/main" id="{8BFBC01B-9BAC-4B80-875F-D275729B1C8D}"/>
              </a:ext>
            </a:extLst>
          </p:cNvPr>
          <p:cNvSpPr/>
          <p:nvPr/>
        </p:nvSpPr>
        <p:spPr>
          <a:xfrm>
            <a:off x="4015131" y="3420301"/>
            <a:ext cx="3830855" cy="2415894"/>
          </a:xfrm>
          <a:prstGeom prst="star6">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Mưa</a:t>
            </a:r>
            <a:r>
              <a:rPr lang="en-US" sz="2800" dirty="0">
                <a:solidFill>
                  <a:schemeClr val="tx1"/>
                </a:solidFill>
              </a:rPr>
              <a:t> </a:t>
            </a:r>
            <a:r>
              <a:rPr lang="en-US" sz="2800" dirty="0" err="1">
                <a:solidFill>
                  <a:schemeClr val="tx1"/>
                </a:solidFill>
              </a:rPr>
              <a:t>nhiều</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vật</a:t>
            </a:r>
            <a:r>
              <a:rPr lang="en-US" sz="2800" dirty="0">
                <a:solidFill>
                  <a:schemeClr val="tx1"/>
                </a:solidFill>
              </a:rPr>
              <a:t> </a:t>
            </a:r>
            <a:r>
              <a:rPr lang="en-US" sz="2800" dirty="0" err="1">
                <a:solidFill>
                  <a:schemeClr val="tx1"/>
                </a:solidFill>
              </a:rPr>
              <a:t>phát</a:t>
            </a:r>
            <a:r>
              <a:rPr lang="en-US" sz="2800" dirty="0">
                <a:solidFill>
                  <a:schemeClr val="tx1"/>
                </a:solidFill>
              </a:rPr>
              <a:t> </a:t>
            </a:r>
            <a:r>
              <a:rPr lang="en-US" sz="2800" dirty="0" err="1">
                <a:solidFill>
                  <a:schemeClr val="tx1"/>
                </a:solidFill>
              </a:rPr>
              <a:t>triển</a:t>
            </a:r>
            <a:endParaRPr lang="en-US" sz="2800" dirty="0">
              <a:solidFill>
                <a:schemeClr val="tx1"/>
              </a:solidFill>
            </a:endParaRPr>
          </a:p>
        </p:txBody>
      </p:sp>
      <p:sp>
        <p:nvSpPr>
          <p:cNvPr id="11" name="Star: 6 Points 10">
            <a:extLst>
              <a:ext uri="{FF2B5EF4-FFF2-40B4-BE49-F238E27FC236}">
                <a16:creationId xmlns:a16="http://schemas.microsoft.com/office/drawing/2014/main" id="{872E8049-99A3-4BE1-AE89-FC2035FF0341}"/>
              </a:ext>
            </a:extLst>
          </p:cNvPr>
          <p:cNvSpPr/>
          <p:nvPr/>
        </p:nvSpPr>
        <p:spPr>
          <a:xfrm>
            <a:off x="8268290" y="3420301"/>
            <a:ext cx="3830855" cy="2415894"/>
          </a:xfrm>
          <a:prstGeom prst="star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Mưa</a:t>
            </a:r>
            <a:r>
              <a:rPr lang="en-US" sz="2800" dirty="0">
                <a:solidFill>
                  <a:schemeClr val="tx1"/>
                </a:solidFill>
              </a:rPr>
              <a:t> </a:t>
            </a:r>
            <a:r>
              <a:rPr lang="en-US" sz="2800" dirty="0" err="1">
                <a:solidFill>
                  <a:schemeClr val="tx1"/>
                </a:solidFill>
              </a:rPr>
              <a:t>ít</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vật</a:t>
            </a:r>
            <a:r>
              <a:rPr lang="en-US" sz="2800" dirty="0">
                <a:solidFill>
                  <a:schemeClr val="tx1"/>
                </a:solidFill>
              </a:rPr>
              <a:t> </a:t>
            </a:r>
            <a:r>
              <a:rPr lang="en-US" sz="2800" dirty="0" err="1">
                <a:solidFill>
                  <a:schemeClr val="tx1"/>
                </a:solidFill>
              </a:rPr>
              <a:t>nghèo</a:t>
            </a:r>
            <a:r>
              <a:rPr lang="en-US" sz="2800" dirty="0">
                <a:solidFill>
                  <a:schemeClr val="tx1"/>
                </a:solidFill>
              </a:rPr>
              <a:t> </a:t>
            </a:r>
            <a:r>
              <a:rPr lang="en-US" sz="2800" dirty="0" err="1">
                <a:solidFill>
                  <a:schemeClr val="tx1"/>
                </a:solidFill>
              </a:rPr>
              <a:t>nàn</a:t>
            </a:r>
            <a:endParaRPr lang="en-US" sz="2800" dirty="0">
              <a:solidFill>
                <a:schemeClr val="tx1"/>
              </a:solidFill>
            </a:endParaRPr>
          </a:p>
        </p:txBody>
      </p:sp>
      <p:sp>
        <p:nvSpPr>
          <p:cNvPr id="12" name="Arrow: Down 11">
            <a:extLst>
              <a:ext uri="{FF2B5EF4-FFF2-40B4-BE49-F238E27FC236}">
                <a16:creationId xmlns:a16="http://schemas.microsoft.com/office/drawing/2014/main" id="{5542CDC0-E64E-4167-9702-DE62FEA9AC8F}"/>
              </a:ext>
            </a:extLst>
          </p:cNvPr>
          <p:cNvSpPr/>
          <p:nvPr/>
        </p:nvSpPr>
        <p:spPr>
          <a:xfrm>
            <a:off x="4607888" y="2005387"/>
            <a:ext cx="2645343" cy="141491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Sườn</a:t>
            </a:r>
            <a:r>
              <a:rPr lang="en-US" sz="2400" dirty="0"/>
              <a:t> </a:t>
            </a:r>
            <a:r>
              <a:rPr lang="en-US" sz="2400" dirty="0" err="1"/>
              <a:t>đón</a:t>
            </a:r>
            <a:r>
              <a:rPr lang="en-US" sz="2400" dirty="0"/>
              <a:t> </a:t>
            </a:r>
            <a:r>
              <a:rPr lang="en-US" sz="2400" dirty="0" err="1"/>
              <a:t>gió</a:t>
            </a:r>
            <a:endParaRPr lang="en-US" sz="2400" dirty="0"/>
          </a:p>
        </p:txBody>
      </p:sp>
      <p:sp>
        <p:nvSpPr>
          <p:cNvPr id="13" name="Arrow: Down 12">
            <a:extLst>
              <a:ext uri="{FF2B5EF4-FFF2-40B4-BE49-F238E27FC236}">
                <a16:creationId xmlns:a16="http://schemas.microsoft.com/office/drawing/2014/main" id="{DE65C761-ED77-4721-A575-CC24F9C5BA9A}"/>
              </a:ext>
            </a:extLst>
          </p:cNvPr>
          <p:cNvSpPr/>
          <p:nvPr/>
        </p:nvSpPr>
        <p:spPr>
          <a:xfrm>
            <a:off x="8831575" y="2014086"/>
            <a:ext cx="2645343" cy="141491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Sườn</a:t>
            </a:r>
            <a:r>
              <a:rPr lang="en-US" sz="2400" dirty="0"/>
              <a:t> </a:t>
            </a:r>
            <a:r>
              <a:rPr lang="en-US" sz="2400" dirty="0" err="1"/>
              <a:t>khuất</a:t>
            </a:r>
            <a:r>
              <a:rPr lang="en-US" sz="2400" dirty="0"/>
              <a:t> </a:t>
            </a:r>
            <a:r>
              <a:rPr lang="en-US" sz="2400" dirty="0" err="1"/>
              <a:t>gió</a:t>
            </a:r>
            <a:endParaRPr lang="en-US" sz="2400" dirty="0"/>
          </a:p>
        </p:txBody>
      </p:sp>
      <p:pic>
        <p:nvPicPr>
          <p:cNvPr id="3" name="Picture 2">
            <a:extLst>
              <a:ext uri="{FF2B5EF4-FFF2-40B4-BE49-F238E27FC236}">
                <a16:creationId xmlns:a16="http://schemas.microsoft.com/office/drawing/2014/main" id="{94B18BD0-7E58-46BF-9206-CFBBAE593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763" y="2014086"/>
            <a:ext cx="3501589" cy="3311091"/>
          </a:xfrm>
          <a:prstGeom prst="rect">
            <a:avLst/>
          </a:prstGeom>
        </p:spPr>
      </p:pic>
      <p:pic>
        <p:nvPicPr>
          <p:cNvPr id="8" name="Picture 7">
            <a:extLst>
              <a:ext uri="{FF2B5EF4-FFF2-40B4-BE49-F238E27FC236}">
                <a16:creationId xmlns:a16="http://schemas.microsoft.com/office/drawing/2014/main" id="{68FE4B66-FB5F-476E-BF3F-B8220D681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878" y="2014086"/>
            <a:ext cx="3903363" cy="3311091"/>
          </a:xfrm>
          <a:prstGeom prst="rect">
            <a:avLst/>
          </a:prstGeom>
        </p:spPr>
      </p:pic>
      <p:sp>
        <p:nvSpPr>
          <p:cNvPr id="9" name="Rectangle: Rounded Corners 8">
            <a:extLst>
              <a:ext uri="{FF2B5EF4-FFF2-40B4-BE49-F238E27FC236}">
                <a16:creationId xmlns:a16="http://schemas.microsoft.com/office/drawing/2014/main" id="{7C6332FB-FE6B-4F77-A23C-2862DB59F6E8}"/>
              </a:ext>
            </a:extLst>
          </p:cNvPr>
          <p:cNvSpPr/>
          <p:nvPr/>
        </p:nvSpPr>
        <p:spPr>
          <a:xfrm>
            <a:off x="4456297" y="5301554"/>
            <a:ext cx="3157086" cy="5696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Trường</a:t>
            </a:r>
            <a:r>
              <a:rPr lang="en-US" dirty="0"/>
              <a:t> </a:t>
            </a:r>
            <a:r>
              <a:rPr lang="en-US" dirty="0" err="1"/>
              <a:t>Sơn</a:t>
            </a:r>
            <a:r>
              <a:rPr lang="en-US" dirty="0"/>
              <a:t> </a:t>
            </a:r>
            <a:r>
              <a:rPr lang="en-US" dirty="0" err="1"/>
              <a:t>Đông</a:t>
            </a:r>
            <a:endParaRPr lang="en-US" dirty="0"/>
          </a:p>
        </p:txBody>
      </p:sp>
      <p:sp>
        <p:nvSpPr>
          <p:cNvPr id="14" name="Rectangle: Rounded Corners 13">
            <a:extLst>
              <a:ext uri="{FF2B5EF4-FFF2-40B4-BE49-F238E27FC236}">
                <a16:creationId xmlns:a16="http://schemas.microsoft.com/office/drawing/2014/main" id="{727E6FB2-FB83-4890-83EA-DE43A7A66BA5}"/>
              </a:ext>
            </a:extLst>
          </p:cNvPr>
          <p:cNvSpPr/>
          <p:nvPr/>
        </p:nvSpPr>
        <p:spPr>
          <a:xfrm>
            <a:off x="8605174" y="5333876"/>
            <a:ext cx="3157086" cy="5696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Trường</a:t>
            </a:r>
            <a:r>
              <a:rPr lang="en-US" dirty="0"/>
              <a:t> </a:t>
            </a:r>
            <a:r>
              <a:rPr lang="en-US" dirty="0" err="1"/>
              <a:t>Sơn</a:t>
            </a:r>
            <a:r>
              <a:rPr lang="en-US" dirty="0"/>
              <a:t> </a:t>
            </a:r>
            <a:r>
              <a:rPr lang="en-US" dirty="0" err="1"/>
              <a:t>Tây</a:t>
            </a:r>
            <a:endParaRPr lang="en-US" dirty="0"/>
          </a:p>
        </p:txBody>
      </p:sp>
    </p:spTree>
    <p:extLst>
      <p:ext uri="{BB962C8B-B14F-4D97-AF65-F5344CB8AC3E}">
        <p14:creationId xmlns:p14="http://schemas.microsoft.com/office/powerpoint/2010/main" val="102331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randombar(horizontal)">
                                      <p:cBhvr>
                                        <p:cTn id="47" dur="500"/>
                                        <p:tgtEl>
                                          <p:spTgt spid="3"/>
                                        </p:tgtEl>
                                      </p:cBhvr>
                                    </p:animEffect>
                                  </p:childTnLst>
                                </p:cTn>
                              </p:par>
                              <p:par>
                                <p:cTn id="48" presetID="14" presetClass="entr" presetSubtype="1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2375-5310-4D4C-A0BC-274AD990ADE5}"/>
              </a:ext>
            </a:extLst>
          </p:cNvPr>
          <p:cNvSpPr>
            <a:spLocks noGrp="1"/>
          </p:cNvSpPr>
          <p:nvPr>
            <p:ph type="title"/>
          </p:nvPr>
        </p:nvSpPr>
        <p:spPr>
          <a:xfrm>
            <a:off x="838200" y="201495"/>
            <a:ext cx="10515600" cy="1325563"/>
          </a:xfrm>
          <a:solidFill>
            <a:schemeClr val="accent6">
              <a:lumMod val="40000"/>
              <a:lumOff val="60000"/>
            </a:schemeClr>
          </a:solidFill>
        </p:spPr>
        <p:txBody>
          <a:bodyPr/>
          <a:lstStyle/>
          <a:p>
            <a:r>
              <a:rPr lang="en-US" dirty="0"/>
              <a:t>1. ẢNH HƯỞNG CỦA ĐỊA HÌNH ĐỐI VỚI SỰ PHÂN HÓA LÃNH THỔ TỰ NHIÊN</a:t>
            </a:r>
          </a:p>
        </p:txBody>
      </p:sp>
      <p:sp>
        <p:nvSpPr>
          <p:cNvPr id="3" name="Content Placeholder 2">
            <a:extLst>
              <a:ext uri="{FF2B5EF4-FFF2-40B4-BE49-F238E27FC236}">
                <a16:creationId xmlns:a16="http://schemas.microsoft.com/office/drawing/2014/main" id="{7EDFCC29-BA0A-49B4-87B3-2D73B174B898}"/>
              </a:ext>
            </a:extLst>
          </p:cNvPr>
          <p:cNvSpPr>
            <a:spLocks noGrp="1"/>
          </p:cNvSpPr>
          <p:nvPr>
            <p:ph idx="1"/>
          </p:nvPr>
        </p:nvSpPr>
        <p:spPr>
          <a:xfrm>
            <a:off x="838200" y="2371173"/>
            <a:ext cx="10663990" cy="3805789"/>
          </a:xfrm>
        </p:spPr>
        <p:style>
          <a:lnRef idx="2">
            <a:schemeClr val="dk1"/>
          </a:lnRef>
          <a:fillRef idx="1">
            <a:schemeClr val="lt1"/>
          </a:fillRef>
          <a:effectRef idx="0">
            <a:schemeClr val="dk1"/>
          </a:effectRef>
          <a:fontRef idx="minor">
            <a:schemeClr val="dk1"/>
          </a:fontRef>
        </p:style>
        <p:txBody>
          <a:bodyPr/>
          <a:lstStyle/>
          <a:p>
            <a:pPr marL="0" indent="0" algn="just">
              <a:lnSpc>
                <a:spcPct val="115000"/>
              </a:lnSpc>
              <a:spcAft>
                <a:spcPts val="1000"/>
              </a:spcAft>
              <a:buNone/>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Theo độ cao: chia thành 3 vòng đai: nhiệt đới gió mùa, cận nhiệt đới gió mùa trên núi, ôn đới gió mùa trên núi.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Theo hướng sườn: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Ở sườn đón gió: mưa nhiều, sinh vật phát triển.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Ở sườn khuất gió: mưa ít, sinh vật nghèo nàn hơn.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Rectangle 3">
            <a:extLst>
              <a:ext uri="{FF2B5EF4-FFF2-40B4-BE49-F238E27FC236}">
                <a16:creationId xmlns:a16="http://schemas.microsoft.com/office/drawing/2014/main" id="{F0BAFAD0-B5F2-476E-9FDE-B11783A0AE6E}"/>
              </a:ext>
            </a:extLst>
          </p:cNvPr>
          <p:cNvSpPr/>
          <p:nvPr/>
        </p:nvSpPr>
        <p:spPr>
          <a:xfrm>
            <a:off x="838200" y="1698859"/>
            <a:ext cx="10515600" cy="500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a. </a:t>
            </a:r>
            <a:r>
              <a:rPr lang="en-US" sz="3200" dirty="0" err="1"/>
              <a:t>Đối</a:t>
            </a:r>
            <a:r>
              <a:rPr lang="en-US" sz="3200" dirty="0"/>
              <a:t> </a:t>
            </a:r>
            <a:r>
              <a:rPr lang="en-US" sz="3200" dirty="0" err="1"/>
              <a:t>với</a:t>
            </a:r>
            <a:r>
              <a:rPr lang="en-US" sz="3200" dirty="0"/>
              <a:t> </a:t>
            </a:r>
            <a:r>
              <a:rPr lang="en-US" sz="3200" dirty="0" err="1"/>
              <a:t>khí</a:t>
            </a:r>
            <a:r>
              <a:rPr lang="en-US" sz="3200" dirty="0"/>
              <a:t> </a:t>
            </a:r>
            <a:r>
              <a:rPr lang="en-US" sz="3200" dirty="0" err="1"/>
              <a:t>hậu</a:t>
            </a:r>
            <a:r>
              <a:rPr lang="en-US" sz="3200" dirty="0"/>
              <a:t> </a:t>
            </a:r>
            <a:r>
              <a:rPr lang="en-US" sz="3200" dirty="0" err="1"/>
              <a:t>và</a:t>
            </a:r>
            <a:r>
              <a:rPr lang="en-US" sz="3200" dirty="0"/>
              <a:t> </a:t>
            </a:r>
            <a:r>
              <a:rPr lang="en-US" sz="3200" dirty="0" err="1"/>
              <a:t>sinh</a:t>
            </a:r>
            <a:r>
              <a:rPr lang="en-US" sz="3200" dirty="0"/>
              <a:t> </a:t>
            </a:r>
            <a:r>
              <a:rPr lang="en-US" sz="3200" dirty="0" err="1"/>
              <a:t>vật</a:t>
            </a:r>
            <a:endParaRPr lang="en-US" sz="3200" dirty="0"/>
          </a:p>
        </p:txBody>
      </p:sp>
    </p:spTree>
    <p:extLst>
      <p:ext uri="{BB962C8B-B14F-4D97-AF65-F5344CB8AC3E}">
        <p14:creationId xmlns:p14="http://schemas.microsoft.com/office/powerpoint/2010/main" val="20735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89489-FB67-4446-B8E3-A6F1132ABD1A}"/>
              </a:ext>
            </a:extLst>
          </p:cNvPr>
          <p:cNvSpPr>
            <a:spLocks noGrp="1"/>
          </p:cNvSpPr>
          <p:nvPr>
            <p:ph type="title"/>
          </p:nvPr>
        </p:nvSpPr>
        <p:spPr>
          <a:xfrm>
            <a:off x="490887" y="362069"/>
            <a:ext cx="10923872" cy="1325563"/>
          </a:xfrm>
          <a:solidFill>
            <a:schemeClr val="accent5">
              <a:lumMod val="20000"/>
              <a:lumOff val="80000"/>
            </a:schemeClr>
          </a:solidFill>
        </p:spPr>
        <p:txBody>
          <a:bodyPr>
            <a:normAutofit fontScale="90000"/>
          </a:bodyPr>
          <a:lstStyle/>
          <a:p>
            <a:r>
              <a:rPr lang="en-US" dirty="0" err="1"/>
              <a:t>Hướng</a:t>
            </a:r>
            <a:r>
              <a:rPr lang="en-US" dirty="0"/>
              <a:t> </a:t>
            </a:r>
            <a:r>
              <a:rPr lang="en-US" dirty="0" err="1"/>
              <a:t>nghiêng</a:t>
            </a:r>
            <a:r>
              <a:rPr lang="en-US" dirty="0"/>
              <a:t> </a:t>
            </a:r>
            <a:r>
              <a:rPr lang="en-US" dirty="0" err="1"/>
              <a:t>của</a:t>
            </a:r>
            <a:r>
              <a:rPr lang="en-US" dirty="0"/>
              <a:t> </a:t>
            </a:r>
            <a:r>
              <a:rPr lang="en-US" dirty="0" err="1"/>
              <a:t>địa</a:t>
            </a:r>
            <a:r>
              <a:rPr lang="en-US" dirty="0"/>
              <a:t> </a:t>
            </a:r>
            <a:r>
              <a:rPr lang="en-US" dirty="0" err="1"/>
              <a:t>hình</a:t>
            </a:r>
            <a:r>
              <a:rPr lang="en-US" dirty="0"/>
              <a:t> </a:t>
            </a:r>
            <a:r>
              <a:rPr lang="en-US" dirty="0" err="1"/>
              <a:t>ảnh</a:t>
            </a:r>
            <a:r>
              <a:rPr lang="en-US" dirty="0"/>
              <a:t> </a:t>
            </a:r>
            <a:r>
              <a:rPr lang="en-US" dirty="0" err="1"/>
              <a:t>hưởng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tới</a:t>
            </a:r>
            <a:r>
              <a:rPr lang="en-US" dirty="0"/>
              <a:t> </a:t>
            </a:r>
            <a:r>
              <a:rPr lang="en-US" dirty="0" err="1"/>
              <a:t>hướng</a:t>
            </a:r>
            <a:r>
              <a:rPr lang="en-US" dirty="0"/>
              <a:t> </a:t>
            </a:r>
            <a:r>
              <a:rPr lang="en-US" dirty="0" err="1"/>
              <a:t>chảy</a:t>
            </a:r>
            <a:r>
              <a:rPr lang="en-US" dirty="0"/>
              <a:t> </a:t>
            </a:r>
            <a:r>
              <a:rPr lang="en-US" dirty="0" err="1"/>
              <a:t>và</a:t>
            </a:r>
            <a:r>
              <a:rPr lang="en-US" dirty="0"/>
              <a:t> </a:t>
            </a:r>
            <a:r>
              <a:rPr lang="en-US" dirty="0" err="1"/>
              <a:t>tốc</a:t>
            </a:r>
            <a:r>
              <a:rPr lang="en-US" dirty="0"/>
              <a:t> </a:t>
            </a:r>
            <a:r>
              <a:rPr lang="en-US" dirty="0" err="1"/>
              <a:t>độ</a:t>
            </a:r>
            <a:r>
              <a:rPr lang="en-US" dirty="0"/>
              <a:t> </a:t>
            </a:r>
            <a:r>
              <a:rPr lang="en-US" dirty="0" err="1"/>
              <a:t>dòng</a:t>
            </a:r>
            <a:r>
              <a:rPr lang="en-US" dirty="0"/>
              <a:t> </a:t>
            </a:r>
            <a:r>
              <a:rPr lang="en-US" dirty="0" err="1"/>
              <a:t>chảy</a:t>
            </a:r>
            <a:r>
              <a:rPr lang="en-US" dirty="0"/>
              <a:t> </a:t>
            </a:r>
            <a:r>
              <a:rPr lang="en-US" dirty="0" err="1"/>
              <a:t>của</a:t>
            </a:r>
            <a:r>
              <a:rPr lang="en-US" dirty="0"/>
              <a:t> </a:t>
            </a:r>
            <a:r>
              <a:rPr lang="en-US" dirty="0" err="1"/>
              <a:t>sông</a:t>
            </a:r>
            <a:r>
              <a:rPr lang="en-US" dirty="0"/>
              <a:t> </a:t>
            </a:r>
            <a:r>
              <a:rPr lang="en-US" dirty="0" err="1"/>
              <a:t>ngòi</a:t>
            </a:r>
            <a:r>
              <a:rPr lang="en-US" dirty="0"/>
              <a:t>?</a:t>
            </a:r>
          </a:p>
        </p:txBody>
      </p:sp>
      <p:sp>
        <p:nvSpPr>
          <p:cNvPr id="4" name="Callout: Right Arrow 3">
            <a:extLst>
              <a:ext uri="{FF2B5EF4-FFF2-40B4-BE49-F238E27FC236}">
                <a16:creationId xmlns:a16="http://schemas.microsoft.com/office/drawing/2014/main" id="{D5D29F0E-D9A7-4EA4-8F8E-3994AEF77573}"/>
              </a:ext>
            </a:extLst>
          </p:cNvPr>
          <p:cNvSpPr/>
          <p:nvPr/>
        </p:nvSpPr>
        <p:spPr>
          <a:xfrm>
            <a:off x="490888" y="2184936"/>
            <a:ext cx="2521819" cy="577516"/>
          </a:xfrm>
          <a:prstGeom prst="rightArrowCallout">
            <a:avLst>
              <a:gd name="adj1" fmla="val 25000"/>
              <a:gd name="adj2" fmla="val 25000"/>
              <a:gd name="adj3" fmla="val 25000"/>
              <a:gd name="adj4" fmla="val 7680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err="1"/>
              <a:t>Khu</a:t>
            </a:r>
            <a:r>
              <a:rPr lang="en-US" sz="2000" dirty="0"/>
              <a:t> </a:t>
            </a:r>
            <a:r>
              <a:rPr lang="en-US" sz="2000" dirty="0" err="1"/>
              <a:t>vực</a:t>
            </a:r>
            <a:r>
              <a:rPr lang="en-US" sz="2000" dirty="0"/>
              <a:t> </a:t>
            </a:r>
            <a:r>
              <a:rPr lang="en-US" sz="2000" dirty="0" err="1"/>
              <a:t>Tây</a:t>
            </a:r>
            <a:r>
              <a:rPr lang="en-US" sz="2000" dirty="0"/>
              <a:t> </a:t>
            </a:r>
            <a:r>
              <a:rPr lang="en-US" sz="2000" dirty="0" err="1"/>
              <a:t>Bắc</a:t>
            </a:r>
            <a:endParaRPr lang="en-US" sz="2000" dirty="0"/>
          </a:p>
        </p:txBody>
      </p:sp>
      <p:sp>
        <p:nvSpPr>
          <p:cNvPr id="5" name="Rectangle 4">
            <a:extLst>
              <a:ext uri="{FF2B5EF4-FFF2-40B4-BE49-F238E27FC236}">
                <a16:creationId xmlns:a16="http://schemas.microsoft.com/office/drawing/2014/main" id="{27D85377-70AB-4D7D-AA7B-4B607307F9DD}"/>
              </a:ext>
            </a:extLst>
          </p:cNvPr>
          <p:cNvSpPr/>
          <p:nvPr/>
        </p:nvSpPr>
        <p:spPr>
          <a:xfrm>
            <a:off x="3012707" y="2184935"/>
            <a:ext cx="2059807" cy="657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Hướng</a:t>
            </a:r>
            <a:r>
              <a:rPr lang="en-US" dirty="0"/>
              <a:t> </a:t>
            </a:r>
            <a:r>
              <a:rPr lang="en-US" dirty="0" err="1"/>
              <a:t>chảy</a:t>
            </a:r>
            <a:r>
              <a:rPr lang="en-US" dirty="0"/>
              <a:t>: </a:t>
            </a:r>
            <a:r>
              <a:rPr lang="en-US" dirty="0" err="1"/>
              <a:t>Tây</a:t>
            </a:r>
            <a:r>
              <a:rPr lang="en-US" dirty="0"/>
              <a:t> </a:t>
            </a:r>
            <a:r>
              <a:rPr lang="en-US" dirty="0" err="1"/>
              <a:t>Bắc</a:t>
            </a:r>
            <a:r>
              <a:rPr lang="en-US" dirty="0"/>
              <a:t> – </a:t>
            </a:r>
            <a:r>
              <a:rPr lang="en-US" dirty="0" err="1"/>
              <a:t>Đông</a:t>
            </a:r>
            <a:r>
              <a:rPr lang="en-US" dirty="0"/>
              <a:t> Nam</a:t>
            </a:r>
          </a:p>
        </p:txBody>
      </p:sp>
      <p:sp>
        <p:nvSpPr>
          <p:cNvPr id="6" name="Callout: Right Arrow 5">
            <a:extLst>
              <a:ext uri="{FF2B5EF4-FFF2-40B4-BE49-F238E27FC236}">
                <a16:creationId xmlns:a16="http://schemas.microsoft.com/office/drawing/2014/main" id="{5944D0A7-560D-47F8-A21B-AE379AFC85ED}"/>
              </a:ext>
            </a:extLst>
          </p:cNvPr>
          <p:cNvSpPr/>
          <p:nvPr/>
        </p:nvSpPr>
        <p:spPr>
          <a:xfrm>
            <a:off x="490887" y="3259755"/>
            <a:ext cx="2521819" cy="577516"/>
          </a:xfrm>
          <a:prstGeom prst="rightArrowCallout">
            <a:avLst>
              <a:gd name="adj1" fmla="val 25000"/>
              <a:gd name="adj2" fmla="val 25000"/>
              <a:gd name="adj3" fmla="val 25000"/>
              <a:gd name="adj4" fmla="val 7604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Khu</a:t>
            </a:r>
            <a:r>
              <a:rPr lang="en-US" sz="2000" dirty="0"/>
              <a:t> </a:t>
            </a:r>
            <a:r>
              <a:rPr lang="en-US" sz="2000" dirty="0" err="1"/>
              <a:t>vực</a:t>
            </a:r>
            <a:r>
              <a:rPr lang="en-US" sz="2000" dirty="0"/>
              <a:t> </a:t>
            </a:r>
            <a:r>
              <a:rPr lang="en-US" sz="2000" dirty="0" err="1"/>
              <a:t>Đông</a:t>
            </a:r>
            <a:r>
              <a:rPr lang="en-US" sz="2000" dirty="0"/>
              <a:t> </a:t>
            </a:r>
            <a:r>
              <a:rPr lang="en-US" sz="2000" dirty="0" err="1"/>
              <a:t>Bắc</a:t>
            </a:r>
            <a:endParaRPr lang="en-US" sz="2000" dirty="0"/>
          </a:p>
        </p:txBody>
      </p:sp>
      <p:sp>
        <p:nvSpPr>
          <p:cNvPr id="7" name="Rectangle 6">
            <a:extLst>
              <a:ext uri="{FF2B5EF4-FFF2-40B4-BE49-F238E27FC236}">
                <a16:creationId xmlns:a16="http://schemas.microsoft.com/office/drawing/2014/main" id="{3E6020F4-D689-48F2-BDB5-FB6725561713}"/>
              </a:ext>
            </a:extLst>
          </p:cNvPr>
          <p:cNvSpPr/>
          <p:nvPr/>
        </p:nvSpPr>
        <p:spPr>
          <a:xfrm>
            <a:off x="3012706" y="3205052"/>
            <a:ext cx="2059807" cy="7311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Hướng</a:t>
            </a:r>
            <a:r>
              <a:rPr lang="en-US" dirty="0"/>
              <a:t> </a:t>
            </a:r>
            <a:r>
              <a:rPr lang="en-US" dirty="0" err="1"/>
              <a:t>chảy</a:t>
            </a:r>
            <a:r>
              <a:rPr lang="en-US" dirty="0"/>
              <a:t>: </a:t>
            </a:r>
            <a:r>
              <a:rPr lang="en-US" dirty="0" err="1"/>
              <a:t>vòng</a:t>
            </a:r>
            <a:r>
              <a:rPr lang="en-US" dirty="0"/>
              <a:t> </a:t>
            </a:r>
            <a:r>
              <a:rPr lang="en-US" dirty="0" err="1"/>
              <a:t>cung</a:t>
            </a:r>
            <a:endParaRPr lang="en-US" dirty="0"/>
          </a:p>
        </p:txBody>
      </p:sp>
      <p:sp>
        <p:nvSpPr>
          <p:cNvPr id="8" name="Callout: Left Arrow 7">
            <a:extLst>
              <a:ext uri="{FF2B5EF4-FFF2-40B4-BE49-F238E27FC236}">
                <a16:creationId xmlns:a16="http://schemas.microsoft.com/office/drawing/2014/main" id="{418BE572-4572-4AB1-BA62-EC1A0988372A}"/>
              </a:ext>
            </a:extLst>
          </p:cNvPr>
          <p:cNvSpPr/>
          <p:nvPr/>
        </p:nvSpPr>
        <p:spPr>
          <a:xfrm>
            <a:off x="5072513" y="1987139"/>
            <a:ext cx="6342246" cy="1053165"/>
          </a:xfrm>
          <a:prstGeom prst="leftArrowCallout">
            <a:avLst>
              <a:gd name="adj1" fmla="val 25000"/>
              <a:gd name="adj2" fmla="val 25000"/>
              <a:gd name="adj3" fmla="val 25000"/>
              <a:gd name="adj4" fmla="val 91504"/>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err="1"/>
              <a:t>Vì</a:t>
            </a:r>
            <a:r>
              <a:rPr lang="en-US" dirty="0"/>
              <a:t> ở </a:t>
            </a:r>
            <a:r>
              <a:rPr lang="en-US" dirty="0" err="1"/>
              <a:t>khu</a:t>
            </a:r>
            <a:r>
              <a:rPr lang="en-US" dirty="0"/>
              <a:t> </a:t>
            </a:r>
            <a:r>
              <a:rPr lang="en-US" dirty="0" err="1"/>
              <a:t>vực</a:t>
            </a:r>
            <a:r>
              <a:rPr lang="en-US" dirty="0"/>
              <a:t> </a:t>
            </a:r>
            <a:r>
              <a:rPr lang="en-US" dirty="0" err="1"/>
              <a:t>Tây</a:t>
            </a:r>
            <a:r>
              <a:rPr lang="en-US" dirty="0"/>
              <a:t> </a:t>
            </a:r>
            <a:r>
              <a:rPr lang="en-US" dirty="0" err="1"/>
              <a:t>Bắc</a:t>
            </a:r>
            <a:r>
              <a:rPr lang="en-US" dirty="0"/>
              <a:t> </a:t>
            </a:r>
            <a:r>
              <a:rPr lang="en-US" dirty="0" err="1"/>
              <a:t>địa</a:t>
            </a:r>
            <a:r>
              <a:rPr lang="en-US" dirty="0"/>
              <a:t> </a:t>
            </a:r>
            <a:r>
              <a:rPr lang="en-US" dirty="0" err="1"/>
              <a:t>hình</a:t>
            </a:r>
            <a:r>
              <a:rPr lang="en-US" dirty="0"/>
              <a:t> </a:t>
            </a:r>
            <a:r>
              <a:rPr lang="en-US" dirty="0" err="1"/>
              <a:t>chủ</a:t>
            </a:r>
            <a:r>
              <a:rPr lang="en-US" dirty="0"/>
              <a:t> </a:t>
            </a:r>
            <a:r>
              <a:rPr lang="en-US" dirty="0" err="1"/>
              <a:t>yếu</a:t>
            </a:r>
            <a:r>
              <a:rPr lang="en-US" dirty="0"/>
              <a:t> </a:t>
            </a:r>
            <a:r>
              <a:rPr lang="en-US" dirty="0" err="1"/>
              <a:t>là</a:t>
            </a:r>
            <a:r>
              <a:rPr lang="en-US" dirty="0"/>
              <a:t> </a:t>
            </a:r>
            <a:r>
              <a:rPr lang="en-US" dirty="0" err="1"/>
              <a:t>núi</a:t>
            </a:r>
            <a:r>
              <a:rPr lang="en-US" dirty="0"/>
              <a:t> </a:t>
            </a:r>
            <a:r>
              <a:rPr lang="en-US" dirty="0" err="1"/>
              <a:t>cao</a:t>
            </a:r>
            <a:r>
              <a:rPr lang="en-US" dirty="0"/>
              <a:t>, </a:t>
            </a:r>
            <a:r>
              <a:rPr lang="en-US" dirty="0" err="1"/>
              <a:t>hướng</a:t>
            </a:r>
            <a:r>
              <a:rPr lang="en-US" dirty="0"/>
              <a:t> </a:t>
            </a:r>
            <a:r>
              <a:rPr lang="en-US" dirty="0" err="1"/>
              <a:t>núi</a:t>
            </a:r>
            <a:r>
              <a:rPr lang="en-US" dirty="0"/>
              <a:t> </a:t>
            </a:r>
            <a:r>
              <a:rPr lang="en-US" dirty="0" err="1"/>
              <a:t>Tây</a:t>
            </a:r>
            <a:r>
              <a:rPr lang="en-US" dirty="0"/>
              <a:t> </a:t>
            </a:r>
            <a:r>
              <a:rPr lang="en-US" dirty="0" err="1"/>
              <a:t>Bắc</a:t>
            </a:r>
            <a:r>
              <a:rPr lang="en-US" dirty="0"/>
              <a:t> – </a:t>
            </a:r>
            <a:r>
              <a:rPr lang="en-US" dirty="0" err="1"/>
              <a:t>Đông</a:t>
            </a:r>
            <a:r>
              <a:rPr lang="en-US" dirty="0"/>
              <a:t> Nam</a:t>
            </a:r>
          </a:p>
        </p:txBody>
      </p:sp>
      <p:sp>
        <p:nvSpPr>
          <p:cNvPr id="9" name="Callout: Left Arrow 8">
            <a:extLst>
              <a:ext uri="{FF2B5EF4-FFF2-40B4-BE49-F238E27FC236}">
                <a16:creationId xmlns:a16="http://schemas.microsoft.com/office/drawing/2014/main" id="{E2837BD2-78B5-4D3C-B853-974F526A90F9}"/>
              </a:ext>
            </a:extLst>
          </p:cNvPr>
          <p:cNvSpPr/>
          <p:nvPr/>
        </p:nvSpPr>
        <p:spPr>
          <a:xfrm>
            <a:off x="5072512" y="3092115"/>
            <a:ext cx="6342246" cy="844131"/>
          </a:xfrm>
          <a:prstGeom prst="leftArrowCallout">
            <a:avLst>
              <a:gd name="adj1" fmla="val 25000"/>
              <a:gd name="adj2" fmla="val 25000"/>
              <a:gd name="adj3" fmla="val 25000"/>
              <a:gd name="adj4" fmla="val 915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Vì</a:t>
            </a:r>
            <a:r>
              <a:rPr lang="en-US" dirty="0"/>
              <a:t> ở </a:t>
            </a:r>
            <a:r>
              <a:rPr lang="en-US" dirty="0" err="1"/>
              <a:t>khu</a:t>
            </a:r>
            <a:r>
              <a:rPr lang="en-US" dirty="0"/>
              <a:t> </a:t>
            </a:r>
            <a:r>
              <a:rPr lang="en-US" dirty="0" err="1"/>
              <a:t>vực</a:t>
            </a:r>
            <a:r>
              <a:rPr lang="en-US" dirty="0"/>
              <a:t> </a:t>
            </a:r>
            <a:r>
              <a:rPr lang="en-US" dirty="0" err="1"/>
              <a:t>Đông</a:t>
            </a:r>
            <a:r>
              <a:rPr lang="en-US" dirty="0"/>
              <a:t> </a:t>
            </a:r>
            <a:r>
              <a:rPr lang="en-US" dirty="0" err="1"/>
              <a:t>Bắc</a:t>
            </a:r>
            <a:r>
              <a:rPr lang="en-US" dirty="0"/>
              <a:t> </a:t>
            </a:r>
            <a:r>
              <a:rPr lang="en-US" dirty="0" err="1"/>
              <a:t>địa</a:t>
            </a:r>
            <a:r>
              <a:rPr lang="en-US" dirty="0"/>
              <a:t> </a:t>
            </a:r>
            <a:r>
              <a:rPr lang="en-US" dirty="0" err="1"/>
              <a:t>hình</a:t>
            </a:r>
            <a:r>
              <a:rPr lang="en-US" dirty="0"/>
              <a:t> </a:t>
            </a:r>
            <a:r>
              <a:rPr lang="en-US" dirty="0" err="1"/>
              <a:t>chủ</a:t>
            </a:r>
            <a:r>
              <a:rPr lang="en-US" dirty="0"/>
              <a:t> </a:t>
            </a:r>
            <a:r>
              <a:rPr lang="en-US" dirty="0" err="1"/>
              <a:t>yếu</a:t>
            </a:r>
            <a:r>
              <a:rPr lang="en-US" dirty="0"/>
              <a:t> </a:t>
            </a:r>
            <a:r>
              <a:rPr lang="en-US" dirty="0" err="1"/>
              <a:t>là</a:t>
            </a:r>
            <a:r>
              <a:rPr lang="en-US" dirty="0"/>
              <a:t> </a:t>
            </a:r>
            <a:r>
              <a:rPr lang="en-US" dirty="0" err="1"/>
              <a:t>núi</a:t>
            </a:r>
            <a:r>
              <a:rPr lang="en-US" dirty="0"/>
              <a:t> </a:t>
            </a:r>
            <a:r>
              <a:rPr lang="en-US" dirty="0" err="1"/>
              <a:t>thấp</a:t>
            </a:r>
            <a:r>
              <a:rPr lang="en-US" dirty="0"/>
              <a:t>, </a:t>
            </a:r>
            <a:r>
              <a:rPr lang="en-US" dirty="0" err="1"/>
              <a:t>có</a:t>
            </a:r>
            <a:r>
              <a:rPr lang="en-US" dirty="0"/>
              <a:t> 4 </a:t>
            </a:r>
            <a:r>
              <a:rPr lang="en-US" dirty="0" err="1"/>
              <a:t>cánh</a:t>
            </a:r>
            <a:r>
              <a:rPr lang="en-US" dirty="0"/>
              <a:t> </a:t>
            </a:r>
            <a:r>
              <a:rPr lang="en-US" dirty="0" err="1"/>
              <a:t>cung</a:t>
            </a:r>
            <a:r>
              <a:rPr lang="en-US" dirty="0"/>
              <a:t> </a:t>
            </a:r>
            <a:r>
              <a:rPr lang="en-US" dirty="0" err="1"/>
              <a:t>lớn</a:t>
            </a:r>
            <a:r>
              <a:rPr lang="en-US" dirty="0"/>
              <a:t> </a:t>
            </a:r>
            <a:r>
              <a:rPr lang="en-US" dirty="0" err="1"/>
              <a:t>Sông</a:t>
            </a:r>
            <a:r>
              <a:rPr lang="en-US" dirty="0"/>
              <a:t> </a:t>
            </a:r>
            <a:r>
              <a:rPr lang="en-US" dirty="0" err="1"/>
              <a:t>Gâm</a:t>
            </a:r>
            <a:r>
              <a:rPr lang="en-US" dirty="0"/>
              <a:t>, </a:t>
            </a:r>
            <a:r>
              <a:rPr lang="en-US" dirty="0" err="1"/>
              <a:t>Ngân</a:t>
            </a:r>
            <a:r>
              <a:rPr lang="en-US" dirty="0"/>
              <a:t> </a:t>
            </a:r>
            <a:r>
              <a:rPr lang="en-US" dirty="0" err="1"/>
              <a:t>Sơn</a:t>
            </a:r>
            <a:r>
              <a:rPr lang="en-US" dirty="0"/>
              <a:t>, </a:t>
            </a:r>
            <a:r>
              <a:rPr lang="en-US" dirty="0" err="1"/>
              <a:t>Bắc</a:t>
            </a:r>
            <a:r>
              <a:rPr lang="en-US" dirty="0"/>
              <a:t> </a:t>
            </a:r>
            <a:r>
              <a:rPr lang="en-US" dirty="0" err="1"/>
              <a:t>Sơn</a:t>
            </a:r>
            <a:r>
              <a:rPr lang="en-US" dirty="0"/>
              <a:t>, </a:t>
            </a:r>
            <a:r>
              <a:rPr lang="en-US" dirty="0" err="1"/>
              <a:t>Đông</a:t>
            </a:r>
            <a:r>
              <a:rPr lang="en-US" dirty="0"/>
              <a:t> </a:t>
            </a:r>
            <a:r>
              <a:rPr lang="en-US" dirty="0" err="1"/>
              <a:t>Triều</a:t>
            </a:r>
            <a:endParaRPr lang="en-US" dirty="0"/>
          </a:p>
        </p:txBody>
      </p:sp>
      <p:sp>
        <p:nvSpPr>
          <p:cNvPr id="10" name="Rectangle: Rounded Corners 9">
            <a:extLst>
              <a:ext uri="{FF2B5EF4-FFF2-40B4-BE49-F238E27FC236}">
                <a16:creationId xmlns:a16="http://schemas.microsoft.com/office/drawing/2014/main" id="{39C1478D-7473-4978-9C60-2C92E645A537}"/>
              </a:ext>
            </a:extLst>
          </p:cNvPr>
          <p:cNvSpPr/>
          <p:nvPr/>
        </p:nvSpPr>
        <p:spPr>
          <a:xfrm>
            <a:off x="490887" y="4620126"/>
            <a:ext cx="1857676" cy="5775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Vùng</a:t>
            </a:r>
            <a:r>
              <a:rPr lang="en-US" sz="2400" dirty="0">
                <a:solidFill>
                  <a:schemeClr val="tx1"/>
                </a:solidFill>
              </a:rPr>
              <a:t> </a:t>
            </a:r>
            <a:r>
              <a:rPr lang="en-US" sz="2400" dirty="0" err="1">
                <a:solidFill>
                  <a:schemeClr val="tx1"/>
                </a:solidFill>
              </a:rPr>
              <a:t>núi</a:t>
            </a:r>
            <a:endParaRPr lang="en-US" sz="2400" dirty="0">
              <a:solidFill>
                <a:schemeClr val="tx1"/>
              </a:solidFill>
            </a:endParaRPr>
          </a:p>
        </p:txBody>
      </p:sp>
      <p:sp>
        <p:nvSpPr>
          <p:cNvPr id="11" name="Rectangle: Rounded Corners 10">
            <a:extLst>
              <a:ext uri="{FF2B5EF4-FFF2-40B4-BE49-F238E27FC236}">
                <a16:creationId xmlns:a16="http://schemas.microsoft.com/office/drawing/2014/main" id="{59973FCA-2C47-4730-9B4E-2E6FF2102091}"/>
              </a:ext>
            </a:extLst>
          </p:cNvPr>
          <p:cNvSpPr/>
          <p:nvPr/>
        </p:nvSpPr>
        <p:spPr>
          <a:xfrm>
            <a:off x="490887" y="5691739"/>
            <a:ext cx="1857676" cy="57751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Vùng</a:t>
            </a:r>
            <a:r>
              <a:rPr lang="en-US" sz="2000" dirty="0">
                <a:solidFill>
                  <a:schemeClr val="tx1"/>
                </a:solidFill>
              </a:rPr>
              <a:t> </a:t>
            </a:r>
            <a:r>
              <a:rPr lang="en-US" sz="2000" dirty="0" err="1">
                <a:solidFill>
                  <a:schemeClr val="tx1"/>
                </a:solidFill>
              </a:rPr>
              <a:t>đồng</a:t>
            </a:r>
            <a:r>
              <a:rPr lang="en-US" sz="2000" dirty="0">
                <a:solidFill>
                  <a:schemeClr val="tx1"/>
                </a:solidFill>
              </a:rPr>
              <a:t> </a:t>
            </a:r>
            <a:r>
              <a:rPr lang="en-US" sz="2000" dirty="0" err="1">
                <a:solidFill>
                  <a:schemeClr val="tx1"/>
                </a:solidFill>
              </a:rPr>
              <a:t>bằng</a:t>
            </a:r>
            <a:endParaRPr lang="en-US" sz="2000" dirty="0">
              <a:solidFill>
                <a:schemeClr val="tx1"/>
              </a:solidFill>
            </a:endParaRPr>
          </a:p>
        </p:txBody>
      </p:sp>
      <p:sp>
        <p:nvSpPr>
          <p:cNvPr id="12" name="Callout: Left Arrow 11">
            <a:extLst>
              <a:ext uri="{FF2B5EF4-FFF2-40B4-BE49-F238E27FC236}">
                <a16:creationId xmlns:a16="http://schemas.microsoft.com/office/drawing/2014/main" id="{B347BE35-089D-4363-A0CA-1BF83FAC14D5}"/>
              </a:ext>
            </a:extLst>
          </p:cNvPr>
          <p:cNvSpPr/>
          <p:nvPr/>
        </p:nvSpPr>
        <p:spPr>
          <a:xfrm>
            <a:off x="2348564" y="4697128"/>
            <a:ext cx="2444817" cy="577516"/>
          </a:xfrm>
          <a:prstGeom prst="leftArrowCallout">
            <a:avLst>
              <a:gd name="adj1" fmla="val 25000"/>
              <a:gd name="adj2" fmla="val 25000"/>
              <a:gd name="adj3" fmla="val 25000"/>
              <a:gd name="adj4" fmla="val 8902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Sông</a:t>
            </a:r>
            <a:r>
              <a:rPr lang="en-US" dirty="0"/>
              <a:t> </a:t>
            </a:r>
            <a:r>
              <a:rPr lang="en-US" dirty="0" err="1"/>
              <a:t>chảy</a:t>
            </a:r>
            <a:r>
              <a:rPr lang="en-US" dirty="0"/>
              <a:t> </a:t>
            </a:r>
            <a:r>
              <a:rPr lang="en-US" dirty="0" err="1"/>
              <a:t>nhanh</a:t>
            </a:r>
            <a:endParaRPr lang="en-US" dirty="0"/>
          </a:p>
        </p:txBody>
      </p:sp>
      <p:sp>
        <p:nvSpPr>
          <p:cNvPr id="13" name="Callout: Left Arrow 12">
            <a:extLst>
              <a:ext uri="{FF2B5EF4-FFF2-40B4-BE49-F238E27FC236}">
                <a16:creationId xmlns:a16="http://schemas.microsoft.com/office/drawing/2014/main" id="{DFC7318A-FF4C-4506-BF43-DE5548689FE7}"/>
              </a:ext>
            </a:extLst>
          </p:cNvPr>
          <p:cNvSpPr/>
          <p:nvPr/>
        </p:nvSpPr>
        <p:spPr>
          <a:xfrm>
            <a:off x="2348564" y="5691739"/>
            <a:ext cx="2444817" cy="577516"/>
          </a:xfrm>
          <a:prstGeom prst="leftArrowCallout">
            <a:avLst>
              <a:gd name="adj1" fmla="val 25000"/>
              <a:gd name="adj2" fmla="val 25000"/>
              <a:gd name="adj3" fmla="val 25000"/>
              <a:gd name="adj4" fmla="val 8902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Sông</a:t>
            </a:r>
            <a:r>
              <a:rPr lang="en-US" dirty="0"/>
              <a:t> </a:t>
            </a:r>
            <a:r>
              <a:rPr lang="en-US" dirty="0" err="1"/>
              <a:t>chảy</a:t>
            </a:r>
            <a:r>
              <a:rPr lang="en-US" dirty="0"/>
              <a:t> </a:t>
            </a:r>
            <a:r>
              <a:rPr lang="en-US" dirty="0" err="1"/>
              <a:t>chậm</a:t>
            </a:r>
            <a:r>
              <a:rPr lang="en-US" dirty="0"/>
              <a:t> </a:t>
            </a:r>
            <a:r>
              <a:rPr lang="en-US" dirty="0" err="1"/>
              <a:t>và</a:t>
            </a:r>
            <a:r>
              <a:rPr lang="en-US" dirty="0"/>
              <a:t> </a:t>
            </a:r>
            <a:r>
              <a:rPr lang="en-US" dirty="0" err="1"/>
              <a:t>điều</a:t>
            </a:r>
            <a:r>
              <a:rPr lang="en-US" dirty="0"/>
              <a:t> </a:t>
            </a:r>
            <a:r>
              <a:rPr lang="en-US" dirty="0" err="1"/>
              <a:t>hòa</a:t>
            </a:r>
            <a:r>
              <a:rPr lang="en-US" dirty="0"/>
              <a:t> </a:t>
            </a:r>
            <a:r>
              <a:rPr lang="en-US" dirty="0" err="1"/>
              <a:t>hơn</a:t>
            </a:r>
            <a:endParaRPr lang="en-US" dirty="0"/>
          </a:p>
        </p:txBody>
      </p:sp>
      <p:pic>
        <p:nvPicPr>
          <p:cNvPr id="15" name="Picture 14">
            <a:extLst>
              <a:ext uri="{FF2B5EF4-FFF2-40B4-BE49-F238E27FC236}">
                <a16:creationId xmlns:a16="http://schemas.microsoft.com/office/drawing/2014/main" id="{573D553B-FF94-45FC-8AE4-BCC978268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78" y="2014283"/>
            <a:ext cx="3710934" cy="4282116"/>
          </a:xfrm>
          <a:prstGeom prst="rect">
            <a:avLst/>
          </a:prstGeom>
        </p:spPr>
      </p:pic>
      <p:sp>
        <p:nvSpPr>
          <p:cNvPr id="17" name="Rectangle 16">
            <a:extLst>
              <a:ext uri="{FF2B5EF4-FFF2-40B4-BE49-F238E27FC236}">
                <a16:creationId xmlns:a16="http://schemas.microsoft.com/office/drawing/2014/main" id="{67FD68B1-AD73-4A9D-BB83-945E9F0A6820}"/>
              </a:ext>
            </a:extLst>
          </p:cNvPr>
          <p:cNvSpPr/>
          <p:nvPr/>
        </p:nvSpPr>
        <p:spPr>
          <a:xfrm>
            <a:off x="8805513" y="1987139"/>
            <a:ext cx="3206816" cy="43092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vi-VN" sz="1600" b="0" dirty="0">
                <a:solidFill>
                  <a:srgbClr val="002060"/>
                </a:solidFill>
                <a:effectLst/>
                <a:latin typeface="arial" panose="020B0604020202020204" pitchFamily="34" charset="0"/>
              </a:rPr>
              <a:t>Sông Đà dài hơn 900 km, bắt nguồn từ tỉnh Vân Nam, Trung Quốc </a:t>
            </a:r>
            <a:r>
              <a:rPr lang="vi-VN" sz="1600" b="0" dirty="0">
                <a:solidFill>
                  <a:srgbClr val="C00000"/>
                </a:solidFill>
                <a:effectLst/>
                <a:latin typeface="arial" panose="020B0604020202020204" pitchFamily="34" charset="0"/>
              </a:rPr>
              <a:t>chảy theo hướng tây bắc - đông nam </a:t>
            </a:r>
            <a:r>
              <a:rPr lang="vi-VN" sz="1600" b="0" dirty="0">
                <a:solidFill>
                  <a:srgbClr val="002060"/>
                </a:solidFill>
                <a:effectLst/>
                <a:latin typeface="arial" panose="020B0604020202020204" pitchFamily="34" charset="0"/>
              </a:rPr>
              <a:t>rồi nhập với sông Hồng ở Phú Thọ.</a:t>
            </a:r>
          </a:p>
          <a:p>
            <a:pPr algn="l"/>
            <a:r>
              <a:rPr lang="vi-VN" sz="1600" b="0" dirty="0">
                <a:solidFill>
                  <a:srgbClr val="002060"/>
                </a:solidFill>
                <a:effectLst/>
                <a:latin typeface="arial" panose="020B0604020202020204" pitchFamily="34" charset="0"/>
              </a:rPr>
              <a:t>Đoạn ở Việt Nam dài 527 km (có tài liệu ghi 543 km),</a:t>
            </a:r>
            <a:r>
              <a:rPr lang="vi-VN" sz="1600" b="0" dirty="0">
                <a:solidFill>
                  <a:srgbClr val="C00000"/>
                </a:solidFill>
                <a:effectLst/>
                <a:latin typeface="arial" panose="020B0604020202020204" pitchFamily="34" charset="0"/>
              </a:rPr>
              <a:t> điểm đầu tại huyện Mường Tè, tỉnh Lai Châu</a:t>
            </a:r>
            <a:r>
              <a:rPr lang="vi-VN" sz="1600" b="0" dirty="0">
                <a:solidFill>
                  <a:srgbClr val="002060"/>
                </a:solidFill>
                <a:effectLst/>
                <a:latin typeface="arial" panose="020B0604020202020204" pitchFamily="34" charset="0"/>
              </a:rPr>
              <a:t>, chảy qua Điện Biên, Sơn La, Hòa Bình và </a:t>
            </a:r>
            <a:r>
              <a:rPr lang="vi-VN" sz="1600" b="0" dirty="0">
                <a:solidFill>
                  <a:srgbClr val="C00000"/>
                </a:solidFill>
                <a:effectLst/>
                <a:latin typeface="arial" panose="020B0604020202020204" pitchFamily="34" charset="0"/>
              </a:rPr>
              <a:t>kết thúc tại ngã ba Hồng Đà, huyện Tam Nông, tỉnh Phú Thọ.</a:t>
            </a:r>
            <a:r>
              <a:rPr lang="vi-VN" sz="1600" b="0" dirty="0">
                <a:solidFill>
                  <a:srgbClr val="002060"/>
                </a:solidFill>
                <a:effectLst/>
                <a:latin typeface="arial" panose="020B0604020202020204" pitchFamily="34" charset="0"/>
              </a:rPr>
              <a:t> Trên sông Đà có hệ thống thủy điện bậc thang Sơn La công suất 2.400 MW, Lai Châu 1.200 MW, Hòa Bình 1.920 MW.</a:t>
            </a:r>
          </a:p>
        </p:txBody>
      </p:sp>
      <p:pic>
        <p:nvPicPr>
          <p:cNvPr id="19" name="Picture 18">
            <a:extLst>
              <a:ext uri="{FF2B5EF4-FFF2-40B4-BE49-F238E27FC236}">
                <a16:creationId xmlns:a16="http://schemas.microsoft.com/office/drawing/2014/main" id="{D5BDE5C8-428D-46B2-B587-8EC69EF51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576" y="1963554"/>
            <a:ext cx="3750497" cy="4358709"/>
          </a:xfrm>
          <a:prstGeom prst="rect">
            <a:avLst/>
          </a:prstGeom>
        </p:spPr>
      </p:pic>
      <p:sp>
        <p:nvSpPr>
          <p:cNvPr id="20" name="Rectangle 19">
            <a:extLst>
              <a:ext uri="{FF2B5EF4-FFF2-40B4-BE49-F238E27FC236}">
                <a16:creationId xmlns:a16="http://schemas.microsoft.com/office/drawing/2014/main" id="{7A25F6BE-F323-4CC4-A60C-74D8622AA7B7}"/>
              </a:ext>
            </a:extLst>
          </p:cNvPr>
          <p:cNvSpPr/>
          <p:nvPr/>
        </p:nvSpPr>
        <p:spPr>
          <a:xfrm>
            <a:off x="8867135" y="1967889"/>
            <a:ext cx="3145194" cy="43543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vi-VN" sz="1600" b="0" i="0" dirty="0">
                <a:solidFill>
                  <a:srgbClr val="000000"/>
                </a:solidFill>
                <a:effectLst/>
                <a:latin typeface="arial" panose="020B0604020202020204" pitchFamily="34" charset="0"/>
              </a:rPr>
              <a:t>Sông Hậu, hay Hậu Giang, là một trong hai phân lưu của sông Mê Kông. Phân lưu còn lại là sông Tiền. Mê Kông tách ra thành sông Tiền và sông Hậu tại lãnh thổ Campuchia. </a:t>
            </a:r>
            <a:endParaRPr lang="en-US" sz="1600" b="0" i="0" dirty="0">
              <a:solidFill>
                <a:srgbClr val="000000"/>
              </a:solidFill>
              <a:effectLst/>
              <a:latin typeface="arial" panose="020B0604020202020204" pitchFamily="34" charset="0"/>
            </a:endParaRPr>
          </a:p>
          <a:p>
            <a:pPr algn="l"/>
            <a:r>
              <a:rPr lang="vi-VN" sz="1600" b="0" i="0" dirty="0">
                <a:solidFill>
                  <a:srgbClr val="000000"/>
                </a:solidFill>
                <a:effectLst/>
                <a:latin typeface="arial" panose="020B0604020202020204" pitchFamily="34" charset="0"/>
              </a:rPr>
              <a:t>Trên lãnh thổ Việt Nam, sông Hậu chạy qua tỉnh An Giang, làm ranh giới tự nhiên giữa các tỉnh Đồng Tháp và Cần Thơ, Vĩnh Long và Cần Thơ, Hậu Giang và Vĩnh Long, Trà Vinh và Sóc Trăng. Đoạn rộng nhất của con sông nay là giữa huyện Cầu Kè (Trà Vinh) và huyện Long Phú (Sóc Trăng) khoảng gần 4 km.</a:t>
            </a:r>
            <a:endParaRPr lang="vi-VN" sz="1600" b="0" dirty="0">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28650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D1C9-AB44-482E-9221-26945AD394B9}"/>
              </a:ext>
            </a:extLst>
          </p:cNvPr>
          <p:cNvSpPr>
            <a:spLocks noGrp="1"/>
          </p:cNvSpPr>
          <p:nvPr>
            <p:ph type="title"/>
          </p:nvPr>
        </p:nvSpPr>
        <p:spPr>
          <a:solidFill>
            <a:schemeClr val="accent2">
              <a:lumMod val="60000"/>
              <a:lumOff val="40000"/>
            </a:schemeClr>
          </a:solidFill>
        </p:spPr>
        <p:txBody>
          <a:bodyPr/>
          <a:lstStyle/>
          <a:p>
            <a:pPr algn="just"/>
            <a:r>
              <a:rPr lang="en-US" b="1" dirty="0" err="1"/>
              <a:t>Sự</a:t>
            </a:r>
            <a:r>
              <a:rPr lang="en-US" b="1" dirty="0"/>
              <a:t> </a:t>
            </a:r>
            <a:r>
              <a:rPr lang="en-US" b="1" dirty="0" err="1"/>
              <a:t>phân</a:t>
            </a:r>
            <a:r>
              <a:rPr lang="en-US" b="1" dirty="0"/>
              <a:t> </a:t>
            </a:r>
            <a:r>
              <a:rPr lang="en-US" b="1" dirty="0" err="1"/>
              <a:t>hóa</a:t>
            </a:r>
            <a:r>
              <a:rPr lang="en-US" b="1" dirty="0"/>
              <a:t> </a:t>
            </a:r>
            <a:r>
              <a:rPr lang="en-US" b="1" dirty="0" err="1"/>
              <a:t>đất</a:t>
            </a:r>
            <a:r>
              <a:rPr lang="en-US" b="1" dirty="0"/>
              <a:t> </a:t>
            </a:r>
            <a:r>
              <a:rPr lang="en-US" b="1" dirty="0" err="1"/>
              <a:t>đai</a:t>
            </a:r>
            <a:r>
              <a:rPr lang="en-US" b="1" dirty="0"/>
              <a:t> </a:t>
            </a:r>
            <a:r>
              <a:rPr lang="en-US" b="1" dirty="0" err="1"/>
              <a:t>theo</a:t>
            </a:r>
            <a:r>
              <a:rPr lang="en-US" b="1" dirty="0"/>
              <a:t> </a:t>
            </a:r>
            <a:r>
              <a:rPr lang="en-US" b="1" dirty="0" err="1"/>
              <a:t>độ</a:t>
            </a:r>
            <a:r>
              <a:rPr lang="en-US" b="1" dirty="0"/>
              <a:t> </a:t>
            </a:r>
            <a:r>
              <a:rPr lang="en-US" b="1" dirty="0" err="1"/>
              <a:t>cao</a:t>
            </a:r>
            <a:r>
              <a:rPr lang="en-US" b="1" dirty="0"/>
              <a:t> ở </a:t>
            </a:r>
            <a:r>
              <a:rPr lang="en-US" b="1" dirty="0" err="1"/>
              <a:t>nước</a:t>
            </a:r>
            <a:r>
              <a:rPr lang="en-US" b="1" dirty="0"/>
              <a:t> ta </a:t>
            </a:r>
            <a:r>
              <a:rPr lang="en-US" b="1" dirty="0" err="1"/>
              <a:t>được</a:t>
            </a:r>
            <a:r>
              <a:rPr lang="en-US" b="1" dirty="0"/>
              <a:t> </a:t>
            </a:r>
            <a:r>
              <a:rPr lang="en-US" b="1" dirty="0" err="1"/>
              <a:t>thể</a:t>
            </a:r>
            <a:r>
              <a:rPr lang="en-US" b="1" dirty="0"/>
              <a:t> </a:t>
            </a:r>
            <a:r>
              <a:rPr lang="en-US" b="1" dirty="0" err="1"/>
              <a:t>hiện</a:t>
            </a:r>
            <a:r>
              <a:rPr lang="en-US" b="1" dirty="0"/>
              <a:t> </a:t>
            </a:r>
            <a:r>
              <a:rPr lang="en-US" b="1" dirty="0" err="1"/>
              <a:t>như</a:t>
            </a:r>
            <a:r>
              <a:rPr lang="en-US" b="1" dirty="0"/>
              <a:t> </a:t>
            </a:r>
            <a:r>
              <a:rPr lang="en-US" b="1" dirty="0" err="1"/>
              <a:t>thế</a:t>
            </a:r>
            <a:r>
              <a:rPr lang="en-US" b="1" dirty="0"/>
              <a:t> </a:t>
            </a:r>
            <a:r>
              <a:rPr lang="en-US" b="1" dirty="0" err="1"/>
              <a:t>nào</a:t>
            </a:r>
            <a:r>
              <a:rPr lang="en-US" b="1" dirty="0"/>
              <a:t>?</a:t>
            </a:r>
          </a:p>
        </p:txBody>
      </p:sp>
      <p:pic>
        <p:nvPicPr>
          <p:cNvPr id="4" name="Picture 4" descr="Đất feralit ở nước ta thường bị chua vì?">
            <a:extLst>
              <a:ext uri="{FF2B5EF4-FFF2-40B4-BE49-F238E27FC236}">
                <a16:creationId xmlns:a16="http://schemas.microsoft.com/office/drawing/2014/main" id="{30F5B87D-EED9-450E-ADB4-4518399BE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202" y="1865078"/>
            <a:ext cx="4011007" cy="26162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7D13D4-0285-4A7C-B820-BE22CAB27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65078"/>
            <a:ext cx="4191000" cy="2616200"/>
          </a:xfrm>
          <a:prstGeom prst="rect">
            <a:avLst/>
          </a:prstGeom>
        </p:spPr>
      </p:pic>
      <p:sp>
        <p:nvSpPr>
          <p:cNvPr id="7" name="Rectangle: Rounded Corners 6">
            <a:extLst>
              <a:ext uri="{FF2B5EF4-FFF2-40B4-BE49-F238E27FC236}">
                <a16:creationId xmlns:a16="http://schemas.microsoft.com/office/drawing/2014/main" id="{C7A49E60-C425-44ED-916A-110AAAB682A6}"/>
              </a:ext>
            </a:extLst>
          </p:cNvPr>
          <p:cNvSpPr/>
          <p:nvPr/>
        </p:nvSpPr>
        <p:spPr>
          <a:xfrm>
            <a:off x="838200" y="4572000"/>
            <a:ext cx="759594" cy="4427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Rectangle: Rounded Corners 7">
            <a:extLst>
              <a:ext uri="{FF2B5EF4-FFF2-40B4-BE49-F238E27FC236}">
                <a16:creationId xmlns:a16="http://schemas.microsoft.com/office/drawing/2014/main" id="{B3ACE486-3891-430D-A271-92B421655015}"/>
              </a:ext>
            </a:extLst>
          </p:cNvPr>
          <p:cNvSpPr/>
          <p:nvPr/>
        </p:nvSpPr>
        <p:spPr>
          <a:xfrm>
            <a:off x="7270202" y="4600876"/>
            <a:ext cx="759594" cy="44276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Rounded Corners 8">
            <a:extLst>
              <a:ext uri="{FF2B5EF4-FFF2-40B4-BE49-F238E27FC236}">
                <a16:creationId xmlns:a16="http://schemas.microsoft.com/office/drawing/2014/main" id="{6D10AF99-95E8-458B-AE2D-4F40567E9135}"/>
              </a:ext>
            </a:extLst>
          </p:cNvPr>
          <p:cNvSpPr/>
          <p:nvPr/>
        </p:nvSpPr>
        <p:spPr>
          <a:xfrm>
            <a:off x="1597794" y="4572000"/>
            <a:ext cx="3354404" cy="4427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Đất</a:t>
            </a:r>
            <a:r>
              <a:rPr lang="en-US" sz="2800" dirty="0"/>
              <a:t> </a:t>
            </a:r>
            <a:r>
              <a:rPr lang="en-US" sz="2800" dirty="0" err="1"/>
              <a:t>phù</a:t>
            </a:r>
            <a:r>
              <a:rPr lang="en-US" sz="2800" dirty="0"/>
              <a:t> </a:t>
            </a:r>
            <a:r>
              <a:rPr lang="en-US" sz="2800" dirty="0" err="1"/>
              <a:t>sa</a:t>
            </a:r>
            <a:endParaRPr lang="en-US" sz="2800" dirty="0"/>
          </a:p>
        </p:txBody>
      </p:sp>
      <p:sp>
        <p:nvSpPr>
          <p:cNvPr id="10" name="Rectangle: Rounded Corners 9">
            <a:extLst>
              <a:ext uri="{FF2B5EF4-FFF2-40B4-BE49-F238E27FC236}">
                <a16:creationId xmlns:a16="http://schemas.microsoft.com/office/drawing/2014/main" id="{C3DFF78E-02D6-478C-B402-561231CAC28B}"/>
              </a:ext>
            </a:extLst>
          </p:cNvPr>
          <p:cNvSpPr/>
          <p:nvPr/>
        </p:nvSpPr>
        <p:spPr>
          <a:xfrm>
            <a:off x="8029796" y="4600876"/>
            <a:ext cx="3354404" cy="4427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Đất</a:t>
            </a:r>
            <a:r>
              <a:rPr lang="en-US" sz="2400" dirty="0"/>
              <a:t> </a:t>
            </a:r>
            <a:r>
              <a:rPr lang="en-US" sz="2400" dirty="0" err="1"/>
              <a:t>Feralit</a:t>
            </a:r>
            <a:endParaRPr lang="en-US" sz="2400" dirty="0"/>
          </a:p>
        </p:txBody>
      </p:sp>
      <p:sp>
        <p:nvSpPr>
          <p:cNvPr id="11" name="Oval 10">
            <a:extLst>
              <a:ext uri="{FF2B5EF4-FFF2-40B4-BE49-F238E27FC236}">
                <a16:creationId xmlns:a16="http://schemas.microsoft.com/office/drawing/2014/main" id="{AB2BD632-B666-4BA8-96A5-FE53D78D8481}"/>
              </a:ext>
            </a:extLst>
          </p:cNvPr>
          <p:cNvSpPr/>
          <p:nvPr/>
        </p:nvSpPr>
        <p:spPr>
          <a:xfrm>
            <a:off x="5098983" y="2071837"/>
            <a:ext cx="2101436" cy="44210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t>Gọi</a:t>
            </a:r>
            <a:r>
              <a:rPr lang="en-US" sz="2400" dirty="0"/>
              <a:t> </a:t>
            </a:r>
            <a:r>
              <a:rPr lang="en-US" sz="2400" dirty="0" err="1"/>
              <a:t>tên</a:t>
            </a:r>
            <a:r>
              <a:rPr lang="en-US" sz="2400" dirty="0"/>
              <a:t> 2 </a:t>
            </a:r>
            <a:r>
              <a:rPr lang="en-US" sz="2400" dirty="0" err="1"/>
              <a:t>loại</a:t>
            </a:r>
            <a:r>
              <a:rPr lang="en-US" sz="2400" dirty="0"/>
              <a:t> </a:t>
            </a:r>
            <a:r>
              <a:rPr lang="en-US" sz="2400" dirty="0" err="1"/>
              <a:t>đất</a:t>
            </a:r>
            <a:r>
              <a:rPr lang="en-US" sz="2400" dirty="0"/>
              <a:t> ở </a:t>
            </a:r>
            <a:r>
              <a:rPr lang="en-US" sz="2400" dirty="0" err="1"/>
              <a:t>hình</a:t>
            </a:r>
            <a:r>
              <a:rPr lang="en-US" sz="2400" dirty="0"/>
              <a:t> 1 </a:t>
            </a:r>
            <a:r>
              <a:rPr lang="en-US" sz="2400" dirty="0" err="1"/>
              <a:t>và</a:t>
            </a:r>
            <a:r>
              <a:rPr lang="en-US" sz="2400" dirty="0"/>
              <a:t> </a:t>
            </a:r>
            <a:r>
              <a:rPr lang="en-US" sz="2400" dirty="0" err="1"/>
              <a:t>hình</a:t>
            </a:r>
            <a:r>
              <a:rPr lang="en-US" sz="2400" dirty="0"/>
              <a:t> 2. </a:t>
            </a:r>
            <a:r>
              <a:rPr lang="en-US" sz="2400" dirty="0" err="1"/>
              <a:t>Mỗi</a:t>
            </a:r>
            <a:r>
              <a:rPr lang="en-US" sz="2400" dirty="0"/>
              <a:t> </a:t>
            </a:r>
            <a:r>
              <a:rPr lang="en-US" sz="2400" dirty="0" err="1"/>
              <a:t>loại</a:t>
            </a:r>
            <a:r>
              <a:rPr lang="en-US" sz="2400" dirty="0"/>
              <a:t> </a:t>
            </a:r>
            <a:r>
              <a:rPr lang="en-US" sz="2400" dirty="0" err="1"/>
              <a:t>đất</a:t>
            </a:r>
            <a:r>
              <a:rPr lang="en-US" sz="2400" dirty="0"/>
              <a:t> </a:t>
            </a:r>
            <a:r>
              <a:rPr lang="en-US" sz="2400" dirty="0" err="1"/>
              <a:t>phù</a:t>
            </a:r>
            <a:r>
              <a:rPr lang="en-US" sz="2400" dirty="0"/>
              <a:t> </a:t>
            </a:r>
            <a:r>
              <a:rPr lang="en-US" sz="2400" dirty="0" err="1"/>
              <a:t>hợp</a:t>
            </a:r>
            <a:r>
              <a:rPr lang="en-US" sz="2400" dirty="0"/>
              <a:t> </a:t>
            </a:r>
            <a:r>
              <a:rPr lang="en-US" sz="2400" dirty="0" err="1"/>
              <a:t>với</a:t>
            </a:r>
            <a:r>
              <a:rPr lang="en-US" sz="2400" dirty="0"/>
              <a:t> </a:t>
            </a:r>
            <a:r>
              <a:rPr lang="en-US" sz="2400" dirty="0" err="1"/>
              <a:t>loại</a:t>
            </a:r>
            <a:r>
              <a:rPr lang="en-US" sz="2400" dirty="0"/>
              <a:t> </a:t>
            </a:r>
            <a:r>
              <a:rPr lang="en-US" sz="2400" dirty="0" err="1"/>
              <a:t>địa</a:t>
            </a:r>
            <a:r>
              <a:rPr lang="en-US" sz="2400" dirty="0"/>
              <a:t> </a:t>
            </a:r>
            <a:r>
              <a:rPr lang="en-US" sz="2400" dirty="0" err="1"/>
              <a:t>hình</a:t>
            </a:r>
            <a:r>
              <a:rPr lang="en-US" sz="2400" dirty="0"/>
              <a:t> </a:t>
            </a:r>
            <a:r>
              <a:rPr lang="en-US" sz="2400" dirty="0" err="1"/>
              <a:t>nào</a:t>
            </a:r>
            <a:r>
              <a:rPr lang="en-US" sz="2400" dirty="0"/>
              <a:t>?</a:t>
            </a:r>
          </a:p>
        </p:txBody>
      </p:sp>
      <p:sp>
        <p:nvSpPr>
          <p:cNvPr id="12" name="Callout: Up Arrow 11">
            <a:extLst>
              <a:ext uri="{FF2B5EF4-FFF2-40B4-BE49-F238E27FC236}">
                <a16:creationId xmlns:a16="http://schemas.microsoft.com/office/drawing/2014/main" id="{4F57A434-94E3-43C9-9181-3B662F439634}"/>
              </a:ext>
            </a:extLst>
          </p:cNvPr>
          <p:cNvSpPr/>
          <p:nvPr/>
        </p:nvSpPr>
        <p:spPr>
          <a:xfrm>
            <a:off x="871006" y="5014762"/>
            <a:ext cx="4012933" cy="1814361"/>
          </a:xfrm>
          <a:prstGeom prst="upArrowCallout">
            <a:avLst>
              <a:gd name="adj1" fmla="val 25000"/>
              <a:gd name="adj2" fmla="val 25000"/>
              <a:gd name="adj3" fmla="val 25000"/>
              <a:gd name="adj4" fmla="val 7500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0" dirty="0">
                <a:solidFill>
                  <a:srgbClr val="202122"/>
                </a:solidFill>
                <a:effectLst/>
                <a:latin typeface="Arial" panose="020B0604020202020204" pitchFamily="34" charset="0"/>
              </a:rPr>
              <a:t>Phù sa</a:t>
            </a:r>
            <a:r>
              <a:rPr lang="vi-VN" b="0" i="0" dirty="0">
                <a:solidFill>
                  <a:srgbClr val="202122"/>
                </a:solidFill>
                <a:effectLst/>
                <a:latin typeface="Arial" panose="020B0604020202020204" pitchFamily="34" charset="0"/>
              </a:rPr>
              <a:t> là các thể vật liệu đất cát hay cặn, dạng nhỏ mịn hoặc hòa tan, được cuốn trôi theo dòng nước hoặc lắng đọng lại ở bờ sông, bãi bồi.</a:t>
            </a:r>
            <a:endParaRPr lang="en-US" dirty="0"/>
          </a:p>
        </p:txBody>
      </p:sp>
      <p:sp>
        <p:nvSpPr>
          <p:cNvPr id="13" name="Callout: Up Arrow 12">
            <a:extLst>
              <a:ext uri="{FF2B5EF4-FFF2-40B4-BE49-F238E27FC236}">
                <a16:creationId xmlns:a16="http://schemas.microsoft.com/office/drawing/2014/main" id="{0AEE0E95-4912-4E64-8F84-374A90CE50D2}"/>
              </a:ext>
            </a:extLst>
          </p:cNvPr>
          <p:cNvSpPr/>
          <p:nvPr/>
        </p:nvSpPr>
        <p:spPr>
          <a:xfrm>
            <a:off x="7330841" y="5014761"/>
            <a:ext cx="4012933" cy="1814361"/>
          </a:xfrm>
          <a:prstGeom prst="upArrowCallout">
            <a:avLst>
              <a:gd name="adj1" fmla="val 25000"/>
              <a:gd name="adj2" fmla="val 25000"/>
              <a:gd name="adj3" fmla="val 25000"/>
              <a:gd name="adj4" fmla="val 750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i="0" dirty="0">
                <a:solidFill>
                  <a:srgbClr val="202122"/>
                </a:solidFill>
                <a:effectLst/>
                <a:latin typeface="Arial" panose="020B0604020202020204" pitchFamily="34" charset="0"/>
              </a:rPr>
              <a:t>Nhóm đất đỏ vàng</a:t>
            </a:r>
            <a:r>
              <a:rPr lang="vi-VN" b="0" i="0" dirty="0">
                <a:solidFill>
                  <a:srgbClr val="202122"/>
                </a:solidFill>
                <a:effectLst/>
                <a:latin typeface="Arial" panose="020B0604020202020204" pitchFamily="34" charset="0"/>
              </a:rPr>
              <a:t> hay còn gọi là nhóm đất Feralit là nhóm đất có màu đỏ hoặc lẫn đỏ, thường xuất hiện dưới tán rừng mưa nhiệt đới.</a:t>
            </a:r>
            <a:endParaRPr lang="en-US" dirty="0"/>
          </a:p>
        </p:txBody>
      </p:sp>
    </p:spTree>
    <p:extLst>
      <p:ext uri="{BB962C8B-B14F-4D97-AF65-F5344CB8AC3E}">
        <p14:creationId xmlns:p14="http://schemas.microsoft.com/office/powerpoint/2010/main" val="409876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2375-5310-4D4C-A0BC-274AD990ADE5}"/>
              </a:ext>
            </a:extLst>
          </p:cNvPr>
          <p:cNvSpPr>
            <a:spLocks noGrp="1"/>
          </p:cNvSpPr>
          <p:nvPr>
            <p:ph type="title"/>
          </p:nvPr>
        </p:nvSpPr>
        <p:spPr>
          <a:solidFill>
            <a:schemeClr val="accent6">
              <a:lumMod val="40000"/>
              <a:lumOff val="60000"/>
            </a:schemeClr>
          </a:solidFill>
        </p:spPr>
        <p:txBody>
          <a:bodyPr/>
          <a:lstStyle/>
          <a:p>
            <a:r>
              <a:rPr lang="en-US" dirty="0"/>
              <a:t>1. ẢNH HƯỞNG CỦA ĐỊA HÌNH ĐỐI VỚI SỰ PHÂN HÓA LÃNH THỔ TỰ NHIÊN</a:t>
            </a:r>
          </a:p>
        </p:txBody>
      </p:sp>
      <p:sp>
        <p:nvSpPr>
          <p:cNvPr id="3" name="Content Placeholder 2">
            <a:extLst>
              <a:ext uri="{FF2B5EF4-FFF2-40B4-BE49-F238E27FC236}">
                <a16:creationId xmlns:a16="http://schemas.microsoft.com/office/drawing/2014/main" id="{7EDFCC29-BA0A-49B4-87B3-2D73B174B898}"/>
              </a:ext>
            </a:extLst>
          </p:cNvPr>
          <p:cNvSpPr>
            <a:spLocks noGrp="1"/>
          </p:cNvSpPr>
          <p:nvPr>
            <p:ph idx="1"/>
          </p:nvPr>
        </p:nvSpPr>
        <p:spPr>
          <a:xfrm>
            <a:off x="838200" y="2371173"/>
            <a:ext cx="10515600" cy="3805789"/>
          </a:xfrm>
        </p:spPr>
        <p:txBody>
          <a:bodyPr>
            <a:normAutofit lnSpcReduction="10000"/>
          </a:bodyPr>
          <a:lstStyle/>
          <a:p>
            <a:pPr marL="0" indent="0" algn="just">
              <a:lnSpc>
                <a:spcPct val="115000"/>
              </a:lnSpc>
              <a:spcAft>
                <a:spcPts val="1000"/>
              </a:spcAft>
              <a:buNone/>
            </a:pPr>
            <a:r>
              <a:rPr lang="nl-NL" dirty="0">
                <a:effectLst/>
                <a:latin typeface="Times New Roman" panose="02020603050405020304" pitchFamily="18" charset="0"/>
                <a:ea typeface="Times New Roman" panose="02020603050405020304" pitchFamily="18" charset="0"/>
                <a:cs typeface="Times New Roman" panose="02020603050405020304" pitchFamily="18" charset="0"/>
              </a:rPr>
              <a:t>- Đối với sông ngòi: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nl-NL" dirty="0">
                <a:effectLst/>
                <a:latin typeface="Times New Roman" panose="02020603050405020304" pitchFamily="18" charset="0"/>
                <a:ea typeface="Times New Roman" panose="02020603050405020304" pitchFamily="18" charset="0"/>
                <a:cs typeface="Times New Roman" panose="02020603050405020304" pitchFamily="18" charset="0"/>
              </a:rPr>
              <a:t>+ Hướng nghiêng địa hình ảnh hưởng đến hướng chảy sông ngòi: theo 2 hướng chính là TB- ĐN và vòng cung.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nl-NL" dirty="0">
                <a:effectLst/>
                <a:latin typeface="Times New Roman" panose="02020603050405020304" pitchFamily="18" charset="0"/>
                <a:ea typeface="Times New Roman" panose="02020603050405020304" pitchFamily="18" charset="0"/>
                <a:cs typeface="Times New Roman" panose="02020603050405020304" pitchFamily="18" charset="0"/>
              </a:rPr>
              <a:t>+ Độ dốc ảnh hưởng đến tốc độ dòng chảy: ở vùng núi sông thường chảy nhanh, vùng đồng bằng sông chảy chậm và điều hòa.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dirty="0">
                <a:effectLst/>
                <a:latin typeface="Times New Roman" panose="02020603050405020304" pitchFamily="18" charset="0"/>
                <a:ea typeface="Times New Roman" panose="02020603050405020304" pitchFamily="18" charset="0"/>
              </a:rPr>
              <a:t>- Đối với đất: khu vực đồi núi chủ yếu là đất feralit, khu vực đồng bằng là đất phù sa.</a:t>
            </a:r>
            <a:endParaRPr lang="en-US" sz="4000" dirty="0"/>
          </a:p>
        </p:txBody>
      </p:sp>
      <p:sp>
        <p:nvSpPr>
          <p:cNvPr id="4" name="Rectangle 3">
            <a:extLst>
              <a:ext uri="{FF2B5EF4-FFF2-40B4-BE49-F238E27FC236}">
                <a16:creationId xmlns:a16="http://schemas.microsoft.com/office/drawing/2014/main" id="{F0BAFAD0-B5F2-476E-9FDE-B11783A0AE6E}"/>
              </a:ext>
            </a:extLst>
          </p:cNvPr>
          <p:cNvSpPr/>
          <p:nvPr/>
        </p:nvSpPr>
        <p:spPr>
          <a:xfrm>
            <a:off x="838200" y="1780674"/>
            <a:ext cx="10515600" cy="500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b. </a:t>
            </a:r>
            <a:r>
              <a:rPr lang="en-US" sz="3200" dirty="0" err="1"/>
              <a:t>Đối</a:t>
            </a:r>
            <a:r>
              <a:rPr lang="en-US" sz="3200" dirty="0"/>
              <a:t> </a:t>
            </a:r>
            <a:r>
              <a:rPr lang="en-US" sz="3200" dirty="0" err="1"/>
              <a:t>với</a:t>
            </a:r>
            <a:r>
              <a:rPr lang="en-US" sz="3200" dirty="0"/>
              <a:t> </a:t>
            </a:r>
            <a:r>
              <a:rPr lang="en-US" sz="3200" dirty="0" err="1"/>
              <a:t>sông</a:t>
            </a:r>
            <a:r>
              <a:rPr lang="en-US" sz="3200" dirty="0"/>
              <a:t> </a:t>
            </a:r>
            <a:r>
              <a:rPr lang="en-US" sz="3200" dirty="0" err="1"/>
              <a:t>ngòi</a:t>
            </a:r>
            <a:r>
              <a:rPr lang="en-US" sz="3200" dirty="0"/>
              <a:t> </a:t>
            </a:r>
            <a:r>
              <a:rPr lang="en-US" sz="3200" dirty="0" err="1"/>
              <a:t>và</a:t>
            </a:r>
            <a:r>
              <a:rPr lang="en-US" sz="3200" dirty="0"/>
              <a:t> </a:t>
            </a:r>
            <a:r>
              <a:rPr lang="en-US" sz="3200" dirty="0" err="1"/>
              <a:t>đất</a:t>
            </a:r>
            <a:endParaRPr lang="en-US" sz="3200" dirty="0"/>
          </a:p>
        </p:txBody>
      </p:sp>
    </p:spTree>
    <p:extLst>
      <p:ext uri="{BB962C8B-B14F-4D97-AF65-F5344CB8AC3E}">
        <p14:creationId xmlns:p14="http://schemas.microsoft.com/office/powerpoint/2010/main" val="2557195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023697D-63D8-40E8-B1F4-54DF0D55F9B1}"/>
              </a:ext>
            </a:extLst>
          </p:cNvPr>
          <p:cNvSpPr/>
          <p:nvPr/>
        </p:nvSpPr>
        <p:spPr>
          <a:xfrm>
            <a:off x="5221705" y="1820778"/>
            <a:ext cx="2030930" cy="2040556"/>
          </a:xfrm>
          <a:prstGeom prst="ellipse">
            <a:avLst/>
          </a:prstGeom>
          <a:solidFill>
            <a:srgbClr val="E721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 THUẬN LỢI</a:t>
            </a:r>
          </a:p>
        </p:txBody>
      </p:sp>
      <p:sp>
        <p:nvSpPr>
          <p:cNvPr id="11" name="Oval 10">
            <a:extLst>
              <a:ext uri="{FF2B5EF4-FFF2-40B4-BE49-F238E27FC236}">
                <a16:creationId xmlns:a16="http://schemas.microsoft.com/office/drawing/2014/main" id="{4509B743-0863-4568-AF16-B590C4ACACDB}"/>
              </a:ext>
            </a:extLst>
          </p:cNvPr>
          <p:cNvSpPr/>
          <p:nvPr/>
        </p:nvSpPr>
        <p:spPr>
          <a:xfrm>
            <a:off x="5245764" y="4217473"/>
            <a:ext cx="2030930" cy="2040556"/>
          </a:xfrm>
          <a:prstGeom prst="ellipse">
            <a:avLst/>
          </a:prstGeom>
          <a:solidFill>
            <a:srgbClr val="E5F5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B. KHÓ KHĂN</a:t>
            </a:r>
          </a:p>
        </p:txBody>
      </p:sp>
      <p:sp>
        <p:nvSpPr>
          <p:cNvPr id="12" name="Rectangle: Rounded Corners 11">
            <a:extLst>
              <a:ext uri="{FF2B5EF4-FFF2-40B4-BE49-F238E27FC236}">
                <a16:creationId xmlns:a16="http://schemas.microsoft.com/office/drawing/2014/main" id="{1A67F624-03F6-4FCE-84B4-21B0B7D6FCF6}"/>
              </a:ext>
            </a:extLst>
          </p:cNvPr>
          <p:cNvSpPr/>
          <p:nvPr/>
        </p:nvSpPr>
        <p:spPr>
          <a:xfrm>
            <a:off x="700237" y="952901"/>
            <a:ext cx="3698507" cy="70264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1.Chuyên </a:t>
            </a:r>
            <a:r>
              <a:rPr lang="en-US" sz="2400" dirty="0" err="1">
                <a:solidFill>
                  <a:schemeClr val="tx1"/>
                </a:solidFill>
              </a:rPr>
              <a:t>canh</a:t>
            </a:r>
            <a:r>
              <a:rPr lang="en-US" sz="2400" dirty="0">
                <a:solidFill>
                  <a:schemeClr val="tx1"/>
                </a:solidFill>
              </a:rPr>
              <a:t> </a:t>
            </a:r>
            <a:r>
              <a:rPr lang="en-US" sz="2400" dirty="0" err="1">
                <a:solidFill>
                  <a:schemeClr val="tx1"/>
                </a:solidFill>
              </a:rPr>
              <a:t>cây</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nghiệp</a:t>
            </a:r>
            <a:r>
              <a:rPr lang="en-US" sz="2400" dirty="0">
                <a:solidFill>
                  <a:schemeClr val="tx1"/>
                </a:solidFill>
              </a:rPr>
              <a:t>, </a:t>
            </a:r>
            <a:r>
              <a:rPr lang="en-US" sz="2400" dirty="0" err="1">
                <a:solidFill>
                  <a:schemeClr val="tx1"/>
                </a:solidFill>
              </a:rPr>
              <a:t>cây</a:t>
            </a:r>
            <a:r>
              <a:rPr lang="en-US" sz="2400" dirty="0">
                <a:solidFill>
                  <a:schemeClr val="tx1"/>
                </a:solidFill>
              </a:rPr>
              <a:t> </a:t>
            </a:r>
            <a:r>
              <a:rPr lang="en-US" sz="2400" dirty="0" err="1">
                <a:solidFill>
                  <a:schemeClr val="tx1"/>
                </a:solidFill>
              </a:rPr>
              <a:t>ăn</a:t>
            </a:r>
            <a:r>
              <a:rPr lang="en-US" sz="2400" dirty="0">
                <a:solidFill>
                  <a:schemeClr val="tx1"/>
                </a:solidFill>
              </a:rPr>
              <a:t> </a:t>
            </a:r>
            <a:r>
              <a:rPr lang="en-US" sz="2400" dirty="0" err="1">
                <a:solidFill>
                  <a:schemeClr val="tx1"/>
                </a:solidFill>
              </a:rPr>
              <a:t>quả</a:t>
            </a:r>
            <a:endParaRPr lang="en-US" sz="2400" dirty="0">
              <a:solidFill>
                <a:schemeClr val="tx1"/>
              </a:solidFill>
            </a:endParaRPr>
          </a:p>
        </p:txBody>
      </p:sp>
      <p:sp>
        <p:nvSpPr>
          <p:cNvPr id="13" name="Rectangle: Rounded Corners 12">
            <a:extLst>
              <a:ext uri="{FF2B5EF4-FFF2-40B4-BE49-F238E27FC236}">
                <a16:creationId xmlns:a16="http://schemas.microsoft.com/office/drawing/2014/main" id="{0A115932-782A-477A-9C9B-B14C80FA2958}"/>
              </a:ext>
            </a:extLst>
          </p:cNvPr>
          <p:cNvSpPr/>
          <p:nvPr/>
        </p:nvSpPr>
        <p:spPr>
          <a:xfrm>
            <a:off x="700238" y="2290813"/>
            <a:ext cx="3698506" cy="70264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2.Chăn </a:t>
            </a:r>
            <a:r>
              <a:rPr lang="en-US" sz="2800" dirty="0" err="1">
                <a:solidFill>
                  <a:schemeClr val="tx1"/>
                </a:solidFill>
              </a:rPr>
              <a:t>nuôi</a:t>
            </a:r>
            <a:r>
              <a:rPr lang="en-US" sz="2800" dirty="0">
                <a:solidFill>
                  <a:schemeClr val="tx1"/>
                </a:solidFill>
              </a:rPr>
              <a:t> </a:t>
            </a:r>
            <a:r>
              <a:rPr lang="en-US" sz="2800" dirty="0" err="1">
                <a:solidFill>
                  <a:schemeClr val="tx1"/>
                </a:solidFill>
              </a:rPr>
              <a:t>gia</a:t>
            </a:r>
            <a:r>
              <a:rPr lang="en-US" sz="2800" dirty="0">
                <a:solidFill>
                  <a:schemeClr val="tx1"/>
                </a:solidFill>
              </a:rPr>
              <a:t> </a:t>
            </a:r>
            <a:r>
              <a:rPr lang="en-US" sz="2800" dirty="0" err="1">
                <a:solidFill>
                  <a:schemeClr val="tx1"/>
                </a:solidFill>
              </a:rPr>
              <a:t>súc</a:t>
            </a:r>
            <a:endParaRPr lang="en-US" sz="2800" dirty="0">
              <a:solidFill>
                <a:schemeClr val="tx1"/>
              </a:solidFill>
            </a:endParaRPr>
          </a:p>
        </p:txBody>
      </p:sp>
      <p:sp>
        <p:nvSpPr>
          <p:cNvPr id="14" name="Rectangle: Rounded Corners 13">
            <a:extLst>
              <a:ext uri="{FF2B5EF4-FFF2-40B4-BE49-F238E27FC236}">
                <a16:creationId xmlns:a16="http://schemas.microsoft.com/office/drawing/2014/main" id="{FC28D7F1-7C90-498F-9B99-60B96D54E3F9}"/>
              </a:ext>
            </a:extLst>
          </p:cNvPr>
          <p:cNvSpPr/>
          <p:nvPr/>
        </p:nvSpPr>
        <p:spPr>
          <a:xfrm>
            <a:off x="7921592" y="5261811"/>
            <a:ext cx="3724975" cy="70264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5. </a:t>
            </a:r>
            <a:r>
              <a:rPr lang="en-US" sz="2800" dirty="0" err="1"/>
              <a:t>Phát</a:t>
            </a:r>
            <a:r>
              <a:rPr lang="en-US" sz="2800" dirty="0"/>
              <a:t> </a:t>
            </a:r>
            <a:r>
              <a:rPr lang="en-US" sz="2800" dirty="0" err="1"/>
              <a:t>triển</a:t>
            </a:r>
            <a:r>
              <a:rPr lang="en-US" sz="2800" dirty="0"/>
              <a:t> </a:t>
            </a:r>
            <a:r>
              <a:rPr lang="en-US" sz="2800" dirty="0" err="1"/>
              <a:t>lâm</a:t>
            </a:r>
            <a:r>
              <a:rPr lang="en-US" sz="2800" dirty="0"/>
              <a:t> </a:t>
            </a:r>
            <a:r>
              <a:rPr lang="en-US" sz="2800" dirty="0" err="1"/>
              <a:t>nghiệp</a:t>
            </a:r>
            <a:endParaRPr lang="en-US" sz="2800" dirty="0"/>
          </a:p>
        </p:txBody>
      </p:sp>
      <p:sp>
        <p:nvSpPr>
          <p:cNvPr id="15" name="Rectangle: Rounded Corners 14">
            <a:extLst>
              <a:ext uri="{FF2B5EF4-FFF2-40B4-BE49-F238E27FC236}">
                <a16:creationId xmlns:a16="http://schemas.microsoft.com/office/drawing/2014/main" id="{A47909F7-B686-4745-AC4D-1F13CAF9F61E}"/>
              </a:ext>
            </a:extLst>
          </p:cNvPr>
          <p:cNvSpPr/>
          <p:nvPr/>
        </p:nvSpPr>
        <p:spPr>
          <a:xfrm>
            <a:off x="673769" y="5261811"/>
            <a:ext cx="3724974" cy="70264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4.Phát </a:t>
            </a:r>
            <a:r>
              <a:rPr lang="en-US" sz="2800" dirty="0" err="1"/>
              <a:t>triển</a:t>
            </a:r>
            <a:r>
              <a:rPr lang="en-US" sz="2800" dirty="0"/>
              <a:t> </a:t>
            </a:r>
            <a:r>
              <a:rPr lang="en-US" sz="2800" dirty="0" err="1"/>
              <a:t>thủy</a:t>
            </a:r>
            <a:r>
              <a:rPr lang="en-US" sz="2800" dirty="0"/>
              <a:t> </a:t>
            </a:r>
            <a:r>
              <a:rPr lang="en-US" sz="2800" dirty="0" err="1"/>
              <a:t>điện</a:t>
            </a:r>
            <a:endParaRPr lang="en-US" sz="2800" dirty="0"/>
          </a:p>
        </p:txBody>
      </p:sp>
      <p:sp>
        <p:nvSpPr>
          <p:cNvPr id="16" name="Rectangle: Rounded Corners 15">
            <a:extLst>
              <a:ext uri="{FF2B5EF4-FFF2-40B4-BE49-F238E27FC236}">
                <a16:creationId xmlns:a16="http://schemas.microsoft.com/office/drawing/2014/main" id="{CF3C9388-48CE-442C-8632-D3A105592349}"/>
              </a:ext>
            </a:extLst>
          </p:cNvPr>
          <p:cNvSpPr/>
          <p:nvPr/>
        </p:nvSpPr>
        <p:spPr>
          <a:xfrm>
            <a:off x="4721189" y="141972"/>
            <a:ext cx="3681665" cy="8418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9.Khai </a:t>
            </a:r>
            <a:r>
              <a:rPr lang="en-US" sz="2800" dirty="0" err="1">
                <a:solidFill>
                  <a:schemeClr val="tx1"/>
                </a:solidFill>
              </a:rPr>
              <a:t>thác</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chế</a:t>
            </a:r>
            <a:r>
              <a:rPr lang="en-US" sz="2800" dirty="0">
                <a:solidFill>
                  <a:schemeClr val="tx1"/>
                </a:solidFill>
              </a:rPr>
              <a:t> </a:t>
            </a:r>
            <a:r>
              <a:rPr lang="en-US" sz="2800" dirty="0" err="1">
                <a:solidFill>
                  <a:schemeClr val="tx1"/>
                </a:solidFill>
              </a:rPr>
              <a:t>biến</a:t>
            </a:r>
            <a:r>
              <a:rPr lang="en-US" sz="2800" dirty="0">
                <a:solidFill>
                  <a:schemeClr val="tx1"/>
                </a:solidFill>
              </a:rPr>
              <a:t> </a:t>
            </a:r>
            <a:r>
              <a:rPr lang="en-US" sz="2800" dirty="0" err="1">
                <a:solidFill>
                  <a:schemeClr val="tx1"/>
                </a:solidFill>
              </a:rPr>
              <a:t>khoáng</a:t>
            </a:r>
            <a:r>
              <a:rPr lang="en-US" sz="2800" dirty="0">
                <a:solidFill>
                  <a:schemeClr val="tx1"/>
                </a:solidFill>
              </a:rPr>
              <a:t> </a:t>
            </a:r>
            <a:r>
              <a:rPr lang="en-US" sz="2800" dirty="0" err="1">
                <a:solidFill>
                  <a:schemeClr val="tx1"/>
                </a:solidFill>
              </a:rPr>
              <a:t>sản</a:t>
            </a:r>
            <a:endParaRPr lang="en-US" sz="2800" dirty="0">
              <a:solidFill>
                <a:schemeClr val="tx1"/>
              </a:solidFill>
            </a:endParaRPr>
          </a:p>
        </p:txBody>
      </p:sp>
      <p:sp>
        <p:nvSpPr>
          <p:cNvPr id="17" name="Rectangle: Rounded Corners 16">
            <a:extLst>
              <a:ext uri="{FF2B5EF4-FFF2-40B4-BE49-F238E27FC236}">
                <a16:creationId xmlns:a16="http://schemas.microsoft.com/office/drawing/2014/main" id="{428241AD-2B11-4CD6-997A-224CC6DF96F0}"/>
              </a:ext>
            </a:extLst>
          </p:cNvPr>
          <p:cNvSpPr/>
          <p:nvPr/>
        </p:nvSpPr>
        <p:spPr>
          <a:xfrm>
            <a:off x="7852611" y="976961"/>
            <a:ext cx="3793954" cy="70264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8. </a:t>
            </a:r>
            <a:r>
              <a:rPr lang="en-US" sz="2800" dirty="0" err="1">
                <a:solidFill>
                  <a:schemeClr val="tx1"/>
                </a:solidFill>
              </a:rPr>
              <a:t>Phát</a:t>
            </a:r>
            <a:r>
              <a:rPr lang="en-US" sz="2800" dirty="0">
                <a:solidFill>
                  <a:schemeClr val="tx1"/>
                </a:solidFill>
              </a:rPr>
              <a:t> </a:t>
            </a:r>
            <a:r>
              <a:rPr lang="en-US" sz="2800" dirty="0" err="1">
                <a:solidFill>
                  <a:schemeClr val="tx1"/>
                </a:solidFill>
              </a:rPr>
              <a:t>triển</a:t>
            </a:r>
            <a:r>
              <a:rPr lang="en-US" sz="2800" dirty="0">
                <a:solidFill>
                  <a:schemeClr val="tx1"/>
                </a:solidFill>
              </a:rPr>
              <a:t> du </a:t>
            </a:r>
            <a:r>
              <a:rPr lang="en-US" sz="2800" dirty="0" err="1">
                <a:solidFill>
                  <a:schemeClr val="tx1"/>
                </a:solidFill>
              </a:rPr>
              <a:t>lịch</a:t>
            </a:r>
            <a:endParaRPr lang="en-US" sz="2800" dirty="0">
              <a:solidFill>
                <a:schemeClr val="tx1"/>
              </a:solidFill>
            </a:endParaRPr>
          </a:p>
        </p:txBody>
      </p:sp>
      <p:sp>
        <p:nvSpPr>
          <p:cNvPr id="18" name="Rectangle: Rounded Corners 17">
            <a:extLst>
              <a:ext uri="{FF2B5EF4-FFF2-40B4-BE49-F238E27FC236}">
                <a16:creationId xmlns:a16="http://schemas.microsoft.com/office/drawing/2014/main" id="{E484DCC3-75FC-4C42-884F-E3D279231EF3}"/>
              </a:ext>
            </a:extLst>
          </p:cNvPr>
          <p:cNvSpPr/>
          <p:nvPr/>
        </p:nvSpPr>
        <p:spPr>
          <a:xfrm>
            <a:off x="700237" y="3628725"/>
            <a:ext cx="3698506" cy="70264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3.Xây </a:t>
            </a:r>
            <a:r>
              <a:rPr lang="en-US" sz="2400" dirty="0" err="1"/>
              <a:t>dựng</a:t>
            </a:r>
            <a:r>
              <a:rPr lang="en-US" sz="2400" dirty="0"/>
              <a:t> </a:t>
            </a:r>
            <a:r>
              <a:rPr lang="en-US" sz="2400" dirty="0" err="1"/>
              <a:t>cơ</a:t>
            </a:r>
            <a:r>
              <a:rPr lang="en-US" sz="2400" dirty="0"/>
              <a:t> </a:t>
            </a:r>
            <a:r>
              <a:rPr lang="en-US" sz="2400" dirty="0" err="1"/>
              <a:t>sở</a:t>
            </a:r>
            <a:r>
              <a:rPr lang="en-US" sz="2400" dirty="0"/>
              <a:t> </a:t>
            </a:r>
            <a:r>
              <a:rPr lang="en-US" sz="2400" dirty="0" err="1"/>
              <a:t>hạ</a:t>
            </a:r>
            <a:r>
              <a:rPr lang="en-US" sz="2400" dirty="0"/>
              <a:t> </a:t>
            </a:r>
            <a:r>
              <a:rPr lang="en-US" sz="2400" dirty="0" err="1"/>
              <a:t>tầng</a:t>
            </a:r>
            <a:endParaRPr lang="en-US" sz="2400" dirty="0"/>
          </a:p>
        </p:txBody>
      </p:sp>
      <p:sp>
        <p:nvSpPr>
          <p:cNvPr id="19" name="Rectangle: Rounded Corners 18">
            <a:extLst>
              <a:ext uri="{FF2B5EF4-FFF2-40B4-BE49-F238E27FC236}">
                <a16:creationId xmlns:a16="http://schemas.microsoft.com/office/drawing/2014/main" id="{4A65580A-403C-43E5-A407-EAAC83AAEBAA}"/>
              </a:ext>
            </a:extLst>
          </p:cNvPr>
          <p:cNvSpPr/>
          <p:nvPr/>
        </p:nvSpPr>
        <p:spPr>
          <a:xfrm>
            <a:off x="7921592" y="2290812"/>
            <a:ext cx="3724974" cy="8694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7. </a:t>
            </a:r>
            <a:r>
              <a:rPr lang="en-US" sz="2800" dirty="0" err="1">
                <a:solidFill>
                  <a:schemeClr val="tx1"/>
                </a:solidFill>
              </a:rPr>
              <a:t>Phát</a:t>
            </a:r>
            <a:r>
              <a:rPr lang="en-US" sz="2800" dirty="0">
                <a:solidFill>
                  <a:schemeClr val="tx1"/>
                </a:solidFill>
              </a:rPr>
              <a:t> </a:t>
            </a:r>
            <a:r>
              <a:rPr lang="en-US" sz="2800" dirty="0" err="1">
                <a:solidFill>
                  <a:schemeClr val="tx1"/>
                </a:solidFill>
              </a:rPr>
              <a:t>triển</a:t>
            </a:r>
            <a:r>
              <a:rPr lang="en-US" sz="2800" dirty="0">
                <a:solidFill>
                  <a:schemeClr val="tx1"/>
                </a:solidFill>
              </a:rPr>
              <a:t> </a:t>
            </a:r>
            <a:r>
              <a:rPr lang="en-US" sz="2800" dirty="0" err="1">
                <a:solidFill>
                  <a:schemeClr val="tx1"/>
                </a:solidFill>
              </a:rPr>
              <a:t>giao</a:t>
            </a:r>
            <a:r>
              <a:rPr lang="en-US" sz="2800" dirty="0">
                <a:solidFill>
                  <a:schemeClr val="tx1"/>
                </a:solidFill>
              </a:rPr>
              <a:t> </a:t>
            </a:r>
            <a:r>
              <a:rPr lang="en-US" sz="2800" dirty="0" err="1">
                <a:solidFill>
                  <a:schemeClr val="tx1"/>
                </a:solidFill>
              </a:rPr>
              <a:t>thông</a:t>
            </a:r>
            <a:r>
              <a:rPr lang="en-US" sz="2800" dirty="0">
                <a:solidFill>
                  <a:schemeClr val="tx1"/>
                </a:solidFill>
              </a:rPr>
              <a:t> </a:t>
            </a:r>
            <a:r>
              <a:rPr lang="en-US" sz="2800" dirty="0" err="1">
                <a:solidFill>
                  <a:schemeClr val="tx1"/>
                </a:solidFill>
              </a:rPr>
              <a:t>vận</a:t>
            </a:r>
            <a:r>
              <a:rPr lang="en-US" sz="2800" dirty="0">
                <a:solidFill>
                  <a:schemeClr val="tx1"/>
                </a:solidFill>
              </a:rPr>
              <a:t> </a:t>
            </a:r>
            <a:r>
              <a:rPr lang="en-US" sz="2800" dirty="0" err="1">
                <a:solidFill>
                  <a:schemeClr val="tx1"/>
                </a:solidFill>
              </a:rPr>
              <a:t>tải</a:t>
            </a:r>
            <a:endParaRPr lang="en-US" sz="2800" dirty="0">
              <a:solidFill>
                <a:schemeClr val="tx1"/>
              </a:solidFill>
            </a:endParaRPr>
          </a:p>
        </p:txBody>
      </p:sp>
      <p:sp>
        <p:nvSpPr>
          <p:cNvPr id="20" name="Rectangle: Rounded Corners 19">
            <a:extLst>
              <a:ext uri="{FF2B5EF4-FFF2-40B4-BE49-F238E27FC236}">
                <a16:creationId xmlns:a16="http://schemas.microsoft.com/office/drawing/2014/main" id="{BCE74894-236C-4AAE-8D08-248BC206B6A7}"/>
              </a:ext>
            </a:extLst>
          </p:cNvPr>
          <p:cNvSpPr/>
          <p:nvPr/>
        </p:nvSpPr>
        <p:spPr>
          <a:xfrm>
            <a:off x="7921592" y="3697706"/>
            <a:ext cx="3724973" cy="70264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6. </a:t>
            </a:r>
            <a:r>
              <a:rPr lang="en-US" sz="3600" dirty="0" err="1">
                <a:solidFill>
                  <a:schemeClr val="tx1"/>
                </a:solidFill>
              </a:rPr>
              <a:t>Thiên</a:t>
            </a:r>
            <a:r>
              <a:rPr lang="en-US" sz="3600" dirty="0">
                <a:solidFill>
                  <a:schemeClr val="tx1"/>
                </a:solidFill>
              </a:rPr>
              <a:t> tai</a:t>
            </a:r>
          </a:p>
        </p:txBody>
      </p:sp>
      <p:cxnSp>
        <p:nvCxnSpPr>
          <p:cNvPr id="22" name="Straight Arrow Connector 21">
            <a:extLst>
              <a:ext uri="{FF2B5EF4-FFF2-40B4-BE49-F238E27FC236}">
                <a16:creationId xmlns:a16="http://schemas.microsoft.com/office/drawing/2014/main" id="{E23DDECA-5981-4CB1-9A12-1C6AA2A3BC6A}"/>
              </a:ext>
            </a:extLst>
          </p:cNvPr>
          <p:cNvCxnSpPr>
            <a:stCxn id="10" idx="2"/>
            <a:endCxn id="12" idx="3"/>
          </p:cNvCxnSpPr>
          <p:nvPr/>
        </p:nvCxnSpPr>
        <p:spPr>
          <a:xfrm flipH="1" flipV="1">
            <a:off x="4398744" y="1304223"/>
            <a:ext cx="822961" cy="15368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6243FC02-B200-4A98-AF7E-61D3C89864D4}"/>
              </a:ext>
            </a:extLst>
          </p:cNvPr>
          <p:cNvCxnSpPr>
            <a:stCxn id="10" idx="2"/>
            <a:endCxn id="13" idx="3"/>
          </p:cNvCxnSpPr>
          <p:nvPr/>
        </p:nvCxnSpPr>
        <p:spPr>
          <a:xfrm flipH="1" flipV="1">
            <a:off x="4398744" y="2642135"/>
            <a:ext cx="822961" cy="1989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094EA257-0EE5-4E2E-8472-1BCA5598D619}"/>
              </a:ext>
            </a:extLst>
          </p:cNvPr>
          <p:cNvCxnSpPr>
            <a:stCxn id="10" idx="2"/>
            <a:endCxn id="15" idx="3"/>
          </p:cNvCxnSpPr>
          <p:nvPr/>
        </p:nvCxnSpPr>
        <p:spPr>
          <a:xfrm flipH="1">
            <a:off x="4398743" y="2841056"/>
            <a:ext cx="822962" cy="27720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5C18E6C1-BA58-44C6-BF8B-64A17E6045FB}"/>
              </a:ext>
            </a:extLst>
          </p:cNvPr>
          <p:cNvCxnSpPr>
            <a:stCxn id="10" idx="6"/>
            <a:endCxn id="17" idx="1"/>
          </p:cNvCxnSpPr>
          <p:nvPr/>
        </p:nvCxnSpPr>
        <p:spPr>
          <a:xfrm flipV="1">
            <a:off x="7252635" y="1328283"/>
            <a:ext cx="599976" cy="151277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01FB4015-04CB-4BD8-991E-BF2C50A664E8}"/>
              </a:ext>
            </a:extLst>
          </p:cNvPr>
          <p:cNvCxnSpPr>
            <a:stCxn id="10" idx="6"/>
            <a:endCxn id="14" idx="1"/>
          </p:cNvCxnSpPr>
          <p:nvPr/>
        </p:nvCxnSpPr>
        <p:spPr>
          <a:xfrm>
            <a:off x="7252635" y="2841056"/>
            <a:ext cx="668957" cy="277207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655A7454-0D0F-4642-BECD-81648A2EC239}"/>
              </a:ext>
            </a:extLst>
          </p:cNvPr>
          <p:cNvCxnSpPr>
            <a:stCxn id="11" idx="2"/>
            <a:endCxn id="18" idx="3"/>
          </p:cNvCxnSpPr>
          <p:nvPr/>
        </p:nvCxnSpPr>
        <p:spPr>
          <a:xfrm flipH="1" flipV="1">
            <a:off x="4398743" y="3980047"/>
            <a:ext cx="847021" cy="12577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780079B9-6EBD-45C2-BBAD-63E5FC150DA6}"/>
              </a:ext>
            </a:extLst>
          </p:cNvPr>
          <p:cNvCxnSpPr>
            <a:cxnSpLocks/>
            <a:stCxn id="11" idx="7"/>
            <a:endCxn id="19" idx="1"/>
          </p:cNvCxnSpPr>
          <p:nvPr/>
        </p:nvCxnSpPr>
        <p:spPr>
          <a:xfrm flipV="1">
            <a:off x="6979271" y="2725553"/>
            <a:ext cx="942321" cy="1790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18ECFF09-C752-4560-A386-2856A07B8126}"/>
              </a:ext>
            </a:extLst>
          </p:cNvPr>
          <p:cNvCxnSpPr>
            <a:cxnSpLocks/>
            <a:stCxn id="11" idx="7"/>
            <a:endCxn id="20" idx="1"/>
          </p:cNvCxnSpPr>
          <p:nvPr/>
        </p:nvCxnSpPr>
        <p:spPr>
          <a:xfrm flipV="1">
            <a:off x="6979271" y="4049028"/>
            <a:ext cx="942321" cy="4672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 name="Straight Arrow Connector 2">
            <a:extLst>
              <a:ext uri="{FF2B5EF4-FFF2-40B4-BE49-F238E27FC236}">
                <a16:creationId xmlns:a16="http://schemas.microsoft.com/office/drawing/2014/main" id="{D123319E-9B19-499D-AC78-DEB0272AAA64}"/>
              </a:ext>
            </a:extLst>
          </p:cNvPr>
          <p:cNvCxnSpPr>
            <a:cxnSpLocks/>
            <a:stCxn id="10" idx="0"/>
            <a:endCxn id="16" idx="2"/>
          </p:cNvCxnSpPr>
          <p:nvPr/>
        </p:nvCxnSpPr>
        <p:spPr>
          <a:xfrm flipV="1">
            <a:off x="6237170" y="983830"/>
            <a:ext cx="324852" cy="8369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135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barn(inVertical)">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1258</Words>
  <Application>Microsoft Office PowerPoint</Application>
  <PresentationFormat>Widescreen</PresentationFormat>
  <Paragraphs>104</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vt:lpstr>
      <vt:lpstr>Calibri</vt:lpstr>
      <vt:lpstr>Calibri Light</vt:lpstr>
      <vt:lpstr>Cambria</vt:lpstr>
      <vt:lpstr>Times New Roman</vt:lpstr>
      <vt:lpstr>Office Theme</vt:lpstr>
      <vt:lpstr> BÀI 3 ẢNH HƯỞNG CỦA ĐỊA HÌNH ĐỐI VỚI SỰ PHÂN  HÓA TỰ NHIÊN VÀ KHAI THÁC KINH TẾ</vt:lpstr>
      <vt:lpstr>1. ẢNH HƯỞNG CỦA ĐỊA HÌNH ĐỐI VỚI SỰ PHÂN HÓA LÃNH THỔ TỰ NHIÊN</vt:lpstr>
      <vt:lpstr>Độ cao địa hình ảnh hưởng tới khí hậu và sinh vật như thế nào?</vt:lpstr>
      <vt:lpstr>PowerPoint Presentation</vt:lpstr>
      <vt:lpstr>1. ẢNH HƯỞNG CỦA ĐỊA HÌNH ĐỐI VỚI SỰ PHÂN HÓA LÃNH THỔ TỰ NHIÊN</vt:lpstr>
      <vt:lpstr>Hướng nghiêng của địa hình ảnh hưởng như thế nào tới hướng chảy và tốc độ dòng chảy của sông ngòi?</vt:lpstr>
      <vt:lpstr>Sự phân hóa đất đai theo độ cao ở nước ta được thể hiện như thế nào?</vt:lpstr>
      <vt:lpstr>1. ẢNH HƯỞNG CỦA ĐỊA HÌNH ĐỐI VỚI SỰ PHÂN HÓA LÃNH THỔ TỰ NHIÊN</vt:lpstr>
      <vt:lpstr>PowerPoint Presentation</vt:lpstr>
      <vt:lpstr>2. ẢNH HƯỞNG CỦA ĐỊA HÌNH ĐỐI VỚI KHAI THÁC KINH TẾ</vt:lpstr>
      <vt:lpstr>PowerPoint Presentation</vt:lpstr>
      <vt:lpstr>2. ẢNH HƯỞNG CỦA ĐỊA HÌNH ĐỐI VỚI KHAI THÁC KINH TẾ</vt:lpstr>
      <vt:lpstr>PowerPoint Presentation</vt:lpstr>
      <vt:lpstr>2. ẢNH HƯỞNG CỦA ĐỊA HÌNH ĐỐI VỚI KHAI THÁC KINH TẾ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ẢNH HƯỞNG CỦA ĐỊA HÌNH ĐỐI VỚI SỰ PHÂN  HÓA TỰ NHIÊN VÀ KHAI THÁC KINH TẾ</dc:title>
  <dc:creator>Lê Thị Giản Đơn</dc:creator>
  <cp:lastModifiedBy>Lê Thị Giản Đơn</cp:lastModifiedBy>
  <cp:revision>23</cp:revision>
  <dcterms:created xsi:type="dcterms:W3CDTF">2023-10-15T02:11:04Z</dcterms:created>
  <dcterms:modified xsi:type="dcterms:W3CDTF">2023-10-15T09:53:11Z</dcterms:modified>
</cp:coreProperties>
</file>