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3" autoAdjust="0"/>
  </p:normalViewPr>
  <p:slideViewPr>
    <p:cSldViewPr>
      <p:cViewPr varScale="1">
        <p:scale>
          <a:sx n="56" d="100"/>
          <a:sy n="56" d="100"/>
        </p:scale>
        <p:origin x="80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4/6/2024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7720-D044-4DF3-86B7-25E8754BFEB6}"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7720-D044-4DF3-86B7-25E8754BFEB6}"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7720-D044-4DF3-86B7-25E8754BFEB6}"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7720-D044-4DF3-86B7-25E8754BFEB6}"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giúp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a:solidFill>
                  <a:srgbClr val="C00000"/>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giờ</a:t>
            </a:r>
            <a:r>
              <a:rPr lang="en-US" sz="2200" dirty="0">
                <a:solidFill>
                  <a:schemeClr val="tx1">
                    <a:lumMod val="95000"/>
                    <a:lumOff val="5000"/>
                  </a:schemeClr>
                </a:solidFill>
                <a:latin typeface="Times New Roman" pitchFamily="18" charset="0"/>
                <a:cs typeface="Times New Roman" pitchFamily="18" charset="0"/>
              </a:rPr>
              <a:t> GDCD, </a:t>
            </a:r>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được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giao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nhiệm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vụ</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xử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hiện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mình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chưa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trung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thực</a:t>
            </a:r>
            <a:r>
              <a:rPr lang="en-US" sz="2200" dirty="0">
                <a:solidFill>
                  <a:schemeClr val="tx1">
                    <a:lumMod val="95000"/>
                    <a:lumOff val="5000"/>
                  </a:schemeClr>
                </a:solidFill>
                <a:latin typeface="Times New Roman" pitchFamily="18" charset="0"/>
                <a:cs typeface="Times New Roman" pitchFamily="18" charset="0"/>
              </a:rPr>
              <a:t>.</a:t>
            </a:r>
          </a:p>
          <a:p>
            <a:pPr algn="just"/>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hãy</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làm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gợi</a:t>
            </a:r>
            <a:r>
              <a:rPr lang="en-US" sz="2200" dirty="0">
                <a:solidFill>
                  <a:schemeClr val="tx1">
                    <a:lumMod val="95000"/>
                    <a:lumOff val="5000"/>
                  </a:schemeClr>
                </a:solidFill>
                <a:latin typeface="Times New Roman" pitchFamily="18" charset="0"/>
                <a:cs typeface="Times New Roman" pitchFamily="18" charset="0"/>
              </a:rPr>
              <a:t> ý </a:t>
            </a:r>
            <a:r>
              <a:rPr lang="en-US" sz="2200" dirty="0" err="1">
                <a:solidFill>
                  <a:schemeClr val="tx1">
                    <a:lumMod val="95000"/>
                    <a:lumOff val="5000"/>
                  </a:schemeClr>
                </a:solidFill>
                <a:latin typeface="Times New Roman" pitchFamily="18" charset="0"/>
                <a:cs typeface="Times New Roman" pitchFamily="18" charset="0"/>
              </a:rPr>
              <a:t>sau</a:t>
            </a:r>
            <a:r>
              <a:rPr lang="en-US" sz="22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a:solidFill>
                  <a:schemeClr val="tx1">
                    <a:lumMod val="95000"/>
                    <a:lumOff val="5000"/>
                  </a:schemeClr>
                </a:solidFill>
                <a:latin typeface="Times New Roman" pitchFamily="18" charset="0"/>
                <a:cs typeface="Times New Roman" pitchFamily="18" charset="0"/>
              </a:rPr>
              <a:t>1. </a:t>
            </a:r>
            <a:r>
              <a:rPr lang="en-US" sz="2200" dirty="0" err="1">
                <a:solidFill>
                  <a:schemeClr val="tx1">
                    <a:lumMod val="95000"/>
                    <a:lumOff val="5000"/>
                  </a:schemeClr>
                </a:solidFill>
                <a:latin typeface="Times New Roman" pitchFamily="18" charset="0"/>
                <a:cs typeface="Times New Roman" pitchFamily="18" charset="0"/>
              </a:rPr>
              <a:t>Lập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phiếu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hỏi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mẫu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và</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a:latin typeface="Times New Roman" pitchFamily="18" charset="0"/>
                <a:cs typeface="Times New Roman" pitchFamily="18" charset="0"/>
              </a:rPr>
              <a:t>2. Thu </a:t>
            </a:r>
            <a:r>
              <a:rPr lang="en-US" sz="2200" dirty="0" err="1">
                <a:latin typeface="Times New Roman" pitchFamily="18" charset="0"/>
                <a:cs typeface="Times New Roman" pitchFamily="18" charset="0"/>
              </a:rPr>
              <a:t>phiếu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thập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dữ</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liệu</a:t>
            </a:r>
            <a:r>
              <a:rPr lang="en-US" dirty="0">
                <a:solidFill>
                  <a:srgbClr val="C00000"/>
                </a:solidFill>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 hay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a:t>
            </a:r>
          </a:p>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Mê</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Kông</a:t>
            </a:r>
            <a:r>
              <a:rPr lang="en-US" sz="2600" i="1" dirty="0">
                <a:latin typeface="Times New Roman" pitchFamily="18" charset="0"/>
                <a:cs typeface="Times New Roman" pitchFamily="18" charset="0"/>
              </a:rPr>
              <a:t>, Nam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Long </a:t>
            </a:r>
            <a:r>
              <a:rPr lang="en-US" sz="2600" i="1" dirty="0" err="1">
                <a:latin typeface="Times New Roman" pitchFamily="18" charset="0"/>
                <a:cs typeface="Times New Roman" pitchFamily="18" charset="0"/>
              </a:rPr>
              <a:t>Châu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Đồng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a:t>
            </a:r>
            <a:r>
              <a:rPr lang="en-US" sz="26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89426">
                <a:tc>
                  <a:txBody>
                    <a:bodyPr/>
                    <a:lstStyle/>
                    <a:p>
                      <a:pPr algn="ctr"/>
                      <a:r>
                        <a:rPr lang="en-US" dirty="0" err="1">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itchFamily="18" charset="0"/>
                          <a:cs typeface="Times New Roman" pitchFamily="18" charset="0"/>
                        </a:rPr>
                        <a:t>Số</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điểm</a:t>
                      </a:r>
                      <a:r>
                        <a:rPr lang="en-US" baseline="0" dirty="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a:latin typeface="Times New Roman" pitchFamily="18" charset="0"/>
                          <a:cs typeface="Times New Roman" pitchFamily="18" charset="0"/>
                        </a:rPr>
                        <a:t>Nam </a:t>
                      </a:r>
                      <a:r>
                        <a:rPr lang="en-US" dirty="0" err="1">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a:latin typeface="Times New Roman" pitchFamily="18" charset="0"/>
                          <a:cs typeface="Times New Roman" pitchFamily="18" charset="0"/>
                        </a:rPr>
                        <a:t>Đức</a:t>
                      </a:r>
                      <a:r>
                        <a:rPr lang="en-US" baseline="0" dirty="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bảng</a:t>
            </a:r>
            <a:r>
              <a:rPr lang="en-US" sz="22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C00000"/>
                </a:solidFill>
                <a:latin typeface="Times New Roman" pitchFamily="18" charset="0"/>
                <a:cs typeface="Times New Roman" pitchFamily="18" charset="0"/>
              </a:rPr>
              <a:t>Trong 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rgbClr val="C00000"/>
                </a:solidFill>
                <a:latin typeface="Times New Roman" pitchFamily="18" charset="0"/>
                <a:cs typeface="Times New Roman" pitchFamily="18" charset="0"/>
              </a:rPr>
              <a:t>Đọc 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itchFamily="18" charset="0"/>
                <a:cs typeface="Times New Roman" pitchFamily="18" charset="0"/>
              </a:rPr>
              <a:t>Quan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thầy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a:solidFill>
                  <a:srgbClr val="FF0000"/>
                </a:solidFill>
                <a:latin typeface="Times New Roman" pitchFamily="18" charset="0"/>
                <a:cs typeface="Times New Roman" pitchFamily="18" charset="0"/>
              </a:rPr>
              <a:t>Thông</a:t>
            </a:r>
            <a:r>
              <a:rPr lang="en-US" sz="2200" b="1" dirty="0">
                <a:solidFill>
                  <a:srgbClr val="FF0000"/>
                </a:solidFill>
                <a:latin typeface="Times New Roman" pitchFamily="18" charset="0"/>
                <a:cs typeface="Times New Roman" pitchFamily="18" charset="0"/>
              </a:rPr>
              <a:t> tin </a:t>
            </a:r>
            <a:r>
              <a:rPr lang="en-US" sz="2200" b="1" dirty="0" err="1">
                <a:solidFill>
                  <a:srgbClr val="FF0000"/>
                </a:solidFill>
                <a:latin typeface="Times New Roman" pitchFamily="18" charset="0"/>
                <a:cs typeface="Times New Roman" pitchFamily="18" charset="0"/>
              </a:rPr>
              <a:t>thời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10 </a:t>
            </a:r>
            <a:r>
              <a:rPr lang="en-US" sz="2200" b="1" dirty="0" err="1">
                <a:solidFill>
                  <a:srgbClr val="FF0000"/>
                </a:solidFill>
                <a:latin typeface="Times New Roman" pitchFamily="18" charset="0"/>
                <a:cs typeface="Times New Roman" pitchFamily="18" charset="0"/>
              </a:rPr>
              <a:t>ngày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Việt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Trì</a:t>
            </a:r>
            <a:r>
              <a:rPr lang="en-US" sz="2200" b="1" dirty="0">
                <a:solidFill>
                  <a:srgbClr val="FF0000"/>
                </a:solidFill>
                <a:latin typeface="Times New Roman" pitchFamily="18" charset="0"/>
                <a:cs typeface="Times New Roman" pitchFamily="18" charset="0"/>
              </a:rPr>
              <a:t> – </a:t>
            </a:r>
            <a:r>
              <a:rPr lang="en-US" sz="2200" b="1" dirty="0" err="1">
                <a:solidFill>
                  <a:srgbClr val="FF0000"/>
                </a:solidFill>
                <a:latin typeface="Times New Roman" pitchFamily="18" charset="0"/>
                <a:cs typeface="Times New Roman" pitchFamily="18" charset="0"/>
              </a:rPr>
              <a:t>Phú</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a:solidFill>
                  <a:srgbClr val="FF0000"/>
                </a:solidFill>
                <a:latin typeface="Times New Roman" pitchFamily="18" charset="0"/>
                <a:cs typeface="Times New Roman" pitchFamily="18" charset="0"/>
              </a:rPr>
              <a:t>Cho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a:latin typeface="+mj-lt"/>
              </a:rPr>
              <a:t>là</a:t>
            </a:r>
            <a:r>
              <a:rPr lang="vi-VN" sz="2300" b="1" dirty="0">
                <a:latin typeface="+mj-lt"/>
              </a:rPr>
              <a:t> số:</a:t>
            </a:r>
            <a:r>
              <a:rPr lang="en-US" sz="2300" b="1" dirty="0">
                <a:latin typeface="+mj-lt"/>
              </a:rPr>
              <a:t> </a:t>
            </a:r>
            <a:r>
              <a:rPr lang="vi-VN" sz="2300" dirty="0">
                <a:latin typeface="+mj-lt"/>
              </a:rPr>
              <a:t>Chiều cao của </a:t>
            </a:r>
            <a:r>
              <a:rPr lang="en-US" sz="2300" dirty="0">
                <a:latin typeface="+mj-lt"/>
              </a:rPr>
              <a:t>5</a:t>
            </a:r>
            <a:r>
              <a:rPr lang="vi-VN" sz="2300" dirty="0">
                <a:latin typeface="+mj-lt"/>
              </a:rPr>
              <a:t> bạn học sinh trong lớp </a:t>
            </a:r>
            <a:r>
              <a:rPr lang="en-US" sz="2300" dirty="0">
                <a:latin typeface="+mj-lt"/>
              </a:rPr>
              <a:t>6</a:t>
            </a:r>
            <a:r>
              <a:rPr lang="vi-VN" sz="2300" dirty="0">
                <a:latin typeface="+mj-lt"/>
              </a:rPr>
              <a:t>A là : 153 cm ; 154 cm ; 16</a:t>
            </a:r>
            <a:r>
              <a:rPr lang="en-US" sz="2300" dirty="0">
                <a:latin typeface="+mj-lt"/>
              </a:rPr>
              <a:t>0</a:t>
            </a:r>
            <a:r>
              <a:rPr lang="vi-VN" sz="2300" dirty="0">
                <a:latin typeface="+mj-lt"/>
              </a:rPr>
              <a:t> cm ; 1</a:t>
            </a:r>
            <a:r>
              <a:rPr lang="en-US" sz="2300" dirty="0">
                <a:latin typeface="+mj-lt"/>
              </a:rPr>
              <a:t>52</a:t>
            </a:r>
            <a:r>
              <a:rPr lang="vi-VN" sz="2300" dirty="0">
                <a:latin typeface="+mj-lt"/>
              </a:rPr>
              <a:t> cm ; 155 cm</a:t>
            </a:r>
            <a:endParaRPr lang="en-US" sz="2300" dirty="0">
              <a:latin typeface="+mj-lt"/>
            </a:endParaRPr>
          </a:p>
          <a:p>
            <a:r>
              <a:rPr lang="vi-VN" sz="2300" b="1" dirty="0">
                <a:latin typeface="+mj-lt"/>
              </a:rPr>
              <a:t>Ví dụ về dữ liệu không phải là số :</a:t>
            </a:r>
            <a:r>
              <a:rPr lang="en-US" sz="2300" b="1" dirty="0">
                <a:latin typeface="+mj-lt"/>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muộn</a:t>
            </a:r>
            <a:r>
              <a:rPr lang="en-US" sz="2300" dirty="0">
                <a:latin typeface="Times New Roman" pitchFamily="18" charset="0"/>
                <a:cs typeface="Times New Roman" pitchFamily="18" charset="0"/>
              </a:rPr>
              <a:t>.</a:t>
            </a: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khuẩn</a:t>
            </a:r>
            <a:endParaRPr lang="en-US" sz="3200" b="1" dirty="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a:latin typeface="Times New Roman" pitchFamily="18" charset="0"/>
                <a:cs typeface="Times New Roman" pitchFamily="18" charset="0"/>
              </a:rPr>
              <a:t>Cho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marL="514350" indent="-514350">
              <a:buAutoNum type="arabicParenBoth"/>
            </a:pP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a:t>
            </a:r>
          </a:p>
          <a:p>
            <a:pPr marL="0" indent="0">
              <a:buNone/>
            </a:pPr>
            <a:r>
              <a:rPr lang="en-US" sz="2200" dirty="0" err="1">
                <a:solidFill>
                  <a:srgbClr val="FF0000"/>
                </a:solidFill>
                <a:latin typeface="Times New Roman" pitchFamily="18" charset="0"/>
                <a:cs typeface="Times New Roman" pitchFamily="18" charset="0"/>
              </a:rPr>
              <a:t>Bánh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chưng</a:t>
            </a:r>
            <a:r>
              <a:rPr lang="en-US" sz="2200" dirty="0">
                <a:solidFill>
                  <a:srgbClr val="FF0000"/>
                </a:solidFill>
                <a:latin typeface="Times New Roman" pitchFamily="18" charset="0"/>
                <a:cs typeface="Times New Roman" pitchFamily="18" charset="0"/>
              </a:rPr>
              <a:t>, pizza, </a:t>
            </a:r>
            <a:r>
              <a:rPr lang="en-US" sz="2200" dirty="0" err="1">
                <a:solidFill>
                  <a:srgbClr val="FF0000"/>
                </a:solidFill>
                <a:latin typeface="Times New Roman" pitchFamily="18" charset="0"/>
                <a:cs typeface="Times New Roman" pitchFamily="18" charset="0"/>
              </a:rPr>
              <a:t>canh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cua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muống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muộc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rượu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vang</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endParaRPr lang="en-US" sz="2200" dirty="0">
              <a:latin typeface="Times New Roman" pitchFamily="18" charset="0"/>
              <a:cs typeface="Times New Roman" pitchFamily="18" charset="0"/>
            </a:endParaRPr>
          </a:p>
          <a:p>
            <a:pPr marL="342900" indent="-342900">
              <a:buAutoNum type="alphaLcParenR"/>
            </a:pP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b) (1)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87</a:t>
            </a:r>
          </a:p>
          <a:p>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1341</Words>
  <Application>Microsoft Office PowerPoint</Application>
  <PresentationFormat>On-screen Show (4:3)</PresentationFormat>
  <Paragraphs>112</Paragraphs>
  <Slides>23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Yếnn Hảii</cp:lastModifiedBy>
  <cp:revision>26</cp:revision>
  <dcterms:created xsi:type="dcterms:W3CDTF">2021-07-12T13:59:57Z</dcterms:created>
  <dcterms:modified xsi:type="dcterms:W3CDTF">2024-04-06T01:36:51Z</dcterms:modified>
</cp:coreProperties>
</file>