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 id="2147483732" r:id="rId2"/>
  </p:sldMasterIdLst>
  <p:notesMasterIdLst>
    <p:notesMasterId r:id="rId32"/>
  </p:notesMasterIdLst>
  <p:sldIdLst>
    <p:sldId id="268" r:id="rId3"/>
    <p:sldId id="258" r:id="rId4"/>
    <p:sldId id="260" r:id="rId5"/>
    <p:sldId id="259" r:id="rId6"/>
    <p:sldId id="293" r:id="rId7"/>
    <p:sldId id="270" r:id="rId8"/>
    <p:sldId id="297" r:id="rId9"/>
    <p:sldId id="312" r:id="rId10"/>
    <p:sldId id="304" r:id="rId11"/>
    <p:sldId id="273" r:id="rId12"/>
    <p:sldId id="299" r:id="rId13"/>
    <p:sldId id="281" r:id="rId14"/>
    <p:sldId id="256" r:id="rId15"/>
    <p:sldId id="305" r:id="rId16"/>
    <p:sldId id="274" r:id="rId17"/>
    <p:sldId id="276" r:id="rId18"/>
    <p:sldId id="310" r:id="rId19"/>
    <p:sldId id="279" r:id="rId20"/>
    <p:sldId id="308" r:id="rId21"/>
    <p:sldId id="282" r:id="rId22"/>
    <p:sldId id="283" r:id="rId23"/>
    <p:sldId id="311" r:id="rId24"/>
    <p:sldId id="284" r:id="rId25"/>
    <p:sldId id="301" r:id="rId26"/>
    <p:sldId id="286" r:id="rId27"/>
    <p:sldId id="313" r:id="rId28"/>
    <p:sldId id="314" r:id="rId29"/>
    <p:sldId id="302" r:id="rId30"/>
    <p:sldId id="289" r:id="rId31"/>
  </p:sldIdLst>
  <p:sldSz cx="12192000" cy="6858000"/>
  <p:notesSz cx="6858000" cy="9144000"/>
  <p:embeddedFontLst>
    <p:embeddedFont>
      <p:font typeface="#9Slide03 SFU Helvetica Black" panose="00000900000000000000" pitchFamily="2" charset="0"/>
      <p:bold r:id="rId33"/>
    </p:embeddedFont>
    <p:embeddedFont>
      <p:font typeface="#9Slide03 SFU Salzburg" panose="00000500000000000000" pitchFamily="2" charset="0"/>
      <p:regular r:id="rId34"/>
    </p:embeddedFont>
    <p:embeddedFont>
      <p:font typeface="#9Slide04 SFU TimesTen" panose="00000400000000000000" pitchFamily="2" charset="0"/>
      <p:regular r:id="rId35"/>
    </p:embeddedFont>
    <p:embeddedFont>
      <p:font typeface="#9Slide05 Filmotype Honey" panose="02000000000000000000" pitchFamily="2"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Gill Sans MT" panose="020B0502020104020203" pitchFamily="34" charset="0"/>
      <p:regular r:id="rId43"/>
      <p:bold r:id="rId44"/>
      <p:italic r:id="rId45"/>
      <p:boldItalic r:id="rId46"/>
    </p:embeddedFont>
    <p:embeddedFont>
      <p:font typeface="Source Sans Pro Black" panose="020B0803030403020204" pitchFamily="34" charset="0"/>
      <p:bold r:id="rId47"/>
    </p:embeddedFont>
    <p:embeddedFont>
      <p:font typeface="Tw Cen MT" panose="020B0602020104020603"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
      <p:font typeface="Wingdings 2" panose="05020102010507070707" pitchFamily="18" charset="2"/>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7"/>
    <a:srgbClr val="1D1100"/>
    <a:srgbClr val="EE7B22"/>
    <a:srgbClr val="34BC44"/>
    <a:srgbClr val="003366"/>
    <a:srgbClr val="256513"/>
    <a:srgbClr val="6FAE6B"/>
    <a:srgbClr val="1C4214"/>
    <a:srgbClr val="EC4451"/>
    <a:srgbClr val="259E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68" autoAdjust="0"/>
  </p:normalViewPr>
  <p:slideViewPr>
    <p:cSldViewPr>
      <p:cViewPr varScale="1">
        <p:scale>
          <a:sx n="55" d="100"/>
          <a:sy n="55" d="100"/>
        </p:scale>
        <p:origin x="496"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F22F25-9B5B-4715-A5FF-C73088D85874}" type="datetimeFigureOut">
              <a:rPr lang="en-US" smtClean="0"/>
              <a:t>27/7/2021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2724E-0426-4550-AD15-F58E98C007B7}" type="slidenum">
              <a:rPr lang="en-US" smtClean="0"/>
              <a:t>‹#›</a:t>
            </a:fld>
            <a:endParaRPr lang="en-US"/>
          </a:p>
        </p:txBody>
      </p:sp>
    </p:spTree>
    <p:extLst>
      <p:ext uri="{BB962C8B-B14F-4D97-AF65-F5344CB8AC3E}">
        <p14:creationId xmlns:p14="http://schemas.microsoft.com/office/powerpoint/2010/main" val="106221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F2724E-0426-4550-AD15-F58E98C007B7}" type="slidenum">
              <a:rPr lang="en-US" smtClean="0"/>
              <a:t>9</a:t>
            </a:fld>
            <a:endParaRPr lang="en-US"/>
          </a:p>
        </p:txBody>
      </p:sp>
    </p:spTree>
    <p:extLst>
      <p:ext uri="{BB962C8B-B14F-4D97-AF65-F5344CB8AC3E}">
        <p14:creationId xmlns:p14="http://schemas.microsoft.com/office/powerpoint/2010/main" val="1325306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2724E-0426-4550-AD15-F58E98C007B7}" type="slidenum">
              <a:rPr lang="en-US" smtClean="0"/>
              <a:t>27</a:t>
            </a:fld>
            <a:endParaRPr lang="en-US"/>
          </a:p>
        </p:txBody>
      </p:sp>
    </p:spTree>
    <p:extLst>
      <p:ext uri="{BB962C8B-B14F-4D97-AF65-F5344CB8AC3E}">
        <p14:creationId xmlns:p14="http://schemas.microsoft.com/office/powerpoint/2010/main" val="2149312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a:defRPr/>
            </a:pPr>
            <a:fld id="{8C884AED-30D7-462E-92F0-1DE0058B1557}" type="datetimeFigureOut">
              <a:rPr lang="en-US" smtClean="0"/>
              <a:pPr>
                <a:defRPr/>
              </a:pPr>
              <a:t>27/7/2021</a:t>
            </a:fld>
            <a:endParaRPr lang="en-US"/>
          </a:p>
        </p:txBody>
      </p:sp>
      <p:sp>
        <p:nvSpPr>
          <p:cNvPr id="20" name="Footer Placeholder 19"/>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CC8AED1F-A681-4216-AE6E-FDB7683A4269}" type="slidenum">
              <a:rPr lang="en-US" smtClean="0"/>
              <a:pPr>
                <a:defRPr/>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7341F19-DA73-4AC6-98C0-7154D02C7F0F}"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65ED8A8-17CF-4A86-A65C-65BFBBA387C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F11ADD01-8E9C-4EBE-877E-30009A07CE19}"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A9E0BD-2A3D-4288-8675-F58BCE44CC2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149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0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41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02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267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61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622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8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6C96D707-5881-40F2-A07E-D2621A2CE178}"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3C8F40-DEC3-456D-A3D8-121E7FE3972A}"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96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952AE-7499-4854-857E-6BBF0E2F6378}" type="datetimeFigureOut">
              <a:rPr lang="en-US" smtClean="0">
                <a:solidFill>
                  <a:prstClr val="black">
                    <a:tint val="75000"/>
                  </a:prstClr>
                </a:solidFill>
              </a:rPr>
              <a:pPr/>
              <a:t>27/7/2021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6BD3F5-B8B2-4B83-9DCA-3BCE8F5F6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125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3EC0206-1273-421C-A5DD-BB2DB370A277}" type="datetimeFigureOut">
              <a:rPr lang="en-US" smtClean="0"/>
              <a:pPr>
                <a:defRPr/>
              </a:pPr>
              <a:t>27/7/2021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ADB80F-E799-4A5A-92E0-2D3D15C1089B}" type="slidenum">
              <a:rPr lang="en-US" smtClean="0"/>
              <a:pPr>
                <a:defRPr/>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C475E6C3-2DE0-4795-91BE-60DF4EE621BA}" type="datetimeFigureOut">
              <a:rPr lang="en-US" smtClean="0"/>
              <a:pPr>
                <a:defRPr/>
              </a:pPr>
              <a:t>27/7/2021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05A7333-7FD1-4787-81E0-5043D6B6B9A8}"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34908682-2DC1-4605-9955-4208116AD2AC}" type="datetimeFigureOut">
              <a:rPr lang="en-US" smtClean="0"/>
              <a:pPr>
                <a:defRPr/>
              </a:pPr>
              <a:t>27/7/2021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9288FD1-61E2-4127-920E-C84D079AA07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a:defRPr/>
            </a:pPr>
            <a:fld id="{C0DC0FF5-D40C-48BC-AA54-04D748A51EBD}" type="datetimeFigureOut">
              <a:rPr lang="en-US" smtClean="0"/>
              <a:pPr>
                <a:defRPr/>
              </a:pPr>
              <a:t>27/7/2021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1C45940-D7AD-49B4-AA02-0D427E18775A}"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pPr>
              <a:defRPr/>
            </a:pPr>
            <a:fld id="{30763C5E-6C59-4DE5-A1CD-97E057DF8AA6}" type="datetimeFigureOut">
              <a:rPr lang="en-US" smtClean="0"/>
              <a:pPr>
                <a:defRPr/>
              </a:pPr>
              <a:t>27/7/2021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4255109-8CEC-4215-ABE2-61AF684C6277}" type="slidenum">
              <a:rPr lang="en-US" smtClean="0"/>
              <a:pPr>
                <a:defRPr/>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B08725AD-FA8D-4D24-9BAC-947FD88FA950}" type="datetimeFigureOut">
              <a:rPr lang="en-US" smtClean="0"/>
              <a:pPr>
                <a:defRPr/>
              </a:pPr>
              <a:t>27/7/2021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B8A1F68-6B64-44A0-99DB-25D0FC0D456D}"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a:defRPr/>
            </a:pPr>
            <a:fld id="{88AD2E05-F949-4047-A0AD-8C0D96F5A63D}" type="datetimeFigureOut">
              <a:rPr lang="en-US" smtClean="0"/>
              <a:pPr>
                <a:defRPr/>
              </a:pPr>
              <a:t>27/7/2021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C78540-E505-4AD8-AEAA-36DE95AC7308}" type="slidenum">
              <a:rPr lang="en-US" smtClean="0"/>
              <a:pPr>
                <a:defRPr/>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fld id="{B5870922-FDD4-4906-BA6C-FB0E1527223F}" type="datetimeFigureOut">
              <a:rPr lang="en-US" smtClean="0"/>
              <a:pPr>
                <a:defRPr/>
              </a:pPr>
              <a:t>27/7/2021</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n-US"/>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5B7BA897-0DAD-4716-9B78-91EE8937B210}" type="slidenum">
              <a:rPr lang="en-US" smtClean="0"/>
              <a:pPr>
                <a:defRPr/>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5870922-FDD4-4906-BA6C-FB0E1527223F}" type="datetimeFigureOut">
              <a:rPr lang="en-US" smtClean="0"/>
              <a:pPr>
                <a:defRPr/>
              </a:pPr>
              <a:t>27/7/2021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7BA897-0DAD-4716-9B78-91EE8937B210}" type="slidenum">
              <a:rPr lang="en-US" smtClean="0"/>
              <a:pPr>
                <a:defRPr/>
              </a:pPr>
              <a:t>‹#›</a:t>
            </a:fld>
            <a:endParaRPr lang="en-US"/>
          </a:p>
        </p:txBody>
      </p:sp>
    </p:spTree>
    <p:extLst>
      <p:ext uri="{BB962C8B-B14F-4D97-AF65-F5344CB8AC3E}">
        <p14:creationId xmlns:p14="http://schemas.microsoft.com/office/powerpoint/2010/main" val="26726565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6.jpeg"/><Relationship Id="rId4" Type="http://schemas.openxmlformats.org/officeDocument/2006/relationships/image" Target="../media/image18.jpe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37" y="641349"/>
            <a:ext cx="8106126" cy="6040721"/>
          </a:xfrm>
          <a:prstGeom prst="rect">
            <a:avLst/>
          </a:prstGeom>
        </p:spPr>
      </p:pic>
      <p:sp>
        <p:nvSpPr>
          <p:cNvPr id="18" name="TextBox 17"/>
          <p:cNvSpPr txBox="1"/>
          <p:nvPr/>
        </p:nvSpPr>
        <p:spPr>
          <a:xfrm>
            <a:off x="2362200" y="76200"/>
            <a:ext cx="7467600" cy="56514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3200" b="1" dirty="0">
                <a:solidFill>
                  <a:schemeClr val="accent3"/>
                </a:solidFill>
                <a:latin typeface="Times New Roman" panose="02020603050405020304" pitchFamily="18" charset="0"/>
                <a:cs typeface="Times New Roman" panose="02020603050405020304" pitchFamily="18" charset="0"/>
              </a:rPr>
              <a:t>TRÒ CHƠI Ô CỬA BÍ MẬT</a:t>
            </a:r>
          </a:p>
        </p:txBody>
      </p:sp>
    </p:spTree>
    <p:extLst>
      <p:ext uri="{BB962C8B-B14F-4D97-AF65-F5344CB8AC3E}">
        <p14:creationId xmlns:p14="http://schemas.microsoft.com/office/powerpoint/2010/main" val="216948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566" y="2158193"/>
            <a:ext cx="12118434" cy="661207"/>
          </a:xfrm>
          <a:prstGeom prst="rect">
            <a:avLst/>
          </a:prstGeom>
        </p:spPr>
        <p:txBody>
          <a:bodyPr wrap="square">
            <a:spAutoFit/>
          </a:bodyPr>
          <a:lstStyle/>
          <a:p>
            <a:pPr algn="just">
              <a:lnSpc>
                <a:spcPct val="150000"/>
              </a:lnSpc>
            </a:pP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kết</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có</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thể</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xảy</a:t>
            </a:r>
            <a:r>
              <a:rPr lang="en-US" sz="2800" b="1" u="sng" dirty="0">
                <a:solidFill>
                  <a:srgbClr val="002060"/>
                </a:solidFill>
                <a:latin typeface="Times New Roman" pitchFamily="18" charset="0"/>
                <a:cs typeface="Times New Roman" pitchFamily="18" charset="0"/>
              </a:rPr>
              <a:t> </a:t>
            </a:r>
            <a:r>
              <a:rPr lang="en-US" sz="2800" b="1" u="sng" dirty="0" err="1">
                <a:solidFill>
                  <a:srgbClr val="002060"/>
                </a:solidFill>
                <a:latin typeface="Times New Roman" pitchFamily="18" charset="0"/>
                <a:cs typeface="Times New Roman" pitchFamily="18" charset="0"/>
              </a:rPr>
              <a:t>ra</a:t>
            </a:r>
            <a:r>
              <a:rPr lang="en-US" sz="2800" b="1" i="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kết</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quả</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có</a:t>
            </a:r>
            <a:r>
              <a:rPr lang="en-US" sz="2800" b="1" u="sng" dirty="0">
                <a:solidFill>
                  <a:srgbClr val="C00000"/>
                </a:solidFill>
                <a:latin typeface="Times New Roman" pitchFamily="18" charset="0"/>
                <a:cs typeface="Times New Roman" pitchFamily="18" charset="0"/>
              </a:rPr>
              <a:t> </a:t>
            </a:r>
            <a:r>
              <a:rPr lang="en-US" sz="2800" b="1" u="sng"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a:t>
            </a:r>
          </a:p>
        </p:txBody>
      </p:sp>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Cloud 10">
            <a:extLst>
              <a:ext uri="{FF2B5EF4-FFF2-40B4-BE49-F238E27FC236}">
                <a16:creationId xmlns:a16="http://schemas.microsoft.com/office/drawing/2014/main" id="{6242654A-FB3A-4983-8A13-64F37CD7262F}"/>
              </a:ext>
            </a:extLst>
          </p:cNvPr>
          <p:cNvSpPr/>
          <p:nvPr/>
        </p:nvSpPr>
        <p:spPr>
          <a:xfrm>
            <a:off x="1905000" y="3810000"/>
            <a:ext cx="8382000" cy="21336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trọng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p>
          <a:p>
            <a:pPr algn="ct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41989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533400"/>
            <a:ext cx="6400800" cy="2005677"/>
          </a:xfrm>
          <a:prstGeom prst="rect">
            <a:avLst/>
          </a:prstGeom>
        </p:spPr>
        <p:txBody>
          <a:bodyPr wrap="square">
            <a:spAutoFit/>
          </a:bodyPr>
          <a:lstStyle/>
          <a:p>
            <a:pPr>
              <a:spcBef>
                <a:spcPts val="1000"/>
              </a:spcBef>
            </a:pPr>
            <a:r>
              <a:rPr lang="vi-VN" sz="3200" b="1" dirty="0">
                <a:solidFill>
                  <a:schemeClr val="accent3"/>
                </a:solidFill>
                <a:latin typeface="Times New Roman" panose="02020603050405020304" pitchFamily="18" charset="0"/>
                <a:cs typeface="Times New Roman" panose="02020603050405020304" pitchFamily="18" charset="0"/>
              </a:rPr>
              <a:t>Ví dụ 1</a:t>
            </a:r>
          </a:p>
          <a:p>
            <a:pPr algn="just">
              <a:spcBef>
                <a:spcPts val="1000"/>
              </a:spcBef>
            </a:pPr>
            <a:r>
              <a:rPr lang="vi-VN" sz="2800" dirty="0">
                <a:latin typeface="Times New Roman" panose="02020603050405020304" pitchFamily="18" charset="0"/>
                <a:cs typeface="Times New Roman" panose="02020603050405020304" pitchFamily="18" charset="0"/>
              </a:rPr>
              <a:t>Quay tấm bìa như hình 9.27 và ghi lại chữ cái trong ô mà mũi tên chỉ vào sau khi tấm bìa dừng lại.</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7641" y="344690"/>
            <a:ext cx="5181802" cy="5141710"/>
          </a:xfrm>
          <a:prstGeom prst="rect">
            <a:avLst/>
          </a:prstGeom>
        </p:spPr>
      </p:pic>
      <p:sp>
        <p:nvSpPr>
          <p:cNvPr id="10" name="Rectangle 9"/>
          <p:cNvSpPr/>
          <p:nvPr/>
        </p:nvSpPr>
        <p:spPr>
          <a:xfrm>
            <a:off x="8927674" y="5588913"/>
            <a:ext cx="1359326" cy="430887"/>
          </a:xfrm>
          <a:prstGeom prst="rect">
            <a:avLst/>
          </a:prstGeom>
        </p:spPr>
        <p:txBody>
          <a:bodyPr wrap="square">
            <a:spAutoFit/>
          </a:bodyPr>
          <a:lstStyle/>
          <a:p>
            <a:r>
              <a:rPr lang="en-US" sz="2200" i="1" dirty="0" err="1"/>
              <a:t>Hình</a:t>
            </a:r>
            <a:r>
              <a:rPr lang="en-US" sz="2200" i="1" dirty="0"/>
              <a:t> 9.27</a:t>
            </a:r>
          </a:p>
        </p:txBody>
      </p:sp>
      <p:sp>
        <p:nvSpPr>
          <p:cNvPr id="8" name="Rectangle 7"/>
          <p:cNvSpPr/>
          <p:nvPr/>
        </p:nvSpPr>
        <p:spPr>
          <a:xfrm>
            <a:off x="228600" y="2704078"/>
            <a:ext cx="6477000" cy="1944122"/>
          </a:xfrm>
          <a:prstGeom prst="rect">
            <a:avLst/>
          </a:prstGeom>
        </p:spPr>
        <p:txBody>
          <a:bodyPr wrap="square">
            <a:spAutoFit/>
          </a:bodyPr>
          <a:lstStyle/>
          <a:p>
            <a:pPr algn="just">
              <a:spcBef>
                <a:spcPts val="1000"/>
              </a:spcBef>
            </a:pPr>
            <a:r>
              <a:rPr lang="vi-VN" sz="2800" dirty="0">
                <a:latin typeface="Times New Roman" panose="02020603050405020304" pitchFamily="18" charset="0"/>
                <a:cs typeface="Times New Roman" panose="02020603050405020304" pitchFamily="18" charset="0"/>
              </a:rPr>
              <a:t>a) Em có biết chắc chắn mũi tên sẽ chỉ vào ô nào sau mỗi lần quay không?</a:t>
            </a:r>
          </a:p>
          <a:p>
            <a:pPr algn="just">
              <a:spcBef>
                <a:spcPts val="1000"/>
              </a:spcBef>
            </a:pPr>
            <a:r>
              <a:rPr lang="vi-VN" sz="2800" dirty="0">
                <a:latin typeface="Times New Roman" panose="02020603050405020304" pitchFamily="18" charset="0"/>
                <a:cs typeface="Times New Roman" panose="02020603050405020304" pitchFamily="18" charset="0"/>
              </a:rPr>
              <a:t>b) Liệt kê tất cả các kết quả có thể của thí nghiệm này. Có bao nhiêu kết quả có thể?</a:t>
            </a:r>
          </a:p>
        </p:txBody>
      </p:sp>
    </p:spTree>
    <p:extLst>
      <p:ext uri="{BB962C8B-B14F-4D97-AF65-F5344CB8AC3E}">
        <p14:creationId xmlns:p14="http://schemas.microsoft.com/office/powerpoint/2010/main" val="353219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IẾC NÓN KÌ DIỆU- CHUẨ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665939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238" name="Freeform: Shape 237">
            <a:extLst>
              <a:ext uri="{FF2B5EF4-FFF2-40B4-BE49-F238E27FC236}">
                <a16:creationId xmlns:a16="http://schemas.microsoft.com/office/drawing/2014/main"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1" name="Circle: Hollow 200">
            <a:extLst>
              <a:ext uri="{FF2B5EF4-FFF2-40B4-BE49-F238E27FC236}">
                <a16:creationId xmlns:a16="http://schemas.microsoft.com/office/drawing/2014/main" id="{DB9F5274-672D-4331-ACA3-C923D634DBE4}"/>
              </a:ext>
            </a:extLst>
          </p:cNvPr>
          <p:cNvSpPr/>
          <p:nvPr/>
        </p:nvSpPr>
        <p:spPr>
          <a:xfrm>
            <a:off x="3683110" y="1225826"/>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40E4EF22-43A8-48C2-BC6F-1B85E945A66D}"/>
              </a:ext>
            </a:extLst>
          </p:cNvPr>
          <p:cNvSpPr/>
          <p:nvPr/>
        </p:nvSpPr>
        <p:spPr>
          <a:xfrm>
            <a:off x="7436368" y="196722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92B8A358-635F-4391-9A20-DD6D17A538A1}"/>
              </a:ext>
            </a:extLst>
          </p:cNvPr>
          <p:cNvGrpSpPr/>
          <p:nvPr/>
        </p:nvGrpSpPr>
        <p:grpSpPr>
          <a:xfrm>
            <a:off x="3834342" y="1475360"/>
            <a:ext cx="4286023" cy="4173985"/>
            <a:chOff x="3808832" y="1018160"/>
            <a:chExt cx="4286023" cy="4173985"/>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a:extLst>
                <a:ext uri="{FF2B5EF4-FFF2-40B4-BE49-F238E27FC236}">
                  <a16:creationId xmlns:a16="http://schemas.microsoft.com/office/drawing/2014/main" id="{5EEAB854-0CCD-4C1E-9032-347F1CA9D495}"/>
                </a:ext>
              </a:extLst>
            </p:cNvPr>
            <p:cNvSpPr txBox="1"/>
            <p:nvPr/>
          </p:nvSpPr>
          <p:spPr>
            <a:xfrm rot="18900000">
              <a:off x="6719438" y="1679255"/>
              <a:ext cx="845879" cy="461665"/>
            </a:xfrm>
            <a:prstGeom prst="rect">
              <a:avLst/>
            </a:prstGeom>
            <a:noFill/>
          </p:spPr>
          <p:txBody>
            <a:bodyPr wrap="square" rtlCol="0">
              <a:spAutoFit/>
            </a:bodyPr>
            <a:lstStyle/>
            <a:p>
              <a:r>
                <a:rPr lang="en-US" sz="2400">
                  <a:solidFill>
                    <a:schemeClr val="bg1"/>
                  </a:solidFill>
                  <a:latin typeface="Tw Cen MT" panose="020B0602020104020603" pitchFamily="34" charset="0"/>
                </a:rPr>
                <a:t>500</a:t>
              </a:r>
            </a:p>
          </p:txBody>
        </p:sp>
        <p:sp>
          <p:nvSpPr>
            <p:cNvPr id="215" name="TextBox 214">
              <a:extLst>
                <a:ext uri="{FF2B5EF4-FFF2-40B4-BE49-F238E27FC236}">
                  <a16:creationId xmlns:a16="http://schemas.microsoft.com/office/drawing/2014/main" id="{921B4200-05FF-4209-819E-213A6FEE04D0}"/>
                </a:ext>
              </a:extLst>
            </p:cNvPr>
            <p:cNvSpPr txBox="1"/>
            <p:nvPr/>
          </p:nvSpPr>
          <p:spPr>
            <a:xfrm rot="20826295">
              <a:off x="7158727" y="2519058"/>
              <a:ext cx="775021" cy="461665"/>
            </a:xfrm>
            <a:prstGeom prst="rect">
              <a:avLst/>
            </a:prstGeom>
            <a:noFill/>
          </p:spPr>
          <p:txBody>
            <a:bodyPr wrap="square" rtlCol="0">
              <a:spAutoFit/>
            </a:bodyPr>
            <a:lstStyle/>
            <a:p>
              <a:r>
                <a:rPr lang="en-US" sz="2400">
                  <a:solidFill>
                    <a:schemeClr val="bg1"/>
                  </a:solidFill>
                  <a:latin typeface="Tw Cen MT" panose="020B0602020104020603" pitchFamily="34" charset="0"/>
                </a:rPr>
                <a:t>100</a:t>
              </a:r>
            </a:p>
          </p:txBody>
        </p:sp>
        <p:sp>
          <p:nvSpPr>
            <p:cNvPr id="216" name="TextBox 215">
              <a:extLst>
                <a:ext uri="{FF2B5EF4-FFF2-40B4-BE49-F238E27FC236}">
                  <a16:creationId xmlns:a16="http://schemas.microsoft.com/office/drawing/2014/main" id="{AA9586FF-1F81-453B-8F4B-FCCF91164235}"/>
                </a:ext>
              </a:extLst>
            </p:cNvPr>
            <p:cNvSpPr txBox="1"/>
            <p:nvPr/>
          </p:nvSpPr>
          <p:spPr>
            <a:xfrm rot="823021">
              <a:off x="6573028" y="3252627"/>
              <a:ext cx="1521827"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ĐIỂM</a:t>
              </a:r>
            </a:p>
          </p:txBody>
        </p:sp>
        <p:sp>
          <p:nvSpPr>
            <p:cNvPr id="217" name="TextBox 216">
              <a:extLst>
                <a:ext uri="{FF2B5EF4-FFF2-40B4-BE49-F238E27FC236}">
                  <a16:creationId xmlns:a16="http://schemas.microsoft.com/office/drawing/2014/main" id="{8555EC59-E377-4A3D-B2C1-D3DE8DBB9D42}"/>
                </a:ext>
              </a:extLst>
            </p:cNvPr>
            <p:cNvSpPr txBox="1"/>
            <p:nvPr/>
          </p:nvSpPr>
          <p:spPr>
            <a:xfrm rot="2685929">
              <a:off x="6658686" y="3846335"/>
              <a:ext cx="72614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200</a:t>
              </a:r>
            </a:p>
          </p:txBody>
        </p:sp>
        <p:sp>
          <p:nvSpPr>
            <p:cNvPr id="218" name="TextBox 217">
              <a:extLst>
                <a:ext uri="{FF2B5EF4-FFF2-40B4-BE49-F238E27FC236}">
                  <a16:creationId xmlns:a16="http://schemas.microsoft.com/office/drawing/2014/main" id="{A1DE6665-41B3-48E4-8F71-44A9EC985B40}"/>
                </a:ext>
              </a:extLst>
            </p:cNvPr>
            <p:cNvSpPr txBox="1"/>
            <p:nvPr/>
          </p:nvSpPr>
          <p:spPr>
            <a:xfrm rot="4655925">
              <a:off x="5602274" y="4106145"/>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CHIA ĐÔI</a:t>
              </a:r>
            </a:p>
          </p:txBody>
        </p:sp>
        <p:sp>
          <p:nvSpPr>
            <p:cNvPr id="219" name="TextBox 218">
              <a:extLst>
                <a:ext uri="{FF2B5EF4-FFF2-40B4-BE49-F238E27FC236}">
                  <a16:creationId xmlns:a16="http://schemas.microsoft.com/office/drawing/2014/main" id="{DA116507-5667-47E3-8962-74F96C789769}"/>
                </a:ext>
              </a:extLst>
            </p:cNvPr>
            <p:cNvSpPr txBox="1"/>
            <p:nvPr/>
          </p:nvSpPr>
          <p:spPr>
            <a:xfrm rot="6267848">
              <a:off x="5253825" y="4229266"/>
              <a:ext cx="741595" cy="461665"/>
            </a:xfrm>
            <a:prstGeom prst="rect">
              <a:avLst/>
            </a:prstGeom>
            <a:noFill/>
          </p:spPr>
          <p:txBody>
            <a:bodyPr wrap="square" rtlCol="0">
              <a:spAutoFit/>
            </a:bodyPr>
            <a:lstStyle/>
            <a:p>
              <a:r>
                <a:rPr lang="en-US" sz="2400">
                  <a:solidFill>
                    <a:schemeClr val="bg1"/>
                  </a:solidFill>
                  <a:latin typeface="Tw Cen MT" panose="020B0602020104020603" pitchFamily="34" charset="0"/>
                </a:rPr>
                <a:t>400</a:t>
              </a:r>
            </a:p>
          </p:txBody>
        </p:sp>
        <p:sp>
          <p:nvSpPr>
            <p:cNvPr id="220" name="TextBox 219">
              <a:extLst>
                <a:ext uri="{FF2B5EF4-FFF2-40B4-BE49-F238E27FC236}">
                  <a16:creationId xmlns:a16="http://schemas.microsoft.com/office/drawing/2014/main" id="{54D54EEF-0762-4D28-9359-0092FD6079CF}"/>
                </a:ext>
              </a:extLst>
            </p:cNvPr>
            <p:cNvSpPr txBox="1"/>
            <p:nvPr/>
          </p:nvSpPr>
          <p:spPr>
            <a:xfrm rot="8314163">
              <a:off x="4190536" y="3888307"/>
              <a:ext cx="1629616"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MAY MẮN</a:t>
              </a:r>
            </a:p>
          </p:txBody>
        </p:sp>
        <p:sp>
          <p:nvSpPr>
            <p:cNvPr id="221" name="TextBox 220">
              <a:extLst>
                <a:ext uri="{FF2B5EF4-FFF2-40B4-BE49-F238E27FC236}">
                  <a16:creationId xmlns:a16="http://schemas.microsoft.com/office/drawing/2014/main" id="{1502DFEF-8656-47F4-AB6B-CC45F49B75DE}"/>
                </a:ext>
              </a:extLst>
            </p:cNvPr>
            <p:cNvSpPr txBox="1"/>
            <p:nvPr/>
          </p:nvSpPr>
          <p:spPr>
            <a:xfrm rot="10207448">
              <a:off x="4047064" y="3362938"/>
              <a:ext cx="758154" cy="461665"/>
            </a:xfrm>
            <a:prstGeom prst="rect">
              <a:avLst/>
            </a:prstGeom>
            <a:noFill/>
          </p:spPr>
          <p:txBody>
            <a:bodyPr wrap="square" rtlCol="0">
              <a:spAutoFit/>
            </a:bodyPr>
            <a:lstStyle/>
            <a:p>
              <a:r>
                <a:rPr lang="en-US" sz="2400">
                  <a:solidFill>
                    <a:schemeClr val="bg1"/>
                  </a:solidFill>
                  <a:latin typeface="Tw Cen MT" panose="020B0602020104020603" pitchFamily="34" charset="0"/>
                </a:rPr>
                <a:t>700</a:t>
              </a:r>
            </a:p>
          </p:txBody>
        </p:sp>
        <p:sp>
          <p:nvSpPr>
            <p:cNvPr id="222" name="TextBox 221">
              <a:extLst>
                <a:ext uri="{FF2B5EF4-FFF2-40B4-BE49-F238E27FC236}">
                  <a16:creationId xmlns:a16="http://schemas.microsoft.com/office/drawing/2014/main" id="{E6562E2C-5D0D-440D-BD78-984225C148B5}"/>
                </a:ext>
              </a:extLst>
            </p:cNvPr>
            <p:cNvSpPr txBox="1"/>
            <p:nvPr/>
          </p:nvSpPr>
          <p:spPr>
            <a:xfrm rot="11499479">
              <a:off x="3808832" y="2515615"/>
              <a:ext cx="1559281" cy="400110"/>
            </a:xfrm>
            <a:prstGeom prst="rect">
              <a:avLst/>
            </a:prstGeom>
            <a:noFill/>
          </p:spPr>
          <p:txBody>
            <a:bodyPr wrap="square" rtlCol="0">
              <a:spAutoFit/>
            </a:bodyPr>
            <a:lstStyle/>
            <a:p>
              <a:r>
                <a:rPr lang="en-US" sz="2000">
                  <a:solidFill>
                    <a:schemeClr val="bg1"/>
                  </a:solidFill>
                  <a:latin typeface="Tw Cen MT" panose="020B0602020104020603" pitchFamily="34" charset="0"/>
                </a:rPr>
                <a:t>MẤT LƯỢT</a:t>
              </a:r>
            </a:p>
          </p:txBody>
        </p:sp>
        <p:sp>
          <p:nvSpPr>
            <p:cNvPr id="223" name="TextBox 222">
              <a:extLst>
                <a:ext uri="{FF2B5EF4-FFF2-40B4-BE49-F238E27FC236}">
                  <a16:creationId xmlns:a16="http://schemas.microsoft.com/office/drawing/2014/main" id="{07AE0122-31B5-4F4A-BC71-E7DDE4F0FCF2}"/>
                </a:ext>
              </a:extLst>
            </p:cNvPr>
            <p:cNvSpPr txBox="1"/>
            <p:nvPr/>
          </p:nvSpPr>
          <p:spPr>
            <a:xfrm rot="13358356">
              <a:off x="4445999" y="1730612"/>
              <a:ext cx="790210" cy="461665"/>
            </a:xfrm>
            <a:prstGeom prst="rect">
              <a:avLst/>
            </a:prstGeom>
            <a:noFill/>
          </p:spPr>
          <p:txBody>
            <a:bodyPr wrap="square" rtlCol="0">
              <a:spAutoFit/>
            </a:bodyPr>
            <a:lstStyle/>
            <a:p>
              <a:r>
                <a:rPr lang="en-US" sz="2400">
                  <a:solidFill>
                    <a:schemeClr val="bg1"/>
                  </a:solidFill>
                  <a:latin typeface="Tw Cen MT" panose="020B0602020104020603" pitchFamily="34" charset="0"/>
                </a:rPr>
                <a:t>300</a:t>
              </a:r>
            </a:p>
          </p:txBody>
        </p:sp>
        <p:sp>
          <p:nvSpPr>
            <p:cNvPr id="224" name="TextBox 223">
              <a:extLst>
                <a:ext uri="{FF2B5EF4-FFF2-40B4-BE49-F238E27FC236}">
                  <a16:creationId xmlns:a16="http://schemas.microsoft.com/office/drawing/2014/main" id="{069D7A7F-B543-4887-97C7-CED46D7E945A}"/>
                </a:ext>
              </a:extLst>
            </p:cNvPr>
            <p:cNvSpPr txBox="1"/>
            <p:nvPr/>
          </p:nvSpPr>
          <p:spPr>
            <a:xfrm rot="15311981">
              <a:off x="5238081" y="1428563"/>
              <a:ext cx="788622" cy="461665"/>
            </a:xfrm>
            <a:prstGeom prst="rect">
              <a:avLst/>
            </a:prstGeom>
            <a:noFill/>
          </p:spPr>
          <p:txBody>
            <a:bodyPr wrap="square" rtlCol="0">
              <a:spAutoFit/>
            </a:bodyPr>
            <a:lstStyle/>
            <a:p>
              <a:r>
                <a:rPr lang="en-US" sz="2400">
                  <a:solidFill>
                    <a:schemeClr val="bg1"/>
                  </a:solidFill>
                  <a:latin typeface="Tw Cen MT" panose="020B0602020104020603" pitchFamily="34" charset="0"/>
                </a:rPr>
                <a:t>900</a:t>
              </a:r>
            </a:p>
          </p:txBody>
        </p:sp>
        <p:sp>
          <p:nvSpPr>
            <p:cNvPr id="225" name="TextBox 224">
              <a:extLst>
                <a:ext uri="{FF2B5EF4-FFF2-40B4-BE49-F238E27FC236}">
                  <a16:creationId xmlns:a16="http://schemas.microsoft.com/office/drawing/2014/main" id="{1446158D-8E1C-4F9E-B352-E831FF6B96DE}"/>
                </a:ext>
              </a:extLst>
            </p:cNvPr>
            <p:cNvSpPr txBox="1"/>
            <p:nvPr/>
          </p:nvSpPr>
          <p:spPr>
            <a:xfrm rot="17000997">
              <a:off x="5636718" y="1507620"/>
              <a:ext cx="1379029" cy="400110"/>
            </a:xfrm>
            <a:prstGeom prst="rect">
              <a:avLst/>
            </a:prstGeom>
            <a:noFill/>
          </p:spPr>
          <p:txBody>
            <a:bodyPr wrap="square" rtlCol="0">
              <a:spAutoFit/>
            </a:bodyPr>
            <a:lstStyle/>
            <a:p>
              <a:r>
                <a:rPr lang="en-US" sz="2000">
                  <a:solidFill>
                    <a:schemeClr val="bg1"/>
                  </a:solidFill>
                  <a:latin typeface="Tw Cen MT" panose="020B0602020104020603" pitchFamily="34" charset="0"/>
                </a:rPr>
                <a:t>GẤP ĐÔI</a:t>
              </a:r>
            </a:p>
          </p:txBody>
        </p:sp>
      </p:grpSp>
      <p:sp>
        <p:nvSpPr>
          <p:cNvPr id="228" name="Freeform: Shape 227">
            <a:extLst>
              <a:ext uri="{FF2B5EF4-FFF2-40B4-BE49-F238E27FC236}">
                <a16:creationId xmlns:a16="http://schemas.microsoft.com/office/drawing/2014/main"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7" name="Oval 236">
            <a:extLst>
              <a:ext uri="{FF2B5EF4-FFF2-40B4-BE49-F238E27FC236}">
                <a16:creationId xmlns:a16="http://schemas.microsoft.com/office/drawing/2014/main"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36"/>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nodeType="withEffect">
                                  <p:stCondLst>
                                    <p:cond delay="0"/>
                                  </p:stCondLst>
                                  <p:childTnLst>
                                    <p:animRot by="21600000">
                                      <p:cBhvr>
                                        <p:cTn id="33" dur="500" fill="hold"/>
                                        <p:tgtEl>
                                          <p:spTgt spid="23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605721"/>
            <a:ext cx="5105400" cy="2005677"/>
          </a:xfrm>
          <a:prstGeom prst="rect">
            <a:avLst/>
          </a:prstGeom>
        </p:spPr>
        <p:txBody>
          <a:bodyPr wrap="square">
            <a:spAutoFit/>
          </a:bodyPr>
          <a:lstStyle/>
          <a:p>
            <a:pPr>
              <a:spcBef>
                <a:spcPts val="1000"/>
              </a:spcBef>
            </a:pPr>
            <a:r>
              <a:rPr lang="en-US" sz="3200" b="1" dirty="0" err="1">
                <a:solidFill>
                  <a:schemeClr val="accent3"/>
                </a:solidFill>
                <a:latin typeface="Times New Roman" panose="02020603050405020304" pitchFamily="18" charset="0"/>
                <a:cs typeface="Times New Roman" panose="02020603050405020304" pitchFamily="18" charset="0"/>
              </a:rPr>
              <a:t>Luyện</a:t>
            </a:r>
            <a:r>
              <a:rPr lang="en-US" sz="3200" b="1" dirty="0">
                <a:solidFill>
                  <a:schemeClr val="accent3"/>
                </a:solidFill>
                <a:latin typeface="Times New Roman" panose="02020603050405020304" pitchFamily="18" charset="0"/>
                <a:cs typeface="Times New Roman" panose="02020603050405020304" pitchFamily="18" charset="0"/>
              </a:rPr>
              <a:t> </a:t>
            </a:r>
            <a:r>
              <a:rPr lang="en-US" sz="3200" b="1" dirty="0" err="1">
                <a:solidFill>
                  <a:schemeClr val="accent3"/>
                </a:solidFill>
                <a:latin typeface="Times New Roman" panose="02020603050405020304" pitchFamily="18" charset="0"/>
                <a:cs typeface="Times New Roman" panose="02020603050405020304" pitchFamily="18" charset="0"/>
              </a:rPr>
              <a:t>tập</a:t>
            </a:r>
            <a:r>
              <a:rPr lang="en-US" sz="3200" b="1" dirty="0">
                <a:solidFill>
                  <a:schemeClr val="accent3"/>
                </a:solidFill>
                <a:latin typeface="Times New Roman" panose="02020603050405020304" pitchFamily="18" charset="0"/>
                <a:cs typeface="Times New Roman" panose="02020603050405020304" pitchFamily="18" charset="0"/>
              </a:rPr>
              <a:t> 1</a:t>
            </a:r>
          </a:p>
          <a:p>
            <a:pPr algn="just">
              <a:spcBef>
                <a:spcPts val="1000"/>
              </a:spcBef>
            </a:pPr>
            <a:r>
              <a:rPr lang="vi-VN" sz="2800" i="1">
                <a:latin typeface="Times New Roman" panose="02020603050405020304" pitchFamily="18" charset="0"/>
                <a:cs typeface="Times New Roman" panose="02020603050405020304" pitchFamily="18" charset="0"/>
              </a:rPr>
              <a:t>Chiếc </a:t>
            </a:r>
            <a:r>
              <a:rPr lang="vi-VN" sz="2800" i="1" dirty="0">
                <a:latin typeface="Times New Roman" panose="02020603050405020304" pitchFamily="18" charset="0"/>
                <a:cs typeface="Times New Roman" panose="02020603050405020304" pitchFamily="18" charset="0"/>
              </a:rPr>
              <a:t>nón kì diệu </a:t>
            </a:r>
            <a:r>
              <a:rPr lang="vi-VN" sz="2800" dirty="0">
                <a:latin typeface="Times New Roman" panose="02020603050405020304" pitchFamily="18" charset="0"/>
                <a:cs typeface="Times New Roman" panose="02020603050405020304" pitchFamily="18" charset="0"/>
              </a:rPr>
              <a:t>từng là một trò chơi truyền hình nổi tiếng ở Việt Nam.</a:t>
            </a:r>
          </a:p>
        </p:txBody>
      </p:sp>
      <p:sp>
        <p:nvSpPr>
          <p:cNvPr id="10" name="Rectangle 9"/>
          <p:cNvSpPr/>
          <p:nvPr/>
        </p:nvSpPr>
        <p:spPr>
          <a:xfrm>
            <a:off x="8382000" y="6198513"/>
            <a:ext cx="1359326" cy="430887"/>
          </a:xfrm>
          <a:prstGeom prst="rect">
            <a:avLst/>
          </a:prstGeom>
        </p:spPr>
        <p:txBody>
          <a:bodyPr wrap="square">
            <a:spAutoFit/>
          </a:bodyPr>
          <a:lstStyle/>
          <a:p>
            <a:r>
              <a:rPr lang="en-US" sz="2200" i="1" dirty="0" err="1"/>
              <a:t>Hình</a:t>
            </a:r>
            <a:r>
              <a:rPr lang="en-US" sz="2200" i="1" dirty="0"/>
              <a:t> 9.28</a:t>
            </a:r>
          </a:p>
        </p:txBody>
      </p:sp>
      <p:pic>
        <p:nvPicPr>
          <p:cNvPr id="2" name="Picture 1"/>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019800" y="354841"/>
            <a:ext cx="6004468" cy="5741159"/>
          </a:xfrm>
          <a:prstGeom prst="rect">
            <a:avLst/>
          </a:prstGeom>
        </p:spPr>
      </p:pic>
      <p:sp>
        <p:nvSpPr>
          <p:cNvPr id="3" name="Rectangle 2"/>
          <p:cNvSpPr/>
          <p:nvPr/>
        </p:nvSpPr>
        <p:spPr>
          <a:xfrm>
            <a:off x="304800" y="2667000"/>
            <a:ext cx="5486400"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Quan sát hình 9.28 và liệt kê tất cả các kết quả có thể khi quay chiếc nón kì diệu.</a:t>
            </a:r>
          </a:p>
        </p:txBody>
      </p:sp>
    </p:spTree>
    <p:extLst>
      <p:ext uri="{BB962C8B-B14F-4D97-AF65-F5344CB8AC3E}">
        <p14:creationId xmlns:p14="http://schemas.microsoft.com/office/powerpoint/2010/main" val="16408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Abstract Circle Light Blue Background Royalty Free Vector">
            <a:extLst>
              <a:ext uri="{FF2B5EF4-FFF2-40B4-BE49-F238E27FC236}">
                <a16:creationId xmlns:a16="http://schemas.microsoft.com/office/drawing/2014/main" id="{3BF04EF4-6D16-4C0F-99B8-0B2FB42F5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8223" r="3748" b="24870"/>
          <a:stretch/>
        </p:blipFill>
        <p:spPr bwMode="auto">
          <a:xfrm>
            <a:off x="0" y="-31332"/>
            <a:ext cx="12192000" cy="688933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Chiếc nón kỳ diệu ngừng phát sóng sau 16 năm - Phim ản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138179" y="762000"/>
            <a:ext cx="6082021" cy="5815312"/>
          </a:xfrm>
          <a:prstGeom prst="rect">
            <a:avLst/>
          </a:prstGeom>
        </p:spPr>
      </p:pic>
    </p:spTree>
    <p:extLst>
      <p:ext uri="{BB962C8B-B14F-4D97-AF65-F5344CB8AC3E}">
        <p14:creationId xmlns:p14="http://schemas.microsoft.com/office/powerpoint/2010/main" val="234098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98"/>
          <a:stretch/>
        </p:blipFill>
        <p:spPr>
          <a:xfrm>
            <a:off x="63564" y="0"/>
            <a:ext cx="12128436" cy="6705600"/>
          </a:xfrm>
          <a:prstGeom prst="rect">
            <a:avLst/>
          </a:prstGeom>
        </p:spPr>
      </p:pic>
    </p:spTree>
    <p:extLst>
      <p:ext uri="{BB962C8B-B14F-4D97-AF65-F5344CB8AC3E}">
        <p14:creationId xmlns:p14="http://schemas.microsoft.com/office/powerpoint/2010/main" val="107855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408011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7" name="TextBox 6"/>
          <p:cNvSpPr txBox="1"/>
          <p:nvPr/>
        </p:nvSpPr>
        <p:spPr>
          <a:xfrm>
            <a:off x="762000" y="1295400"/>
            <a:ext cx="8077200" cy="4832092"/>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đôi</a:t>
            </a:r>
            <a:endParaRPr lang="en-US" sz="2800" dirty="0">
              <a:latin typeface="Times New Roman" pitchFamily="18" charset="0"/>
              <a:cs typeface="Times New Roman" pitchFamily="18" charset="0"/>
            </a:endParaRP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a:latin typeface="Times New Roman" pitchFamily="18" charset="0"/>
                <a:cs typeface="Times New Roman" pitchFamily="18" charset="0"/>
              </a:rPr>
              <a:t>: Các cặp đôi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9 </a:t>
            </a:r>
            <a:r>
              <a:rPr lang="en-US" sz="2800" err="1">
                <a:latin typeface="Times New Roman" pitchFamily="18" charset="0"/>
                <a:cs typeface="Times New Roman" pitchFamily="18" charset="0"/>
              </a:rPr>
              <a:t>lần</a:t>
            </a:r>
            <a:r>
              <a:rPr lang="en-US" sz="280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a)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chẵn</a:t>
            </a:r>
            <a:r>
              <a:rPr lang="en-US" sz="2800" dirty="0">
                <a:solidFill>
                  <a:srgbClr val="FF0000"/>
                </a:solidFill>
                <a:latin typeface="Times New Roman" pitchFamily="18" charset="0"/>
                <a:cs typeface="Times New Roman" pitchFamily="18" charset="0"/>
              </a:rPr>
              <a:t>.</a:t>
            </a:r>
          </a:p>
          <a:p>
            <a:pPr marL="115888" algn="just"/>
            <a:r>
              <a:rPr lang="en-US" sz="2800" dirty="0">
                <a:solidFill>
                  <a:srgbClr val="FF0000"/>
                </a:solidFill>
                <a:latin typeface="Times New Roman" pitchFamily="18" charset="0"/>
                <a:cs typeface="Times New Roman" pitchFamily="18" charset="0"/>
              </a:rPr>
              <a:t>b)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xuất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hai</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xúc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hơn</a:t>
            </a:r>
            <a:r>
              <a:rPr lang="en-US" sz="2800" dirty="0">
                <a:solidFill>
                  <a:srgbClr val="FF0000"/>
                </a:solidFill>
                <a:latin typeface="Times New Roman" pitchFamily="18" charset="0"/>
                <a:cs typeface="Times New Roman" pitchFamily="18" charset="0"/>
              </a:rPr>
              <a:t> 7.</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PHT.</a:t>
            </a:r>
          </a:p>
        </p:txBody>
      </p:sp>
      <p:sp>
        <p:nvSpPr>
          <p:cNvPr id="8" name="Rounded Rectangle 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03:00</a:t>
            </a:r>
          </a:p>
        </p:txBody>
      </p:sp>
      <p:sp>
        <p:nvSpPr>
          <p:cNvPr id="9" name="Rounded Rectangle 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02:59</a:t>
            </a:r>
          </a:p>
        </p:txBody>
      </p:sp>
      <p:sp>
        <p:nvSpPr>
          <p:cNvPr id="10" name="Rounded Rectangle 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02:58</a:t>
            </a:r>
          </a:p>
        </p:txBody>
      </p:sp>
      <p:sp>
        <p:nvSpPr>
          <p:cNvPr id="11" name="Rounded Rectangle 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02:57</a:t>
            </a:r>
          </a:p>
        </p:txBody>
      </p:sp>
      <p:sp>
        <p:nvSpPr>
          <p:cNvPr id="12" name="Rounded Rectangle 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02:56</a:t>
            </a:r>
          </a:p>
        </p:txBody>
      </p:sp>
      <p:sp>
        <p:nvSpPr>
          <p:cNvPr id="13" name="Rounded Rectangle 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02:55</a:t>
            </a:r>
          </a:p>
        </p:txBody>
      </p:sp>
      <p:sp>
        <p:nvSpPr>
          <p:cNvPr id="14" name="Rounded Rectangle 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02:54</a:t>
            </a:r>
          </a:p>
        </p:txBody>
      </p:sp>
      <p:sp>
        <p:nvSpPr>
          <p:cNvPr id="15" name="Rounded Rectangle 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02:53</a:t>
            </a:r>
          </a:p>
        </p:txBody>
      </p:sp>
      <p:sp>
        <p:nvSpPr>
          <p:cNvPr id="16" name="Rounded Rectangle 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02:52</a:t>
            </a:r>
          </a:p>
        </p:txBody>
      </p:sp>
      <p:sp>
        <p:nvSpPr>
          <p:cNvPr id="17" name="Rounded Rectangle 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02:51</a:t>
            </a:r>
          </a:p>
        </p:txBody>
      </p:sp>
      <p:sp>
        <p:nvSpPr>
          <p:cNvPr id="18" name="Rounded Rectangle 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02:50</a:t>
            </a:r>
          </a:p>
        </p:txBody>
      </p:sp>
      <p:sp>
        <p:nvSpPr>
          <p:cNvPr id="19" name="Rounded Rectangle 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02:49</a:t>
            </a:r>
          </a:p>
        </p:txBody>
      </p:sp>
      <p:sp>
        <p:nvSpPr>
          <p:cNvPr id="20" name="Rounded Rectangle 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02:48</a:t>
            </a:r>
          </a:p>
        </p:txBody>
      </p:sp>
      <p:sp>
        <p:nvSpPr>
          <p:cNvPr id="21" name="Rounded Rectangle 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02:47</a:t>
            </a:r>
          </a:p>
        </p:txBody>
      </p:sp>
      <p:sp>
        <p:nvSpPr>
          <p:cNvPr id="22" name="Rounded Rectangle 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02:46</a:t>
            </a:r>
          </a:p>
        </p:txBody>
      </p:sp>
      <p:sp>
        <p:nvSpPr>
          <p:cNvPr id="23" name="Rounded Rectangle 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02:45</a:t>
            </a:r>
          </a:p>
        </p:txBody>
      </p:sp>
      <p:sp>
        <p:nvSpPr>
          <p:cNvPr id="24" name="Rounded Rectangle 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02:44</a:t>
            </a:r>
          </a:p>
        </p:txBody>
      </p:sp>
      <p:sp>
        <p:nvSpPr>
          <p:cNvPr id="25" name="Rounded Rectangle 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02:43</a:t>
            </a:r>
          </a:p>
        </p:txBody>
      </p:sp>
      <p:sp>
        <p:nvSpPr>
          <p:cNvPr id="26" name="Rounded Rectangle 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02:42</a:t>
            </a:r>
          </a:p>
        </p:txBody>
      </p:sp>
      <p:sp>
        <p:nvSpPr>
          <p:cNvPr id="27" name="Rounded Rectangle 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02:41</a:t>
            </a:r>
          </a:p>
        </p:txBody>
      </p:sp>
      <p:sp>
        <p:nvSpPr>
          <p:cNvPr id="28" name="Rounded Rectangle 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02:40</a:t>
            </a:r>
          </a:p>
        </p:txBody>
      </p:sp>
      <p:sp>
        <p:nvSpPr>
          <p:cNvPr id="29" name="Rounded Rectangle 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02:39</a:t>
            </a:r>
          </a:p>
        </p:txBody>
      </p:sp>
      <p:sp>
        <p:nvSpPr>
          <p:cNvPr id="30" name="Rounded Rectangle 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02:38</a:t>
            </a:r>
          </a:p>
        </p:txBody>
      </p:sp>
      <p:sp>
        <p:nvSpPr>
          <p:cNvPr id="31" name="Rounded Rectangle 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02:37</a:t>
            </a:r>
          </a:p>
        </p:txBody>
      </p:sp>
      <p:sp>
        <p:nvSpPr>
          <p:cNvPr id="32" name="Rounded Rectangle 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02:36</a:t>
            </a:r>
          </a:p>
        </p:txBody>
      </p:sp>
      <p:sp>
        <p:nvSpPr>
          <p:cNvPr id="33" name="Rounded Rectangle 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02:35</a:t>
            </a:r>
          </a:p>
        </p:txBody>
      </p:sp>
      <p:sp>
        <p:nvSpPr>
          <p:cNvPr id="34" name="Rounded Rectangle 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02:34</a:t>
            </a:r>
          </a:p>
        </p:txBody>
      </p:sp>
      <p:sp>
        <p:nvSpPr>
          <p:cNvPr id="35" name="Rounded Rectangle 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02:33</a:t>
            </a:r>
          </a:p>
        </p:txBody>
      </p:sp>
      <p:sp>
        <p:nvSpPr>
          <p:cNvPr id="36" name="Rounded Rectangle 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02:32</a:t>
            </a:r>
          </a:p>
        </p:txBody>
      </p:sp>
      <p:sp>
        <p:nvSpPr>
          <p:cNvPr id="37" name="Rounded Rectangle 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02:31</a:t>
            </a:r>
          </a:p>
        </p:txBody>
      </p:sp>
      <p:sp>
        <p:nvSpPr>
          <p:cNvPr id="38" name="Rounded Rectangle 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02:30</a:t>
            </a:r>
          </a:p>
        </p:txBody>
      </p:sp>
      <p:sp>
        <p:nvSpPr>
          <p:cNvPr id="39" name="Rounded Rectangle 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02:29</a:t>
            </a:r>
          </a:p>
        </p:txBody>
      </p:sp>
      <p:sp>
        <p:nvSpPr>
          <p:cNvPr id="40" name="Rounded Rectangle 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02:28</a:t>
            </a:r>
          </a:p>
        </p:txBody>
      </p:sp>
      <p:sp>
        <p:nvSpPr>
          <p:cNvPr id="41" name="Rounded Rectangle 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02:27</a:t>
            </a:r>
          </a:p>
        </p:txBody>
      </p:sp>
      <p:sp>
        <p:nvSpPr>
          <p:cNvPr id="42" name="Rounded Rectangle 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02:26</a:t>
            </a:r>
          </a:p>
        </p:txBody>
      </p:sp>
      <p:sp>
        <p:nvSpPr>
          <p:cNvPr id="43" name="Rounded Rectangle 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02:25</a:t>
            </a:r>
          </a:p>
        </p:txBody>
      </p:sp>
      <p:sp>
        <p:nvSpPr>
          <p:cNvPr id="44" name="Rounded Rectangle 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02:24</a:t>
            </a:r>
          </a:p>
        </p:txBody>
      </p:sp>
      <p:sp>
        <p:nvSpPr>
          <p:cNvPr id="45" name="Rounded Rectangle 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02:23</a:t>
            </a:r>
          </a:p>
        </p:txBody>
      </p:sp>
      <p:sp>
        <p:nvSpPr>
          <p:cNvPr id="46" name="Rounded Rectangle 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02:22</a:t>
            </a:r>
          </a:p>
        </p:txBody>
      </p:sp>
      <p:sp>
        <p:nvSpPr>
          <p:cNvPr id="47" name="Rounded Rectangle 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02:21</a:t>
            </a:r>
          </a:p>
        </p:txBody>
      </p:sp>
      <p:sp>
        <p:nvSpPr>
          <p:cNvPr id="48" name="Rounded Rectangle 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02:20</a:t>
            </a:r>
          </a:p>
        </p:txBody>
      </p:sp>
      <p:sp>
        <p:nvSpPr>
          <p:cNvPr id="49" name="Rounded Rectangle 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02:19</a:t>
            </a:r>
          </a:p>
        </p:txBody>
      </p:sp>
      <p:sp>
        <p:nvSpPr>
          <p:cNvPr id="50" name="Rounded Rectangle 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02:18</a:t>
            </a:r>
          </a:p>
        </p:txBody>
      </p:sp>
      <p:sp>
        <p:nvSpPr>
          <p:cNvPr id="51" name="Rounded Rectangle 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02:17</a:t>
            </a:r>
          </a:p>
        </p:txBody>
      </p:sp>
      <p:sp>
        <p:nvSpPr>
          <p:cNvPr id="52" name="Rounded Rectangle 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02:16</a:t>
            </a:r>
          </a:p>
        </p:txBody>
      </p:sp>
      <p:sp>
        <p:nvSpPr>
          <p:cNvPr id="53" name="Rounded Rectangle 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02:15</a:t>
            </a:r>
          </a:p>
        </p:txBody>
      </p:sp>
      <p:sp>
        <p:nvSpPr>
          <p:cNvPr id="54" name="Rounded Rectangle 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02:14</a:t>
            </a:r>
          </a:p>
        </p:txBody>
      </p:sp>
      <p:sp>
        <p:nvSpPr>
          <p:cNvPr id="55" name="Rounded Rectangle 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02:13</a:t>
            </a:r>
          </a:p>
        </p:txBody>
      </p:sp>
      <p:sp>
        <p:nvSpPr>
          <p:cNvPr id="56" name="Rounded Rectangle 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02:12</a:t>
            </a:r>
          </a:p>
        </p:txBody>
      </p:sp>
      <p:sp>
        <p:nvSpPr>
          <p:cNvPr id="57" name="Rounded Rectangle 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02:11</a:t>
            </a:r>
          </a:p>
        </p:txBody>
      </p:sp>
      <p:sp>
        <p:nvSpPr>
          <p:cNvPr id="58" name="Rounded Rectangle 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02:10</a:t>
            </a:r>
          </a:p>
        </p:txBody>
      </p:sp>
      <p:sp>
        <p:nvSpPr>
          <p:cNvPr id="59" name="Rounded Rectangle 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02:09</a:t>
            </a:r>
          </a:p>
        </p:txBody>
      </p:sp>
      <p:sp>
        <p:nvSpPr>
          <p:cNvPr id="60" name="Rounded Rectangle 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02:08</a:t>
            </a:r>
          </a:p>
        </p:txBody>
      </p:sp>
      <p:sp>
        <p:nvSpPr>
          <p:cNvPr id="61" name="Rounded Rectangle 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02:07</a:t>
            </a:r>
          </a:p>
        </p:txBody>
      </p:sp>
      <p:sp>
        <p:nvSpPr>
          <p:cNvPr id="62" name="Rounded Rectangle 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02:06</a:t>
            </a:r>
          </a:p>
        </p:txBody>
      </p:sp>
      <p:sp>
        <p:nvSpPr>
          <p:cNvPr id="63" name="Rounded Rectangle 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02:05</a:t>
            </a:r>
          </a:p>
        </p:txBody>
      </p:sp>
      <p:sp>
        <p:nvSpPr>
          <p:cNvPr id="64" name="Rounded Rectangle 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02:04</a:t>
            </a:r>
          </a:p>
        </p:txBody>
      </p:sp>
      <p:sp>
        <p:nvSpPr>
          <p:cNvPr id="65" name="Rounded Rectangle 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02:03</a:t>
            </a:r>
          </a:p>
        </p:txBody>
      </p:sp>
      <p:sp>
        <p:nvSpPr>
          <p:cNvPr id="66" name="Rounded Rectangle 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02:02</a:t>
            </a:r>
          </a:p>
        </p:txBody>
      </p:sp>
      <p:sp>
        <p:nvSpPr>
          <p:cNvPr id="67" name="Rounded Rectangle 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02:01</a:t>
            </a:r>
          </a:p>
        </p:txBody>
      </p:sp>
      <p:sp>
        <p:nvSpPr>
          <p:cNvPr id="68" name="Rounded Rectangle 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69" name="Rounded Rectangle 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70" name="Rounded Rectangle 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71" name="Rounded Rectangle 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72" name="Rounded Rectangle 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73" name="Rounded Rectangle 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74" name="Rounded Rectangle 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75" name="Rounded Rectangle 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76" name="Rounded Rectangle 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77" name="Rounded Rectangle 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78" name="Rounded Rectangle 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79" name="Rounded Rectangle 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80" name="Rounded Rectangle 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81" name="Rounded Rectangle 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82" name="Rounded Rectangle 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83" name="Rounded Rectangle 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84" name="Rounded Rectangle 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85" name="Rounded Rectangle 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86" name="Rounded Rectangle 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87" name="Rounded Rectangle 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88" name="Rounded Rectangle 8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89" name="Rounded Rectangle 8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90" name="Rounded Rectangle 8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91" name="Rounded Rectangle 9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92" name="Rounded Rectangle 9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93" name="Rounded Rectangle 9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94" name="Rounded Rectangle 9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95" name="Rounded Rectangle 9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96" name="Rounded Rectangle 9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97" name="Rounded Rectangle 9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98" name="Rounded Rectangle 9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99" name="Rounded Rectangle 9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100" name="Rounded Rectangle 9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101" name="Rounded Rectangle 10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102" name="Rounded Rectangle 10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103" name="Rounded Rectangle 10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104" name="Rounded Rectangle 10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105" name="Rounded Rectangle 10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106" name="Rounded Rectangle 10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107" name="Rounded Rectangle 10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108" name="Rounded Rectangle 10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109" name="Rounded Rectangle 10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110" name="Rounded Rectangle 10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111" name="Rounded Rectangle 11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112" name="Rounded Rectangle 11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113" name="Rounded Rectangle 11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114" name="Rounded Rectangle 11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115" name="Rounded Rectangle 11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116" name="Rounded Rectangle 11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117" name="Rounded Rectangle 11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118" name="Rounded Rectangle 11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119" name="Rounded Rectangle 11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120" name="Rounded Rectangle 11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121" name="Rounded Rectangle 12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122" name="Rounded Rectangle 12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123" name="Rounded Rectangle 12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124" name="Rounded Rectangle 12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125" name="Rounded Rectangle 12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126" name="Rounded Rectangle 12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127" name="Rounded Rectangle 12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128" name="Rounded Rectangle 12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129" name="Rounded Rectangle 12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130" name="Rounded Rectangle 12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131" name="Rounded Rectangle 13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132" name="Rounded Rectangle 13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133" name="Rounded Rectangle 13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134" name="Rounded Rectangle 13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135" name="Rounded Rectangle 13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136" name="Rounded Rectangle 13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137" name="Rounded Rectangle 13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138" name="Rounded Rectangle 13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139" name="Rounded Rectangle 13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140" name="Rounded Rectangle 13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141" name="Rounded Rectangle 14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142" name="Rounded Rectangle 14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143" name="Rounded Rectangle 14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144" name="Rounded Rectangle 14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145" name="Rounded Rectangle 14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146" name="Rounded Rectangle 14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147" name="Rounded Rectangle 14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148" name="Rounded Rectangle 14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149" name="Rounded Rectangle 14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150" name="Rounded Rectangle 14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151" name="Rounded Rectangle 15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152" name="Rounded Rectangle 15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153" name="Rounded Rectangle 15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154" name="Rounded Rectangle 15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155" name="Rounded Rectangle 15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156" name="Rounded Rectangle 15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57" name="Rounded Rectangle 15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58" name="Rounded Rectangle 15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59" name="Rounded Rectangle 15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60" name="Rounded Rectangle 15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61" name="Rounded Rectangle 16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62" name="Rounded Rectangle 16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63" name="Rounded Rectangle 16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64" name="Rounded Rectangle 16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65" name="Rounded Rectangle 16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66" name="Rounded Rectangle 16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67" name="Rounded Rectangle 16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68" name="Rounded Rectangle 16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69" name="Rounded Rectangle 16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70" name="Rounded Rectangle 16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71" name="Rounded Rectangle 17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72" name="Rounded Rectangle 17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73" name="Rounded Rectangle 17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74" name="Rounded Rectangle 17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75" name="Rounded Rectangle 17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76" name="Rounded Rectangle 17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77" name="Rounded Rectangle 17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78" name="Rounded Rectangle 177"/>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79" name="Rounded Rectangle 178"/>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80" name="Rounded Rectangle 179"/>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81" name="Rounded Rectangle 180"/>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82" name="Rounded Rectangle 181"/>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83" name="Rounded Rectangle 182"/>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84" name="Rounded Rectangle 183"/>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85" name="Rounded Rectangle 184"/>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86" name="Rounded Rectangle 185"/>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87" name="Rounded Rectangle 186"/>
          <p:cNvSpPr/>
          <p:nvPr/>
        </p:nvSpPr>
        <p:spPr>
          <a:xfrm>
            <a:off x="647074" y="574623"/>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00:01</a:t>
            </a:r>
          </a:p>
        </p:txBody>
      </p:sp>
      <p:sp>
        <p:nvSpPr>
          <p:cNvPr id="188" name="Rounded Rectangle 187"/>
          <p:cNvSpPr/>
          <p:nvPr/>
        </p:nvSpPr>
        <p:spPr>
          <a:xfrm>
            <a:off x="609600" y="574623"/>
            <a:ext cx="1217951" cy="568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00:00</a:t>
            </a:r>
          </a:p>
        </p:txBody>
      </p:sp>
      <p:sp>
        <p:nvSpPr>
          <p:cNvPr id="189" name="TextBox 188"/>
          <p:cNvSpPr txBox="1"/>
          <p:nvPr/>
        </p:nvSpPr>
        <p:spPr>
          <a:xfrm>
            <a:off x="2057400" y="41223"/>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ĐỘNG NHÓM</a:t>
            </a:r>
          </a:p>
        </p:txBody>
      </p:sp>
    </p:spTree>
    <p:extLst>
      <p:ext uri="{BB962C8B-B14F-4D97-AF65-F5344CB8AC3E}">
        <p14:creationId xmlns:p14="http://schemas.microsoft.com/office/powerpoint/2010/main" val="41512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entr" presetSubtype="0" fill="hold" grpId="0" nodeType="clickEffect">
                                  <p:stCondLst>
                                    <p:cond delay="0"/>
                                  </p:stCondLst>
                                  <p:childTnLst>
                                    <p:set>
                                      <p:cBhvr>
                                        <p:cTn id="12" dur="1000">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cTn>
                              </p:par>
                            </p:childTnLst>
                          </p:cTn>
                        </p:par>
                        <p:par>
                          <p:cTn id="73" fill="hold">
                            <p:stCondLst>
                              <p:cond delay="21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cTn>
                              </p:par>
                            </p:childTnLst>
                          </p:cTn>
                        </p:par>
                        <p:par>
                          <p:cTn id="76" fill="hold">
                            <p:stCondLst>
                              <p:cond delay="22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cTn>
                              </p:par>
                            </p:childTnLst>
                          </p:cTn>
                        </p:par>
                        <p:par>
                          <p:cTn id="79" fill="hold">
                            <p:stCondLst>
                              <p:cond delay="23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cTn>
                              </p:par>
                            </p:childTnLst>
                          </p:cTn>
                        </p:par>
                        <p:par>
                          <p:cTn id="82" fill="hold">
                            <p:stCondLst>
                              <p:cond delay="24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cTn>
                              </p:par>
                            </p:childTnLst>
                          </p:cTn>
                        </p:par>
                        <p:par>
                          <p:cTn id="85" fill="hold">
                            <p:stCondLst>
                              <p:cond delay="25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cTn>
                              </p:par>
                            </p:childTnLst>
                          </p:cTn>
                        </p:par>
                        <p:par>
                          <p:cTn id="88" fill="hold">
                            <p:stCondLst>
                              <p:cond delay="26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cTn>
                              </p:par>
                            </p:childTnLst>
                          </p:cTn>
                        </p:par>
                        <p:par>
                          <p:cTn id="91" fill="hold">
                            <p:stCondLst>
                              <p:cond delay="27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cTn>
                              </p:par>
                            </p:childTnLst>
                          </p:cTn>
                        </p:par>
                        <p:par>
                          <p:cTn id="94" fill="hold">
                            <p:stCondLst>
                              <p:cond delay="28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cTn>
                              </p:par>
                            </p:childTnLst>
                          </p:cTn>
                        </p:par>
                        <p:par>
                          <p:cTn id="97" fill="hold">
                            <p:stCondLst>
                              <p:cond delay="29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cTn>
                              </p:par>
                            </p:childTnLst>
                          </p:cTn>
                        </p:par>
                        <p:par>
                          <p:cTn id="100" fill="hold">
                            <p:stCondLst>
                              <p:cond delay="30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cTn>
                              </p:par>
                            </p:childTnLst>
                          </p:cTn>
                        </p:par>
                        <p:par>
                          <p:cTn id="103" fill="hold">
                            <p:stCondLst>
                              <p:cond delay="31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cTn>
                              </p:par>
                            </p:childTnLst>
                          </p:cTn>
                        </p:par>
                        <p:par>
                          <p:cTn id="106" fill="hold">
                            <p:stCondLst>
                              <p:cond delay="32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cTn>
                              </p:par>
                            </p:childTnLst>
                          </p:cTn>
                        </p:par>
                        <p:par>
                          <p:cTn id="109" fill="hold">
                            <p:stCondLst>
                              <p:cond delay="33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cTn>
                              </p:par>
                            </p:childTnLst>
                          </p:cTn>
                        </p:par>
                        <p:par>
                          <p:cTn id="112" fill="hold">
                            <p:stCondLst>
                              <p:cond delay="34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cTn>
                              </p:par>
                            </p:childTnLst>
                          </p:cTn>
                        </p:par>
                        <p:par>
                          <p:cTn id="115" fill="hold">
                            <p:stCondLst>
                              <p:cond delay="35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cTn>
                              </p:par>
                            </p:childTnLst>
                          </p:cTn>
                        </p:par>
                        <p:par>
                          <p:cTn id="118" fill="hold">
                            <p:stCondLst>
                              <p:cond delay="36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cTn>
                              </p:par>
                            </p:childTnLst>
                          </p:cTn>
                        </p:par>
                        <p:par>
                          <p:cTn id="121" fill="hold">
                            <p:stCondLst>
                              <p:cond delay="37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cTn>
                              </p:par>
                            </p:childTnLst>
                          </p:cTn>
                        </p:par>
                        <p:par>
                          <p:cTn id="124" fill="hold">
                            <p:stCondLst>
                              <p:cond delay="38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cTn>
                              </p:par>
                            </p:childTnLst>
                          </p:cTn>
                        </p:par>
                        <p:par>
                          <p:cTn id="127" fill="hold">
                            <p:stCondLst>
                              <p:cond delay="39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cTn>
                              </p:par>
                            </p:childTnLst>
                          </p:cTn>
                        </p:par>
                        <p:par>
                          <p:cTn id="130" fill="hold">
                            <p:stCondLst>
                              <p:cond delay="40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cTn>
                              </p:par>
                            </p:childTnLst>
                          </p:cTn>
                        </p:par>
                        <p:par>
                          <p:cTn id="133" fill="hold">
                            <p:stCondLst>
                              <p:cond delay="41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cTn>
                              </p:par>
                            </p:childTnLst>
                          </p:cTn>
                        </p:par>
                        <p:par>
                          <p:cTn id="136" fill="hold">
                            <p:stCondLst>
                              <p:cond delay="42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cTn>
                              </p:par>
                            </p:childTnLst>
                          </p:cTn>
                        </p:par>
                        <p:par>
                          <p:cTn id="139" fill="hold">
                            <p:stCondLst>
                              <p:cond delay="43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cTn>
                              </p:par>
                            </p:childTnLst>
                          </p:cTn>
                        </p:par>
                        <p:par>
                          <p:cTn id="142" fill="hold">
                            <p:stCondLst>
                              <p:cond delay="44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cTn>
                              </p:par>
                            </p:childTnLst>
                          </p:cTn>
                        </p:par>
                        <p:par>
                          <p:cTn id="145" fill="hold">
                            <p:stCondLst>
                              <p:cond delay="45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cTn>
                              </p:par>
                            </p:childTnLst>
                          </p:cTn>
                        </p:par>
                        <p:par>
                          <p:cTn id="148" fill="hold">
                            <p:stCondLst>
                              <p:cond delay="46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cTn>
                              </p:par>
                            </p:childTnLst>
                          </p:cTn>
                        </p:par>
                        <p:par>
                          <p:cTn id="151" fill="hold">
                            <p:stCondLst>
                              <p:cond delay="47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cTn>
                              </p:par>
                            </p:childTnLst>
                          </p:cTn>
                        </p:par>
                        <p:par>
                          <p:cTn id="154" fill="hold">
                            <p:stCondLst>
                              <p:cond delay="48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cTn>
                              </p:par>
                            </p:childTnLst>
                          </p:cTn>
                        </p:par>
                        <p:par>
                          <p:cTn id="157" fill="hold">
                            <p:stCondLst>
                              <p:cond delay="49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cTn>
                              </p:par>
                            </p:childTnLst>
                          </p:cTn>
                        </p:par>
                        <p:par>
                          <p:cTn id="160" fill="hold">
                            <p:stCondLst>
                              <p:cond delay="50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cTn>
                              </p:par>
                            </p:childTnLst>
                          </p:cTn>
                        </p:par>
                        <p:par>
                          <p:cTn id="163" fill="hold">
                            <p:stCondLst>
                              <p:cond delay="51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cTn>
                              </p:par>
                            </p:childTnLst>
                          </p:cTn>
                        </p:par>
                        <p:par>
                          <p:cTn id="166" fill="hold">
                            <p:stCondLst>
                              <p:cond delay="52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cTn>
                              </p:par>
                            </p:childTnLst>
                          </p:cTn>
                        </p:par>
                        <p:par>
                          <p:cTn id="169" fill="hold">
                            <p:stCondLst>
                              <p:cond delay="53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cTn>
                              </p:par>
                            </p:childTnLst>
                          </p:cTn>
                        </p:par>
                        <p:par>
                          <p:cTn id="172" fill="hold">
                            <p:stCondLst>
                              <p:cond delay="54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cTn>
                              </p:par>
                            </p:childTnLst>
                          </p:cTn>
                        </p:par>
                        <p:par>
                          <p:cTn id="175" fill="hold">
                            <p:stCondLst>
                              <p:cond delay="55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cTn>
                              </p:par>
                            </p:childTnLst>
                          </p:cTn>
                        </p:par>
                        <p:par>
                          <p:cTn id="178" fill="hold">
                            <p:stCondLst>
                              <p:cond delay="56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cTn>
                              </p:par>
                            </p:childTnLst>
                          </p:cTn>
                        </p:par>
                        <p:par>
                          <p:cTn id="181" fill="hold">
                            <p:stCondLst>
                              <p:cond delay="57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cTn>
                              </p:par>
                            </p:childTnLst>
                          </p:cTn>
                        </p:par>
                        <p:par>
                          <p:cTn id="184" fill="hold">
                            <p:stCondLst>
                              <p:cond delay="58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cTn>
                              </p:par>
                            </p:childTnLst>
                          </p:cTn>
                        </p:par>
                        <p:par>
                          <p:cTn id="187" fill="hold">
                            <p:stCondLst>
                              <p:cond delay="59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cTn>
                              </p:par>
                            </p:childTnLst>
                          </p:cTn>
                        </p:par>
                        <p:par>
                          <p:cTn id="190" fill="hold">
                            <p:stCondLst>
                              <p:cond delay="60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cTn>
                              </p:par>
                            </p:childTnLst>
                          </p:cTn>
                        </p:par>
                        <p:par>
                          <p:cTn id="193" fill="hold">
                            <p:stCondLst>
                              <p:cond delay="61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cTn>
                              </p:par>
                            </p:childTnLst>
                          </p:cTn>
                        </p:par>
                        <p:par>
                          <p:cTn id="196" fill="hold">
                            <p:stCondLst>
                              <p:cond delay="62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cTn>
                              </p:par>
                            </p:childTnLst>
                          </p:cTn>
                        </p:par>
                        <p:par>
                          <p:cTn id="199" fill="hold">
                            <p:stCondLst>
                              <p:cond delay="63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cTn>
                              </p:par>
                            </p:childTnLst>
                          </p:cTn>
                        </p:par>
                        <p:par>
                          <p:cTn id="202" fill="hold">
                            <p:stCondLst>
                              <p:cond delay="64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cTn>
                              </p:par>
                            </p:childTnLst>
                          </p:cTn>
                        </p:par>
                        <p:par>
                          <p:cTn id="205" fill="hold">
                            <p:stCondLst>
                              <p:cond delay="65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cTn>
                              </p:par>
                            </p:childTnLst>
                          </p:cTn>
                        </p:par>
                        <p:par>
                          <p:cTn id="208" fill="hold">
                            <p:stCondLst>
                              <p:cond delay="66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cTn>
                              </p:par>
                            </p:childTnLst>
                          </p:cTn>
                        </p:par>
                        <p:par>
                          <p:cTn id="211" fill="hold">
                            <p:stCondLst>
                              <p:cond delay="67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cTn>
                              </p:par>
                            </p:childTnLst>
                          </p:cTn>
                        </p:par>
                        <p:par>
                          <p:cTn id="214" fill="hold">
                            <p:stCondLst>
                              <p:cond delay="68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cTn>
                              </p:par>
                            </p:childTnLst>
                          </p:cTn>
                        </p:par>
                        <p:par>
                          <p:cTn id="217" fill="hold">
                            <p:stCondLst>
                              <p:cond delay="69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cTn>
                              </p:par>
                            </p:childTnLst>
                          </p:cTn>
                        </p:par>
                        <p:par>
                          <p:cTn id="220" fill="hold">
                            <p:stCondLst>
                              <p:cond delay="70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cTn>
                              </p:par>
                            </p:childTnLst>
                          </p:cTn>
                        </p:par>
                        <p:par>
                          <p:cTn id="223" fill="hold">
                            <p:stCondLst>
                              <p:cond delay="71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cTn>
                              </p:par>
                            </p:childTnLst>
                          </p:cTn>
                        </p:par>
                        <p:par>
                          <p:cTn id="226" fill="hold">
                            <p:stCondLst>
                              <p:cond delay="72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cTn>
                              </p:par>
                            </p:childTnLst>
                          </p:cTn>
                        </p:par>
                        <p:par>
                          <p:cTn id="229" fill="hold">
                            <p:stCondLst>
                              <p:cond delay="73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cTn>
                              </p:par>
                            </p:childTnLst>
                          </p:cTn>
                        </p:par>
                        <p:par>
                          <p:cTn id="232" fill="hold">
                            <p:stCondLst>
                              <p:cond delay="74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cTn>
                              </p:par>
                            </p:childTnLst>
                          </p:cTn>
                        </p:par>
                        <p:par>
                          <p:cTn id="235" fill="hold">
                            <p:stCondLst>
                              <p:cond delay="75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cTn>
                              </p:par>
                            </p:childTnLst>
                          </p:cTn>
                        </p:par>
                        <p:par>
                          <p:cTn id="238" fill="hold">
                            <p:stCondLst>
                              <p:cond delay="76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cTn>
                              </p:par>
                            </p:childTnLst>
                          </p:cTn>
                        </p:par>
                        <p:par>
                          <p:cTn id="241" fill="hold">
                            <p:stCondLst>
                              <p:cond delay="77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cTn>
                              </p:par>
                            </p:childTnLst>
                          </p:cTn>
                        </p:par>
                        <p:par>
                          <p:cTn id="244" fill="hold">
                            <p:stCondLst>
                              <p:cond delay="78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cTn>
                              </p:par>
                            </p:childTnLst>
                          </p:cTn>
                        </p:par>
                        <p:par>
                          <p:cTn id="247" fill="hold">
                            <p:stCondLst>
                              <p:cond delay="79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cTn>
                              </p:par>
                            </p:childTnLst>
                          </p:cTn>
                        </p:par>
                        <p:par>
                          <p:cTn id="250" fill="hold">
                            <p:stCondLst>
                              <p:cond delay="80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cTn>
                              </p:par>
                            </p:childTnLst>
                          </p:cTn>
                        </p:par>
                        <p:par>
                          <p:cTn id="253" fill="hold">
                            <p:stCondLst>
                              <p:cond delay="81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cTn>
                              </p:par>
                            </p:childTnLst>
                          </p:cTn>
                        </p:par>
                        <p:par>
                          <p:cTn id="256" fill="hold">
                            <p:stCondLst>
                              <p:cond delay="82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cTn>
                              </p:par>
                            </p:childTnLst>
                          </p:cTn>
                        </p:par>
                        <p:par>
                          <p:cTn id="259" fill="hold">
                            <p:stCondLst>
                              <p:cond delay="83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cTn>
                              </p:par>
                            </p:childTnLst>
                          </p:cTn>
                        </p:par>
                        <p:par>
                          <p:cTn id="262" fill="hold">
                            <p:stCondLst>
                              <p:cond delay="84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cTn>
                              </p:par>
                            </p:childTnLst>
                          </p:cTn>
                        </p:par>
                        <p:par>
                          <p:cTn id="265" fill="hold">
                            <p:stCondLst>
                              <p:cond delay="85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cTn>
                              </p:par>
                            </p:childTnLst>
                          </p:cTn>
                        </p:par>
                        <p:par>
                          <p:cTn id="268" fill="hold">
                            <p:stCondLst>
                              <p:cond delay="86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cTn>
                              </p:par>
                            </p:childTnLst>
                          </p:cTn>
                        </p:par>
                        <p:par>
                          <p:cTn id="271" fill="hold">
                            <p:stCondLst>
                              <p:cond delay="87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cTn>
                              </p:par>
                            </p:childTnLst>
                          </p:cTn>
                        </p:par>
                        <p:par>
                          <p:cTn id="274" fill="hold">
                            <p:stCondLst>
                              <p:cond delay="88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cTn>
                              </p:par>
                            </p:childTnLst>
                          </p:cTn>
                        </p:par>
                        <p:par>
                          <p:cTn id="277" fill="hold">
                            <p:stCondLst>
                              <p:cond delay="89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cTn>
                              </p:par>
                            </p:childTnLst>
                          </p:cTn>
                        </p:par>
                        <p:par>
                          <p:cTn id="280" fill="hold">
                            <p:stCondLst>
                              <p:cond delay="90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cTn>
                              </p:par>
                            </p:childTnLst>
                          </p:cTn>
                        </p:par>
                        <p:par>
                          <p:cTn id="283" fill="hold">
                            <p:stCondLst>
                              <p:cond delay="91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cTn>
                              </p:par>
                            </p:childTnLst>
                          </p:cTn>
                        </p:par>
                        <p:par>
                          <p:cTn id="286" fill="hold">
                            <p:stCondLst>
                              <p:cond delay="92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cTn>
                              </p:par>
                            </p:childTnLst>
                          </p:cTn>
                        </p:par>
                        <p:par>
                          <p:cTn id="289" fill="hold">
                            <p:stCondLst>
                              <p:cond delay="93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cTn>
                              </p:par>
                            </p:childTnLst>
                          </p:cTn>
                        </p:par>
                        <p:par>
                          <p:cTn id="292" fill="hold">
                            <p:stCondLst>
                              <p:cond delay="94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cTn>
                              </p:par>
                            </p:childTnLst>
                          </p:cTn>
                        </p:par>
                        <p:par>
                          <p:cTn id="295" fill="hold">
                            <p:stCondLst>
                              <p:cond delay="95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cTn>
                              </p:par>
                            </p:childTnLst>
                          </p:cTn>
                        </p:par>
                        <p:par>
                          <p:cTn id="298" fill="hold">
                            <p:stCondLst>
                              <p:cond delay="96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cTn>
                              </p:par>
                            </p:childTnLst>
                          </p:cTn>
                        </p:par>
                        <p:par>
                          <p:cTn id="301" fill="hold">
                            <p:stCondLst>
                              <p:cond delay="97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cTn>
                              </p:par>
                            </p:childTnLst>
                          </p:cTn>
                        </p:par>
                        <p:par>
                          <p:cTn id="304" fill="hold">
                            <p:stCondLst>
                              <p:cond delay="98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cTn>
                              </p:par>
                            </p:childTnLst>
                          </p:cTn>
                        </p:par>
                        <p:par>
                          <p:cTn id="307" fill="hold">
                            <p:stCondLst>
                              <p:cond delay="99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cTn>
                              </p:par>
                            </p:childTnLst>
                          </p:cTn>
                        </p:par>
                        <p:par>
                          <p:cTn id="310" fill="hold">
                            <p:stCondLst>
                              <p:cond delay="100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cTn>
                              </p:par>
                            </p:childTnLst>
                          </p:cTn>
                        </p:par>
                        <p:par>
                          <p:cTn id="313" fill="hold">
                            <p:stCondLst>
                              <p:cond delay="101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cTn>
                              </p:par>
                            </p:childTnLst>
                          </p:cTn>
                        </p:par>
                        <p:par>
                          <p:cTn id="316" fill="hold">
                            <p:stCondLst>
                              <p:cond delay="102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cTn>
                              </p:par>
                            </p:childTnLst>
                          </p:cTn>
                        </p:par>
                        <p:par>
                          <p:cTn id="319" fill="hold">
                            <p:stCondLst>
                              <p:cond delay="103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cTn>
                              </p:par>
                            </p:childTnLst>
                          </p:cTn>
                        </p:par>
                        <p:par>
                          <p:cTn id="322" fill="hold">
                            <p:stCondLst>
                              <p:cond delay="104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cTn>
                              </p:par>
                            </p:childTnLst>
                          </p:cTn>
                        </p:par>
                        <p:par>
                          <p:cTn id="325" fill="hold">
                            <p:stCondLst>
                              <p:cond delay="105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cTn>
                              </p:par>
                            </p:childTnLst>
                          </p:cTn>
                        </p:par>
                        <p:par>
                          <p:cTn id="328" fill="hold">
                            <p:stCondLst>
                              <p:cond delay="106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cTn>
                              </p:par>
                            </p:childTnLst>
                          </p:cTn>
                        </p:par>
                        <p:par>
                          <p:cTn id="331" fill="hold">
                            <p:stCondLst>
                              <p:cond delay="107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cTn>
                              </p:par>
                            </p:childTnLst>
                          </p:cTn>
                        </p:par>
                        <p:par>
                          <p:cTn id="334" fill="hold">
                            <p:stCondLst>
                              <p:cond delay="108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cTn>
                              </p:par>
                            </p:childTnLst>
                          </p:cTn>
                        </p:par>
                        <p:par>
                          <p:cTn id="337" fill="hold">
                            <p:stCondLst>
                              <p:cond delay="109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cTn>
                              </p:par>
                            </p:childTnLst>
                          </p:cTn>
                        </p:par>
                        <p:par>
                          <p:cTn id="340" fill="hold">
                            <p:stCondLst>
                              <p:cond delay="110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cTn>
                              </p:par>
                            </p:childTnLst>
                          </p:cTn>
                        </p:par>
                        <p:par>
                          <p:cTn id="343" fill="hold">
                            <p:stCondLst>
                              <p:cond delay="111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cTn>
                              </p:par>
                            </p:childTnLst>
                          </p:cTn>
                        </p:par>
                        <p:par>
                          <p:cTn id="346" fill="hold">
                            <p:stCondLst>
                              <p:cond delay="112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cTn>
                              </p:par>
                            </p:childTnLst>
                          </p:cTn>
                        </p:par>
                        <p:par>
                          <p:cTn id="349" fill="hold">
                            <p:stCondLst>
                              <p:cond delay="113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cTn>
                              </p:par>
                            </p:childTnLst>
                          </p:cTn>
                        </p:par>
                        <p:par>
                          <p:cTn id="352" fill="hold">
                            <p:stCondLst>
                              <p:cond delay="114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cTn>
                              </p:par>
                            </p:childTnLst>
                          </p:cTn>
                        </p:par>
                        <p:par>
                          <p:cTn id="355" fill="hold">
                            <p:stCondLst>
                              <p:cond delay="115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cTn>
                              </p:par>
                            </p:childTnLst>
                          </p:cTn>
                        </p:par>
                        <p:par>
                          <p:cTn id="358" fill="hold">
                            <p:stCondLst>
                              <p:cond delay="116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cTn>
                              </p:par>
                            </p:childTnLst>
                          </p:cTn>
                        </p:par>
                        <p:par>
                          <p:cTn id="361" fill="hold">
                            <p:stCondLst>
                              <p:cond delay="117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cTn>
                              </p:par>
                            </p:childTnLst>
                          </p:cTn>
                        </p:par>
                        <p:par>
                          <p:cTn id="364" fill="hold">
                            <p:stCondLst>
                              <p:cond delay="118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cTn>
                              </p:par>
                            </p:childTnLst>
                          </p:cTn>
                        </p:par>
                        <p:par>
                          <p:cTn id="367" fill="hold">
                            <p:stCondLst>
                              <p:cond delay="119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cTn>
                              </p:par>
                            </p:childTnLst>
                          </p:cTn>
                        </p:par>
                        <p:par>
                          <p:cTn id="370" fill="hold">
                            <p:stCondLst>
                              <p:cond delay="120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cTn>
                              </p:par>
                            </p:childTnLst>
                          </p:cTn>
                        </p:par>
                        <p:par>
                          <p:cTn id="373" fill="hold">
                            <p:stCondLst>
                              <p:cond delay="121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cTn>
                              </p:par>
                            </p:childTnLst>
                          </p:cTn>
                        </p:par>
                        <p:par>
                          <p:cTn id="376" fill="hold">
                            <p:stCondLst>
                              <p:cond delay="122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cTn>
                              </p:par>
                            </p:childTnLst>
                          </p:cTn>
                        </p:par>
                        <p:par>
                          <p:cTn id="379" fill="hold">
                            <p:stCondLst>
                              <p:cond delay="123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cTn>
                              </p:par>
                            </p:childTnLst>
                          </p:cTn>
                        </p:par>
                        <p:par>
                          <p:cTn id="382" fill="hold">
                            <p:stCondLst>
                              <p:cond delay="124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cTn>
                              </p:par>
                            </p:childTnLst>
                          </p:cTn>
                        </p:par>
                        <p:par>
                          <p:cTn id="385" fill="hold">
                            <p:stCondLst>
                              <p:cond delay="125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cTn>
                              </p:par>
                            </p:childTnLst>
                          </p:cTn>
                        </p:par>
                        <p:par>
                          <p:cTn id="388" fill="hold">
                            <p:stCondLst>
                              <p:cond delay="126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cTn>
                              </p:par>
                            </p:childTnLst>
                          </p:cTn>
                        </p:par>
                        <p:par>
                          <p:cTn id="391" fill="hold">
                            <p:stCondLst>
                              <p:cond delay="127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cTn>
                              </p:par>
                            </p:childTnLst>
                          </p:cTn>
                        </p:par>
                        <p:par>
                          <p:cTn id="394" fill="hold">
                            <p:stCondLst>
                              <p:cond delay="128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cTn>
                              </p:par>
                            </p:childTnLst>
                          </p:cTn>
                        </p:par>
                        <p:par>
                          <p:cTn id="397" fill="hold">
                            <p:stCondLst>
                              <p:cond delay="129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cTn>
                              </p:par>
                            </p:childTnLst>
                          </p:cTn>
                        </p:par>
                        <p:par>
                          <p:cTn id="400" fill="hold">
                            <p:stCondLst>
                              <p:cond delay="130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cTn>
                              </p:par>
                            </p:childTnLst>
                          </p:cTn>
                        </p:par>
                        <p:par>
                          <p:cTn id="403" fill="hold">
                            <p:stCondLst>
                              <p:cond delay="131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cTn>
                              </p:par>
                            </p:childTnLst>
                          </p:cTn>
                        </p:par>
                        <p:par>
                          <p:cTn id="406" fill="hold">
                            <p:stCondLst>
                              <p:cond delay="132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cTn>
                              </p:par>
                            </p:childTnLst>
                          </p:cTn>
                        </p:par>
                        <p:par>
                          <p:cTn id="409" fill="hold">
                            <p:stCondLst>
                              <p:cond delay="133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cTn>
                              </p:par>
                            </p:childTnLst>
                          </p:cTn>
                        </p:par>
                        <p:par>
                          <p:cTn id="412" fill="hold">
                            <p:stCondLst>
                              <p:cond delay="134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cTn>
                              </p:par>
                            </p:childTnLst>
                          </p:cTn>
                        </p:par>
                        <p:par>
                          <p:cTn id="415" fill="hold">
                            <p:stCondLst>
                              <p:cond delay="135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cTn>
                              </p:par>
                            </p:childTnLst>
                          </p:cTn>
                        </p:par>
                        <p:par>
                          <p:cTn id="418" fill="hold">
                            <p:stCondLst>
                              <p:cond delay="136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cTn>
                              </p:par>
                            </p:childTnLst>
                          </p:cTn>
                        </p:par>
                        <p:par>
                          <p:cTn id="421" fill="hold">
                            <p:stCondLst>
                              <p:cond delay="137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cTn>
                              </p:par>
                            </p:childTnLst>
                          </p:cTn>
                        </p:par>
                        <p:par>
                          <p:cTn id="424" fill="hold">
                            <p:stCondLst>
                              <p:cond delay="138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cTn>
                              </p:par>
                            </p:childTnLst>
                          </p:cTn>
                        </p:par>
                        <p:par>
                          <p:cTn id="427" fill="hold">
                            <p:stCondLst>
                              <p:cond delay="139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cTn>
                              </p:par>
                            </p:childTnLst>
                          </p:cTn>
                        </p:par>
                        <p:par>
                          <p:cTn id="430" fill="hold">
                            <p:stCondLst>
                              <p:cond delay="140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cTn>
                              </p:par>
                            </p:childTnLst>
                          </p:cTn>
                        </p:par>
                        <p:par>
                          <p:cTn id="433" fill="hold">
                            <p:stCondLst>
                              <p:cond delay="141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cTn>
                              </p:par>
                            </p:childTnLst>
                          </p:cTn>
                        </p:par>
                        <p:par>
                          <p:cTn id="436" fill="hold">
                            <p:stCondLst>
                              <p:cond delay="142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cTn>
                              </p:par>
                            </p:childTnLst>
                          </p:cTn>
                        </p:par>
                        <p:par>
                          <p:cTn id="439" fill="hold">
                            <p:stCondLst>
                              <p:cond delay="143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cTn>
                              </p:par>
                            </p:childTnLst>
                          </p:cTn>
                        </p:par>
                        <p:par>
                          <p:cTn id="442" fill="hold">
                            <p:stCondLst>
                              <p:cond delay="144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cTn>
                              </p:par>
                            </p:childTnLst>
                          </p:cTn>
                        </p:par>
                        <p:par>
                          <p:cTn id="445" fill="hold">
                            <p:stCondLst>
                              <p:cond delay="145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cTn>
                              </p:par>
                            </p:childTnLst>
                          </p:cTn>
                        </p:par>
                        <p:par>
                          <p:cTn id="448" fill="hold">
                            <p:stCondLst>
                              <p:cond delay="146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cTn>
                              </p:par>
                            </p:childTnLst>
                          </p:cTn>
                        </p:par>
                        <p:par>
                          <p:cTn id="451" fill="hold">
                            <p:stCondLst>
                              <p:cond delay="147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cTn>
                              </p:par>
                            </p:childTnLst>
                          </p:cTn>
                        </p:par>
                        <p:par>
                          <p:cTn id="454" fill="hold">
                            <p:stCondLst>
                              <p:cond delay="148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cTn>
                              </p:par>
                            </p:childTnLst>
                          </p:cTn>
                        </p:par>
                        <p:par>
                          <p:cTn id="457" fill="hold">
                            <p:stCondLst>
                              <p:cond delay="149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cTn>
                              </p:par>
                            </p:childTnLst>
                          </p:cTn>
                        </p:par>
                        <p:par>
                          <p:cTn id="460" fill="hold">
                            <p:stCondLst>
                              <p:cond delay="150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cTn>
                              </p:par>
                            </p:childTnLst>
                          </p:cTn>
                        </p:par>
                        <p:par>
                          <p:cTn id="463" fill="hold">
                            <p:stCondLst>
                              <p:cond delay="151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cTn>
                              </p:par>
                            </p:childTnLst>
                          </p:cTn>
                        </p:par>
                        <p:par>
                          <p:cTn id="466" fill="hold">
                            <p:stCondLst>
                              <p:cond delay="152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cTn>
                              </p:par>
                            </p:childTnLst>
                          </p:cTn>
                        </p:par>
                        <p:par>
                          <p:cTn id="469" fill="hold">
                            <p:stCondLst>
                              <p:cond delay="153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cTn>
                              </p:par>
                            </p:childTnLst>
                          </p:cTn>
                        </p:par>
                        <p:par>
                          <p:cTn id="472" fill="hold">
                            <p:stCondLst>
                              <p:cond delay="154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cTn>
                              </p:par>
                            </p:childTnLst>
                          </p:cTn>
                        </p:par>
                        <p:par>
                          <p:cTn id="475" fill="hold">
                            <p:stCondLst>
                              <p:cond delay="155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cTn>
                              </p:par>
                            </p:childTnLst>
                          </p:cTn>
                        </p:par>
                        <p:par>
                          <p:cTn id="478" fill="hold">
                            <p:stCondLst>
                              <p:cond delay="156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cTn>
                              </p:par>
                            </p:childTnLst>
                          </p:cTn>
                        </p:par>
                        <p:par>
                          <p:cTn id="481" fill="hold">
                            <p:stCondLst>
                              <p:cond delay="157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cTn>
                              </p:par>
                            </p:childTnLst>
                          </p:cTn>
                        </p:par>
                        <p:par>
                          <p:cTn id="484" fill="hold">
                            <p:stCondLst>
                              <p:cond delay="158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cTn>
                              </p:par>
                            </p:childTnLst>
                          </p:cTn>
                        </p:par>
                        <p:par>
                          <p:cTn id="487" fill="hold">
                            <p:stCondLst>
                              <p:cond delay="159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cTn>
                              </p:par>
                            </p:childTnLst>
                          </p:cTn>
                        </p:par>
                        <p:par>
                          <p:cTn id="490" fill="hold">
                            <p:stCondLst>
                              <p:cond delay="160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cTn>
                              </p:par>
                            </p:childTnLst>
                          </p:cTn>
                        </p:par>
                        <p:par>
                          <p:cTn id="493" fill="hold">
                            <p:stCondLst>
                              <p:cond delay="161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cTn>
                              </p:par>
                            </p:childTnLst>
                          </p:cTn>
                        </p:par>
                        <p:par>
                          <p:cTn id="496" fill="hold">
                            <p:stCondLst>
                              <p:cond delay="162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cTn>
                              </p:par>
                            </p:childTnLst>
                          </p:cTn>
                        </p:par>
                        <p:par>
                          <p:cTn id="499" fill="hold">
                            <p:stCondLst>
                              <p:cond delay="163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cTn>
                              </p:par>
                            </p:childTnLst>
                          </p:cTn>
                        </p:par>
                        <p:par>
                          <p:cTn id="502" fill="hold">
                            <p:stCondLst>
                              <p:cond delay="164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cTn>
                              </p:par>
                            </p:childTnLst>
                          </p:cTn>
                        </p:par>
                        <p:par>
                          <p:cTn id="505" fill="hold">
                            <p:stCondLst>
                              <p:cond delay="165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cTn>
                              </p:par>
                            </p:childTnLst>
                          </p:cTn>
                        </p:par>
                        <p:par>
                          <p:cTn id="508" fill="hold">
                            <p:stCondLst>
                              <p:cond delay="166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cTn>
                              </p:par>
                            </p:childTnLst>
                          </p:cTn>
                        </p:par>
                        <p:par>
                          <p:cTn id="511" fill="hold">
                            <p:stCondLst>
                              <p:cond delay="167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cTn>
                              </p:par>
                            </p:childTnLst>
                          </p:cTn>
                        </p:par>
                        <p:par>
                          <p:cTn id="514" fill="hold">
                            <p:stCondLst>
                              <p:cond delay="168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cTn>
                              </p:par>
                            </p:childTnLst>
                          </p:cTn>
                        </p:par>
                        <p:par>
                          <p:cTn id="517" fill="hold">
                            <p:stCondLst>
                              <p:cond delay="169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cTn>
                              </p:par>
                            </p:childTnLst>
                          </p:cTn>
                        </p:par>
                        <p:par>
                          <p:cTn id="520" fill="hold">
                            <p:stCondLst>
                              <p:cond delay="170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cTn>
                              </p:par>
                            </p:childTnLst>
                          </p:cTn>
                        </p:par>
                        <p:par>
                          <p:cTn id="523" fill="hold">
                            <p:stCondLst>
                              <p:cond delay="171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cTn>
                              </p:par>
                            </p:childTnLst>
                          </p:cTn>
                        </p:par>
                        <p:par>
                          <p:cTn id="526" fill="hold">
                            <p:stCondLst>
                              <p:cond delay="172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cTn>
                              </p:par>
                            </p:childTnLst>
                          </p:cTn>
                        </p:par>
                        <p:par>
                          <p:cTn id="529" fill="hold">
                            <p:stCondLst>
                              <p:cond delay="173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cTn>
                              </p:par>
                            </p:childTnLst>
                          </p:cTn>
                        </p:par>
                        <p:par>
                          <p:cTn id="532" fill="hold">
                            <p:stCondLst>
                              <p:cond delay="174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cTn>
                              </p:par>
                            </p:childTnLst>
                          </p:cTn>
                        </p:par>
                        <p:par>
                          <p:cTn id="535" fill="hold">
                            <p:stCondLst>
                              <p:cond delay="175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cTn>
                              </p:par>
                            </p:childTnLst>
                          </p:cTn>
                        </p:par>
                        <p:par>
                          <p:cTn id="538" fill="hold">
                            <p:stCondLst>
                              <p:cond delay="176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cTn>
                              </p:par>
                            </p:childTnLst>
                          </p:cTn>
                        </p:par>
                        <p:par>
                          <p:cTn id="541" fill="hold">
                            <p:stCondLst>
                              <p:cond delay="177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cTn>
                              </p:par>
                            </p:childTnLst>
                          </p:cTn>
                        </p:par>
                        <p:par>
                          <p:cTn id="544" fill="hold">
                            <p:stCondLst>
                              <p:cond delay="178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cTn>
                              </p:par>
                            </p:childTnLst>
                          </p:cTn>
                        </p:par>
                        <p:par>
                          <p:cTn id="547" fill="hold">
                            <p:stCondLst>
                              <p:cond delay="179000"/>
                            </p:stCondLst>
                            <p:childTnLst>
                              <p:par>
                                <p:cTn id="548" presetID="11" presetClass="entr" presetSubtype="0" fill="hold" grpId="0" nodeType="afterEffect">
                                  <p:stCondLst>
                                    <p:cond delay="0"/>
                                  </p:stCondLst>
                                  <p:childTnLst>
                                    <p:set>
                                      <p:cBhvr>
                                        <p:cTn id="549" dur="1000">
                                          <p:stCondLst>
                                            <p:cond delay="0"/>
                                          </p:stCondLst>
                                        </p:cTn>
                                        <p:tgtEl>
                                          <p:spTgt spid="187"/>
                                        </p:tgtEl>
                                        <p:attrNameLst>
                                          <p:attrName>style.visibility</p:attrName>
                                        </p:attrNameLst>
                                      </p:cBhvr>
                                      <p:to>
                                        <p:strVal val="visible"/>
                                      </p:to>
                                    </p:set>
                                  </p:childTnLst>
                                </p:cTn>
                              </p:par>
                            </p:childTnLst>
                          </p:cTn>
                        </p:par>
                        <p:par>
                          <p:cTn id="550" fill="hold">
                            <p:stCondLst>
                              <p:cond delay="180000"/>
                            </p:stCondLst>
                            <p:childTnLst>
                              <p:par>
                                <p:cTn id="551" presetID="11" presetClass="entr" presetSubtype="0" fill="hold" grpId="0" nodeType="afterEffect">
                                  <p:stCondLst>
                                    <p:cond delay="0"/>
                                  </p:stCondLst>
                                  <p:childTnLst>
                                    <p:set>
                                      <p:cBhvr>
                                        <p:cTn id="552" dur="1000">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0"/>
            <a:ext cx="12192000"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HOẠT </a:t>
            </a:r>
            <a:r>
              <a:rPr lang="en-US" sz="4400" b="1">
                <a:solidFill>
                  <a:schemeClr val="bg1"/>
                </a:solidFill>
                <a:latin typeface="Times New Roman" pitchFamily="18" charset="0"/>
                <a:cs typeface="Times New Roman" pitchFamily="18" charset="0"/>
              </a:rPr>
              <a:t>ĐỘNG NHÓM</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71480673"/>
              </p:ext>
            </p:extLst>
          </p:nvPr>
        </p:nvGraphicFramePr>
        <p:xfrm>
          <a:off x="0" y="914402"/>
          <a:ext cx="12192000" cy="5943601"/>
        </p:xfrm>
        <a:graphic>
          <a:graphicData uri="http://schemas.openxmlformats.org/drawingml/2006/table">
            <a:tbl>
              <a:tblPr firstRow="1" bandRow="1">
                <a:tableStyleId>{F5AB1C69-6EDB-4FF4-983F-18BD219EF322}</a:tableStyleId>
              </a:tblPr>
              <a:tblGrid>
                <a:gridCol w="1912471">
                  <a:extLst>
                    <a:ext uri="{9D8B030D-6E8A-4147-A177-3AD203B41FA5}">
                      <a16:colId xmlns:a16="http://schemas.microsoft.com/office/drawing/2014/main" val="20000"/>
                    </a:ext>
                  </a:extLst>
                </a:gridCol>
                <a:gridCol w="2151529">
                  <a:extLst>
                    <a:ext uri="{9D8B030D-6E8A-4147-A177-3AD203B41FA5}">
                      <a16:colId xmlns:a16="http://schemas.microsoft.com/office/drawing/2014/main" val="20001"/>
                    </a:ext>
                  </a:extLst>
                </a:gridCol>
                <a:gridCol w="2271059">
                  <a:extLst>
                    <a:ext uri="{9D8B030D-6E8A-4147-A177-3AD203B41FA5}">
                      <a16:colId xmlns:a16="http://schemas.microsoft.com/office/drawing/2014/main" val="20002"/>
                    </a:ext>
                  </a:extLst>
                </a:gridCol>
                <a:gridCol w="2988235">
                  <a:extLst>
                    <a:ext uri="{9D8B030D-6E8A-4147-A177-3AD203B41FA5}">
                      <a16:colId xmlns:a16="http://schemas.microsoft.com/office/drawing/2014/main" val="20003"/>
                    </a:ext>
                  </a:extLst>
                </a:gridCol>
                <a:gridCol w="2868706">
                  <a:extLst>
                    <a:ext uri="{9D8B030D-6E8A-4147-A177-3AD203B41FA5}">
                      <a16:colId xmlns:a16="http://schemas.microsoft.com/office/drawing/2014/main" val="20004"/>
                    </a:ext>
                  </a:extLst>
                </a:gridCol>
              </a:tblGrid>
              <a:tr h="1078476">
                <a:tc>
                  <a:txBody>
                    <a:bodyPr/>
                    <a:lstStyle/>
                    <a:p>
                      <a:r>
                        <a:rPr lang="en-US" dirty="0" err="1"/>
                        <a:t>Lần</a:t>
                      </a:r>
                      <a:r>
                        <a:rPr lang="en-US" baseline="0" dirty="0"/>
                        <a:t> </a:t>
                      </a:r>
                      <a:r>
                        <a:rPr lang="en-US" baseline="0" dirty="0" err="1"/>
                        <a:t>gieo</a:t>
                      </a:r>
                      <a:endParaRPr lang="en-US" dirty="0"/>
                    </a:p>
                  </a:txBody>
                  <a:tcPr anchor="ctr"/>
                </a:tc>
                <a:tc>
                  <a:txBody>
                    <a:bodyPr/>
                    <a:lstStyle/>
                    <a:p>
                      <a:r>
                        <a:rPr lang="en-US" dirty="0" err="1"/>
                        <a:t>Kết</a:t>
                      </a:r>
                      <a:r>
                        <a:rPr lang="en-US" dirty="0"/>
                        <a:t> </a:t>
                      </a:r>
                      <a:r>
                        <a:rPr lang="en-US" dirty="0" err="1"/>
                        <a:t>quả</a:t>
                      </a:r>
                      <a:endParaRPr lang="en-US" dirty="0"/>
                    </a:p>
                  </a:txBody>
                  <a:tcPr anchor="ctr"/>
                </a:tc>
                <a:tc>
                  <a:txBody>
                    <a:bodyPr/>
                    <a:lstStyle/>
                    <a:p>
                      <a:r>
                        <a:rPr lang="en-US" dirty="0" err="1"/>
                        <a:t>Tổng</a:t>
                      </a:r>
                      <a:r>
                        <a:rPr lang="en-US" baseline="0" dirty="0"/>
                        <a:t> </a:t>
                      </a:r>
                      <a:r>
                        <a:rPr lang="en-US" baseline="0" dirty="0" err="1"/>
                        <a:t>số</a:t>
                      </a:r>
                      <a:r>
                        <a:rPr lang="en-US" baseline="0" dirty="0"/>
                        <a:t> </a:t>
                      </a:r>
                      <a:r>
                        <a:rPr lang="en-US" baseline="0" dirty="0" err="1"/>
                        <a:t>chấm</a:t>
                      </a:r>
                      <a:endParaRPr lang="en-US" dirty="0"/>
                    </a:p>
                  </a:txBody>
                  <a:tcPr anchor="ctr"/>
                </a:tc>
                <a:tc>
                  <a:txBody>
                    <a:bodyPr/>
                    <a:lstStyle/>
                    <a:p>
                      <a:pPr algn="ctr"/>
                      <a:r>
                        <a:rPr lang="en-US" dirty="0" err="1"/>
                        <a:t>Sự</a:t>
                      </a:r>
                      <a:r>
                        <a:rPr lang="en-US" baseline="0" dirty="0"/>
                        <a:t> </a:t>
                      </a:r>
                      <a:r>
                        <a:rPr lang="en-US" baseline="0" dirty="0" err="1"/>
                        <a:t>kiện</a:t>
                      </a:r>
                      <a:r>
                        <a:rPr lang="en-US" baseline="0" dirty="0"/>
                        <a:t> a</a:t>
                      </a:r>
                    </a:p>
                    <a:p>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tc>
                  <a:txBody>
                    <a:bodyPr/>
                    <a:lstStyle/>
                    <a:p>
                      <a:pPr algn="ctr"/>
                      <a:r>
                        <a:rPr lang="en-US" dirty="0" err="1"/>
                        <a:t>Sự</a:t>
                      </a:r>
                      <a:r>
                        <a:rPr lang="en-US" baseline="0" dirty="0"/>
                        <a:t> </a:t>
                      </a:r>
                      <a:r>
                        <a:rPr lang="en-US" baseline="0" dirty="0" err="1"/>
                        <a:t>kiện</a:t>
                      </a:r>
                      <a:r>
                        <a:rPr lang="en-US"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a:t>
                      </a:r>
                      <a:r>
                        <a:rPr lang="en-US" b="0" baseline="0" dirty="0" err="1"/>
                        <a:t>Xảy</a:t>
                      </a:r>
                      <a:r>
                        <a:rPr lang="en-US" b="0" baseline="0" dirty="0"/>
                        <a:t> </a:t>
                      </a:r>
                      <a:r>
                        <a:rPr lang="en-US" b="0" baseline="0" dirty="0" err="1"/>
                        <a:t>ra</a:t>
                      </a:r>
                      <a:r>
                        <a:rPr lang="en-US" b="0" baseline="0" dirty="0"/>
                        <a:t> (x)/ </a:t>
                      </a:r>
                      <a:r>
                        <a:rPr lang="en-US" b="0" baseline="0" dirty="0" err="1"/>
                        <a:t>Không</a:t>
                      </a:r>
                      <a:r>
                        <a:rPr lang="en-US" b="0" baseline="0" dirty="0"/>
                        <a:t> </a:t>
                      </a:r>
                      <a:r>
                        <a:rPr lang="en-US" b="0" baseline="0" dirty="0" err="1"/>
                        <a:t>xảy</a:t>
                      </a:r>
                      <a:r>
                        <a:rPr lang="en-US" b="0" baseline="0" dirty="0"/>
                        <a:t> </a:t>
                      </a:r>
                      <a:r>
                        <a:rPr lang="en-US" b="0" baseline="0" dirty="0" err="1"/>
                        <a:t>ra</a:t>
                      </a:r>
                      <a:r>
                        <a:rPr lang="en-US" b="0" baseline="0" dirty="0"/>
                        <a:t> (o)</a:t>
                      </a:r>
                    </a:p>
                  </a:txBody>
                  <a:tcPr/>
                </a:tc>
                <a:extLst>
                  <a:ext uri="{0D108BD9-81ED-4DB2-BD59-A6C34878D82A}">
                    <a16:rowId xmlns:a16="http://schemas.microsoft.com/office/drawing/2014/main" val="10000"/>
                  </a:ext>
                </a:extLst>
              </a:tr>
              <a:tr h="718984">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629111">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808857">
                <a:tc>
                  <a:txBody>
                    <a:bodyPr/>
                    <a:lstStyle/>
                    <a:p>
                      <a:endParaRPr lang="en-US" dirty="0"/>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629111">
                <a:tc>
                  <a:txBody>
                    <a:bodyPr/>
                    <a:lstStyle/>
                    <a:p>
                      <a:endParaRPr lang="en-US"/>
                    </a:p>
                  </a:txBody>
                  <a:tcPr/>
                </a:tc>
                <a:tc>
                  <a:txBody>
                    <a:bodyPr/>
                    <a:lstStyle/>
                    <a:p>
                      <a:endParaRPr lang="en-US" dirty="0"/>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718984">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629111">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730967">
                <a:tc>
                  <a:txBody>
                    <a:bodyPr/>
                    <a:lstStyle/>
                    <a:p>
                      <a:endParaRPr lang="en-US"/>
                    </a:p>
                  </a:txBody>
                  <a:tcPr/>
                </a:tc>
                <a:tc>
                  <a:txBody>
                    <a:bodyPr/>
                    <a:lstStyle/>
                    <a:p>
                      <a:endParaRPr lang="en-US"/>
                    </a:p>
                  </a:txBody>
                  <a:tcPr/>
                </a:tc>
                <a:tc>
                  <a:txBody>
                    <a:bodyPr/>
                    <a:lstStyle/>
                    <a:p>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23826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381001" y="2438400"/>
            <a:ext cx="11506200" cy="21336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spcFirstLastPara="1" lIns="71998" tIns="36001" rIns="71998" bIns="36001" anchor="b">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defRPr/>
            </a:pPr>
            <a:r>
              <a:rPr lang="en-US" sz="4000" b="1" dirty="0" err="1">
                <a:ln w="0">
                  <a:noFill/>
                </a:ln>
                <a:solidFill>
                  <a:srgbClr val="C00000"/>
                </a:solidFill>
                <a:latin typeface="Times New Roman" pitchFamily="18" charset="0"/>
                <a:cs typeface="Times New Roman" pitchFamily="18" charset="0"/>
              </a:rPr>
              <a:t>Bài</a:t>
            </a:r>
            <a:r>
              <a:rPr lang="en-US" sz="4000" b="1" dirty="0">
                <a:ln w="0">
                  <a:noFill/>
                </a:ln>
                <a:solidFill>
                  <a:srgbClr val="C00000"/>
                </a:solidFill>
                <a:latin typeface="Times New Roman" pitchFamily="18" charset="0"/>
                <a:cs typeface="Times New Roman" pitchFamily="18" charset="0"/>
              </a:rPr>
              <a:t> 42. KẾT QUẢ CÓ THỂ VÀ SỰ KIỆN TRONG TRÒ CHƠI, THÍ NGHIỆM</a:t>
            </a:r>
          </a:p>
          <a:p>
            <a:pPr>
              <a:lnSpc>
                <a:spcPct val="150000"/>
              </a:lnSpc>
              <a:defRPr/>
            </a:pPr>
            <a:r>
              <a:rPr lang="en-US" sz="3000" b="1">
                <a:ln w="0">
                  <a:noFill/>
                </a:ln>
                <a:solidFill>
                  <a:schemeClr val="accent4">
                    <a:lumMod val="50000"/>
                  </a:schemeClr>
                </a:solidFill>
                <a:latin typeface="Times New Roman" pitchFamily="18" charset="0"/>
                <a:cs typeface="Times New Roman" pitchFamily="18" charset="0"/>
              </a:rPr>
              <a:t>GV Thực hiện: Đào Thị Định</a:t>
            </a:r>
            <a:endParaRPr lang="en-US" sz="3000" b="1" dirty="0">
              <a:ln w="0">
                <a:noFill/>
              </a:ln>
              <a:solidFill>
                <a:schemeClr val="accent4">
                  <a:lumMod val="50000"/>
                </a:schemeClr>
              </a:solidFill>
              <a:latin typeface="Times New Roman" pitchFamily="18" charset="0"/>
              <a:cs typeface="Times New Roman" pitchFamily="18" charset="0"/>
            </a:endParaRPr>
          </a:p>
        </p:txBody>
      </p:sp>
      <p:sp>
        <p:nvSpPr>
          <p:cNvPr id="6" name="TextBox 5"/>
          <p:cNvSpPr txBox="1"/>
          <p:nvPr/>
        </p:nvSpPr>
        <p:spPr>
          <a:xfrm>
            <a:off x="2362200" y="762000"/>
            <a:ext cx="7467600" cy="50359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lIns="71998" tIns="36001" rIns="71998" bIns="36001">
            <a:spAutoFit/>
          </a:bodyPr>
          <a:lstStyle/>
          <a:p>
            <a:pPr algn="ctr" defTabSz="719984">
              <a:defRPr/>
            </a:pPr>
            <a:r>
              <a:rPr lang="en-US" sz="2800" b="1" u="sng" dirty="0">
                <a:solidFill>
                  <a:srgbClr val="000099"/>
                </a:solidFill>
                <a:latin typeface="Times New Roman" panose="02020603050405020304" pitchFamily="18" charset="0"/>
                <a:cs typeface="Times New Roman" panose="02020603050405020304" pitchFamily="18" charset="0"/>
              </a:rPr>
              <a:t>TRƯỜNG </a:t>
            </a:r>
            <a:r>
              <a:rPr lang="en-US" sz="2800" b="1" u="sng">
                <a:solidFill>
                  <a:srgbClr val="000099"/>
                </a:solidFill>
                <a:latin typeface="Times New Roman" panose="02020603050405020304" pitchFamily="18" charset="0"/>
                <a:cs typeface="Times New Roman" panose="02020603050405020304" pitchFamily="18" charset="0"/>
              </a:rPr>
              <a:t>THCS LÝ TỰ TRỌNG</a:t>
            </a:r>
            <a:endParaRPr lang="en-US" sz="2800" b="1" u="sng"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3171297"/>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 name="Rectangle 4"/>
          <p:cNvSpPr/>
          <p:nvPr/>
        </p:nvSpPr>
        <p:spPr>
          <a:xfrm>
            <a:off x="1066800" y="769441"/>
            <a:ext cx="10058400" cy="4539191"/>
          </a:xfrm>
          <a:prstGeom prst="rect">
            <a:avLst/>
          </a:prstGeom>
          <a:noFill/>
        </p:spPr>
        <p:txBody>
          <a:bodyPr wrap="square">
            <a:spAutoFit/>
          </a:bodyPr>
          <a:lstStyle/>
          <a:p>
            <a:pPr algn="just">
              <a:lnSpc>
                <a:spcPct val="150000"/>
              </a:lnSpc>
            </a:pPr>
            <a:r>
              <a:rPr lang="en-US" sz="2800" dirty="0" err="1">
                <a:solidFill>
                  <a:srgbClr val="003366"/>
                </a:solidFill>
                <a:latin typeface="Times New Roman" pitchFamily="18" charset="0"/>
                <a:cs typeface="Times New Roman" pitchFamily="18" charset="0"/>
              </a:rPr>
              <a:t>Trong</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10</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tấm</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a:t>
            </a:r>
          </a:p>
          <a:p>
            <a:pPr algn="ctr">
              <a:lnSpc>
                <a:spcPct val="150000"/>
              </a:lnSpc>
            </a:pPr>
            <a:r>
              <a:rPr lang="en-US" sz="2800" b="1" dirty="0">
                <a:solidFill>
                  <a:srgbClr val="FF0000"/>
                </a:solidFill>
                <a:latin typeface="Times New Roman" pitchFamily="18" charset="0"/>
                <a:cs typeface="Times New Roman" pitchFamily="18" charset="0"/>
              </a:rPr>
              <a:t>2, 2, 3, 3, 3, 5, 5, 5, 5, 5. </a:t>
            </a:r>
          </a:p>
          <a:p>
            <a:pPr algn="just">
              <a:lnSpc>
                <a:spcPct val="150000"/>
              </a:lnSpc>
            </a:pPr>
            <a:r>
              <a:rPr lang="en-US" sz="2800" b="1">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bạn</a:t>
            </a:r>
            <a:r>
              <a:rPr lang="en-US" sz="2800" b="1" dirty="0">
                <a:solidFill>
                  <a:srgbClr val="FF0000"/>
                </a:solidFill>
                <a:latin typeface="Times New Roman" pitchFamily="18" charset="0"/>
                <a:cs typeface="Times New Roman" pitchFamily="18" charset="0"/>
              </a:rPr>
              <a:t> </a:t>
            </a:r>
            <a:r>
              <a:rPr lang="en-US" sz="2800" err="1">
                <a:solidFill>
                  <a:srgbClr val="003366"/>
                </a:solidFill>
                <a:latin typeface="Times New Roman" pitchFamily="18" charset="0"/>
                <a:cs typeface="Times New Roman" pitchFamily="18" charset="0"/>
              </a:rPr>
              <a:t>lần</a:t>
            </a:r>
            <a:r>
              <a:rPr lang="en-US" sz="2800">
                <a:solidFill>
                  <a:srgbClr val="003366"/>
                </a:solidFill>
                <a:latin typeface="Times New Roman" pitchFamily="18" charset="0"/>
                <a:cs typeface="Times New Roman" pitchFamily="18" charset="0"/>
              </a:rPr>
              <a:t> lượt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ngẫu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nhiên</a:t>
            </a:r>
            <a:r>
              <a:rPr lang="en-US" sz="2800" b="1" dirty="0">
                <a:solidFill>
                  <a:srgbClr val="FF0000"/>
                </a:solidFill>
                <a:latin typeface="Times New Roman" pitchFamily="18" charset="0"/>
                <a:cs typeface="Times New Roman" pitchFamily="18" charset="0"/>
              </a:rPr>
              <a:t> 1 </a:t>
            </a:r>
            <a:r>
              <a:rPr lang="en-US" sz="2800" b="1" dirty="0" err="1">
                <a:solidFill>
                  <a:srgbClr val="FF0000"/>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quan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sát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số</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ghi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trên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rồi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trả</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lại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thẻ</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vào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hộp</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mỗi</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lần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bạn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rút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hãy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cho</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biết</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các</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sự</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kiện</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sau</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có</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xảy</a:t>
            </a:r>
            <a:r>
              <a:rPr lang="en-US" sz="2800" dirty="0">
                <a:solidFill>
                  <a:srgbClr val="003366"/>
                </a:solidFill>
                <a:latin typeface="Times New Roman" pitchFamily="18" charset="0"/>
                <a:cs typeface="Times New Roman" pitchFamily="18" charset="0"/>
              </a:rPr>
              <a:t> </a:t>
            </a:r>
            <a:r>
              <a:rPr lang="en-US" sz="2800" dirty="0" err="1">
                <a:solidFill>
                  <a:srgbClr val="003366"/>
                </a:solidFill>
                <a:latin typeface="Times New Roman" pitchFamily="18" charset="0"/>
                <a:cs typeface="Times New Roman" pitchFamily="18" charset="0"/>
              </a:rPr>
              <a:t>ra</a:t>
            </a:r>
            <a:r>
              <a:rPr lang="en-US" sz="2800" dirty="0">
                <a:solidFill>
                  <a:srgbClr val="003366"/>
                </a:solidFill>
                <a:latin typeface="Times New Roman" pitchFamily="18" charset="0"/>
                <a:cs typeface="Times New Roman" pitchFamily="18" charset="0"/>
              </a:rPr>
              <a:t> hay </a:t>
            </a:r>
            <a:r>
              <a:rPr lang="en-US" sz="2800" dirty="0" err="1">
                <a:solidFill>
                  <a:srgbClr val="003366"/>
                </a:solidFill>
                <a:latin typeface="Times New Roman" pitchFamily="18" charset="0"/>
                <a:cs typeface="Times New Roman" pitchFamily="18" charset="0"/>
              </a:rPr>
              <a:t>không</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003366"/>
                </a:solidFill>
                <a:latin typeface="Times New Roman" pitchFamily="18" charset="0"/>
                <a:cs typeface="Times New Roman" pitchFamily="18" charset="0"/>
              </a:rPr>
              <a:t>Rút</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được</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thẻ</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ghi</a:t>
            </a:r>
            <a:r>
              <a:rPr lang="en-US" sz="2800" b="1" dirty="0">
                <a:solidFill>
                  <a:srgbClr val="003366"/>
                </a:solidFill>
                <a:latin typeface="Times New Roman" pitchFamily="18" charset="0"/>
                <a:cs typeface="Times New Roman" pitchFamily="18" charset="0"/>
              </a:rPr>
              <a:t> </a:t>
            </a:r>
            <a:r>
              <a:rPr lang="en-US" sz="2800" b="1" dirty="0" err="1">
                <a:solidFill>
                  <a:srgbClr val="003366"/>
                </a:solidFill>
                <a:latin typeface="Times New Roman" pitchFamily="18" charset="0"/>
                <a:cs typeface="Times New Roman" pitchFamily="18" charset="0"/>
              </a:rPr>
              <a:t>số</a:t>
            </a:r>
            <a:r>
              <a:rPr lang="en-US" sz="2800" b="1" dirty="0">
                <a:solidFill>
                  <a:srgbClr val="003366"/>
                </a:solidFill>
                <a:latin typeface="Times New Roman" pitchFamily="18" charset="0"/>
                <a:cs typeface="Times New Roman" pitchFamily="18" charset="0"/>
              </a:rPr>
              <a:t> 5</a:t>
            </a:r>
            <a:r>
              <a:rPr lang="en-US" sz="2800" dirty="0">
                <a:solidFill>
                  <a:srgbClr val="003366"/>
                </a:solidFill>
                <a:latin typeface="Times New Roman" pitchFamily="18" charset="0"/>
                <a:cs typeface="Times New Roman" pitchFamily="18" charset="0"/>
              </a:rPr>
              <a:t>;</a:t>
            </a:r>
          </a:p>
          <a:p>
            <a:pPr marL="342900" indent="-342900" algn="just">
              <a:lnSpc>
                <a:spcPct val="150000"/>
              </a:lnSpc>
              <a:buAutoNum type="alphaLcParen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rút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a:t>
            </a:r>
          </a:p>
        </p:txBody>
      </p:sp>
      <p:sp>
        <p:nvSpPr>
          <p:cNvPr id="7" name="TextBox 6"/>
          <p:cNvSpPr txBox="1"/>
          <p:nvPr/>
        </p:nvSpPr>
        <p:spPr>
          <a:xfrm>
            <a:off x="2819400" y="0"/>
            <a:ext cx="6629400" cy="769441"/>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RÚT THẺ</a:t>
            </a:r>
          </a:p>
        </p:txBody>
      </p:sp>
    </p:spTree>
    <p:extLst>
      <p:ext uri="{BB962C8B-B14F-4D97-AF65-F5344CB8AC3E}">
        <p14:creationId xmlns:p14="http://schemas.microsoft.com/office/powerpoint/2010/main" val="233564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 y="0"/>
            <a:ext cx="12192001" cy="1446550"/>
          </a:xfrm>
          <a:prstGeom prst="rect">
            <a:avLst/>
          </a:prstGeom>
          <a:solidFill>
            <a:schemeClr val="accent1">
              <a:lumMod val="75000"/>
            </a:schemeClr>
          </a:solidFill>
        </p:spPr>
        <p:txBody>
          <a:bodyPr wrap="square" rtlCol="0">
            <a:spAutoFit/>
          </a:bodyPr>
          <a:lstStyle/>
          <a:p>
            <a:pPr algn="ctr"/>
            <a:r>
              <a:rPr lang="en-US" sz="4400" b="1" dirty="0">
                <a:solidFill>
                  <a:schemeClr val="bg1"/>
                </a:solidFill>
                <a:latin typeface="Times New Roman" pitchFamily="18" charset="0"/>
                <a:cs typeface="Times New Roman" pitchFamily="18" charset="0"/>
              </a:rPr>
              <a:t>TRÒ CHƠI </a:t>
            </a:r>
            <a:r>
              <a:rPr lang="en-US" sz="4400" b="1">
                <a:solidFill>
                  <a:schemeClr val="bg1"/>
                </a:solidFill>
                <a:latin typeface="Times New Roman" pitchFamily="18" charset="0"/>
                <a:cs typeface="Times New Roman" pitchFamily="18" charset="0"/>
              </a:rPr>
              <a:t>RÚT THẺ</a:t>
            </a:r>
          </a:p>
          <a:p>
            <a:pPr algn="ctr"/>
            <a:endParaRPr lang="en-US" sz="4400" b="1" dirty="0">
              <a:solidFill>
                <a:schemeClr val="bg1"/>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7100240"/>
              </p:ext>
            </p:extLst>
          </p:nvPr>
        </p:nvGraphicFramePr>
        <p:xfrm>
          <a:off x="0" y="914400"/>
          <a:ext cx="12192001" cy="5943600"/>
        </p:xfrm>
        <a:graphic>
          <a:graphicData uri="http://schemas.openxmlformats.org/drawingml/2006/table">
            <a:tbl>
              <a:tblPr firstRow="1" bandRow="1">
                <a:tableStyleId>{F5AB1C69-6EDB-4FF4-983F-18BD219EF322}</a:tableStyleId>
              </a:tblPr>
              <a:tblGrid>
                <a:gridCol w="2011052">
                  <a:extLst>
                    <a:ext uri="{9D8B030D-6E8A-4147-A177-3AD203B41FA5}">
                      <a16:colId xmlns:a16="http://schemas.microsoft.com/office/drawing/2014/main" val="20000"/>
                    </a:ext>
                  </a:extLst>
                </a:gridCol>
                <a:gridCol w="2262434">
                  <a:extLst>
                    <a:ext uri="{9D8B030D-6E8A-4147-A177-3AD203B41FA5}">
                      <a16:colId xmlns:a16="http://schemas.microsoft.com/office/drawing/2014/main" val="20001"/>
                    </a:ext>
                  </a:extLst>
                </a:gridCol>
                <a:gridCol w="3896413">
                  <a:extLst>
                    <a:ext uri="{9D8B030D-6E8A-4147-A177-3AD203B41FA5}">
                      <a16:colId xmlns:a16="http://schemas.microsoft.com/office/drawing/2014/main" val="20002"/>
                    </a:ext>
                  </a:extLst>
                </a:gridCol>
                <a:gridCol w="4022102">
                  <a:extLst>
                    <a:ext uri="{9D8B030D-6E8A-4147-A177-3AD203B41FA5}">
                      <a16:colId xmlns:a16="http://schemas.microsoft.com/office/drawing/2014/main" val="20003"/>
                    </a:ext>
                  </a:extLst>
                </a:gridCol>
              </a:tblGrid>
              <a:tr h="1078475">
                <a:tc>
                  <a:txBody>
                    <a:bodyPr/>
                    <a:lstStyle/>
                    <a:p>
                      <a:r>
                        <a:rPr lang="en-US" sz="2100" dirty="0" err="1"/>
                        <a:t>Lần</a:t>
                      </a:r>
                      <a:r>
                        <a:rPr lang="en-US" sz="2100" baseline="0" dirty="0"/>
                        <a:t> </a:t>
                      </a:r>
                      <a:r>
                        <a:rPr lang="en-US" sz="2100" baseline="0" dirty="0" err="1"/>
                        <a:t>rút</a:t>
                      </a:r>
                      <a:endParaRPr lang="en-US" sz="2100" dirty="0"/>
                    </a:p>
                  </a:txBody>
                  <a:tcPr marL="107847" marR="107847" marT="53924" marB="53924" anchor="ctr"/>
                </a:tc>
                <a:tc>
                  <a:txBody>
                    <a:bodyPr/>
                    <a:lstStyle/>
                    <a:p>
                      <a:r>
                        <a:rPr lang="en-US" sz="2100" dirty="0" err="1"/>
                        <a:t>Kết</a:t>
                      </a:r>
                      <a:r>
                        <a:rPr lang="en-US" sz="2100" dirty="0"/>
                        <a:t> </a:t>
                      </a:r>
                      <a:r>
                        <a:rPr lang="en-US" sz="2100" dirty="0" err="1"/>
                        <a:t>quả</a:t>
                      </a:r>
                      <a:endParaRPr lang="en-US" sz="2100" dirty="0"/>
                    </a:p>
                  </a:txBody>
                  <a:tcPr marL="107847" marR="107847" marT="53924" marB="53924" anchor="ctr"/>
                </a:tc>
                <a:tc>
                  <a:txBody>
                    <a:bodyPr/>
                    <a:lstStyle/>
                    <a:p>
                      <a:pPr algn="ctr"/>
                      <a:r>
                        <a:rPr lang="en-US" sz="2100" dirty="0" err="1"/>
                        <a:t>Sự</a:t>
                      </a:r>
                      <a:r>
                        <a:rPr lang="en-US" sz="2100" baseline="0" dirty="0"/>
                        <a:t> </a:t>
                      </a:r>
                      <a:r>
                        <a:rPr lang="en-US" sz="2100" baseline="0" dirty="0" err="1"/>
                        <a:t>kiện</a:t>
                      </a:r>
                      <a:r>
                        <a:rPr lang="en-US" sz="2100" baseline="0" dirty="0"/>
                        <a:t> a</a:t>
                      </a:r>
                    </a:p>
                    <a:p>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tc>
                  <a:txBody>
                    <a:bodyPr/>
                    <a:lstStyle/>
                    <a:p>
                      <a:pPr algn="ctr"/>
                      <a:r>
                        <a:rPr lang="en-US" sz="2100" dirty="0" err="1"/>
                        <a:t>Sự</a:t>
                      </a:r>
                      <a:r>
                        <a:rPr lang="en-US" sz="2100" baseline="0" dirty="0"/>
                        <a:t> </a:t>
                      </a:r>
                      <a:r>
                        <a:rPr lang="en-US" sz="2100" baseline="0" dirty="0" err="1"/>
                        <a:t>kiện</a:t>
                      </a:r>
                      <a:r>
                        <a:rPr lang="en-US" sz="2100" baseline="0" dirty="0"/>
                        <a:t> b</a:t>
                      </a:r>
                    </a:p>
                    <a:p>
                      <a:pPr marL="0" marR="0" indent="0" algn="l" defTabSz="914400" rtl="0" eaLnBrk="1" fontAlgn="auto" latinLnBrk="0" hangingPunct="1">
                        <a:lnSpc>
                          <a:spcPct val="100000"/>
                        </a:lnSpc>
                        <a:spcBef>
                          <a:spcPts val="0"/>
                        </a:spcBef>
                        <a:spcAft>
                          <a:spcPts val="0"/>
                        </a:spcAft>
                        <a:buClrTx/>
                        <a:buSzTx/>
                        <a:buFontTx/>
                        <a:buNone/>
                        <a:tabLst/>
                        <a:defRPr/>
                      </a:pPr>
                      <a:r>
                        <a:rPr lang="en-US" sz="2100" b="0" baseline="0"/>
                        <a:t>    (</a:t>
                      </a:r>
                      <a:r>
                        <a:rPr lang="en-US" sz="2100" b="0" baseline="0" dirty="0" err="1"/>
                        <a:t>Xảy</a:t>
                      </a:r>
                      <a:r>
                        <a:rPr lang="en-US" sz="2100" b="0" baseline="0" dirty="0"/>
                        <a:t> </a:t>
                      </a:r>
                      <a:r>
                        <a:rPr lang="en-US" sz="2100" b="0" baseline="0" dirty="0" err="1"/>
                        <a:t>ra</a:t>
                      </a:r>
                      <a:r>
                        <a:rPr lang="en-US" sz="2100" b="0" baseline="0" dirty="0"/>
                        <a:t> (x</a:t>
                      </a:r>
                      <a:r>
                        <a:rPr lang="en-US" sz="2100" b="0" baseline="0"/>
                        <a:t>)/ Không </a:t>
                      </a:r>
                      <a:r>
                        <a:rPr lang="en-US" sz="2100" b="0" baseline="0" dirty="0" err="1"/>
                        <a:t>xảy</a:t>
                      </a:r>
                      <a:r>
                        <a:rPr lang="en-US" sz="2100" b="0" baseline="0" dirty="0"/>
                        <a:t> </a:t>
                      </a:r>
                      <a:r>
                        <a:rPr lang="en-US" sz="2100" b="0" baseline="0" dirty="0" err="1"/>
                        <a:t>ra</a:t>
                      </a:r>
                      <a:r>
                        <a:rPr lang="en-US" sz="2100" b="0" baseline="0" dirty="0"/>
                        <a:t> (</a:t>
                      </a:r>
                      <a:r>
                        <a:rPr lang="en-US" sz="2100" b="0" baseline="0"/>
                        <a:t>o))</a:t>
                      </a:r>
                      <a:endParaRPr lang="en-US" sz="2100" b="0" baseline="0" dirty="0"/>
                    </a:p>
                  </a:txBody>
                  <a:tcPr marL="107847" marR="107847" marT="53924" marB="53924"/>
                </a:tc>
                <a:extLst>
                  <a:ext uri="{0D108BD9-81ED-4DB2-BD59-A6C34878D82A}">
                    <a16:rowId xmlns:a16="http://schemas.microsoft.com/office/drawing/2014/main" val="10000"/>
                  </a:ext>
                </a:extLst>
              </a:tr>
              <a:tr h="718984">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1"/>
                  </a:ext>
                </a:extLst>
              </a:tr>
              <a:tr h="629111">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2"/>
                  </a:ext>
                </a:extLst>
              </a:tr>
              <a:tr h="808857">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3"/>
                  </a:ext>
                </a:extLst>
              </a:tr>
              <a:tr h="629111">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4"/>
                  </a:ext>
                </a:extLst>
              </a:tr>
              <a:tr h="718984">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5"/>
                  </a:ext>
                </a:extLst>
              </a:tr>
              <a:tr h="629111">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6"/>
                  </a:ext>
                </a:extLst>
              </a:tr>
              <a:tr h="730967">
                <a:tc>
                  <a:txBody>
                    <a:bodyPr/>
                    <a:lstStyle/>
                    <a:p>
                      <a:endParaRPr lang="en-US" sz="2100"/>
                    </a:p>
                  </a:txBody>
                  <a:tcPr marL="107847" marR="107847" marT="53924" marB="53924"/>
                </a:tc>
                <a:tc>
                  <a:txBody>
                    <a:bodyPr/>
                    <a:lstStyle/>
                    <a:p>
                      <a:endParaRPr lang="en-US" sz="2100"/>
                    </a:p>
                  </a:txBody>
                  <a:tcPr marL="107847" marR="107847" marT="53924" marB="53924"/>
                </a:tc>
                <a:tc>
                  <a:txBody>
                    <a:bodyPr/>
                    <a:lstStyle/>
                    <a:p>
                      <a:endParaRPr lang="en-US" sz="2100" dirty="0"/>
                    </a:p>
                  </a:txBody>
                  <a:tcPr marL="107847" marR="107847" marT="53924" marB="53924"/>
                </a:tc>
                <a:tc>
                  <a:txBody>
                    <a:bodyPr/>
                    <a:lstStyle/>
                    <a:p>
                      <a:endParaRPr lang="en-US" sz="2100" dirty="0"/>
                    </a:p>
                  </a:txBody>
                  <a:tcPr marL="107847" marR="107847" marT="53924" marB="53924"/>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8209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3A927A8C-0FDC-483E-87B0-3F9C4D2ACA9D}"/>
              </a:ext>
            </a:extLst>
          </p:cNvPr>
          <p:cNvSpPr/>
          <p:nvPr/>
        </p:nvSpPr>
        <p:spPr>
          <a:xfrm rot="10800000" flipH="1">
            <a:off x="73569" y="1524001"/>
            <a:ext cx="2517232"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12" name="Rectangle: Single Corner Rounded 11">
            <a:extLst>
              <a:ext uri="{FF2B5EF4-FFF2-40B4-BE49-F238E27FC236}">
                <a16:creationId xmlns:a16="http://schemas.microsoft.com/office/drawing/2014/main" id="{F1E0CBA3-65D1-42C6-A270-08448407D85D}"/>
              </a:ext>
            </a:extLst>
          </p:cNvPr>
          <p:cNvSpPr/>
          <p:nvPr/>
        </p:nvSpPr>
        <p:spPr>
          <a:xfrm rot="10800000" flipH="1">
            <a:off x="73569" y="1524001"/>
            <a:ext cx="2325572"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13" name="Rectangle 12">
            <a:extLst>
              <a:ext uri="{FF2B5EF4-FFF2-40B4-BE49-F238E27FC236}">
                <a16:creationId xmlns:a16="http://schemas.microsoft.com/office/drawing/2014/main" id="{9CD51691-7FDE-4BFC-BA1E-3E103AFE40F6}"/>
              </a:ext>
            </a:extLst>
          </p:cNvPr>
          <p:cNvSpPr/>
          <p:nvPr/>
        </p:nvSpPr>
        <p:spPr>
          <a:xfrm>
            <a:off x="1" y="1524002"/>
            <a:ext cx="2325572"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2. SỰ KIỆN</a:t>
            </a:r>
          </a:p>
        </p:txBody>
      </p:sp>
      <p:sp>
        <p:nvSpPr>
          <p:cNvPr id="14" name="Rectangle 13">
            <a:extLst>
              <a:ext uri="{FF2B5EF4-FFF2-40B4-BE49-F238E27FC236}">
                <a16:creationId xmlns:a16="http://schemas.microsoft.com/office/drawing/2014/main" id="{0393EF14-517B-440B-B37E-C17A7F5B56D0}"/>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5" name="Oval 14">
            <a:extLst>
              <a:ext uri="{FF2B5EF4-FFF2-40B4-BE49-F238E27FC236}">
                <a16:creationId xmlns:a16="http://schemas.microsoft.com/office/drawing/2014/main" id="{E5467AEE-F2CE-412B-BD36-364E78ECA5B1}"/>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16" name="Rectangle 15">
            <a:extLst>
              <a:ext uri="{FF2B5EF4-FFF2-40B4-BE49-F238E27FC236}">
                <a16:creationId xmlns:a16="http://schemas.microsoft.com/office/drawing/2014/main" id="{5362CD97-3EF7-481C-A684-5AE452E47A23}"/>
              </a:ext>
            </a:extLst>
          </p:cNvPr>
          <p:cNvSpPr/>
          <p:nvPr/>
        </p:nvSpPr>
        <p:spPr>
          <a:xfrm>
            <a:off x="381000" y="-76200"/>
            <a:ext cx="1524000" cy="1631216"/>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a:extLst>
              <a:ext uri="{FF2B5EF4-FFF2-40B4-BE49-F238E27FC236}">
                <a16:creationId xmlns:a16="http://schemas.microsoft.com/office/drawing/2014/main" id="{569C95F2-0629-49E0-806D-CCA77C4C5271}"/>
              </a:ext>
            </a:extLst>
          </p:cNvPr>
          <p:cNvSpPr/>
          <p:nvPr/>
        </p:nvSpPr>
        <p:spPr>
          <a:xfrm>
            <a:off x="73568" y="2347678"/>
            <a:ext cx="11966032" cy="1081322"/>
          </a:xfrm>
          <a:prstGeom prst="rect">
            <a:avLst/>
          </a:prstGeom>
        </p:spPr>
        <p:txBody>
          <a:bodyPr wrap="square">
            <a:spAutoFit/>
          </a:bodyPr>
          <a:lstStyle/>
          <a:p>
            <a:pPr algn="just">
              <a:lnSpc>
                <a:spcPct val="120000"/>
              </a:lnSpc>
            </a:pP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sự</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kiện</a:t>
            </a:r>
            <a:r>
              <a:rPr lang="en-US" sz="2800" b="1" dirty="0">
                <a:solidFill>
                  <a:srgbClr val="C0000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có</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thể</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không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ra</a:t>
            </a:r>
            <a:r>
              <a:rPr lang="en-US" sz="2800" b="1" dirty="0">
                <a:solidFill>
                  <a:srgbClr val="002060"/>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tùy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25509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Trò Tung Đồng Xu Thật Ngớ Ngẩn, Nhưng Quy Luật Đơn Giản Này Là Biểu Tượng  Sâu Sắc Của Sự Công Bằ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Trò Tung Đồng Xu Thật Ngớ Ngẩn, Nhưng Quy Luật Đơn Giản Này Là Biểu Tượng  Sâu Sắc Của Sự Công Bằn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rò Tung Đồng Xu Thật Ngớ Ngẩn, Nhưng Quy Luật Đơn Giản Này Là Biểu Tượng  Sâu Sắc Của Sự Công Bằn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rò Tung Đồng Xu Thật Ngớ Ngẩn, Nhưng Quy Luật Đơn Giản Này Là Biểu Tượng  Sâu Sắc Của Sự Công Bằn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Trò Tung Đồng Xu Thật Ngớ Ngẩn, Nhưng Quy Luật Đơn Giản Này Là Biểu Tượng  Sâu Sắc Của Sự Công Bằng"/>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rò Tung Đồng Xu Thật Ngớ Ngẩn, Nhưng Quy Luật Đơn Giản Này Là Biểu Tượng  Sâu Sắc Của Sự Công Bằng"/>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52400" y="0"/>
            <a:ext cx="11810999" cy="2559675"/>
          </a:xfrm>
          <a:prstGeom prst="rect">
            <a:avLst/>
          </a:prstGeom>
          <a:solidFill>
            <a:schemeClr val="bg1"/>
          </a:solidFill>
        </p:spPr>
        <p:txBody>
          <a:bodyPr wrap="square" rtlCol="0">
            <a:spAutoFit/>
          </a:bodyPr>
          <a:lstStyle/>
          <a:p>
            <a:r>
              <a:rPr lang="en-US" sz="3200" b="1" dirty="0" err="1">
                <a:solidFill>
                  <a:schemeClr val="accent3"/>
                </a:solidFill>
                <a:latin typeface="Times New Roman" pitchFamily="18" charset="0"/>
                <a:cs typeface="Times New Roman" pitchFamily="18" charset="0"/>
              </a:rPr>
              <a:t>Ví</a:t>
            </a:r>
            <a:r>
              <a:rPr lang="en-US" sz="3200" b="1" dirty="0">
                <a:solidFill>
                  <a:schemeClr val="accent3"/>
                </a:solidFill>
                <a:latin typeface="Times New Roman" pitchFamily="18" charset="0"/>
                <a:cs typeface="Times New Roman" pitchFamily="18" charset="0"/>
              </a:rPr>
              <a:t> </a:t>
            </a:r>
            <a:r>
              <a:rPr lang="en-US" sz="3200" b="1" dirty="0" err="1">
                <a:solidFill>
                  <a:schemeClr val="accent3"/>
                </a:solidFill>
                <a:latin typeface="Times New Roman" pitchFamily="18" charset="0"/>
                <a:cs typeface="Times New Roman" pitchFamily="18" charset="0"/>
              </a:rPr>
              <a:t>dụ</a:t>
            </a:r>
            <a:r>
              <a:rPr lang="en-US" sz="3200" b="1" dirty="0">
                <a:solidFill>
                  <a:schemeClr val="accent3"/>
                </a:solidFill>
                <a:latin typeface="Times New Roman" pitchFamily="18" charset="0"/>
                <a:cs typeface="Times New Roman" pitchFamily="18" charset="0"/>
              </a:rPr>
              <a:t> 2.</a:t>
            </a:r>
          </a:p>
          <a:p>
            <a:pPr algn="just">
              <a:spcBef>
                <a:spcPts val="1000"/>
              </a:spcBef>
            </a:pP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10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a:t>
            </a:r>
          </a:p>
          <a:p>
            <a:pPr algn="just"/>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158300291"/>
              </p:ext>
            </p:extLst>
          </p:nvPr>
        </p:nvGraphicFramePr>
        <p:xfrm>
          <a:off x="304800" y="2559674"/>
          <a:ext cx="11201403" cy="2088526"/>
        </p:xfrm>
        <a:graphic>
          <a:graphicData uri="http://schemas.openxmlformats.org/drawingml/2006/table">
            <a:tbl>
              <a:tblPr firstRow="1" bandRow="1">
                <a:tableStyleId>{21E4AEA4-8DFA-4A89-87EB-49C32662AFE0}</a:tableStyleId>
              </a:tblPr>
              <a:tblGrid>
                <a:gridCol w="1458553">
                  <a:extLst>
                    <a:ext uri="{9D8B030D-6E8A-4147-A177-3AD203B41FA5}">
                      <a16:colId xmlns:a16="http://schemas.microsoft.com/office/drawing/2014/main" val="20000"/>
                    </a:ext>
                  </a:extLst>
                </a:gridCol>
                <a:gridCol w="974285">
                  <a:extLst>
                    <a:ext uri="{9D8B030D-6E8A-4147-A177-3AD203B41FA5}">
                      <a16:colId xmlns:a16="http://schemas.microsoft.com/office/drawing/2014/main" val="20001"/>
                    </a:ext>
                  </a:extLst>
                </a:gridCol>
                <a:gridCol w="974285">
                  <a:extLst>
                    <a:ext uri="{9D8B030D-6E8A-4147-A177-3AD203B41FA5}">
                      <a16:colId xmlns:a16="http://schemas.microsoft.com/office/drawing/2014/main" val="20002"/>
                    </a:ext>
                  </a:extLst>
                </a:gridCol>
                <a:gridCol w="974285">
                  <a:extLst>
                    <a:ext uri="{9D8B030D-6E8A-4147-A177-3AD203B41FA5}">
                      <a16:colId xmlns:a16="http://schemas.microsoft.com/office/drawing/2014/main" val="20003"/>
                    </a:ext>
                  </a:extLst>
                </a:gridCol>
                <a:gridCol w="974285">
                  <a:extLst>
                    <a:ext uri="{9D8B030D-6E8A-4147-A177-3AD203B41FA5}">
                      <a16:colId xmlns:a16="http://schemas.microsoft.com/office/drawing/2014/main" val="20004"/>
                    </a:ext>
                  </a:extLst>
                </a:gridCol>
                <a:gridCol w="974285">
                  <a:extLst>
                    <a:ext uri="{9D8B030D-6E8A-4147-A177-3AD203B41FA5}">
                      <a16:colId xmlns:a16="http://schemas.microsoft.com/office/drawing/2014/main" val="20005"/>
                    </a:ext>
                  </a:extLst>
                </a:gridCol>
                <a:gridCol w="974285">
                  <a:extLst>
                    <a:ext uri="{9D8B030D-6E8A-4147-A177-3AD203B41FA5}">
                      <a16:colId xmlns:a16="http://schemas.microsoft.com/office/drawing/2014/main" val="20006"/>
                    </a:ext>
                  </a:extLst>
                </a:gridCol>
                <a:gridCol w="974285">
                  <a:extLst>
                    <a:ext uri="{9D8B030D-6E8A-4147-A177-3AD203B41FA5}">
                      <a16:colId xmlns:a16="http://schemas.microsoft.com/office/drawing/2014/main" val="20007"/>
                    </a:ext>
                  </a:extLst>
                </a:gridCol>
                <a:gridCol w="974285">
                  <a:extLst>
                    <a:ext uri="{9D8B030D-6E8A-4147-A177-3AD203B41FA5}">
                      <a16:colId xmlns:a16="http://schemas.microsoft.com/office/drawing/2014/main" val="20008"/>
                    </a:ext>
                  </a:extLst>
                </a:gridCol>
                <a:gridCol w="974285">
                  <a:extLst>
                    <a:ext uri="{9D8B030D-6E8A-4147-A177-3AD203B41FA5}">
                      <a16:colId xmlns:a16="http://schemas.microsoft.com/office/drawing/2014/main" val="20009"/>
                    </a:ext>
                  </a:extLst>
                </a:gridCol>
                <a:gridCol w="974285">
                  <a:extLst>
                    <a:ext uri="{9D8B030D-6E8A-4147-A177-3AD203B41FA5}">
                      <a16:colId xmlns:a16="http://schemas.microsoft.com/office/drawing/2014/main" val="20010"/>
                    </a:ext>
                  </a:extLst>
                </a:gridCol>
              </a:tblGrid>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Tú</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44263">
                <a:tc>
                  <a:txBody>
                    <a:bodyPr/>
                    <a:lstStyle/>
                    <a:p>
                      <a:r>
                        <a:rPr lang="en-US" sz="2400" b="0" dirty="0" err="1">
                          <a:solidFill>
                            <a:schemeClr val="tx1"/>
                          </a:solidFill>
                          <a:latin typeface="Times New Roman" panose="02020603050405020304" pitchFamily="18" charset="0"/>
                          <a:cs typeface="Times New Roman" panose="02020603050405020304" pitchFamily="18" charset="0"/>
                        </a:rPr>
                        <a:t>Quân</a:t>
                      </a:r>
                      <a:endParaRPr lang="en-US" sz="2400" b="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0" dirty="0">
                          <a:solidFill>
                            <a:schemeClr val="tx1"/>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4" name="AutoShape 17" descr="Đồng xu không mua nổi mớ rau bất ngờ lại có giá gần 5 tỷ - VietNamNe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152400" y="5029200"/>
            <a:ext cx="11963399" cy="830997"/>
          </a:xfrm>
          <a:prstGeom prst="rect">
            <a:avLst/>
          </a:prstGeom>
          <a:solidFill>
            <a:schemeClr val="bg1"/>
          </a:solidFill>
        </p:spPr>
        <p:txBody>
          <a:bodyPr wrap="square" rtlCol="0">
            <a:spAutoFit/>
          </a:bodyPr>
          <a:lstStyle/>
          <a:p>
            <a:pPr algn="just"/>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Tú</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82053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 y="762000"/>
            <a:ext cx="6324600" cy="1574790"/>
          </a:xfrm>
          <a:prstGeom prst="rect">
            <a:avLst/>
          </a:prstGeom>
        </p:spPr>
        <p:txBody>
          <a:bodyPr wrap="square">
            <a:spAutoFit/>
          </a:bodyPr>
          <a:lstStyle/>
          <a:p>
            <a:r>
              <a:rPr lang="vi-VN" sz="3200" b="1" dirty="0">
                <a:solidFill>
                  <a:schemeClr val="accent3"/>
                </a:solidFill>
                <a:latin typeface="Times New Roman" panose="02020603050405020304" pitchFamily="18" charset="0"/>
                <a:cs typeface="Times New Roman" panose="02020603050405020304" pitchFamily="18" charset="0"/>
              </a:rPr>
              <a:t>Luyện tập 2</a:t>
            </a:r>
          </a:p>
          <a:p>
            <a:pPr algn="just">
              <a:spcBef>
                <a:spcPts val="1000"/>
              </a:spcBef>
            </a:pPr>
            <a:r>
              <a:rPr lang="vi-VN" sz="2800" dirty="0">
                <a:latin typeface="Times New Roman" panose="02020603050405020304" pitchFamily="18" charset="0"/>
                <a:cs typeface="Times New Roman" panose="02020603050405020304" pitchFamily="18" charset="0"/>
              </a:rPr>
              <a:t>Minh quay tấm bìa và thấy mũi tên chỉ vào ô số 3 như hình bên. </a:t>
            </a:r>
          </a:p>
        </p:txBody>
      </p:sp>
      <p:sp>
        <p:nvSpPr>
          <p:cNvPr id="6" name="Rectangle 5"/>
          <p:cNvSpPr/>
          <p:nvPr/>
        </p:nvSpPr>
        <p:spPr>
          <a:xfrm>
            <a:off x="76200" y="2641590"/>
            <a:ext cx="7162800" cy="2200602"/>
          </a:xfrm>
          <a:prstGeom prst="rect">
            <a:avLst/>
          </a:prstGeom>
        </p:spPr>
        <p:txBody>
          <a:bodyPr wrap="square">
            <a:spAutoFit/>
          </a:bodyPr>
          <a:lstStyle/>
          <a:p>
            <a:pPr>
              <a:spcBef>
                <a:spcPts val="1000"/>
              </a:spcBef>
            </a:pPr>
            <a:r>
              <a:rPr lang="vi-VN" sz="2800" dirty="0">
                <a:latin typeface="Times New Roman" panose="02020603050405020304" pitchFamily="18" charset="0"/>
                <a:cs typeface="Times New Roman" panose="02020603050405020304" pitchFamily="18" charset="0"/>
              </a:rPr>
              <a:t>Hãy cho biết sự kiện nào sau đây xảy ra: </a:t>
            </a:r>
          </a:p>
          <a:p>
            <a:pPr>
              <a:spcBef>
                <a:spcPts val="1000"/>
              </a:spcBef>
            </a:pPr>
            <a:endParaRPr lang="vi-VN" sz="2800" dirty="0">
              <a:latin typeface="Times New Roman" panose="02020603050405020304" pitchFamily="18" charset="0"/>
              <a:cs typeface="Times New Roman" panose="02020603050405020304" pitchFamily="18" charset="0"/>
            </a:endParaRPr>
          </a:p>
          <a:p>
            <a:pPr>
              <a:spcBef>
                <a:spcPts val="1000"/>
              </a:spcBef>
            </a:pPr>
            <a:r>
              <a:rPr lang="vi-VN" sz="2800" dirty="0">
                <a:latin typeface="Times New Roman" panose="02020603050405020304" pitchFamily="18" charset="0"/>
                <a:cs typeface="Times New Roman" panose="02020603050405020304" pitchFamily="18" charset="0"/>
              </a:rPr>
              <a:t>(2) Mũi tên chỉ vào ô ghi số 4;</a:t>
            </a:r>
          </a:p>
          <a:p>
            <a:pPr>
              <a:spcBef>
                <a:spcPts val="1000"/>
              </a:spcBef>
            </a:pPr>
            <a:r>
              <a:rPr lang="vi-VN" sz="2800" dirty="0">
                <a:latin typeface="Times New Roman" panose="02020603050405020304" pitchFamily="18" charset="0"/>
                <a:cs typeface="Times New Roman" panose="02020603050405020304" pitchFamily="18" charset="0"/>
              </a:rPr>
              <a:t>(3) Mũi tên chỉ vào ô ghi số lớn hơn 5.</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381000"/>
            <a:ext cx="5638800" cy="5638800"/>
          </a:xfrm>
          <a:prstGeom prst="rect">
            <a:avLst/>
          </a:prstGeom>
        </p:spPr>
      </p:pic>
      <p:sp>
        <p:nvSpPr>
          <p:cNvPr id="8" name="TextBox 7">
            <a:extLst>
              <a:ext uri="{FF2B5EF4-FFF2-40B4-BE49-F238E27FC236}">
                <a16:creationId xmlns:a16="http://schemas.microsoft.com/office/drawing/2014/main" id="{81EDC164-5751-41F1-87C9-7AF236D83B0B}"/>
              </a:ext>
            </a:extLst>
          </p:cNvPr>
          <p:cNvSpPr txBox="1"/>
          <p:nvPr/>
        </p:nvSpPr>
        <p:spPr>
          <a:xfrm>
            <a:off x="76200" y="3200400"/>
            <a:ext cx="6139542" cy="523220"/>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(1) Mũi tên chỉ vào ô ghi số 3 hoặc 5;</a:t>
            </a:r>
            <a:endParaRPr lang="en-US" sz="2800"/>
          </a:p>
        </p:txBody>
      </p:sp>
      <p:sp>
        <p:nvSpPr>
          <p:cNvPr id="9" name="TextBox 8">
            <a:extLst>
              <a:ext uri="{FF2B5EF4-FFF2-40B4-BE49-F238E27FC236}">
                <a16:creationId xmlns:a16="http://schemas.microsoft.com/office/drawing/2014/main" id="{92F9E72F-B685-4F33-9F4F-2937B449C8B4}"/>
              </a:ext>
            </a:extLst>
          </p:cNvPr>
          <p:cNvSpPr txBox="1"/>
          <p:nvPr/>
        </p:nvSpPr>
        <p:spPr>
          <a:xfrm>
            <a:off x="76200" y="3200400"/>
            <a:ext cx="6139542" cy="523220"/>
          </a:xfrm>
          <a:prstGeom prst="rect">
            <a:avLst/>
          </a:prstGeom>
          <a:noFill/>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Mũi tên chỉ vào ô ghi số 3 hoặc 5;</a:t>
            </a:r>
            <a:endParaRPr lang="en-US" sz="2800">
              <a:solidFill>
                <a:srgbClr val="FF0000"/>
              </a:solidFill>
            </a:endParaRPr>
          </a:p>
        </p:txBody>
      </p:sp>
    </p:spTree>
    <p:extLst>
      <p:ext uri="{BB962C8B-B14F-4D97-AF65-F5344CB8AC3E}">
        <p14:creationId xmlns:p14="http://schemas.microsoft.com/office/powerpoint/2010/main" val="269218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142012"/>
            <a:ext cx="11811000" cy="5801588"/>
          </a:xfrm>
          <a:prstGeom prst="rect">
            <a:avLst/>
          </a:prstGeom>
        </p:spPr>
        <p:txBody>
          <a:bodyPr wrap="square">
            <a:spAutoFit/>
          </a:bodyPr>
          <a:lstStyle/>
          <a:p>
            <a:pPr algn="just"/>
            <a:r>
              <a:rPr lang="en-US" sz="2800" b="1" dirty="0" err="1">
                <a:solidFill>
                  <a:schemeClr val="accent3"/>
                </a:solidFill>
                <a:latin typeface="Times New Roman" panose="02020603050405020304" pitchFamily="18" charset="0"/>
                <a:cs typeface="Times New Roman" panose="02020603050405020304" pitchFamily="18" charset="0"/>
              </a:rPr>
              <a:t>Thử</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thách</a:t>
            </a:r>
            <a:r>
              <a:rPr lang="en-US" sz="2800" b="1" dirty="0">
                <a:solidFill>
                  <a:schemeClr val="accent3"/>
                </a:solidFill>
                <a:latin typeface="Times New Roman" panose="02020603050405020304" pitchFamily="18" charset="0"/>
                <a:cs typeface="Times New Roman" panose="02020603050405020304" pitchFamily="18" charset="0"/>
              </a:rPr>
              <a:t> </a:t>
            </a:r>
            <a:r>
              <a:rPr lang="en-US" sz="2800" b="1" dirty="0" err="1">
                <a:solidFill>
                  <a:schemeClr val="accent3"/>
                </a:solidFill>
                <a:latin typeface="Times New Roman" panose="02020603050405020304" pitchFamily="18" charset="0"/>
                <a:cs typeface="Times New Roman" panose="02020603050405020304" pitchFamily="18" charset="0"/>
              </a:rPr>
              <a:t>nhỏ</a:t>
            </a:r>
            <a:endParaRPr lang="vi-VN" sz="2800" b="1" dirty="0">
              <a:solidFill>
                <a:schemeClr val="accent3"/>
              </a:solidFill>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Một hộp kín đựng 5 viên bi xanh, 3 viên bi đỏ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2 viên bi vàng. Mỗi lượt chơi, Minh và Khoa lần lượt lấy ra một viên bi từ hộp. Quan sát và ghi lại màu của viên bi rồi trả lại viên bi vào hộp. </a:t>
            </a:r>
          </a:p>
          <a:p>
            <a:pPr algn="just">
              <a:spcBef>
                <a:spcPts val="600"/>
              </a:spcBef>
            </a:pPr>
            <a:r>
              <a:rPr lang="vi-VN" sz="2800" dirty="0">
                <a:latin typeface="Times New Roman" panose="02020603050405020304" pitchFamily="18" charset="0"/>
                <a:cs typeface="Times New Roman" panose="02020603050405020304" pitchFamily="18" charset="0"/>
              </a:rPr>
              <a:t>Màu của các viên bi trong mỗi lượt lấy được Minh và Khoa ghi lại như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 xanh, Đ: đỏ, V: vàng)</a:t>
            </a: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en-US" sz="2800" dirty="0">
              <a:latin typeface="Times New Roman" panose="02020603050405020304" pitchFamily="18" charset="0"/>
              <a:cs typeface="Times New Roman" panose="02020603050405020304" pitchFamily="18" charset="0"/>
            </a:endParaRPr>
          </a:p>
          <a:p>
            <a:pPr algn="just">
              <a:spcBef>
                <a:spcPts val="600"/>
              </a:spcBef>
            </a:pPr>
            <a:endParaRPr lang="vi-VN"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Người thắng là người lấy được nhiều viên bi đỏ hơn sau 10 lượt chơi. Sự kiện Minh thắng có xảy ra không?</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259162" y="2895600"/>
            <a:ext cx="5673677" cy="2057400"/>
          </a:xfrm>
          <a:prstGeom prst="rect">
            <a:avLst/>
          </a:prstGeom>
        </p:spPr>
      </p:pic>
    </p:spTree>
    <p:extLst>
      <p:ext uri="{BB962C8B-B14F-4D97-AF65-F5344CB8AC3E}">
        <p14:creationId xmlns:p14="http://schemas.microsoft.com/office/powerpoint/2010/main" val="32813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3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F8F86-A318-4DB0-8C91-6F5151E84A33}"/>
              </a:ext>
            </a:extLst>
          </p:cNvPr>
          <p:cNvSpPr/>
          <p:nvPr/>
        </p:nvSpPr>
        <p:spPr>
          <a:xfrm>
            <a:off x="4038600" y="503203"/>
            <a:ext cx="39624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Luyện tập</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Rectangle 4">
            <a:extLst>
              <a:ext uri="{FF2B5EF4-FFF2-40B4-BE49-F238E27FC236}">
                <a16:creationId xmlns:a16="http://schemas.microsoft.com/office/drawing/2014/main" id="{FE3DDBEE-BC10-47B6-A8DD-6DC10F87ED97}"/>
              </a:ext>
            </a:extLst>
          </p:cNvPr>
          <p:cNvSpPr/>
          <p:nvPr/>
        </p:nvSpPr>
        <p:spPr>
          <a:xfrm>
            <a:off x="2971800" y="1272644"/>
            <a:ext cx="6172200" cy="1394356"/>
          </a:xfrm>
          <a:prstGeom prst="rect">
            <a:avLst/>
          </a:prstGeom>
          <a:noFill/>
        </p:spPr>
        <p:txBody>
          <a:bodyPr wrap="square">
            <a:spAutoFit/>
          </a:bodyPr>
          <a:lstStyle/>
          <a:p>
            <a:pPr algn="ctr">
              <a:lnSpc>
                <a:spcPct val="150000"/>
              </a:lnSpc>
            </a:pPr>
            <a:r>
              <a:rPr lang="en-US" sz="3000">
                <a:solidFill>
                  <a:schemeClr val="bg1"/>
                </a:solidFill>
                <a:latin typeface="Times New Roman" pitchFamily="18" charset="0"/>
                <a:cs typeface="Times New Roman" pitchFamily="18" charset="0"/>
              </a:rPr>
              <a:t>HS làm bài tập 9.25 và 9.26 vào vở trong thời gian 5 phút.</a:t>
            </a:r>
            <a:endParaRPr lang="en-US" sz="3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12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3ACF83-35A6-48A1-837D-63B7BD09AD28}"/>
              </a:ext>
            </a:extLst>
          </p:cNvPr>
          <p:cNvSpPr/>
          <p:nvPr/>
        </p:nvSpPr>
        <p:spPr>
          <a:xfrm>
            <a:off x="0" y="0"/>
            <a:ext cx="12192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968DD7B-7B14-4327-B474-5F84D9D08EC6}"/>
              </a:ext>
            </a:extLst>
          </p:cNvPr>
          <p:cNvSpPr/>
          <p:nvPr/>
        </p:nvSpPr>
        <p:spPr>
          <a:xfrm>
            <a:off x="685800" y="2514600"/>
            <a:ext cx="10134600" cy="830997"/>
          </a:xfrm>
          <a:prstGeom prst="rect">
            <a:avLst/>
          </a:prstGeom>
          <a:noFill/>
          <a:ln>
            <a:noFill/>
          </a:ln>
        </p:spPr>
        <p:txBody>
          <a:bodyPr wrap="square" lIns="91440" tIns="45720" rIns="91440" bIns="45720">
            <a:spAutoFit/>
          </a:bodyPr>
          <a:lstStyle/>
          <a:p>
            <a:pPr algn="ctr"/>
            <a:r>
              <a:rPr lang="en-US" sz="48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TRÒ CHƠI THỬ THÁCH NHỎ</a:t>
            </a:r>
            <a:endParaRPr lang="en-US" sz="48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4" name="Rectangle 3">
            <a:extLst>
              <a:ext uri="{FF2B5EF4-FFF2-40B4-BE49-F238E27FC236}">
                <a16:creationId xmlns:a16="http://schemas.microsoft.com/office/drawing/2014/main" id="{C8AD1EF0-E864-41E6-B4F1-679E4B28C99D}"/>
              </a:ext>
            </a:extLst>
          </p:cNvPr>
          <p:cNvSpPr/>
          <p:nvPr/>
        </p:nvSpPr>
        <p:spPr>
          <a:xfrm>
            <a:off x="533400" y="3316649"/>
            <a:ext cx="10363200" cy="2779351"/>
          </a:xfrm>
          <a:prstGeom prst="rect">
            <a:avLst/>
          </a:prstGeom>
          <a:solidFill>
            <a:srgbClr val="009547">
              <a:alpha val="47000"/>
            </a:srgbClr>
          </a:solidFill>
        </p:spPr>
        <p:txBody>
          <a:bodyPr wrap="square">
            <a:spAutoFit/>
          </a:bodyPr>
          <a:lstStyle/>
          <a:p>
            <a:pPr>
              <a:lnSpc>
                <a:spcPct val="150000"/>
              </a:lnSpc>
            </a:pPr>
            <a:r>
              <a:rPr lang="en-US" sz="3000">
                <a:latin typeface="Times New Roman" pitchFamily="18" charset="0"/>
                <a:cs typeface="Times New Roman" pitchFamily="18" charset="0"/>
              </a:rPr>
              <a:t>     Trong hộp kín đựng 5 viên bi xanh, 3 viên bi đỏ và 2 viên bi vàng. Người chơi có 10 lượt, mỗi lượt được chọn 1 viên bi trong hộp sau đó trả lại viên bi vào hộp. </a:t>
            </a:r>
          </a:p>
          <a:p>
            <a:pPr>
              <a:lnSpc>
                <a:spcPct val="150000"/>
              </a:lnSpc>
            </a:pPr>
            <a:r>
              <a:rPr lang="en-US" sz="3000">
                <a:latin typeface="Times New Roman" pitchFamily="18" charset="0"/>
                <a:cs typeface="Times New Roman" pitchFamily="18" charset="0"/>
              </a:rPr>
              <a:t>   Ai chọn được nhiều viên bi màu đỏ nhất là người chiến thắng!</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383788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CE27E5-07D6-40DC-B4E0-C97A40EF0D8C}"/>
              </a:ext>
            </a:extLst>
          </p:cNvPr>
          <p:cNvSpPr txBox="1"/>
          <p:nvPr/>
        </p:nvSpPr>
        <p:spPr>
          <a:xfrm>
            <a:off x="4516776" y="228601"/>
            <a:ext cx="3484224" cy="584775"/>
          </a:xfrm>
          <a:prstGeom prst="rect">
            <a:avLst/>
          </a:prstGeom>
          <a:solidFill>
            <a:schemeClr val="bg1"/>
          </a:solidFill>
        </p:spPr>
        <p:txBody>
          <a:bodyPr wrap="none" rtlCol="0">
            <a:spAutoFit/>
          </a:bodyPr>
          <a:lstStyle/>
          <a:p>
            <a:r>
              <a:rPr lang="en-US" sz="3200" b="1" dirty="0">
                <a:solidFill>
                  <a:schemeClr val="tx1">
                    <a:lumMod val="95000"/>
                    <a:lumOff val="5000"/>
                  </a:schemeClr>
                </a:solidFill>
                <a:latin typeface="Arial" panose="020B0604020202020204" pitchFamily="34" charset="0"/>
                <a:cs typeface="Arial" panose="020B0604020202020204" pitchFamily="34" charset="0"/>
              </a:rPr>
              <a:t>BÀI TẬP VỀ NHÀ</a:t>
            </a:r>
          </a:p>
        </p:txBody>
      </p:sp>
      <p:sp>
        <p:nvSpPr>
          <p:cNvPr id="11" name="TextBox 10">
            <a:extLst>
              <a:ext uri="{FF2B5EF4-FFF2-40B4-BE49-F238E27FC236}">
                <a16:creationId xmlns:a16="http://schemas.microsoft.com/office/drawing/2014/main" id="{B51AF389-7788-4AEA-B755-53B9F83E19FA}"/>
              </a:ext>
            </a:extLst>
          </p:cNvPr>
          <p:cNvSpPr txBox="1"/>
          <p:nvPr/>
        </p:nvSpPr>
        <p:spPr>
          <a:xfrm>
            <a:off x="1356724" y="1066800"/>
            <a:ext cx="6720476" cy="523220"/>
          </a:xfrm>
          <a:prstGeom prst="rect">
            <a:avLst/>
          </a:prstGeom>
          <a:noFill/>
        </p:spPr>
        <p:txBody>
          <a:bodyPr wrap="square" rtlCol="0">
            <a:spAutoFit/>
          </a:bodyPr>
          <a:lstStyle/>
          <a:p>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Xem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SGK/96-99</a:t>
            </a:r>
          </a:p>
        </p:txBody>
      </p:sp>
      <p:sp>
        <p:nvSpPr>
          <p:cNvPr id="12" name="TextBox 11">
            <a:extLst>
              <a:ext uri="{FF2B5EF4-FFF2-40B4-BE49-F238E27FC236}">
                <a16:creationId xmlns:a16="http://schemas.microsoft.com/office/drawing/2014/main" id="{04EE7CF4-00B3-4156-BA4D-280E722E2F37}"/>
              </a:ext>
            </a:extLst>
          </p:cNvPr>
          <p:cNvSpPr txBox="1"/>
          <p:nvPr/>
        </p:nvSpPr>
        <p:spPr>
          <a:xfrm>
            <a:off x="1371600" y="1600200"/>
            <a:ext cx="9372600" cy="661207"/>
          </a:xfrm>
          <a:prstGeom prst="rect">
            <a:avLst/>
          </a:prstGeom>
          <a:noFill/>
        </p:spPr>
        <p:txBody>
          <a:bodyPr wrap="square" rtlCol="0">
            <a:spAutoFit/>
          </a:bodyPr>
          <a:lstStyle/>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Hoàn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9.25 ; 9.26; 9.27; 9.28 SGK/tr100.</a:t>
            </a:r>
          </a:p>
        </p:txBody>
      </p:sp>
      <p:sp>
        <p:nvSpPr>
          <p:cNvPr id="13" name="Rectangle 12"/>
          <p:cNvSpPr/>
          <p:nvPr/>
        </p:nvSpPr>
        <p:spPr>
          <a:xfrm>
            <a:off x="1371600" y="2200401"/>
            <a:ext cx="9525000" cy="2600199"/>
          </a:xfrm>
          <a:prstGeom prst="rect">
            <a:avLst/>
          </a:prstGeom>
        </p:spPr>
        <p:txBody>
          <a:bodyPr wrap="square">
            <a:spAutoFit/>
          </a:bodyPr>
          <a:lstStyle/>
          <a:p>
            <a:pPr>
              <a:lnSpc>
                <a:spcPct val="150000"/>
              </a:lnSpc>
            </a:pPr>
            <a:r>
              <a:rPr lang="en-AU" sz="2800" b="1" u="sng" dirty="0" err="1">
                <a:solidFill>
                  <a:schemeClr val="tx1">
                    <a:lumMod val="95000"/>
                    <a:lumOff val="5000"/>
                  </a:schemeClr>
                </a:solidFill>
                <a:latin typeface="Times New Roman" pitchFamily="18" charset="0"/>
                <a:cs typeface="Times New Roman" pitchFamily="18" charset="0"/>
              </a:rPr>
              <a:t>Hướng</a:t>
            </a:r>
            <a:r>
              <a:rPr lang="en-AU" sz="2800" b="1" u="sng" dirty="0">
                <a:solidFill>
                  <a:schemeClr val="tx1">
                    <a:lumMod val="95000"/>
                    <a:lumOff val="5000"/>
                  </a:schemeClr>
                </a:solidFill>
                <a:latin typeface="Times New Roman" pitchFamily="18" charset="0"/>
                <a:cs typeface="Times New Roman" pitchFamily="18" charset="0"/>
              </a:rPr>
              <a:t> </a:t>
            </a:r>
            <a:r>
              <a:rPr lang="en-AU" sz="2800" b="1" u="sng" dirty="0" err="1">
                <a:solidFill>
                  <a:schemeClr val="tx1">
                    <a:lumMod val="95000"/>
                    <a:lumOff val="5000"/>
                  </a:schemeClr>
                </a:solidFill>
                <a:latin typeface="Times New Roman" pitchFamily="18" charset="0"/>
                <a:cs typeface="Times New Roman" pitchFamily="18" charset="0"/>
              </a:rPr>
              <a:t>dẫn</a:t>
            </a:r>
            <a:r>
              <a:rPr lang="en-AU" sz="2800" b="1" dirty="0">
                <a:solidFill>
                  <a:schemeClr val="tx1">
                    <a:lumMod val="95000"/>
                    <a:lumOff val="5000"/>
                  </a:schemeClr>
                </a:solidFill>
                <a:latin typeface="Times New Roman" pitchFamily="18" charset="0"/>
                <a:cs typeface="Times New Roman" pitchFamily="18" charset="0"/>
              </a:rPr>
              <a:t>:</a:t>
            </a:r>
            <a:r>
              <a:rPr lang="en-AU" sz="2800" dirty="0">
                <a:solidFill>
                  <a:schemeClr val="tx1">
                    <a:lumMod val="95000"/>
                    <a:lumOff val="5000"/>
                  </a:schemeClr>
                </a:solidFill>
                <a:latin typeface="Times New Roman" pitchFamily="18" charset="0"/>
                <a:cs typeface="Times New Roman" pitchFamily="18" charset="0"/>
              </a:rPr>
              <a:t> </a:t>
            </a:r>
          </a:p>
          <a:p>
            <a:pPr algn="just">
              <a:lnSpc>
                <a:spcPct val="150000"/>
              </a:lnSpc>
            </a:pPr>
            <a:r>
              <a:rPr lang="en-AU" sz="2800" b="1" dirty="0">
                <a:solidFill>
                  <a:schemeClr val="tx1">
                    <a:lumMod val="95000"/>
                    <a:lumOff val="5000"/>
                  </a:schemeClr>
                </a:solidFill>
                <a:latin typeface="Times New Roman" pitchFamily="18" charset="0"/>
                <a:cs typeface="Times New Roman" pitchFamily="18" charset="0"/>
              </a:rPr>
              <a:t>9.27.</a:t>
            </a:r>
            <a:r>
              <a:rPr lang="en-AU" sz="2800" dirty="0">
                <a:solidFill>
                  <a:schemeClr val="tx1">
                    <a:lumMod val="95000"/>
                    <a:lumOff val="5000"/>
                  </a:schemeClr>
                </a:solidFill>
                <a:latin typeface="Times New Roman" pitchFamily="18" charset="0"/>
                <a:cs typeface="Times New Roman" pitchFamily="18" charset="0"/>
              </a:rPr>
              <a:t> HD. </a:t>
            </a:r>
            <a:r>
              <a:rPr lang="en-AU" sz="2800" dirty="0" err="1">
                <a:solidFill>
                  <a:schemeClr val="tx1">
                    <a:lumMod val="95000"/>
                    <a:lumOff val="5000"/>
                  </a:schemeClr>
                </a:solidFill>
                <a:latin typeface="Times New Roman" pitchFamily="18" charset="0"/>
                <a:cs typeface="Times New Roman" pitchFamily="18" charset="0"/>
              </a:rPr>
              <a:t>Tính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số</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điểm</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dựa</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vào</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kết</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quả</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chơi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và</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xác</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định</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người</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pPr>
            <a:r>
              <a:rPr lang="en-AU" sz="2800" b="1" dirty="0">
                <a:solidFill>
                  <a:schemeClr val="tx1">
                    <a:lumMod val="95000"/>
                    <a:lumOff val="5000"/>
                  </a:schemeClr>
                </a:solidFill>
                <a:latin typeface="Times New Roman" pitchFamily="18" charset="0"/>
                <a:cs typeface="Times New Roman" pitchFamily="18" charset="0"/>
              </a:rPr>
              <a:t>9.28.</a:t>
            </a:r>
            <a:r>
              <a:rPr lang="en-AU" sz="2800" dirty="0">
                <a:solidFill>
                  <a:schemeClr val="tx1">
                    <a:lumMod val="95000"/>
                    <a:lumOff val="5000"/>
                  </a:schemeClr>
                </a:solidFill>
                <a:latin typeface="Times New Roman" pitchFamily="18" charset="0"/>
                <a:cs typeface="Times New Roman" pitchFamily="18" charset="0"/>
              </a:rPr>
              <a:t> ĐS. </a:t>
            </a:r>
            <a:r>
              <a:rPr lang="en-AU" sz="2800" dirty="0" err="1">
                <a:solidFill>
                  <a:schemeClr val="tx1">
                    <a:lumMod val="95000"/>
                    <a:lumOff val="5000"/>
                  </a:schemeClr>
                </a:solidFill>
                <a:latin typeface="Times New Roman" pitchFamily="18" charset="0"/>
                <a:cs typeface="Times New Roman" pitchFamily="18" charset="0"/>
              </a:rPr>
              <a:t>Sự</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kiện</a:t>
            </a:r>
            <a:r>
              <a:rPr lang="en-AU" sz="2800" dirty="0">
                <a:solidFill>
                  <a:schemeClr val="tx1">
                    <a:lumMod val="95000"/>
                    <a:lumOff val="5000"/>
                  </a:schemeClr>
                </a:solidFill>
                <a:latin typeface="Times New Roman" pitchFamily="18" charset="0"/>
                <a:cs typeface="Times New Roman" pitchFamily="18" charset="0"/>
              </a:rPr>
              <a:t> “Mai </a:t>
            </a:r>
            <a:r>
              <a:rPr lang="en-AU" sz="2800" dirty="0" err="1">
                <a:solidFill>
                  <a:schemeClr val="tx1">
                    <a:lumMod val="95000"/>
                    <a:lumOff val="5000"/>
                  </a:schemeClr>
                </a:solidFill>
                <a:latin typeface="Times New Roman" pitchFamily="18" charset="0"/>
                <a:cs typeface="Times New Roman" pitchFamily="18" charset="0"/>
              </a:rPr>
              <a:t>thắng</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xảy</a:t>
            </a:r>
            <a:r>
              <a:rPr lang="en-AU" sz="2800" dirty="0">
                <a:solidFill>
                  <a:schemeClr val="tx1">
                    <a:lumMod val="95000"/>
                    <a:lumOff val="5000"/>
                  </a:schemeClr>
                </a:solidFill>
                <a:latin typeface="Times New Roman" pitchFamily="18" charset="0"/>
                <a:cs typeface="Times New Roman" pitchFamily="18" charset="0"/>
              </a:rPr>
              <a:t> </a:t>
            </a:r>
            <a:r>
              <a:rPr lang="en-AU" sz="2800" dirty="0" err="1">
                <a:solidFill>
                  <a:schemeClr val="tx1">
                    <a:lumMod val="95000"/>
                    <a:lumOff val="5000"/>
                  </a:schemeClr>
                </a:solidFill>
                <a:latin typeface="Times New Roman" pitchFamily="18" charset="0"/>
                <a:cs typeface="Times New Roman" pitchFamily="18" charset="0"/>
              </a:rPr>
              <a:t>ra.</a:t>
            </a:r>
            <a:r>
              <a:rPr lang="en-AU" sz="2800" dirty="0">
                <a:solidFill>
                  <a:schemeClr val="tx1">
                    <a:lumMod val="95000"/>
                    <a:lumOff val="5000"/>
                  </a:schemeClr>
                </a:solidFill>
                <a:latin typeface="Times New Roman" pitchFamily="18" charset="0"/>
                <a:cs typeface="Times New Roman" pitchFamily="18" charset="0"/>
              </a:rPr>
              <a:t>  </a:t>
            </a:r>
            <a:endParaRPr lang="en-US" sz="2800"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2748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52400" y="76200"/>
            <a:ext cx="12420600" cy="6781800"/>
          </a:xfrm>
          <a:prstGeom prst="rect">
            <a:avLst/>
          </a:prstGeom>
        </p:spPr>
      </p:pic>
    </p:spTree>
    <p:extLst>
      <p:ext uri="{BB962C8B-B14F-4D97-AF65-F5344CB8AC3E}">
        <p14:creationId xmlns:p14="http://schemas.microsoft.com/office/powerpoint/2010/main" val="773107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5D17237D-B4B7-4115-9E84-FCBE294E1348}"/>
              </a:ext>
            </a:extLst>
          </p:cNvPr>
          <p:cNvSpPr/>
          <p:nvPr/>
        </p:nvSpPr>
        <p:spPr>
          <a:xfrm rot="10800000" flipH="1">
            <a:off x="73568" y="1524001"/>
            <a:ext cx="3888831" cy="609600"/>
          </a:xfrm>
          <a:prstGeom prst="round1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6FC1"/>
              </a:solidFill>
            </a:endParaRPr>
          </a:p>
        </p:txBody>
      </p:sp>
      <p:sp>
        <p:nvSpPr>
          <p:cNvPr id="7" name="Rectangle: Single Corner Rounded 6">
            <a:extLst>
              <a:ext uri="{FF2B5EF4-FFF2-40B4-BE49-F238E27FC236}">
                <a16:creationId xmlns:a16="http://schemas.microsoft.com/office/drawing/2014/main" id="{A939876B-BE35-44F1-ABD1-73A848294309}"/>
              </a:ext>
            </a:extLst>
          </p:cNvPr>
          <p:cNvSpPr/>
          <p:nvPr/>
        </p:nvSpPr>
        <p:spPr>
          <a:xfrm rot="10800000" flipH="1">
            <a:off x="73569" y="1524001"/>
            <a:ext cx="3592738" cy="609600"/>
          </a:xfrm>
          <a:prstGeom prst="round1Rect">
            <a:avLst>
              <a:gd name="adj" fmla="val 50000"/>
            </a:avLst>
          </a:prstGeom>
          <a:solidFill>
            <a:srgbClr val="04A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9EE"/>
              </a:solidFill>
            </a:endParaRPr>
          </a:p>
        </p:txBody>
      </p:sp>
      <p:sp>
        <p:nvSpPr>
          <p:cNvPr id="8" name="Rectangle 7">
            <a:extLst>
              <a:ext uri="{FF2B5EF4-FFF2-40B4-BE49-F238E27FC236}">
                <a16:creationId xmlns:a16="http://schemas.microsoft.com/office/drawing/2014/main" id="{9A7BC0D1-2DA9-41AF-8147-72C3E2BD97B1}"/>
              </a:ext>
            </a:extLst>
          </p:cNvPr>
          <p:cNvSpPr/>
          <p:nvPr/>
        </p:nvSpPr>
        <p:spPr>
          <a:xfrm>
            <a:off x="0" y="1524002"/>
            <a:ext cx="3592739" cy="609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SFU Helvetica Black" panose="00000900000000000000" pitchFamily="2" charset="0"/>
              </a:rPr>
              <a:t>1. KẾT QUẢ CÓ THỂ</a:t>
            </a:r>
          </a:p>
        </p:txBody>
      </p:sp>
      <p:sp>
        <p:nvSpPr>
          <p:cNvPr id="10" name="Rectangle 9">
            <a:extLst>
              <a:ext uri="{FF2B5EF4-FFF2-40B4-BE49-F238E27FC236}">
                <a16:creationId xmlns:a16="http://schemas.microsoft.com/office/drawing/2014/main" id="{EE565DAF-432E-4E43-94B4-4D97D98EEBBE}"/>
              </a:ext>
            </a:extLst>
          </p:cNvPr>
          <p:cNvSpPr/>
          <p:nvPr/>
        </p:nvSpPr>
        <p:spPr>
          <a:xfrm>
            <a:off x="0" y="0"/>
            <a:ext cx="12192000" cy="1371600"/>
          </a:xfrm>
          <a:prstGeom prst="rect">
            <a:avLst/>
          </a:prstGeom>
          <a:solidFill>
            <a:srgbClr val="219F8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9Slide03 SFU Helvetica Black" panose="00000900000000000000" pitchFamily="2" charset="0"/>
              </a:rPr>
              <a:t>                   </a:t>
            </a:r>
            <a:r>
              <a:rPr lang="en-US" sz="4000">
                <a:latin typeface="#9Slide03 SFU Helvetica Black" panose="00000900000000000000" pitchFamily="2" charset="0"/>
              </a:rPr>
              <a:t>KẾT QUẢ CÓ THỂ VÀ SỰ KIỆN</a:t>
            </a:r>
          </a:p>
          <a:p>
            <a:pPr algn="ctr"/>
            <a:r>
              <a:rPr lang="en-US" sz="4000">
                <a:latin typeface="#9Slide03 SFU Helvetica Black" panose="00000900000000000000" pitchFamily="2" charset="0"/>
              </a:rPr>
              <a:t>            TRONG TRÒ CHƠI, THÍ NGHIỆM</a:t>
            </a:r>
          </a:p>
        </p:txBody>
      </p:sp>
      <p:sp>
        <p:nvSpPr>
          <p:cNvPr id="11" name="Oval 10">
            <a:extLst>
              <a:ext uri="{FF2B5EF4-FFF2-40B4-BE49-F238E27FC236}">
                <a16:creationId xmlns:a16="http://schemas.microsoft.com/office/drawing/2014/main" id="{BEBB2530-74F5-4FCD-8296-B9B1D24B81BF}"/>
              </a:ext>
            </a:extLst>
          </p:cNvPr>
          <p:cNvSpPr/>
          <p:nvPr/>
        </p:nvSpPr>
        <p:spPr>
          <a:xfrm>
            <a:off x="76200" y="-6238"/>
            <a:ext cx="2187051" cy="1423020"/>
          </a:xfrm>
          <a:prstGeom prst="ellipse">
            <a:avLst/>
          </a:prstGeom>
          <a:solidFill>
            <a:srgbClr val="EDF06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9Slide03 SFU Helvetica Black" panose="00000900000000000000" pitchFamily="2" charset="0"/>
            </a:endParaRPr>
          </a:p>
        </p:txBody>
      </p:sp>
      <p:sp>
        <p:nvSpPr>
          <p:cNvPr id="2" name="Rectangle 1">
            <a:extLst>
              <a:ext uri="{FF2B5EF4-FFF2-40B4-BE49-F238E27FC236}">
                <a16:creationId xmlns:a16="http://schemas.microsoft.com/office/drawing/2014/main" id="{E49E4C1D-A934-4D81-9FB8-48D0D8AAD46E}"/>
              </a:ext>
            </a:extLst>
          </p:cNvPr>
          <p:cNvSpPr/>
          <p:nvPr/>
        </p:nvSpPr>
        <p:spPr>
          <a:xfrm>
            <a:off x="381000" y="15895"/>
            <a:ext cx="1524000" cy="1508105"/>
          </a:xfrm>
          <a:prstGeom prst="rect">
            <a:avLst/>
          </a:prstGeom>
          <a:noFill/>
          <a:ln>
            <a:noFill/>
          </a:ln>
        </p:spPr>
        <p:txBody>
          <a:bodyPr wrap="square" lIns="91440" tIns="45720" rIns="91440" bIns="45720">
            <a:spAutoFit/>
          </a:bodyPr>
          <a:lstStyle/>
          <a:p>
            <a:pPr algn="ctr"/>
            <a:r>
              <a:rPr lang="en-US" sz="4600" b="1" spc="50">
                <a:ln w="28575" cmpd="sng">
                  <a:solidFill>
                    <a:schemeClr val="accent1"/>
                  </a:solidFill>
                  <a:prstDash val="solid"/>
                </a:ln>
                <a:solidFill>
                  <a:srgbClr val="70AD47">
                    <a:tint val="1000"/>
                  </a:srgbClr>
                </a:solidFill>
                <a:effectLst>
                  <a:glow rad="38100">
                    <a:schemeClr val="accent1">
                      <a:alpha val="40000"/>
                    </a:schemeClr>
                  </a:glow>
                </a:effectLst>
                <a:latin typeface="#9Slide03 SFU Helvetica Black" panose="00000900000000000000" pitchFamily="2" charset="0"/>
              </a:rPr>
              <a:t>Bài 42</a:t>
            </a:r>
            <a:endParaRPr lang="en-US" sz="4600" b="1" spc="50">
              <a:ln w="2857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4850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TextBox 4"/>
          <p:cNvSpPr txBox="1"/>
          <p:nvPr/>
        </p:nvSpPr>
        <p:spPr>
          <a:xfrm>
            <a:off x="685800" y="685800"/>
            <a:ext cx="7391400" cy="1841851"/>
          </a:xfrm>
          <a:prstGeom prst="rect">
            <a:avLst/>
          </a:prstGeom>
          <a:noFill/>
        </p:spPr>
        <p:txBody>
          <a:bodyPr wrap="square" rtlCol="0">
            <a:spAutoFit/>
          </a:bodyPr>
          <a:lstStyle/>
          <a:p>
            <a:pPr algn="ctr">
              <a:lnSpc>
                <a:spcPct val="150000"/>
              </a:lnSpc>
            </a:pPr>
            <a:r>
              <a:rPr lang="en-US" sz="4000" b="1" dirty="0">
                <a:solidFill>
                  <a:srgbClr val="C00000"/>
                </a:solidFill>
                <a:latin typeface="Source Sans Pro Black" panose="020B0803030403020204" pitchFamily="34" charset="0"/>
                <a:cs typeface="Times New Roman" pitchFamily="18" charset="0"/>
              </a:rPr>
              <a:t>HOẠT ĐỘNG NHÓM</a:t>
            </a:r>
          </a:p>
          <a:p>
            <a:pPr algn="ctr">
              <a:lnSpc>
                <a:spcPct val="150000"/>
              </a:lnSpc>
            </a:pPr>
            <a:r>
              <a:rPr lang="en-US" sz="4000" b="1" dirty="0" err="1">
                <a:solidFill>
                  <a:srgbClr val="C00000"/>
                </a:solidFill>
                <a:latin typeface="Source Sans Pro Black" panose="020B0803030403020204" pitchFamily="34" charset="0"/>
                <a:cs typeface="Times New Roman" pitchFamily="18" charset="0"/>
              </a:rPr>
              <a:t>Thí</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nghiệm</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Gieo</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xúc</a:t>
            </a:r>
            <a:r>
              <a:rPr lang="en-US" sz="4000" b="1" dirty="0">
                <a:solidFill>
                  <a:srgbClr val="C00000"/>
                </a:solidFill>
                <a:latin typeface="Source Sans Pro Black" panose="020B0803030403020204" pitchFamily="34" charset="0"/>
                <a:cs typeface="Times New Roman" pitchFamily="18" charset="0"/>
              </a:rPr>
              <a:t> </a:t>
            </a:r>
            <a:r>
              <a:rPr lang="en-US" sz="4000" b="1" dirty="0" err="1">
                <a:solidFill>
                  <a:srgbClr val="C00000"/>
                </a:solidFill>
                <a:latin typeface="Source Sans Pro Black" panose="020B0803030403020204" pitchFamily="34" charset="0"/>
                <a:cs typeface="Times New Roman" pitchFamily="18" charset="0"/>
              </a:rPr>
              <a:t>xắc</a:t>
            </a:r>
            <a:endParaRPr lang="en-US" sz="4000" b="1" dirty="0">
              <a:solidFill>
                <a:srgbClr val="C00000"/>
              </a:solidFill>
              <a:latin typeface="Source Sans Pro Black" panose="020B0803030403020204" pitchFamily="34" charset="0"/>
              <a:cs typeface="Times New Roman" pitchFamily="18" charset="0"/>
            </a:endParaRPr>
          </a:p>
        </p:txBody>
      </p:sp>
      <p:sp>
        <p:nvSpPr>
          <p:cNvPr id="7" name="TextBox 6"/>
          <p:cNvSpPr txBox="1"/>
          <p:nvPr/>
        </p:nvSpPr>
        <p:spPr>
          <a:xfrm>
            <a:off x="1066800" y="2657601"/>
            <a:ext cx="9372600" cy="3246530"/>
          </a:xfrm>
          <a:prstGeom prst="rect">
            <a:avLst/>
          </a:prstGeom>
          <a:noFill/>
        </p:spPr>
        <p:txBody>
          <a:bodyPr wrap="square" rtlCol="0">
            <a:spAutoFit/>
          </a:bodyPr>
          <a:lstStyle/>
          <a:p>
            <a:pPr marL="342900" indent="-342900" algn="just">
              <a:lnSpc>
                <a:spcPct val="150000"/>
              </a:lnSpc>
              <a:buFontTx/>
              <a:buChar char="-"/>
            </a:pPr>
            <a:r>
              <a:rPr lang="en-US" sz="2800">
                <a:latin typeface="Times New Roman" pitchFamily="18" charset="0"/>
                <a:cs typeface="Times New Roman" pitchFamily="18" charset="0"/>
              </a:rPr>
              <a:t>Các nhóm thực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a:t>
            </a:r>
            <a:r>
              <a:rPr lang="en-US" sz="2800" dirty="0">
                <a:latin typeface="Times New Roman" pitchFamily="18" charset="0"/>
                <a:cs typeface="Times New Roman" pitchFamily="18" charset="0"/>
              </a:rPr>
              <a:t> 10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bảng</a:t>
            </a:r>
            <a:r>
              <a:rPr lang="en-US" sz="2800">
                <a:latin typeface="Times New Roman" pitchFamily="18" charset="0"/>
                <a:cs typeface="Times New Roman" pitchFamily="18" charset="0"/>
              </a:rPr>
              <a:t> nhóm trong thời gian 5 phút.</a:t>
            </a:r>
            <a:endParaRPr lang="en-US" sz="2800" dirty="0">
              <a:latin typeface="Times New Roman" pitchFamily="18" charset="0"/>
              <a:cs typeface="Times New Roman" pitchFamily="18" charset="0"/>
            </a:endParaRPr>
          </a:p>
          <a:p>
            <a:pPr marL="342900" indent="-342900" algn="just">
              <a:lnSpc>
                <a:spcPct val="150000"/>
              </a:lnSpc>
              <a:buFontTx/>
              <a:buChar char="-"/>
            </a:pPr>
            <a:r>
              <a:rPr lang="en-US" sz="2800">
                <a:latin typeface="Times New Roman" pitchFamily="18" charset="0"/>
                <a:cs typeface="Times New Roman" pitchFamily="18" charset="0"/>
              </a:rPr>
              <a:t>Sau khi hết giờ các nhóm trả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câu</a:t>
            </a:r>
            <a:r>
              <a:rPr lang="en-US" sz="2800">
                <a:latin typeface="Times New Roman" pitchFamily="18" charset="0"/>
                <a:cs typeface="Times New Roman" pitchFamily="18" charset="0"/>
              </a:rPr>
              <a:t> hỏi sau: </a:t>
            </a:r>
            <a:endParaRPr lang="en-US" sz="2800" dirty="0">
              <a:latin typeface="Times New Roman" pitchFamily="18" charset="0"/>
              <a:cs typeface="Times New Roman" pitchFamily="18" charset="0"/>
            </a:endParaRPr>
          </a:p>
          <a:p>
            <a:pPr algn="ctr">
              <a:lnSpc>
                <a:spcPct val="150000"/>
              </a:lnSpc>
            </a:pPr>
            <a:r>
              <a:rPr lang="en-US" sz="2800" dirty="0">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Có</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thể</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xảy</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ra</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những</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kết</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quả</a:t>
            </a:r>
            <a:r>
              <a:rPr lang="en-US" sz="2800" b="1" dirty="0">
                <a:solidFill>
                  <a:schemeClr val="accent3"/>
                </a:solidFill>
                <a:latin typeface="Times New Roman" pitchFamily="18" charset="0"/>
                <a:cs typeface="Times New Roman" pitchFamily="18" charset="0"/>
              </a:rPr>
              <a:t> </a:t>
            </a:r>
            <a:r>
              <a:rPr lang="en-US" sz="2800" b="1" dirty="0" err="1">
                <a:solidFill>
                  <a:schemeClr val="accent3"/>
                </a:solidFill>
                <a:latin typeface="Times New Roman" pitchFamily="18" charset="0"/>
                <a:cs typeface="Times New Roman" pitchFamily="18" charset="0"/>
              </a:rPr>
              <a:t>nào</a:t>
            </a:r>
            <a:r>
              <a:rPr lang="en-US" sz="2800" b="1" dirty="0">
                <a:solidFill>
                  <a:schemeClr val="accent3"/>
                </a:solidFill>
                <a:latin typeface="Times New Roman" pitchFamily="18" charset="0"/>
                <a:cs typeface="Times New Roman" pitchFamily="18" charset="0"/>
              </a:rPr>
              <a:t>?</a:t>
            </a:r>
          </a:p>
        </p:txBody>
      </p:sp>
      <p:pic>
        <p:nvPicPr>
          <p:cNvPr id="189" name="Picture 2" descr="https://tse3.mm.bing.net/th?id=OIP.goJxEe5jik9o4_N4enAp1AAAAA&amp;pid=Api&amp;P=0&amp;w=194&amp;h=1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859632"/>
            <a:ext cx="1981200" cy="1752599"/>
          </a:xfrm>
          <a:prstGeom prst="rect">
            <a:avLst/>
          </a:prstGeom>
          <a:noFill/>
          <a:extLst>
            <a:ext uri="{909E8E84-426E-40DD-AFC4-6F175D3DCCD1}">
              <a14:hiddenFill xmlns:a14="http://schemas.microsoft.com/office/drawing/2010/main">
                <a:solidFill>
                  <a:srgbClr val="FFFFFF"/>
                </a:solidFill>
              </a14:hiddenFill>
            </a:ext>
          </a:extLst>
        </p:spPr>
      </p:pic>
      <p:pic>
        <p:nvPicPr>
          <p:cNvPr id="2" name="5 phú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8600" y="892967"/>
            <a:ext cx="3056469" cy="1719264"/>
          </a:xfrm>
          <a:prstGeom prst="rect">
            <a:avLst/>
          </a:prstGeom>
        </p:spPr>
      </p:pic>
    </p:spTree>
    <p:extLst>
      <p:ext uri="{BB962C8B-B14F-4D97-AF65-F5344CB8AC3E}">
        <p14:creationId xmlns:p14="http://schemas.microsoft.com/office/powerpoint/2010/main" val="27209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89"/>
                                        </p:tgtEl>
                                        <p:attrNameLst>
                                          <p:attrName>style.visibility</p:attrName>
                                        </p:attrNameLst>
                                      </p:cBhvr>
                                      <p:to>
                                        <p:strVal val="visible"/>
                                      </p:to>
                                    </p:set>
                                    <p:anim calcmode="lin" valueType="num">
                                      <p:cBhvr>
                                        <p:cTn id="11" dur="1000" fill="hold"/>
                                        <p:tgtEl>
                                          <p:spTgt spid="189"/>
                                        </p:tgtEl>
                                        <p:attrNameLst>
                                          <p:attrName>ppt_w</p:attrName>
                                        </p:attrNameLst>
                                      </p:cBhvr>
                                      <p:tavLst>
                                        <p:tav tm="0">
                                          <p:val>
                                            <p:fltVal val="0"/>
                                          </p:val>
                                        </p:tav>
                                        <p:tav tm="100000">
                                          <p:val>
                                            <p:strVal val="#ppt_w"/>
                                          </p:val>
                                        </p:tav>
                                      </p:tavLst>
                                    </p:anim>
                                    <p:anim calcmode="lin" valueType="num">
                                      <p:cBhvr>
                                        <p:cTn id="12" dur="1000" fill="hold"/>
                                        <p:tgtEl>
                                          <p:spTgt spid="189"/>
                                        </p:tgtEl>
                                        <p:attrNameLst>
                                          <p:attrName>ppt_h</p:attrName>
                                        </p:attrNameLst>
                                      </p:cBhvr>
                                      <p:tavLst>
                                        <p:tav tm="0">
                                          <p:val>
                                            <p:fltVal val="0"/>
                                          </p:val>
                                        </p:tav>
                                        <p:tav tm="100000">
                                          <p:val>
                                            <p:strVal val="#ppt_h"/>
                                          </p:val>
                                        </p:tav>
                                      </p:tavLst>
                                    </p:anim>
                                    <p:anim calcmode="lin" valueType="num">
                                      <p:cBhvr>
                                        <p:cTn id="13" dur="1000" fill="hold"/>
                                        <p:tgtEl>
                                          <p:spTgt spid="189"/>
                                        </p:tgtEl>
                                        <p:attrNameLst>
                                          <p:attrName>style.rotation</p:attrName>
                                        </p:attrNameLst>
                                      </p:cBhvr>
                                      <p:tavLst>
                                        <p:tav tm="0">
                                          <p:val>
                                            <p:fltVal val="90"/>
                                          </p:val>
                                        </p:tav>
                                        <p:tav tm="100000">
                                          <p:val>
                                            <p:fltVal val="0"/>
                                          </p:val>
                                        </p:tav>
                                      </p:tavLst>
                                    </p:anim>
                                    <p:animEffect transition="in" filter="fade">
                                      <p:cBhvr>
                                        <p:cTn id="14" dur="1000"/>
                                        <p:tgtEl>
                                          <p:spTgt spid="18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31995"/>
              </p:ext>
            </p:extLst>
          </p:nvPr>
        </p:nvGraphicFramePr>
        <p:xfrm>
          <a:off x="88232" y="228600"/>
          <a:ext cx="11875168" cy="3484906"/>
        </p:xfrm>
        <a:graphic>
          <a:graphicData uri="http://schemas.openxmlformats.org/drawingml/2006/table">
            <a:tbl>
              <a:tblPr firstRow="1" bandRow="1">
                <a:tableStyleId>{5C22544A-7EE6-4342-B048-85BDC9FD1C3A}</a:tableStyleId>
              </a:tblPr>
              <a:tblGrid>
                <a:gridCol w="5480846">
                  <a:extLst>
                    <a:ext uri="{9D8B030D-6E8A-4147-A177-3AD203B41FA5}">
                      <a16:colId xmlns:a16="http://schemas.microsoft.com/office/drawing/2014/main" val="20000"/>
                    </a:ext>
                  </a:extLst>
                </a:gridCol>
                <a:gridCol w="6394322">
                  <a:extLst>
                    <a:ext uri="{9D8B030D-6E8A-4147-A177-3AD203B41FA5}">
                      <a16:colId xmlns:a16="http://schemas.microsoft.com/office/drawing/2014/main" val="20001"/>
                    </a:ext>
                  </a:extLst>
                </a:gridCol>
              </a:tblGrid>
              <a:tr h="779194">
                <a:tc>
                  <a:txBody>
                    <a:bodyPr/>
                    <a:lstStyle/>
                    <a:p>
                      <a:pPr algn="ctr"/>
                      <a:r>
                        <a:rPr lang="en-US" sz="4200" dirty="0" err="1"/>
                        <a:t>Trò</a:t>
                      </a:r>
                      <a:r>
                        <a:rPr lang="en-US" sz="4200" baseline="0" dirty="0"/>
                        <a:t> </a:t>
                      </a:r>
                      <a:r>
                        <a:rPr lang="en-US" sz="4200" baseline="0" dirty="0" err="1"/>
                        <a:t>chơi</a:t>
                      </a:r>
                      <a:r>
                        <a:rPr lang="en-US" sz="4200" baseline="0" dirty="0"/>
                        <a:t>, </a:t>
                      </a:r>
                      <a:r>
                        <a:rPr lang="en-US" sz="4200" baseline="0" dirty="0" err="1"/>
                        <a:t>thí</a:t>
                      </a:r>
                      <a:r>
                        <a:rPr lang="en-US" sz="4200" baseline="0" dirty="0"/>
                        <a:t> </a:t>
                      </a:r>
                      <a:r>
                        <a:rPr lang="en-US" sz="4200" baseline="0" dirty="0" err="1"/>
                        <a:t>nghiệm</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200" dirty="0" err="1"/>
                        <a:t>Kết</a:t>
                      </a:r>
                      <a:r>
                        <a:rPr lang="en-US" sz="4200" baseline="0" dirty="0"/>
                        <a:t> </a:t>
                      </a:r>
                      <a:r>
                        <a:rPr lang="en-US" sz="4200" baseline="0" dirty="0" err="1"/>
                        <a:t>quả</a:t>
                      </a:r>
                      <a:r>
                        <a:rPr lang="en-US" sz="4200" baseline="0" dirty="0"/>
                        <a:t> </a:t>
                      </a:r>
                      <a:r>
                        <a:rPr lang="en-US" sz="4200" baseline="0" dirty="0" err="1"/>
                        <a:t>có</a:t>
                      </a:r>
                      <a:r>
                        <a:rPr lang="en-US" sz="4200" baseline="0" dirty="0"/>
                        <a:t> </a:t>
                      </a:r>
                      <a:r>
                        <a:rPr lang="en-US" sz="4200" baseline="0" dirty="0" err="1"/>
                        <a:t>thể</a:t>
                      </a: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05712">
                <a:tc>
                  <a:txBody>
                    <a:bodyPr/>
                    <a:lstStyle/>
                    <a:p>
                      <a:pPr algn="ctr"/>
                      <a:endParaRPr lang="en-US" sz="4200" dirty="0"/>
                    </a:p>
                    <a:p>
                      <a:pPr algn="ctr"/>
                      <a:endParaRPr lang="en-US" sz="4200" dirty="0"/>
                    </a:p>
                    <a:p>
                      <a:pPr algn="ctr"/>
                      <a:endParaRPr lang="en-US" sz="4200" dirty="0"/>
                    </a:p>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200" dirty="0"/>
                    </a:p>
                  </a:txBody>
                  <a:tcPr marL="137021" marR="137021" marT="68511" marB="6851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066800"/>
            <a:ext cx="5129159" cy="257251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5710697" y="1254431"/>
            <a:ext cx="3004409" cy="131741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8059"/>
          <a:stretch/>
        </p:blipFill>
        <p:spPr>
          <a:xfrm>
            <a:off x="7801286" y="1161777"/>
            <a:ext cx="3004408" cy="1368543"/>
          </a:xfrm>
          <a:prstGeom prst="rect">
            <a:avLst/>
          </a:prstGeom>
        </p:spPr>
      </p:pic>
    </p:spTree>
    <p:extLst>
      <p:ext uri="{BB962C8B-B14F-4D97-AF65-F5344CB8AC3E}">
        <p14:creationId xmlns:p14="http://schemas.microsoft.com/office/powerpoint/2010/main" val="39772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85800" y="1981200"/>
            <a:ext cx="10972800" cy="4708981"/>
          </a:xfrm>
          <a:prstGeom prst="rect">
            <a:avLst/>
          </a:prstGeom>
          <a:solidFill>
            <a:schemeClr val="bg1"/>
          </a:solidFill>
        </p:spPr>
        <p:txBody>
          <a:bodyPr wrap="square">
            <a:spAutoFit/>
          </a:bodyPr>
          <a:lstStyle/>
          <a:p>
            <a:pPr algn="just">
              <a:lnSpc>
                <a:spcPct val="120000"/>
              </a:lnSpc>
            </a:pPr>
            <a:r>
              <a:rPr lang="vi-VN" sz="5000" b="1" dirty="0">
                <a:latin typeface="#9Slide05 Filmotype Honey" panose="02000000000000000000" pitchFamily="2" charset="0"/>
                <a:cs typeface="Times New Roman" pitchFamily="18" charset="0"/>
              </a:rPr>
              <a:t>Luật chơi </a:t>
            </a:r>
            <a:r>
              <a:rPr lang="en-US" sz="5000" b="1" dirty="0">
                <a:latin typeface="#9Slide05 Filmotype Honey" panose="02000000000000000000" pitchFamily="2" charset="0"/>
                <a:cs typeface="Times New Roman" pitchFamily="18" charset="0"/>
              </a:rPr>
              <a:t>: </a:t>
            </a:r>
            <a:r>
              <a:rPr lang="vi-VN" sz="5000" b="1" u="sng" dirty="0">
                <a:solidFill>
                  <a:srgbClr val="C00000"/>
                </a:solidFill>
                <a:latin typeface="#9Slide05 Filmotype Honey" panose="02000000000000000000" pitchFamily="2" charset="0"/>
                <a:cs typeface="Times New Roman" pitchFamily="18" charset="0"/>
              </a:rPr>
              <a:t>Thắng - thua được quy định như sau:</a:t>
            </a:r>
            <a:r>
              <a:rPr lang="vi-VN" sz="5000" dirty="0">
                <a:latin typeface="#9Slide05 Filmotype Honey" panose="02000000000000000000" pitchFamily="2" charset="0"/>
                <a:cs typeface="Times New Roman" pitchFamily="18" charset="0"/>
              </a:rPr>
              <a:t> </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Búa thắng được kéo, thua tờ giấy. Kéo thắng được tờ giấy</a:t>
            </a:r>
            <a:r>
              <a:rPr lang="en-US" sz="5000" dirty="0">
                <a:latin typeface="#9Slide05 Filmotype Honey" panose="02000000000000000000" pitchFamily="2" charset="0"/>
                <a:cs typeface="Times New Roman" pitchFamily="18" charset="0"/>
              </a:rPr>
              <a:t>.</a:t>
            </a:r>
            <a:endParaRPr lang="vi-VN" sz="5000" dirty="0">
              <a:latin typeface="#9Slide05 Filmotype Honey" panose="02000000000000000000" pitchFamily="2" charset="0"/>
              <a:cs typeface="Times New Roman" pitchFamily="18" charset="0"/>
            </a:endParaRP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Người chơi phải giơ tay ra kí hiệu cùng một lúc, không được ra chậm quá hoặc ra nhanh quá.</a:t>
            </a:r>
          </a:p>
          <a:p>
            <a:pPr algn="just">
              <a:lnSpc>
                <a:spcPct val="120000"/>
              </a:lnSpc>
            </a:pPr>
            <a:r>
              <a:rPr lang="en-US" sz="5000" dirty="0">
                <a:latin typeface="#9Slide05 Filmotype Honey" panose="02000000000000000000" pitchFamily="2" charset="0"/>
                <a:cs typeface="Times New Roman" pitchFamily="18" charset="0"/>
              </a:rPr>
              <a:t>- </a:t>
            </a:r>
            <a:r>
              <a:rPr lang="vi-VN" sz="5000" dirty="0">
                <a:latin typeface="#9Slide05 Filmotype Honey" panose="02000000000000000000" pitchFamily="2" charset="0"/>
                <a:cs typeface="Times New Roman" pitchFamily="18" charset="0"/>
              </a:rPr>
              <a:t>Nếu ai cố ý ra chậm quá là thua cuộc hoặc phải chơi lại.</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431" r="5231" b="12119"/>
          <a:stretch/>
        </p:blipFill>
        <p:spPr>
          <a:xfrm>
            <a:off x="7906800" y="0"/>
            <a:ext cx="4285200" cy="1905000"/>
          </a:xfrm>
          <a:prstGeom prst="rect">
            <a:avLst/>
          </a:prstGeom>
        </p:spPr>
      </p:pic>
      <p:sp>
        <p:nvSpPr>
          <p:cNvPr id="5" name="Rectangle 4"/>
          <p:cNvSpPr/>
          <p:nvPr/>
        </p:nvSpPr>
        <p:spPr>
          <a:xfrm>
            <a:off x="0" y="0"/>
            <a:ext cx="7906800" cy="1905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735" y="583169"/>
            <a:ext cx="7795065" cy="1015663"/>
          </a:xfrm>
          <a:prstGeom prst="rect">
            <a:avLst/>
          </a:prstGeom>
          <a:noFill/>
        </p:spPr>
        <p:txBody>
          <a:bodyPr wrap="square" rtlCol="0">
            <a:spAutoFit/>
          </a:bodyPr>
          <a:lstStyle/>
          <a:p>
            <a:pPr algn="ctr"/>
            <a:r>
              <a:rPr lang="en-US" sz="6000" b="1">
                <a:solidFill>
                  <a:schemeClr val="bg1"/>
                </a:solidFill>
                <a:latin typeface="#9Slide05 Filmotype Honey" panose="02000000000000000000" pitchFamily="2" charset="0"/>
                <a:ea typeface="#9Slide05 Amtenar" panose="02000000000000000000" pitchFamily="2" charset="0"/>
                <a:cs typeface="Times New Roman" pitchFamily="18" charset="0"/>
              </a:rPr>
              <a:t>TRÒ   CHƠI   OẲN   TÙ   TÌ</a:t>
            </a:r>
            <a:endParaRPr lang="en-US" sz="6000" b="1" dirty="0">
              <a:solidFill>
                <a:schemeClr val="bg1"/>
              </a:solidFill>
              <a:latin typeface="#9Slide05 Filmotype Honey" panose="020000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35054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43322132"/>
              </p:ext>
            </p:extLst>
          </p:nvPr>
        </p:nvGraphicFramePr>
        <p:xfrm>
          <a:off x="-50801" y="0"/>
          <a:ext cx="12242801" cy="6858000"/>
        </p:xfrm>
        <a:graphic>
          <a:graphicData uri="http://schemas.openxmlformats.org/drawingml/2006/table">
            <a:tbl>
              <a:tblPr firstRow="1" bandRow="1">
                <a:tableStyleId>{5C22544A-7EE6-4342-B048-85BDC9FD1C3A}</a:tableStyleId>
              </a:tblPr>
              <a:tblGrid>
                <a:gridCol w="5650524">
                  <a:extLst>
                    <a:ext uri="{9D8B030D-6E8A-4147-A177-3AD203B41FA5}">
                      <a16:colId xmlns:a16="http://schemas.microsoft.com/office/drawing/2014/main" val="20000"/>
                    </a:ext>
                  </a:extLst>
                </a:gridCol>
                <a:gridCol w="6592277">
                  <a:extLst>
                    <a:ext uri="{9D8B030D-6E8A-4147-A177-3AD203B41FA5}">
                      <a16:colId xmlns:a16="http://schemas.microsoft.com/office/drawing/2014/main" val="20001"/>
                    </a:ext>
                  </a:extLst>
                </a:gridCol>
              </a:tblGrid>
              <a:tr h="863600">
                <a:tc>
                  <a:txBody>
                    <a:bodyPr/>
                    <a:lstStyle/>
                    <a:p>
                      <a:pPr algn="ctr"/>
                      <a:r>
                        <a:rPr lang="en-US" sz="4300" dirty="0" err="1"/>
                        <a:t>Trò</a:t>
                      </a:r>
                      <a:r>
                        <a:rPr lang="en-US" sz="4300" baseline="0" dirty="0"/>
                        <a:t> </a:t>
                      </a:r>
                      <a:r>
                        <a:rPr lang="en-US" sz="4300" baseline="0" dirty="0" err="1"/>
                        <a:t>chơi</a:t>
                      </a:r>
                      <a:r>
                        <a:rPr lang="en-US" sz="4300" baseline="0" dirty="0"/>
                        <a:t>, </a:t>
                      </a:r>
                      <a:r>
                        <a:rPr lang="en-US" sz="4300" baseline="0" dirty="0" err="1"/>
                        <a:t>thí</a:t>
                      </a:r>
                      <a:r>
                        <a:rPr lang="en-US" sz="4300" baseline="0" dirty="0"/>
                        <a:t> </a:t>
                      </a:r>
                      <a:r>
                        <a:rPr lang="en-US" sz="4300" baseline="0" dirty="0" err="1"/>
                        <a:t>nghiệm</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300" dirty="0" err="1"/>
                        <a:t>Kết</a:t>
                      </a:r>
                      <a:r>
                        <a:rPr lang="en-US" sz="4300" baseline="0" dirty="0"/>
                        <a:t> </a:t>
                      </a:r>
                      <a:r>
                        <a:rPr lang="en-US" sz="4300" baseline="0" dirty="0" err="1"/>
                        <a:t>quả</a:t>
                      </a: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97200">
                <a:tc>
                  <a:txBody>
                    <a:bodyPr/>
                    <a:lstStyle/>
                    <a:p>
                      <a:pPr algn="ctr"/>
                      <a:endParaRPr lang="en-US" sz="4300" dirty="0"/>
                    </a:p>
                    <a:p>
                      <a:pPr algn="ctr"/>
                      <a:endParaRPr lang="en-US" sz="4300" dirty="0"/>
                    </a:p>
                    <a:p>
                      <a:pPr algn="ctr"/>
                      <a:endParaRPr lang="en-US" sz="4300" dirty="0"/>
                    </a:p>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4300" dirty="0"/>
                    </a:p>
                  </a:txBody>
                  <a:tcPr marL="140547" marR="140547" marT="70273" marB="702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73" y="867284"/>
            <a:ext cx="5287950" cy="2945999"/>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806" r="4384" b="5580"/>
          <a:stretch/>
        </p:blipFill>
        <p:spPr>
          <a:xfrm>
            <a:off x="32657" y="3929392"/>
            <a:ext cx="5402783" cy="268406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5522" y="4179761"/>
            <a:ext cx="6420287" cy="1742572"/>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50000"/>
          <a:stretch/>
        </p:blipFill>
        <p:spPr>
          <a:xfrm>
            <a:off x="5675522" y="1205589"/>
            <a:ext cx="3097421" cy="146528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8059"/>
          <a:stretch/>
        </p:blipFill>
        <p:spPr>
          <a:xfrm>
            <a:off x="7766109" y="1111038"/>
            <a:ext cx="3097421" cy="1522145"/>
          </a:xfrm>
          <a:prstGeom prst="rect">
            <a:avLst/>
          </a:prstGeom>
        </p:spPr>
      </p:pic>
    </p:spTree>
    <p:extLst>
      <p:ext uri="{BB962C8B-B14F-4D97-AF65-F5344CB8AC3E}">
        <p14:creationId xmlns:p14="http://schemas.microsoft.com/office/powerpoint/2010/main" val="199469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E5B179-75B9-4F70-965D-845B2E0CCF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5528"/>
          <a:stretch/>
        </p:blipFill>
        <p:spPr>
          <a:xfrm>
            <a:off x="4210050" y="3733800"/>
            <a:ext cx="3771900" cy="3013883"/>
          </a:xfrm>
          <a:prstGeom prst="rect">
            <a:avLst/>
          </a:prstGeom>
        </p:spPr>
      </p:pic>
      <p:sp>
        <p:nvSpPr>
          <p:cNvPr id="4" name="Rectangle 3">
            <a:extLst>
              <a:ext uri="{FF2B5EF4-FFF2-40B4-BE49-F238E27FC236}">
                <a16:creationId xmlns:a16="http://schemas.microsoft.com/office/drawing/2014/main" id="{58C965FC-6AA5-463B-A5EC-EFB20580F374}"/>
              </a:ext>
            </a:extLst>
          </p:cNvPr>
          <p:cNvSpPr/>
          <p:nvPr/>
        </p:nvSpPr>
        <p:spPr>
          <a:xfrm>
            <a:off x="1981200" y="0"/>
            <a:ext cx="8229600" cy="1447800"/>
          </a:xfrm>
          <a:prstGeom prst="rect">
            <a:avLst/>
          </a:prstGeom>
          <a:solidFill>
            <a:srgbClr val="2565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4798E2-09E6-4DF1-9DA1-41C7B46C6B26}"/>
              </a:ext>
            </a:extLst>
          </p:cNvPr>
          <p:cNvSpPr txBox="1"/>
          <p:nvPr/>
        </p:nvSpPr>
        <p:spPr>
          <a:xfrm>
            <a:off x="1676401" y="152400"/>
            <a:ext cx="8686799" cy="938719"/>
          </a:xfrm>
          <a:prstGeom prst="rect">
            <a:avLst/>
          </a:prstGeom>
          <a:noFill/>
        </p:spPr>
        <p:txBody>
          <a:bodyPr wrap="square" rtlCol="0">
            <a:spAutoFit/>
          </a:bodyPr>
          <a:lstStyle/>
          <a:p>
            <a:pPr algn="ctr"/>
            <a:r>
              <a:rPr lang="en-US" sz="5500" b="1">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rPr>
              <a:t>TRÒ CHƠI CHỌN BÓNG</a:t>
            </a:r>
            <a:endParaRPr lang="en-US" sz="5500" b="1" dirty="0">
              <a:solidFill>
                <a:schemeClr val="bg1"/>
              </a:solidFill>
              <a:latin typeface="#9Slide03 SFU Salzburg" panose="00000500000000000000" pitchFamily="2" charset="0"/>
              <a:ea typeface="#9Slide05 Amtenar" panose="02000000000000000000" pitchFamily="2" charset="0"/>
              <a:cs typeface="#9Slide03 Arima Madurai Medium" panose="00000600000000000000" pitchFamily="2" charset="0"/>
            </a:endParaRPr>
          </a:p>
        </p:txBody>
      </p:sp>
      <p:sp>
        <p:nvSpPr>
          <p:cNvPr id="6" name="Rectangle 5">
            <a:extLst>
              <a:ext uri="{FF2B5EF4-FFF2-40B4-BE49-F238E27FC236}">
                <a16:creationId xmlns:a16="http://schemas.microsoft.com/office/drawing/2014/main" id="{F8816B3E-7DDA-4052-B3C7-C2840E3B983F}"/>
              </a:ext>
            </a:extLst>
          </p:cNvPr>
          <p:cNvSpPr/>
          <p:nvPr/>
        </p:nvSpPr>
        <p:spPr>
          <a:xfrm>
            <a:off x="2209800" y="1828800"/>
            <a:ext cx="7772400" cy="1696170"/>
          </a:xfrm>
          <a:prstGeom prst="rect">
            <a:avLst/>
          </a:prstGeom>
          <a:noFill/>
        </p:spPr>
        <p:txBody>
          <a:bodyPr wrap="square">
            <a:spAutoFit/>
          </a:bodyPr>
          <a:lstStyle/>
          <a:p>
            <a:pPr algn="ctr">
              <a:lnSpc>
                <a:spcPct val="120000"/>
              </a:lnSpc>
            </a:pPr>
            <a:r>
              <a:rPr lang="vi-VN" sz="3000" b="1">
                <a:latin typeface="#9Slide04 SFU TimesTen" panose="00000400000000000000" pitchFamily="2" charset="0"/>
                <a:ea typeface="#9Slide05 Amtenar" panose="02000000000000000000" pitchFamily="2" charset="0"/>
                <a:cs typeface="Times New Roman" pitchFamily="18" charset="0"/>
              </a:rPr>
              <a:t>Luật chơi</a:t>
            </a:r>
            <a:endParaRPr lang="en-US" sz="3000" b="1">
              <a:latin typeface="#9Slide04 SFU TimesTen" panose="00000400000000000000" pitchFamily="2" charset="0"/>
              <a:ea typeface="#9Slide05 Amtenar" panose="02000000000000000000" pitchFamily="2" charset="0"/>
              <a:cs typeface="Times New Roman" pitchFamily="18" charset="0"/>
            </a:endParaRPr>
          </a:p>
          <a:p>
            <a:pPr algn="just">
              <a:lnSpc>
                <a:spcPct val="120000"/>
              </a:lnSpc>
            </a:pPr>
            <a:r>
              <a:rPr lang="en-US" sz="3000" b="1">
                <a:solidFill>
                  <a:srgbClr val="003366"/>
                </a:solidFill>
                <a:latin typeface="#9Slide04 SFU TimesTen" panose="00000400000000000000" pitchFamily="2" charset="0"/>
                <a:ea typeface="#9Slide05 Amtenar" panose="02000000000000000000" pitchFamily="2" charset="0"/>
                <a:cs typeface="Times New Roman" pitchFamily="18" charset="0"/>
              </a:rPr>
              <a:t>Không nhìn vào túi, lấy ra một quả bóng, ghi lại màu của quả bóng được lấy ra trên bảng.</a:t>
            </a:r>
            <a:endParaRPr lang="vi-VN" sz="3000" b="1" dirty="0">
              <a:solidFill>
                <a:srgbClr val="003366"/>
              </a:solidFill>
              <a:latin typeface="#9Slide04 SFU TimesTen" panose="00000400000000000000" pitchFamily="2" charset="0"/>
              <a:ea typeface="#9Slide05 Amtenar" panose="02000000000000000000" pitchFamily="2" charset="0"/>
              <a:cs typeface="Times New Roman" pitchFamily="18" charset="0"/>
            </a:endParaRPr>
          </a:p>
        </p:txBody>
      </p:sp>
    </p:spTree>
    <p:extLst>
      <p:ext uri="{BB962C8B-B14F-4D97-AF65-F5344CB8AC3E}">
        <p14:creationId xmlns:p14="http://schemas.microsoft.com/office/powerpoint/2010/main" val="280543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694144" y="1180120"/>
            <a:ext cx="6749516" cy="574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352892"/>
              </p:ext>
            </p:extLst>
          </p:nvPr>
        </p:nvGraphicFramePr>
        <p:xfrm>
          <a:off x="0" y="0"/>
          <a:ext cx="12191999" cy="6858002"/>
        </p:xfrm>
        <a:graphic>
          <a:graphicData uri="http://schemas.openxmlformats.org/drawingml/2006/table">
            <a:tbl>
              <a:tblPr firstRow="1" bandRow="1">
                <a:tableStyleId>{5C22544A-7EE6-4342-B048-85BDC9FD1C3A}</a:tableStyleId>
              </a:tblPr>
              <a:tblGrid>
                <a:gridCol w="5627077">
                  <a:extLst>
                    <a:ext uri="{9D8B030D-6E8A-4147-A177-3AD203B41FA5}">
                      <a16:colId xmlns:a16="http://schemas.microsoft.com/office/drawing/2014/main" val="20000"/>
                    </a:ext>
                  </a:extLst>
                </a:gridCol>
                <a:gridCol w="6564922">
                  <a:extLst>
                    <a:ext uri="{9D8B030D-6E8A-4147-A177-3AD203B41FA5}">
                      <a16:colId xmlns:a16="http://schemas.microsoft.com/office/drawing/2014/main" val="20001"/>
                    </a:ext>
                  </a:extLst>
                </a:gridCol>
              </a:tblGrid>
              <a:tr h="600959">
                <a:tc>
                  <a:txBody>
                    <a:bodyPr/>
                    <a:lstStyle/>
                    <a:p>
                      <a:pPr algn="ctr"/>
                      <a:r>
                        <a:rPr lang="en-US" sz="3200" dirty="0" err="1"/>
                        <a:t>Trò</a:t>
                      </a:r>
                      <a:r>
                        <a:rPr lang="en-US" sz="3200" baseline="0" dirty="0"/>
                        <a:t> </a:t>
                      </a:r>
                      <a:r>
                        <a:rPr lang="en-US" sz="3200" baseline="0" dirty="0" err="1"/>
                        <a:t>chơi</a:t>
                      </a:r>
                      <a:r>
                        <a:rPr lang="en-US" sz="3200" baseline="0" dirty="0"/>
                        <a:t>, </a:t>
                      </a:r>
                      <a:r>
                        <a:rPr lang="en-US" sz="3200" baseline="0" dirty="0" err="1"/>
                        <a:t>thí</a:t>
                      </a:r>
                      <a:r>
                        <a:rPr lang="en-US" sz="3200" baseline="0" dirty="0"/>
                        <a:t> </a:t>
                      </a:r>
                      <a:r>
                        <a:rPr lang="en-US" sz="3200" baseline="0" dirty="0" err="1"/>
                        <a:t>nghiệm</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Kết</a:t>
                      </a:r>
                      <a:r>
                        <a:rPr lang="en-US" sz="3200" baseline="0" dirty="0"/>
                        <a:t> </a:t>
                      </a:r>
                      <a:r>
                        <a:rPr lang="en-US" sz="3200" baseline="0" dirty="0" err="1"/>
                        <a:t>quả</a:t>
                      </a: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085681">
                <a:tc>
                  <a:txBody>
                    <a:bodyPr/>
                    <a:lstStyle/>
                    <a:p>
                      <a:pPr algn="ctr"/>
                      <a:endParaRPr lang="en-US" sz="3200" dirty="0"/>
                    </a:p>
                    <a:p>
                      <a:pPr algn="ctr"/>
                      <a:endParaRPr lang="en-US" sz="3200" dirty="0"/>
                    </a:p>
                    <a:p>
                      <a:pPr algn="ctr"/>
                      <a:endParaRPr lang="en-US" sz="3200" dirty="0"/>
                    </a:p>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marL="106051" marR="106051" marT="53026" marB="530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5" y="616950"/>
            <a:ext cx="5266005" cy="205005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6806" r="4384" b="5580"/>
          <a:stretch/>
        </p:blipFill>
        <p:spPr>
          <a:xfrm>
            <a:off x="93775" y="2755294"/>
            <a:ext cx="5380366" cy="1867775"/>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55528"/>
          <a:stretch/>
        </p:blipFill>
        <p:spPr>
          <a:xfrm>
            <a:off x="1745179" y="5003254"/>
            <a:ext cx="2389952" cy="176752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2938124"/>
            <a:ext cx="6393645" cy="121261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b="50000"/>
          <a:stretch/>
        </p:blipFill>
        <p:spPr>
          <a:xfrm>
            <a:off x="6331047" y="1220443"/>
            <a:ext cx="3084566" cy="1019653"/>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t="48059"/>
          <a:stretch/>
        </p:blipFill>
        <p:spPr>
          <a:xfrm>
            <a:off x="8421634" y="1126471"/>
            <a:ext cx="3084566" cy="1059224"/>
          </a:xfrm>
          <a:prstGeom prst="rect">
            <a:avLst/>
          </a:prstGeom>
        </p:spPr>
      </p:pic>
      <p:grpSp>
        <p:nvGrpSpPr>
          <p:cNvPr id="19" name="Group 18">
            <a:extLst>
              <a:ext uri="{FF2B5EF4-FFF2-40B4-BE49-F238E27FC236}">
                <a16:creationId xmlns:a16="http://schemas.microsoft.com/office/drawing/2014/main" id="{D4A9649A-B054-4BF4-A94F-37B014F198C2}"/>
              </a:ext>
            </a:extLst>
          </p:cNvPr>
          <p:cNvGrpSpPr/>
          <p:nvPr/>
        </p:nvGrpSpPr>
        <p:grpSpPr>
          <a:xfrm>
            <a:off x="6814994" y="5217651"/>
            <a:ext cx="4767406" cy="1106949"/>
            <a:chOff x="6814994" y="5217651"/>
            <a:chExt cx="4767406" cy="1106949"/>
          </a:xfrm>
        </p:grpSpPr>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70315" t="30630" b="22727"/>
            <a:stretch/>
          </p:blipFill>
          <p:spPr>
            <a:xfrm>
              <a:off x="7745622" y="5417723"/>
              <a:ext cx="1754854" cy="906877"/>
            </a:xfrm>
            <a:prstGeom prst="rect">
              <a:avLst/>
            </a:prstGeom>
          </p:spPr>
        </p:pic>
        <p:cxnSp>
          <p:nvCxnSpPr>
            <p:cNvPr id="3" name="Straight Arrow Connector 2"/>
            <p:cNvCxnSpPr>
              <a:cxnSpLocks/>
            </p:cNvCxnSpPr>
            <p:nvPr/>
          </p:nvCxnSpPr>
          <p:spPr>
            <a:xfrm>
              <a:off x="7966129" y="5610317"/>
              <a:ext cx="304800" cy="15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14994" y="5217651"/>
              <a:ext cx="1719406"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đỏ</a:t>
              </a:r>
              <a:endParaRPr lang="en-US" sz="2200" b="1" dirty="0">
                <a:solidFill>
                  <a:schemeClr val="accent3"/>
                </a:solidFill>
                <a:latin typeface="Times New Roman" panose="02020603050405020304" pitchFamily="18" charset="0"/>
                <a:cs typeface="Times New Roman" panose="02020603050405020304" pitchFamily="18" charset="0"/>
              </a:endParaRPr>
            </a:p>
          </p:txBody>
        </p:sp>
        <p:cxnSp>
          <p:nvCxnSpPr>
            <p:cNvPr id="15" name="Straight Arrow Connector 14"/>
            <p:cNvCxnSpPr>
              <a:cxnSpLocks/>
            </p:cNvCxnSpPr>
            <p:nvPr/>
          </p:nvCxnSpPr>
          <p:spPr>
            <a:xfrm flipH="1">
              <a:off x="9259185" y="5619417"/>
              <a:ext cx="400664" cy="143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586066" y="5217651"/>
              <a:ext cx="1996334" cy="445745"/>
            </a:xfrm>
            <a:prstGeom prst="rect">
              <a:avLst/>
            </a:prstGeom>
            <a:noFill/>
          </p:spPr>
          <p:txBody>
            <a:bodyPr wrap="square" rtlCol="0">
              <a:spAutoFit/>
            </a:bodyPr>
            <a:lstStyle/>
            <a:p>
              <a:r>
                <a:rPr lang="en-US" sz="2200" b="1" dirty="0" err="1">
                  <a:solidFill>
                    <a:schemeClr val="accent3"/>
                  </a:solidFill>
                  <a:latin typeface="Times New Roman" panose="02020603050405020304" pitchFamily="18" charset="0"/>
                  <a:cs typeface="Times New Roman" panose="02020603050405020304" pitchFamily="18" charset="0"/>
                </a:rPr>
                <a:t>Màu</a:t>
              </a:r>
              <a:r>
                <a:rPr lang="en-US" sz="2200" b="1" dirty="0">
                  <a:solidFill>
                    <a:schemeClr val="accent3"/>
                  </a:solidFill>
                  <a:latin typeface="Times New Roman" panose="02020603050405020304" pitchFamily="18" charset="0"/>
                  <a:cs typeface="Times New Roman" panose="02020603050405020304" pitchFamily="18" charset="0"/>
                </a:rPr>
                <a:t> </a:t>
              </a:r>
              <a:r>
                <a:rPr lang="en-US" sz="2200" b="1" dirty="0" err="1">
                  <a:solidFill>
                    <a:schemeClr val="accent3"/>
                  </a:solidFill>
                  <a:latin typeface="Times New Roman" panose="02020603050405020304" pitchFamily="18" charset="0"/>
                  <a:cs typeface="Times New Roman" panose="02020603050405020304" pitchFamily="18" charset="0"/>
                </a:rPr>
                <a:t>xanh</a:t>
              </a:r>
              <a:endParaRPr lang="en-US" sz="2200" b="1" dirty="0">
                <a:solidFill>
                  <a:schemeClr val="accent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5659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8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1506</TotalTime>
  <Words>1473</Words>
  <Application>Microsoft Office PowerPoint</Application>
  <PresentationFormat>Widescreen</PresentationFormat>
  <Paragraphs>344</Paragraphs>
  <Slides>29</Slides>
  <Notes>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29</vt:i4>
      </vt:variant>
    </vt:vector>
  </HeadingPairs>
  <TitlesOfParts>
    <vt:vector size="44" baseType="lpstr">
      <vt:lpstr>Tw Cen MT</vt:lpstr>
      <vt:lpstr>#9Slide03 SFU Salzburg</vt:lpstr>
      <vt:lpstr>Source Sans Pro Black</vt:lpstr>
      <vt:lpstr>#9Slide04 SFU TimesTen</vt:lpstr>
      <vt:lpstr>Gill Sans MT</vt:lpstr>
      <vt:lpstr>Calibri</vt:lpstr>
      <vt:lpstr>Verdana</vt:lpstr>
      <vt:lpstr>Wingdings 2</vt:lpstr>
      <vt:lpstr>Calibri Light</vt:lpstr>
      <vt:lpstr>Arial</vt:lpstr>
      <vt:lpstr>#9Slide05 Filmotype Honey</vt:lpstr>
      <vt:lpstr>#9Slide03 SFU Helvetica Black</vt:lpstr>
      <vt:lpstr>Times New Roman</vt:lpstr>
      <vt:lpstr>Solstice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dc:creator>
  <cp:lastModifiedBy>Định Đào</cp:lastModifiedBy>
  <cp:revision>200</cp:revision>
  <dcterms:created xsi:type="dcterms:W3CDTF">2021-01-13T22:48:35Z</dcterms:created>
  <dcterms:modified xsi:type="dcterms:W3CDTF">2021-07-27T15:17:35Z</dcterms:modified>
</cp:coreProperties>
</file>