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5" r:id="rId5"/>
    <p:sldId id="259" r:id="rId6"/>
    <p:sldId id="262" r:id="rId7"/>
    <p:sldId id="263" r:id="rId8"/>
    <p:sldId id="264" r:id="rId9"/>
    <p:sldId id="266" r:id="rId10"/>
    <p:sldId id="267" r:id="rId11"/>
    <p:sldId id="269" r:id="rId12"/>
    <p:sldId id="268" r:id="rId13"/>
    <p:sldId id="270" r:id="rId14"/>
    <p:sldId id="271" r:id="rId15"/>
    <p:sldId id="27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67" d="100"/>
          <a:sy n="67" d="100"/>
        </p:scale>
        <p:origin x="6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7493-C84B-4E11-BB70-8F766E19D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9781066-027B-4801-93EA-E7CD621CD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73D874F-5ADF-4A83-93C9-9021ABAE53AF}"/>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5" name="Footer Placeholder 4">
            <a:extLst>
              <a:ext uri="{FF2B5EF4-FFF2-40B4-BE49-F238E27FC236}">
                <a16:creationId xmlns:a16="http://schemas.microsoft.com/office/drawing/2014/main" id="{88E77294-7C7C-4958-8299-BFE66BA233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8C61E1A-FD6F-49BF-A08C-0FC5013D7F1B}"/>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74003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71F4-5467-4336-8720-C49C65D0D87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42255F-CDA2-4CC3-B547-A77286FC3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9EF5DCB-9016-4256-9192-569BAABF3A1C}"/>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5" name="Footer Placeholder 4">
            <a:extLst>
              <a:ext uri="{FF2B5EF4-FFF2-40B4-BE49-F238E27FC236}">
                <a16:creationId xmlns:a16="http://schemas.microsoft.com/office/drawing/2014/main" id="{9CC162EE-311C-457E-9181-40B82BAE25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452AF-C1CC-458A-8D3D-8DA3230589B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46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08816-BB45-4BC6-A6DD-BDEE247FB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50AE9CB-CFC7-439A-AC16-8ECE00546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DFC1B9-32C1-4400-8D74-800E550C0109}"/>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5" name="Footer Placeholder 4">
            <a:extLst>
              <a:ext uri="{FF2B5EF4-FFF2-40B4-BE49-F238E27FC236}">
                <a16:creationId xmlns:a16="http://schemas.microsoft.com/office/drawing/2014/main" id="{E78AC5A8-3400-452E-B367-9CF5C0DEFAD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1103F4-3B78-4BB6-91D4-3CF7EA1037D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139059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6127-D0ED-4952-96FD-3E3C730D14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65C4283-2B3A-4E19-9584-781FE1544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300B1C-C6C5-4555-9B48-4C67508CDC04}"/>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5" name="Footer Placeholder 4">
            <a:extLst>
              <a:ext uri="{FF2B5EF4-FFF2-40B4-BE49-F238E27FC236}">
                <a16:creationId xmlns:a16="http://schemas.microsoft.com/office/drawing/2014/main" id="{319BC32E-B455-4F2C-903A-6406922BC5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8562A5-FC14-4C89-998F-35670272B60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420082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2E3C-5435-4E9C-835C-850A02539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AF22EFF-F148-429B-A87A-3C6DEF019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412577-97AD-422E-9B73-8A9B86896338}"/>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5" name="Footer Placeholder 4">
            <a:extLst>
              <a:ext uri="{FF2B5EF4-FFF2-40B4-BE49-F238E27FC236}">
                <a16:creationId xmlns:a16="http://schemas.microsoft.com/office/drawing/2014/main" id="{6A5D2442-1272-4018-992D-5AE7799C88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2BD63EA-E124-4FA5-BD9C-7F7D3460BFA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7233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F742-687C-4874-A261-9DDE5CD642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F0EEBC1-81C4-442A-A522-0B66BE4AF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398A3C2-432B-444F-A587-237C9EF10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E94E848-92E4-4051-AC9B-22CD643B58C8}"/>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6" name="Footer Placeholder 5">
            <a:extLst>
              <a:ext uri="{FF2B5EF4-FFF2-40B4-BE49-F238E27FC236}">
                <a16:creationId xmlns:a16="http://schemas.microsoft.com/office/drawing/2014/main" id="{0705B2EF-B7E6-4851-AEFF-9829CB9F0A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3613017-112C-4362-B692-E01D2F502B30}"/>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99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77E0-C1CD-4C4B-A679-87A7ABD3776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F1D363F-BE9F-438B-9455-AE71EFE08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2F6175-9F8D-48F1-872C-DA04F25D4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7069CA3-FBC2-4242-B069-742699283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B4BF4-3935-450A-BF9B-F86591B3B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D2D3901-7927-4AC6-BE61-60D05420A15E}"/>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8" name="Footer Placeholder 7">
            <a:extLst>
              <a:ext uri="{FF2B5EF4-FFF2-40B4-BE49-F238E27FC236}">
                <a16:creationId xmlns:a16="http://schemas.microsoft.com/office/drawing/2014/main" id="{474FAB6B-C79B-46ED-B897-E2D278E35FC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00F095-32A4-4F92-BFF3-F14796BAD829}"/>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2469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E6B4-80D9-4F4F-B636-EF2E6F60C35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07761C4-ADE2-4DEF-8ED2-899A9B7E7B29}"/>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4" name="Footer Placeholder 3">
            <a:extLst>
              <a:ext uri="{FF2B5EF4-FFF2-40B4-BE49-F238E27FC236}">
                <a16:creationId xmlns:a16="http://schemas.microsoft.com/office/drawing/2014/main" id="{48F760A8-17D5-4124-A9FF-2DA32B7ED00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6C6F98A-FB57-40FF-86AD-562EED6CC9B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8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4C0BD-5772-4E80-B2C4-A7C744A60542}"/>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3" name="Footer Placeholder 2">
            <a:extLst>
              <a:ext uri="{FF2B5EF4-FFF2-40B4-BE49-F238E27FC236}">
                <a16:creationId xmlns:a16="http://schemas.microsoft.com/office/drawing/2014/main" id="{83177AA0-B137-4C3B-A7D4-BD09124FCAD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A818E15-B0B1-4E7B-BF75-EE59FA47C031}"/>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20323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2C29-AFC8-4C50-AE13-D458C0E5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F42036B-CCA7-4D7F-9053-733E9847C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BA44B32-5DAB-461C-A1B3-8480A381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50370-4483-4B18-A0F4-7F1DB08FBD4F}"/>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6" name="Footer Placeholder 5">
            <a:extLst>
              <a:ext uri="{FF2B5EF4-FFF2-40B4-BE49-F238E27FC236}">
                <a16:creationId xmlns:a16="http://schemas.microsoft.com/office/drawing/2014/main" id="{4D6A7458-EE9B-4F81-B771-932C5DE96A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12BE5CE-B176-4AFC-9AD5-721E582E5C37}"/>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440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CCA6-AFBC-4FF8-86EF-0440F57D5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351CDAA-272D-4155-A03B-A5201F2BA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0621FCE-65EB-45E7-B850-B9B38B023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C582-1251-4EAB-A121-87000B4BF20D}"/>
              </a:ext>
            </a:extLst>
          </p:cNvPr>
          <p:cNvSpPr>
            <a:spLocks noGrp="1"/>
          </p:cNvSpPr>
          <p:nvPr>
            <p:ph type="dt" sz="half" idx="10"/>
          </p:nvPr>
        </p:nvSpPr>
        <p:spPr/>
        <p:txBody>
          <a:bodyPr/>
          <a:lstStyle/>
          <a:p>
            <a:fld id="{B048E630-E1F0-452A-A23F-5084C35D059B}" type="datetimeFigureOut">
              <a:rPr lang="vi-VN" smtClean="0"/>
              <a:t>10/10/2022</a:t>
            </a:fld>
            <a:endParaRPr lang="vi-VN"/>
          </a:p>
        </p:txBody>
      </p:sp>
      <p:sp>
        <p:nvSpPr>
          <p:cNvPr id="6" name="Footer Placeholder 5">
            <a:extLst>
              <a:ext uri="{FF2B5EF4-FFF2-40B4-BE49-F238E27FC236}">
                <a16:creationId xmlns:a16="http://schemas.microsoft.com/office/drawing/2014/main" id="{8E1AB72D-D200-47EA-81ED-840604B6808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1EFA5A7-4CA3-4758-BDAE-323C3EBE0D42}"/>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791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ACB81-C673-4F76-ACBA-2BD3761BF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F2ACF45-B704-43D1-82AA-50A14AC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4E4D379-03B9-4E69-A7A9-877DB707E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8E630-E1F0-452A-A23F-5084C35D059B}" type="datetimeFigureOut">
              <a:rPr lang="vi-VN" smtClean="0"/>
              <a:t>10/10/2022</a:t>
            </a:fld>
            <a:endParaRPr lang="vi-VN"/>
          </a:p>
        </p:txBody>
      </p:sp>
      <p:sp>
        <p:nvSpPr>
          <p:cNvPr id="5" name="Footer Placeholder 4">
            <a:extLst>
              <a:ext uri="{FF2B5EF4-FFF2-40B4-BE49-F238E27FC236}">
                <a16:creationId xmlns:a16="http://schemas.microsoft.com/office/drawing/2014/main" id="{481F66FC-0500-4B38-AC56-33BE94A1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4B54713-5BAE-42B7-907F-E62FE299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A2F2-646D-4219-AC63-4CAC14D0D72D}" type="slidenum">
              <a:rPr lang="vi-VN" smtClean="0"/>
              <a:t>‹#›</a:t>
            </a:fld>
            <a:endParaRPr lang="vi-VN"/>
          </a:p>
        </p:txBody>
      </p:sp>
    </p:spTree>
    <p:extLst>
      <p:ext uri="{BB962C8B-B14F-4D97-AF65-F5344CB8AC3E}">
        <p14:creationId xmlns:p14="http://schemas.microsoft.com/office/powerpoint/2010/main" val="384274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FD715A-AC0A-4D16-B1F5-C2D0DB132D32}"/>
              </a:ext>
            </a:extLst>
          </p:cNvPr>
          <p:cNvSpPr txBox="1"/>
          <p:nvPr/>
        </p:nvSpPr>
        <p:spPr>
          <a:xfrm>
            <a:off x="132061" y="4655834"/>
            <a:ext cx="11927878" cy="954107"/>
          </a:xfrm>
          <a:prstGeom prst="rect">
            <a:avLst/>
          </a:prstGeom>
          <a:noFill/>
        </p:spPr>
        <p:txBody>
          <a:bodyPr wrap="square" rtlCol="0">
            <a:spAutoFit/>
          </a:bodyPr>
          <a:lstStyle/>
          <a:p>
            <a:r>
              <a:rPr lang="vi-VN" sz="2800" b="1" dirty="0">
                <a:solidFill>
                  <a:srgbClr val="002060"/>
                </a:solidFill>
                <a:latin typeface="+mj-lt"/>
              </a:rPr>
              <a:t>Em đã từng biết về công trình kiến trúc này chưa? Công trình kiến trúc này gắn với quốc gia nào?</a:t>
            </a:r>
          </a:p>
        </p:txBody>
      </p:sp>
      <p:pic>
        <p:nvPicPr>
          <p:cNvPr id="1030" name="Picture 6" descr="Mộ Đại đế Akbar tại Lăng Sikandra | Expedia">
            <a:extLst>
              <a:ext uri="{FF2B5EF4-FFF2-40B4-BE49-F238E27FC236}">
                <a16:creationId xmlns:a16="http://schemas.microsoft.com/office/drawing/2014/main" id="{E8B99D73-2902-44CA-BF67-ABFF5EA2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61" y="1"/>
            <a:ext cx="7987179" cy="46558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BF90E5-B376-4A21-92F9-5DD42F57A4D4}"/>
              </a:ext>
            </a:extLst>
          </p:cNvPr>
          <p:cNvSpPr txBox="1"/>
          <p:nvPr/>
        </p:nvSpPr>
        <p:spPr>
          <a:xfrm>
            <a:off x="0" y="5538918"/>
            <a:ext cx="12192000" cy="1384995"/>
          </a:xfrm>
          <a:prstGeom prst="rect">
            <a:avLst/>
          </a:prstGeom>
          <a:noFill/>
          <a:ln>
            <a:solidFill>
              <a:schemeClr val="accent1"/>
            </a:solidFill>
          </a:ln>
        </p:spPr>
        <p:txBody>
          <a:bodyPr wrap="square">
            <a:spAutoFit/>
          </a:bodyPr>
          <a:lstStyle/>
          <a:p>
            <a:r>
              <a:rPr lang="vi-VN" sz="2800" b="1" dirty="0">
                <a:solidFill>
                  <a:srgbClr val="FF0000"/>
                </a:solidFill>
                <a:latin typeface="Times New Roman" panose="02020603050405020304" pitchFamily="18" charset="0"/>
              </a:rPr>
              <a:t>Đây là lăng Hoàng đế A-cơ-ba được xây dựng năm 1569, gắn với đất nước Ấn Độ. A-cơ-ba là hoàng đế kiệt xuất, đã đưa Ấn Độ phát triển lên đến đỉnh cao trong thời phong kiến. </a:t>
            </a:r>
          </a:p>
        </p:txBody>
      </p:sp>
      <p:pic>
        <p:nvPicPr>
          <p:cNvPr id="6" name="Picture 5">
            <a:extLst>
              <a:ext uri="{FF2B5EF4-FFF2-40B4-BE49-F238E27FC236}">
                <a16:creationId xmlns:a16="http://schemas.microsoft.com/office/drawing/2014/main" id="{620CE003-F783-4CAC-9D7F-19E8EA3AD390}"/>
              </a:ext>
            </a:extLst>
          </p:cNvPr>
          <p:cNvPicPr>
            <a:picLocks noChangeAspect="1"/>
          </p:cNvPicPr>
          <p:nvPr/>
        </p:nvPicPr>
        <p:blipFill rotWithShape="1">
          <a:blip r:embed="rId3"/>
          <a:srcRect l="65302" t="48275" r="22284" b="16558"/>
          <a:stretch/>
        </p:blipFill>
        <p:spPr>
          <a:xfrm>
            <a:off x="8671035" y="0"/>
            <a:ext cx="2995448" cy="4758550"/>
          </a:xfrm>
          <a:prstGeom prst="rect">
            <a:avLst/>
          </a:prstGeom>
        </p:spPr>
      </p:pic>
    </p:spTree>
    <p:extLst>
      <p:ext uri="{BB962C8B-B14F-4D97-AF65-F5344CB8AC3E}">
        <p14:creationId xmlns:p14="http://schemas.microsoft.com/office/powerpoint/2010/main" val="39464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TIẾT 9 – 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a16="http://schemas.microsoft.com/office/drawing/2014/main" id="{51609352-0DD6-4112-B80A-FE8E332E975F}"/>
              </a:ext>
            </a:extLst>
          </p:cNvPr>
          <p:cNvSpPr txBox="1"/>
          <p:nvPr/>
        </p:nvSpPr>
        <p:spPr>
          <a:xfrm>
            <a:off x="0"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kỉ XIX</a:t>
            </a:r>
          </a:p>
        </p:txBody>
      </p:sp>
      <p:graphicFrame>
        <p:nvGraphicFramePr>
          <p:cNvPr id="10" name="Table 9">
            <a:extLst>
              <a:ext uri="{FF2B5EF4-FFF2-40B4-BE49-F238E27FC236}">
                <a16:creationId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314223139"/>
              </p:ext>
            </p:extLst>
          </p:nvPr>
        </p:nvGraphicFramePr>
        <p:xfrm>
          <a:off x="43356" y="1200309"/>
          <a:ext cx="11910850" cy="4481189"/>
        </p:xfrm>
        <a:graphic>
          <a:graphicData uri="http://schemas.openxmlformats.org/drawingml/2006/table">
            <a:tbl>
              <a:tblPr firstRow="1" firstCol="1" bandRow="1">
                <a:tableStyleId>{5C22544A-7EE6-4342-B048-85BDC9FD1C3A}</a:tableStyleId>
              </a:tblPr>
              <a:tblGrid>
                <a:gridCol w="3555126">
                  <a:extLst>
                    <a:ext uri="{9D8B030D-6E8A-4147-A177-3AD203B41FA5}">
                      <a16:colId xmlns:a16="http://schemas.microsoft.com/office/drawing/2014/main" val="20000"/>
                    </a:ext>
                  </a:extLst>
                </a:gridCol>
                <a:gridCol w="8355724">
                  <a:extLst>
                    <a:ext uri="{9D8B030D-6E8A-4147-A177-3AD203B41FA5}">
                      <a16:colId xmlns:a16="http://schemas.microsoft.com/office/drawing/2014/main" val="20001"/>
                    </a:ext>
                  </a:extLst>
                </a:gridCol>
              </a:tblGrid>
              <a:tr h="479618">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93787">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10784">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739979">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Văn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học</a:t>
                      </a:r>
                      <a:endParaRPr lang="vi-VN" sz="2400" dirty="0">
                        <a:solidFill>
                          <a:schemeClr val="tx1"/>
                        </a:solidFill>
                        <a:effectLst/>
                        <a:latin typeface="Times New Roman" panose="02020603050405020304" pitchFamily="18" charset="0"/>
                        <a:ea typeface="Arial" panose="020B0604020202020204" pitchFamily="34" charset="0"/>
                      </a:endParaRPr>
                    </a:p>
                    <a:p>
                      <a:pPr indent="254000" algn="just">
                        <a:lnSpc>
                          <a:spcPct val="144000"/>
                        </a:lnSpc>
                        <a:spcBef>
                          <a:spcPts val="600"/>
                        </a:spcBef>
                        <a:spcAft>
                          <a:spcPts val="600"/>
                        </a:spcAft>
                        <a:tabLst>
                          <a:tab pos="442595" algn="l"/>
                        </a:tabLst>
                      </a:pPr>
                      <a:endParaRPr lang="vi-VN" sz="2400" dirty="0">
                        <a:solidFill>
                          <a:schemeClr val="tx1"/>
                        </a:solidFill>
                        <a:effectLst/>
                        <a:latin typeface="Arial" panose="020B0604020202020204" pitchFamily="34" charset="0"/>
                        <a:ea typeface="Arial" panose="020B0604020202020204" pitchFamily="34" charset="0"/>
                      </a:endParaRPr>
                    </a:p>
                    <a:p>
                      <a:pPr indent="254000" algn="just">
                        <a:lnSpc>
                          <a:spcPct val="144000"/>
                        </a:lnSpc>
                        <a:spcBef>
                          <a:spcPts val="600"/>
                        </a:spcBef>
                        <a:spcAft>
                          <a:spcPts val="600"/>
                        </a:spcAft>
                        <a:tabLst>
                          <a:tab pos="442595" algn="l"/>
                        </a:tabLst>
                      </a:pP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1174486">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D13A26CE-70C7-4B82-B19D-B18E8255C381}"/>
              </a:ext>
            </a:extLst>
          </p:cNvPr>
          <p:cNvSpPr txBox="1"/>
          <p:nvPr/>
        </p:nvSpPr>
        <p:spPr>
          <a:xfrm>
            <a:off x="3665480" y="1661973"/>
            <a:ext cx="7933996"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rPr>
              <a:t>Đạo Bà La Môn ( Hin-đu), đạo Phật</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endParaRPr lang="vi-VN" sz="2800" dirty="0"/>
          </a:p>
        </p:txBody>
      </p:sp>
      <p:sp>
        <p:nvSpPr>
          <p:cNvPr id="12" name="TextBox 11">
            <a:extLst>
              <a:ext uri="{FF2B5EF4-FFF2-40B4-BE49-F238E27FC236}">
                <a16:creationId xmlns:a16="http://schemas.microsoft.com/office/drawing/2014/main" id="{DA90F469-05A5-48C2-9705-83776EBD0B56}"/>
              </a:ext>
            </a:extLst>
          </p:cNvPr>
          <p:cNvSpPr txBox="1"/>
          <p:nvPr/>
        </p:nvSpPr>
        <p:spPr>
          <a:xfrm>
            <a:off x="3714722" y="2245473"/>
            <a:ext cx="2284059" cy="523220"/>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Chữ Phạn</a:t>
            </a:r>
          </a:p>
        </p:txBody>
      </p:sp>
      <p:sp>
        <p:nvSpPr>
          <p:cNvPr id="13" name="TextBox 12">
            <a:extLst>
              <a:ext uri="{FF2B5EF4-FFF2-40B4-BE49-F238E27FC236}">
                <a16:creationId xmlns:a16="http://schemas.microsoft.com/office/drawing/2014/main" id="{CACDD008-43ED-4B28-9AE9-2F9C39293A0C}"/>
              </a:ext>
            </a:extLst>
          </p:cNvPr>
          <p:cNvSpPr txBox="1"/>
          <p:nvPr/>
        </p:nvSpPr>
        <p:spPr>
          <a:xfrm>
            <a:off x="3626072" y="2752029"/>
            <a:ext cx="8371490" cy="1815882"/>
          </a:xfrm>
          <a:prstGeom prst="rect">
            <a:avLst/>
          </a:prstGeom>
          <a:noFill/>
        </p:spPr>
        <p:txBody>
          <a:bodyPr wrap="square">
            <a:spAutoFit/>
          </a:bodyPr>
          <a:lstStyle/>
          <a:p>
            <a:pPr algn="just"/>
            <a:r>
              <a:rPr lang="vi-VN" sz="2800" dirty="0">
                <a:latin typeface="Times New Roman" panose="02020603050405020304" pitchFamily="18" charset="0"/>
              </a:rPr>
              <a:t>- Phong phú, đa dạng</a:t>
            </a:r>
          </a:p>
          <a:p>
            <a:pPr algn="just"/>
            <a:r>
              <a:rPr lang="vi-VN" sz="2800" dirty="0">
                <a:latin typeface="Times New Roman" panose="02020603050405020304" pitchFamily="18" charset="0"/>
              </a:rPr>
              <a:t>- Nội dung: thể hiện chủ nghĩa nhân đạo, đề cao tư tưởng tự do, ca ngợi tình yêu lứa đôi và chống lại quan niệm về sự phân biệt đẳng cấp. </a:t>
            </a:r>
          </a:p>
        </p:txBody>
      </p:sp>
      <p:sp>
        <p:nvSpPr>
          <p:cNvPr id="14" name="TextBox 13">
            <a:extLst>
              <a:ext uri="{FF2B5EF4-FFF2-40B4-BE49-F238E27FC236}">
                <a16:creationId xmlns:a16="http://schemas.microsoft.com/office/drawing/2014/main" id="{FBE41230-57B8-4371-B67C-ADA5EF7388A6}"/>
              </a:ext>
            </a:extLst>
          </p:cNvPr>
          <p:cNvSpPr txBox="1"/>
          <p:nvPr/>
        </p:nvSpPr>
        <p:spPr>
          <a:xfrm>
            <a:off x="3626072" y="4644855"/>
            <a:ext cx="8288726" cy="954107"/>
          </a:xfrm>
          <a:prstGeom prst="rect">
            <a:avLst/>
          </a:prstGeom>
          <a:noFill/>
        </p:spPr>
        <p:txBody>
          <a:bodyPr wrap="square">
            <a:spAutoFit/>
          </a:bodyPr>
          <a:lstStyle/>
          <a:p>
            <a:r>
              <a:rPr lang="vi-VN" sz="2800" dirty="0">
                <a:solidFill>
                  <a:srgbClr val="000000"/>
                </a:solidFill>
                <a:latin typeface="Times New Roman" panose="02020603050405020304" pitchFamily="18" charset="0"/>
              </a:rPr>
              <a:t>Chịu ảnh hưởng của ba tôn giáo lớn: Hồi giáo, Phật giáo và Hin-đu giáo.</a:t>
            </a:r>
          </a:p>
        </p:txBody>
      </p:sp>
      <p:sp>
        <p:nvSpPr>
          <p:cNvPr id="16" name="TextBox 15">
            <a:extLst>
              <a:ext uri="{FF2B5EF4-FFF2-40B4-BE49-F238E27FC236}">
                <a16:creationId xmlns:a16="http://schemas.microsoft.com/office/drawing/2014/main" id="{D78CEBCB-FED3-4245-8D26-FF0210706A24}"/>
              </a:ext>
            </a:extLst>
          </p:cNvPr>
          <p:cNvSpPr txBox="1"/>
          <p:nvPr/>
        </p:nvSpPr>
        <p:spPr>
          <a:xfrm>
            <a:off x="504497" y="5819996"/>
            <a:ext cx="11094979" cy="523220"/>
          </a:xfrm>
          <a:prstGeom prst="rect">
            <a:avLst/>
          </a:prstGeom>
          <a:noFill/>
        </p:spPr>
        <p:txBody>
          <a:bodyPr wrap="square">
            <a:spAutoFit/>
          </a:bodyPr>
          <a:lstStyle/>
          <a:p>
            <a:r>
              <a:rPr lang="vi-VN" sz="2800" dirty="0">
                <a:solidFill>
                  <a:srgbClr val="002060"/>
                </a:solidFill>
                <a:latin typeface="Times New Roman" panose="02020603050405020304" pitchFamily="18" charset="0"/>
                <a:cs typeface="Times New Roman" panose="02020603050405020304" pitchFamily="18" charset="0"/>
              </a:rPr>
              <a:t>Những nước nào ở Đông Nam Á chịu ảnh hưởng của kiến trúc Ấn Độ? </a:t>
            </a:r>
          </a:p>
        </p:txBody>
      </p:sp>
    </p:spTree>
    <p:extLst>
      <p:ext uri="{BB962C8B-B14F-4D97-AF65-F5344CB8AC3E}">
        <p14:creationId xmlns:p14="http://schemas.microsoft.com/office/powerpoint/2010/main" val="40067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16"/>
                                        </p:tgtEl>
                                        <p:attrNameLst>
                                          <p:attrName>ppt_w</p:attrName>
                                        </p:attrNameLst>
                                      </p:cBhvr>
                                      <p:tavLst>
                                        <p:tav tm="0">
                                          <p:val>
                                            <p:strVal val="ppt_w"/>
                                          </p:val>
                                        </p:tav>
                                        <p:tav tm="100000">
                                          <p:val>
                                            <p:fltVal val="0"/>
                                          </p:val>
                                        </p:tav>
                                      </p:tavLst>
                                    </p:anim>
                                    <p:anim calcmode="lin" valueType="num">
                                      <p:cBhvr>
                                        <p:cTn id="32" dur="500"/>
                                        <p:tgtEl>
                                          <p:spTgt spid="16"/>
                                        </p:tgtEl>
                                        <p:attrNameLst>
                                          <p:attrName>ppt_h</p:attrName>
                                        </p:attrNameLst>
                                      </p:cBhvr>
                                      <p:tavLst>
                                        <p:tav tm="0">
                                          <p:val>
                                            <p:strVal val="ppt_h"/>
                                          </p:val>
                                        </p:tav>
                                        <p:tav tm="100000">
                                          <p:val>
                                            <p:fltVal val="0"/>
                                          </p:val>
                                        </p:tav>
                                      </p:tavLst>
                                    </p:anim>
                                    <p:anim calcmode="lin" valueType="num">
                                      <p:cBhvr>
                                        <p:cTn id="33" dur="500"/>
                                        <p:tgtEl>
                                          <p:spTgt spid="16"/>
                                        </p:tgtEl>
                                        <p:attrNameLst>
                                          <p:attrName>style.rotation</p:attrName>
                                        </p:attrNameLst>
                                      </p:cBhvr>
                                      <p:tavLst>
                                        <p:tav tm="0">
                                          <p:val>
                                            <p:fltVal val="0"/>
                                          </p:val>
                                        </p:tav>
                                        <p:tav tm="100000">
                                          <p:val>
                                            <p:fltVal val="360"/>
                                          </p:val>
                                        </p:tav>
                                      </p:tavLst>
                                    </p:anim>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99F0CD-BC21-4117-AC58-9FCB8AB6514A}"/>
              </a:ext>
            </a:extLst>
          </p:cNvPr>
          <p:cNvPicPr>
            <a:picLocks noChangeAspect="1"/>
          </p:cNvPicPr>
          <p:nvPr/>
        </p:nvPicPr>
        <p:blipFill rotWithShape="1">
          <a:blip r:embed="rId2"/>
          <a:srcRect l="36207" t="44135" r="22413" b="23665"/>
          <a:stretch/>
        </p:blipFill>
        <p:spPr>
          <a:xfrm>
            <a:off x="173420" y="283778"/>
            <a:ext cx="5922580" cy="5580993"/>
          </a:xfrm>
          <a:prstGeom prst="rect">
            <a:avLst/>
          </a:prstGeom>
        </p:spPr>
      </p:pic>
      <p:pic>
        <p:nvPicPr>
          <p:cNvPr id="7" name="Picture 6">
            <a:extLst>
              <a:ext uri="{FF2B5EF4-FFF2-40B4-BE49-F238E27FC236}">
                <a16:creationId xmlns:a16="http://schemas.microsoft.com/office/drawing/2014/main" id="{1D870136-D7D8-41C3-84CD-609FC32FA316}"/>
              </a:ext>
            </a:extLst>
          </p:cNvPr>
          <p:cNvPicPr>
            <a:picLocks noChangeAspect="1"/>
          </p:cNvPicPr>
          <p:nvPr/>
        </p:nvPicPr>
        <p:blipFill rotWithShape="1">
          <a:blip r:embed="rId3"/>
          <a:srcRect l="31422" t="42755" r="22284" b="15385"/>
          <a:stretch/>
        </p:blipFill>
        <p:spPr>
          <a:xfrm>
            <a:off x="6096000" y="63061"/>
            <a:ext cx="6153807" cy="5801710"/>
          </a:xfrm>
          <a:prstGeom prst="rect">
            <a:avLst/>
          </a:prstGeom>
        </p:spPr>
      </p:pic>
      <p:sp>
        <p:nvSpPr>
          <p:cNvPr id="8" name="TextBox 7">
            <a:extLst>
              <a:ext uri="{FF2B5EF4-FFF2-40B4-BE49-F238E27FC236}">
                <a16:creationId xmlns:a16="http://schemas.microsoft.com/office/drawing/2014/main" id="{1F58CB10-3C11-4D8E-8D89-BFF6C8E04FD6}"/>
              </a:ext>
            </a:extLst>
          </p:cNvPr>
          <p:cNvSpPr txBox="1"/>
          <p:nvPr/>
        </p:nvSpPr>
        <p:spPr>
          <a:xfrm>
            <a:off x="1956638" y="5984652"/>
            <a:ext cx="8769569" cy="523220"/>
          </a:xfrm>
          <a:prstGeom prst="rect">
            <a:avLst/>
          </a:prstGeom>
          <a:noFill/>
        </p:spPr>
        <p:txBody>
          <a:bodyPr wrap="square">
            <a:spAutoFit/>
          </a:bodyPr>
          <a:lstStyle/>
          <a:p>
            <a:r>
              <a:rPr lang="vi-VN" sz="2800" dirty="0">
                <a:solidFill>
                  <a:srgbClr val="002060"/>
                </a:solidFill>
                <a:latin typeface="Times New Roman" panose="02020603050405020304" pitchFamily="18" charset="0"/>
                <a:cs typeface="Times New Roman" panose="02020603050405020304" pitchFamily="18" charset="0"/>
              </a:rPr>
              <a:t>Em có nhận xét gì về những thành tựu văn hoá của Ấn Độ?</a:t>
            </a:r>
          </a:p>
        </p:txBody>
      </p:sp>
    </p:spTree>
    <p:extLst>
      <p:ext uri="{BB962C8B-B14F-4D97-AF65-F5344CB8AC3E}">
        <p14:creationId xmlns:p14="http://schemas.microsoft.com/office/powerpoint/2010/main" val="30457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B40D20-04EC-4C71-B726-EA987BCF88D8}"/>
              </a:ext>
            </a:extLst>
          </p:cNvPr>
          <p:cNvSpPr txBox="1"/>
          <p:nvPr/>
        </p:nvSpPr>
        <p:spPr>
          <a:xfrm>
            <a:off x="3092669" y="54537"/>
            <a:ext cx="6006662" cy="523220"/>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LUYỆN TẬP</a:t>
            </a:r>
          </a:p>
        </p:txBody>
      </p:sp>
      <p:sp>
        <p:nvSpPr>
          <p:cNvPr id="6" name="TextBox 5">
            <a:extLst>
              <a:ext uri="{FF2B5EF4-FFF2-40B4-BE49-F238E27FC236}">
                <a16:creationId xmlns:a16="http://schemas.microsoft.com/office/drawing/2014/main" id="{21494D9E-CAFA-4BF8-A981-093E15932834}"/>
              </a:ext>
            </a:extLst>
          </p:cNvPr>
          <p:cNvSpPr txBox="1"/>
          <p:nvPr/>
        </p:nvSpPr>
        <p:spPr>
          <a:xfrm>
            <a:off x="141890" y="577757"/>
            <a:ext cx="9140058" cy="523220"/>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1.</a:t>
            </a:r>
            <a:r>
              <a:rPr lang="vi-VN" sz="2800" b="0" i="0" dirty="0">
                <a:solidFill>
                  <a:srgbClr val="002060"/>
                </a:solidFill>
                <a:effectLst/>
                <a:latin typeface="Times New Roman" panose="02020603050405020304" pitchFamily="18" charset="0"/>
                <a:cs typeface="Times New Roman" panose="02020603050405020304" pitchFamily="18" charset="0"/>
              </a:rPr>
              <a:t> Em hãy lập và hoàn thành bảng theo mẫu dưới đây:</a:t>
            </a:r>
            <a:endParaRPr lang="vi-VN"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938F85E3-7C62-445A-9176-49731EF3BE1B}"/>
              </a:ext>
            </a:extLst>
          </p:cNvPr>
          <p:cNvGraphicFramePr>
            <a:graphicFrameLocks noGrp="1"/>
          </p:cNvGraphicFramePr>
          <p:nvPr>
            <p:extLst>
              <p:ext uri="{D42A27DB-BD31-4B8C-83A1-F6EECF244321}">
                <p14:modId xmlns:p14="http://schemas.microsoft.com/office/powerpoint/2010/main" val="927010014"/>
              </p:ext>
            </p:extLst>
          </p:nvPr>
        </p:nvGraphicFramePr>
        <p:xfrm>
          <a:off x="0" y="1334521"/>
          <a:ext cx="12192000" cy="302133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06213870"/>
                    </a:ext>
                  </a:extLst>
                </a:gridCol>
                <a:gridCol w="3048000">
                  <a:extLst>
                    <a:ext uri="{9D8B030D-6E8A-4147-A177-3AD203B41FA5}">
                      <a16:colId xmlns:a16="http://schemas.microsoft.com/office/drawing/2014/main" val="3437971548"/>
                    </a:ext>
                  </a:extLst>
                </a:gridCol>
                <a:gridCol w="3048000">
                  <a:extLst>
                    <a:ext uri="{9D8B030D-6E8A-4147-A177-3AD203B41FA5}">
                      <a16:colId xmlns:a16="http://schemas.microsoft.com/office/drawing/2014/main" val="1017194824"/>
                    </a:ext>
                  </a:extLst>
                </a:gridCol>
                <a:gridCol w="3048000">
                  <a:extLst>
                    <a:ext uri="{9D8B030D-6E8A-4147-A177-3AD203B41FA5}">
                      <a16:colId xmlns:a16="http://schemas.microsoft.com/office/drawing/2014/main" val="286483546"/>
                    </a:ext>
                  </a:extLst>
                </a:gridCol>
              </a:tblGrid>
              <a:tr h="370840">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rtl="0" fontAlgn="t"/>
                      <a:r>
                        <a:rPr lang="vi-VN" sz="2800" b="0" i="0" dirty="0">
                          <a:solidFill>
                            <a:srgbClr val="000000"/>
                          </a:solidFill>
                          <a:effectLst/>
                          <a:latin typeface="Times New Roman" panose="02020603050405020304" pitchFamily="18" charset="0"/>
                          <a:cs typeface="Times New Roman" panose="02020603050405020304" pitchFamily="18" charset="0"/>
                        </a:rPr>
                        <a:t>Vương triều Gúp – ta</a:t>
                      </a:r>
                    </a:p>
                  </a:txBody>
                  <a:tcPr marL="47625" marR="47625" marT="47625" marB="47625"/>
                </a:tc>
                <a:tc>
                  <a:txBody>
                    <a:bodyPr/>
                    <a:lstStyle/>
                    <a:p>
                      <a:pPr algn="just" rtl="0" fontAlgn="t"/>
                      <a:r>
                        <a:rPr lang="vi-VN" sz="2800" b="0" i="0">
                          <a:solidFill>
                            <a:srgbClr val="000000"/>
                          </a:solidFill>
                          <a:effectLst/>
                          <a:latin typeface="Times New Roman" panose="02020603050405020304" pitchFamily="18" charset="0"/>
                          <a:cs typeface="Times New Roman" panose="02020603050405020304" pitchFamily="18" charset="0"/>
                        </a:rPr>
                        <a:t>Vương triều Đê – li </a:t>
                      </a:r>
                    </a:p>
                  </a:txBody>
                  <a:tcPr marL="47625" marR="47625" marT="47625" marB="47625"/>
                </a:tc>
                <a:tc>
                  <a:txBody>
                    <a:bodyPr/>
                    <a:lstStyle/>
                    <a:p>
                      <a:pPr algn="just" rtl="0" fontAlgn="t"/>
                      <a:r>
                        <a:rPr lang="vi-VN" sz="2800" b="0" i="0" dirty="0">
                          <a:solidFill>
                            <a:srgbClr val="000000"/>
                          </a:solidFill>
                          <a:effectLst/>
                          <a:latin typeface="Times New Roman" panose="02020603050405020304" pitchFamily="18" charset="0"/>
                          <a:cs typeface="Times New Roman" panose="02020603050405020304" pitchFamily="18" charset="0"/>
                        </a:rPr>
                        <a:t>Vương triều Mô – gôn </a:t>
                      </a:r>
                    </a:p>
                  </a:txBody>
                  <a:tcPr marL="47625" marR="47625" marT="47625" marB="47625"/>
                </a:tc>
                <a:extLst>
                  <a:ext uri="{0D108BD9-81ED-4DB2-BD59-A6C34878D82A}">
                    <a16:rowId xmlns:a16="http://schemas.microsoft.com/office/drawing/2014/main" val="3886854055"/>
                  </a:ext>
                </a:extLst>
              </a:tr>
              <a:tr h="370840">
                <a:tc>
                  <a:txBody>
                    <a:bodyPr/>
                    <a:lstStyle/>
                    <a:p>
                      <a:pPr algn="just"/>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Thời gian thành lập</a:t>
                      </a:r>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4835161"/>
                  </a:ext>
                </a:extLst>
              </a:tr>
              <a:tr h="370840">
                <a:tc>
                  <a:txBody>
                    <a:bodyPr/>
                    <a:lstStyle/>
                    <a:p>
                      <a:pPr algn="just"/>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Tình hình chính trị</a:t>
                      </a:r>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2274273"/>
                  </a:ext>
                </a:extLst>
              </a:tr>
              <a:tr h="370840">
                <a:tc>
                  <a:txBody>
                    <a:bodyPr/>
                    <a:lstStyle/>
                    <a:p>
                      <a:pPr algn="just"/>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Tình hình kinh tế</a:t>
                      </a:r>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2296285"/>
                  </a:ext>
                </a:extLst>
              </a:tr>
              <a:tr h="370840">
                <a:tc>
                  <a:txBody>
                    <a:bodyPr/>
                    <a:lstStyle/>
                    <a:p>
                      <a:pPr algn="just"/>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Tình hình xã hội</a:t>
                      </a:r>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7757976"/>
                  </a:ext>
                </a:extLst>
              </a:tr>
            </a:tbl>
          </a:graphicData>
        </a:graphic>
      </p:graphicFrame>
    </p:spTree>
    <p:extLst>
      <p:ext uri="{BB962C8B-B14F-4D97-AF65-F5344CB8AC3E}">
        <p14:creationId xmlns:p14="http://schemas.microsoft.com/office/powerpoint/2010/main" val="128377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3697D6D-20B5-4C68-87CD-619DBD88616B}"/>
              </a:ext>
            </a:extLst>
          </p:cNvPr>
          <p:cNvGraphicFramePr>
            <a:graphicFrameLocks noGrp="1"/>
          </p:cNvGraphicFramePr>
          <p:nvPr>
            <p:extLst>
              <p:ext uri="{D42A27DB-BD31-4B8C-83A1-F6EECF244321}">
                <p14:modId xmlns:p14="http://schemas.microsoft.com/office/powerpoint/2010/main" val="1282462897"/>
              </p:ext>
            </p:extLst>
          </p:nvPr>
        </p:nvGraphicFramePr>
        <p:xfrm>
          <a:off x="0" y="1"/>
          <a:ext cx="12192001" cy="6773074"/>
        </p:xfrm>
        <a:graphic>
          <a:graphicData uri="http://schemas.openxmlformats.org/drawingml/2006/table">
            <a:tbl>
              <a:tblPr firstRow="1" firstCol="1" bandRow="1">
                <a:tableStyleId>{5C22544A-7EE6-4342-B048-85BDC9FD1C3A}</a:tableStyleId>
              </a:tblPr>
              <a:tblGrid>
                <a:gridCol w="1801289">
                  <a:extLst>
                    <a:ext uri="{9D8B030D-6E8A-4147-A177-3AD203B41FA5}">
                      <a16:colId xmlns:a16="http://schemas.microsoft.com/office/drawing/2014/main" val="1309085205"/>
                    </a:ext>
                  </a:extLst>
                </a:gridCol>
                <a:gridCol w="3119530">
                  <a:extLst>
                    <a:ext uri="{9D8B030D-6E8A-4147-A177-3AD203B41FA5}">
                      <a16:colId xmlns:a16="http://schemas.microsoft.com/office/drawing/2014/main" val="790682561"/>
                    </a:ext>
                  </a:extLst>
                </a:gridCol>
                <a:gridCol w="3611844">
                  <a:extLst>
                    <a:ext uri="{9D8B030D-6E8A-4147-A177-3AD203B41FA5}">
                      <a16:colId xmlns:a16="http://schemas.microsoft.com/office/drawing/2014/main" val="3976202808"/>
                    </a:ext>
                  </a:extLst>
                </a:gridCol>
                <a:gridCol w="3659338">
                  <a:extLst>
                    <a:ext uri="{9D8B030D-6E8A-4147-A177-3AD203B41FA5}">
                      <a16:colId xmlns:a16="http://schemas.microsoft.com/office/drawing/2014/main" val="413115166"/>
                    </a:ext>
                  </a:extLst>
                </a:gridCol>
              </a:tblGrid>
              <a:tr h="268753">
                <a:tc>
                  <a:txBody>
                    <a:bodyPr/>
                    <a:lstStyle/>
                    <a:p>
                      <a:pPr algn="just"/>
                      <a:r>
                        <a:rPr lang="vi-VN" sz="2000">
                          <a:effectLst/>
                          <a:latin typeface="Times New Roman" panose="02020603050405020304" pitchFamily="18" charset="0"/>
                          <a:cs typeface="Times New Roman" panose="02020603050405020304" pitchFamily="18" charset="0"/>
                        </a:rPr>
                        <a:t>Nội dung</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Gúp-ta</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Đê-li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Mô-gôn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703891"/>
                  </a:ext>
                </a:extLst>
              </a:tr>
              <a:tr h="357351">
                <a:tc>
                  <a:txBody>
                    <a:bodyPr/>
                    <a:lstStyle/>
                    <a:p>
                      <a:pPr algn="just"/>
                      <a:r>
                        <a:rPr lang="vi-VN" sz="2000">
                          <a:effectLst/>
                          <a:latin typeface="Times New Roman" panose="02020603050405020304" pitchFamily="18" charset="0"/>
                          <a:cs typeface="Times New Roman" panose="02020603050405020304" pitchFamily="18" charset="0"/>
                        </a:rPr>
                        <a:t>Sự ra đời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Đầu TK IV</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Năm 1206</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Đầu thế kỉ XVI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342032"/>
                  </a:ext>
                </a:extLst>
              </a:tr>
              <a:tr h="1529255">
                <a:tc>
                  <a:txBody>
                    <a:bodyPr/>
                    <a:lstStyle/>
                    <a:p>
                      <a:pPr algn="l"/>
                      <a:r>
                        <a:rPr lang="vi-VN" sz="2000" dirty="0" err="1">
                          <a:effectLst/>
                          <a:latin typeface="Times New Roman" panose="02020603050405020304" pitchFamily="18" charset="0"/>
                          <a:cs typeface="Times New Roman" panose="02020603050405020304" pitchFamily="18" charset="0"/>
                        </a:rPr>
                        <a:t>Tình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chính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trị</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Đứng đầu Vua San-dra Gúp-ta I, thống nhất đất nước đầu thế kỉ IV, lãnh thổ mở rộng</a:t>
                      </a:r>
                    </a:p>
                    <a:p>
                      <a:pPr algn="just"/>
                      <a:r>
                        <a:rPr lang="vi-VN" sz="2000">
                          <a:effectLst/>
                          <a:latin typeface="Times New Roman" panose="02020603050405020304" pitchFamily="18" charset="0"/>
                          <a:cs typeface="Times New Roman" panose="02020603050405020304" pitchFamily="18" charset="0"/>
                        </a:rPr>
                        <a:t>- Mở đầu chế độ PK ở Ấn Độ</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 Vua có quyền lực cao nhất</a:t>
                      </a:r>
                    </a:p>
                    <a:p>
                      <a:pPr algn="just"/>
                      <a:r>
                        <a:rPr lang="vi-VN" sz="2000">
                          <a:effectLst/>
                          <a:latin typeface="Times New Roman" panose="02020603050405020304" pitchFamily="18" charset="0"/>
                          <a:cs typeface="Times New Roman" panose="02020603050405020304" pitchFamily="18" charset="0"/>
                        </a:rPr>
                        <a:t>- Khu vực hành chính do tướng lĩnh Hồi giáo cai quản, tín đồ Hin đu chỉ giữ các chức vụ không quan trọng</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 Cải cách bộ máy hành chính từ trung ương đến địa phương, chia đất nước thành 15 tỉnh.</a:t>
                      </a:r>
                    </a:p>
                    <a:p>
                      <a:pPr algn="just"/>
                      <a:r>
                        <a:rPr lang="vi-VN" sz="2000">
                          <a:effectLst/>
                          <a:latin typeface="Times New Roman" panose="02020603050405020304" pitchFamily="18" charset="0"/>
                          <a:cs typeface="Times New Roman" panose="02020603050405020304" pitchFamily="18" charset="0"/>
                        </a:rPr>
                        <a:t>- Thực hiện chế độ chuyên chế.</a:t>
                      </a:r>
                    </a:p>
                    <a:p>
                      <a:pPr algn="just"/>
                      <a:r>
                        <a:rPr lang="vi-VN" sz="2000">
                          <a:effectLst/>
                          <a:latin typeface="Times New Roman" panose="02020603050405020304" pitchFamily="18" charset="0"/>
                          <a:cs typeface="Times New Roman" panose="02020603050405020304" pitchFamily="18" charset="0"/>
                        </a:rPr>
                        <a:t>- Tiến hành sửa đổi pháp luật</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735258"/>
                  </a:ext>
                </a:extLst>
              </a:tr>
              <a:tr h="2298085">
                <a:tc>
                  <a:txBody>
                    <a:bodyPr/>
                    <a:lstStyle/>
                    <a:p>
                      <a:pPr algn="just"/>
                      <a:r>
                        <a:rPr lang="vi-VN" sz="2000">
                          <a:effectLst/>
                          <a:latin typeface="Times New Roman" panose="02020603050405020304" pitchFamily="18" charset="0"/>
                          <a:cs typeface="Times New Roman" panose="02020603050405020304" pitchFamily="18" charset="0"/>
                        </a:rPr>
                        <a:t>Tình hình kinh tế</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Nông </a:t>
                      </a:r>
                      <a:r>
                        <a:rPr lang="vi-VN" sz="2000" dirty="0" err="1">
                          <a:effectLst/>
                          <a:latin typeface="Times New Roman" panose="02020603050405020304" pitchFamily="18" charset="0"/>
                          <a:cs typeface="Times New Roman" panose="02020603050405020304" pitchFamily="18" charset="0"/>
                        </a:rPr>
                        <a:t>nghiệp</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chú</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trọng</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phát</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triển</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với</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nhiều</a:t>
                      </a:r>
                      <a:r>
                        <a:rPr lang="vi-VN" sz="2000" dirty="0">
                          <a:effectLst/>
                          <a:latin typeface="Times New Roman" panose="02020603050405020304" pitchFamily="18" charset="0"/>
                          <a:cs typeface="Times New Roman" panose="02020603050405020304" pitchFamily="18" charset="0"/>
                        </a:rPr>
                        <a:t> công </a:t>
                      </a:r>
                      <a:r>
                        <a:rPr lang="vi-VN" sz="2000" dirty="0" err="1">
                          <a:effectLst/>
                          <a:latin typeface="Times New Roman" panose="02020603050405020304" pitchFamily="18" charset="0"/>
                          <a:cs typeface="Times New Roman" panose="02020603050405020304" pitchFamily="18" charset="0"/>
                        </a:rPr>
                        <a:t>trình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thủy</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lợi</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lớn</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được</a:t>
                      </a:r>
                      <a:r>
                        <a:rPr lang="vi-VN" sz="2000" dirty="0">
                          <a:effectLst/>
                          <a:latin typeface="Times New Roman" panose="02020603050405020304" pitchFamily="18" charset="0"/>
                          <a:cs typeface="Times New Roman" panose="02020603050405020304" pitchFamily="18" charset="0"/>
                        </a:rPr>
                        <a:t> xây </a:t>
                      </a:r>
                      <a:r>
                        <a:rPr lang="vi-VN" sz="2000" dirty="0" err="1">
                          <a:effectLst/>
                          <a:latin typeface="Times New Roman" panose="02020603050405020304" pitchFamily="18" charset="0"/>
                          <a:cs typeface="Times New Roman" panose="02020603050405020304" pitchFamily="18" charset="0"/>
                        </a:rPr>
                        <a:t>dựng</a:t>
                      </a:r>
                      <a:r>
                        <a:rPr lang="vi-VN" sz="2000" dirty="0">
                          <a:effectLst/>
                          <a:latin typeface="Times New Roman" panose="02020603050405020304" pitchFamily="18" charset="0"/>
                          <a:cs typeface="Times New Roman" panose="02020603050405020304" pitchFamily="18" charset="0"/>
                        </a:rPr>
                        <a:t>, công </a:t>
                      </a:r>
                      <a:r>
                        <a:rPr lang="vi-VN" sz="2000" dirty="0" err="1">
                          <a:effectLst/>
                          <a:latin typeface="Times New Roman" panose="02020603050405020304" pitchFamily="18" charset="0"/>
                          <a:cs typeface="Times New Roman" panose="02020603050405020304" pitchFamily="18" charset="0"/>
                        </a:rPr>
                        <a:t>cụ</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bằng</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sắt</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sử</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dụng</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rộng</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rãi</a:t>
                      </a:r>
                      <a:endParaRPr lang="vi-VN" sz="2000" dirty="0">
                        <a:effectLst/>
                        <a:latin typeface="Times New Roman" panose="02020603050405020304" pitchFamily="18" charset="0"/>
                        <a:cs typeface="Times New Roman" panose="02020603050405020304" pitchFamily="18" charset="0"/>
                      </a:endParaRPr>
                    </a:p>
                    <a:p>
                      <a:pPr algn="just"/>
                      <a:r>
                        <a:rPr lang="vi-VN" sz="2000" dirty="0">
                          <a:effectLst/>
                          <a:latin typeface="Times New Roman" panose="02020603050405020304" pitchFamily="18" charset="0"/>
                          <a:cs typeface="Times New Roman" panose="02020603050405020304" pitchFamily="18" charset="0"/>
                        </a:rPr>
                        <a:t>- Buôn </a:t>
                      </a:r>
                      <a:r>
                        <a:rPr lang="vi-VN" sz="2000" dirty="0" err="1">
                          <a:effectLst/>
                          <a:latin typeface="Times New Roman" panose="02020603050405020304" pitchFamily="18" charset="0"/>
                          <a:cs typeface="Times New Roman" panose="02020603050405020304" pitchFamily="18" charset="0"/>
                        </a:rPr>
                        <a:t>bán</a:t>
                      </a:r>
                      <a:r>
                        <a:rPr lang="vi-VN" sz="2000" dirty="0">
                          <a:effectLst/>
                          <a:latin typeface="Times New Roman" panose="02020603050405020304" pitchFamily="18" charset="0"/>
                          <a:cs typeface="Times New Roman" panose="02020603050405020304" pitchFamily="18" charset="0"/>
                        </a:rPr>
                        <a:t> trong </a:t>
                      </a:r>
                      <a:r>
                        <a:rPr lang="vi-VN" sz="2000" dirty="0" err="1">
                          <a:effectLst/>
                          <a:latin typeface="Times New Roman" panose="02020603050405020304" pitchFamily="18" charset="0"/>
                          <a:cs typeface="Times New Roman" panose="02020603050405020304" pitchFamily="18" charset="0"/>
                        </a:rPr>
                        <a:t>nước</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đẩy</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mạnh</a:t>
                      </a:r>
                      <a:r>
                        <a:rPr lang="vi-VN" sz="2000" dirty="0">
                          <a:effectLst/>
                          <a:latin typeface="Times New Roman" panose="02020603050405020304" pitchFamily="18" charset="0"/>
                          <a:cs typeface="Times New Roman" panose="02020603050405020304" pitchFamily="18" charset="0"/>
                        </a:rPr>
                        <a:t>.</a:t>
                      </a:r>
                    </a:p>
                    <a:p>
                      <a:pPr algn="just"/>
                      <a:r>
                        <a:rPr lang="vi-VN" sz="2000" dirty="0">
                          <a:effectLst/>
                          <a:latin typeface="Times New Roman" panose="02020603050405020304" pitchFamily="18" charset="0"/>
                          <a:cs typeface="Times New Roman" panose="02020603050405020304" pitchFamily="18" charset="0"/>
                        </a:rPr>
                        <a:t>- Quan </a:t>
                      </a:r>
                      <a:r>
                        <a:rPr lang="vi-VN" sz="2000" dirty="0" err="1">
                          <a:effectLst/>
                          <a:latin typeface="Times New Roman" panose="02020603050405020304" pitchFamily="18" charset="0"/>
                          <a:cs typeface="Times New Roman" panose="02020603050405020304" pitchFamily="18" charset="0"/>
                        </a:rPr>
                        <a:t>hệ</a:t>
                      </a:r>
                      <a:r>
                        <a:rPr lang="vi-VN" sz="2000" dirty="0">
                          <a:effectLst/>
                          <a:latin typeface="Times New Roman" panose="02020603050405020304" pitchFamily="18" charset="0"/>
                          <a:cs typeface="Times New Roman" panose="02020603050405020304" pitchFamily="18" charset="0"/>
                        </a:rPr>
                        <a:t> thương </a:t>
                      </a:r>
                      <a:r>
                        <a:rPr lang="vi-VN" sz="2000" dirty="0" err="1">
                          <a:effectLst/>
                          <a:latin typeface="Times New Roman" panose="02020603050405020304" pitchFamily="18" charset="0"/>
                          <a:cs typeface="Times New Roman" panose="02020603050405020304" pitchFamily="18" charset="0"/>
                        </a:rPr>
                        <a:t>mại</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với</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nhiều</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nước</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 Nông nghiệp vai trò quan trọng được nhà nước khuyến khích.</a:t>
                      </a:r>
                    </a:p>
                    <a:p>
                      <a:pPr algn="just"/>
                      <a:r>
                        <a:rPr lang="vi-VN" sz="2000">
                          <a:effectLst/>
                          <a:latin typeface="Times New Roman" panose="02020603050405020304" pitchFamily="18" charset="0"/>
                          <a:cs typeface="Times New Roman" panose="02020603050405020304" pitchFamily="18" charset="0"/>
                        </a:rPr>
                        <a:t>- TCN và TN phát triển, nhiều thành thị ra đời, đẩy mạnh buôn bán với các nước.</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 Đo đạt ruộng đất, định mức thuế hợp lí, thống nhất lại hệ thống đo lường.</a:t>
                      </a:r>
                    </a:p>
                    <a:p>
                      <a:pPr algn="just"/>
                      <a:r>
                        <a:rPr lang="vi-VN" sz="2000">
                          <a:effectLst/>
                          <a:latin typeface="Times New Roman" panose="02020603050405020304" pitchFamily="18" charset="0"/>
                          <a:cs typeface="Times New Roman" panose="02020603050405020304" pitchFamily="18" charset="0"/>
                        </a:rPr>
                        <a:t>- Phát triển nông nghiệp, thủ công nghiệp, thương mại.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599738"/>
                  </a:ext>
                </a:extLst>
              </a:tr>
              <a:tr h="1838468">
                <a:tc>
                  <a:txBody>
                    <a:bodyPr/>
                    <a:lstStyle/>
                    <a:p>
                      <a:pPr algn="l"/>
                      <a:r>
                        <a:rPr lang="vi-VN" sz="2000" dirty="0" err="1">
                          <a:effectLst/>
                          <a:latin typeface="Times New Roman" panose="02020603050405020304" pitchFamily="18" charset="0"/>
                          <a:cs typeface="Times New Roman" panose="02020603050405020304" pitchFamily="18" charset="0"/>
                        </a:rPr>
                        <a:t>Tình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xã</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hội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Đời sống nhân dân được ổn định, sung túc</a:t>
                      </a:r>
                    </a:p>
                    <a:p>
                      <a:pPr algn="just"/>
                      <a:r>
                        <a:rPr lang="vi-VN" sz="2000">
                          <a:effectLst/>
                          <a:latin typeface="Times New Roman" panose="02020603050405020304" pitchFamily="18" charset="0"/>
                          <a:cs typeface="Times New Roman" panose="02020603050405020304" pitchFamily="18" charset="0"/>
                        </a:rPr>
                        <a:t>→ thời kì hoàng kim</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Mâu thuẫn dân tộc gay gắt làm bùng nổ các cuộc đấu tranh chống triều đình</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Xây dựng khối hòa hợp dân tộc. Ngăn chặn sự bóc lột của quý tộcddoois với người dân. </a:t>
                      </a:r>
                    </a:p>
                    <a:p>
                      <a:pPr algn="just"/>
                      <a:r>
                        <a:rPr lang="vi-VN" sz="2000" dirty="0">
                          <a:effectLst/>
                          <a:latin typeface="Times New Roman" panose="02020603050405020304" pitchFamily="18" charset="0"/>
                          <a:cs typeface="Times New Roman" panose="02020603050405020304" pitchFamily="18" charset="0"/>
                        </a:rPr>
                        <a:t>- Khuyến khích, ủng hộ các hoạt động văn hóa, nghệ thuật.</a:t>
                      </a:r>
                    </a:p>
                    <a:p>
                      <a:pPr algn="just"/>
                      <a:r>
                        <a:rPr lang="vi-VN" sz="2000" dirty="0">
                          <a:effectLst/>
                          <a:latin typeface="Times New Roman" panose="02020603050405020304" pitchFamily="18" charset="0"/>
                          <a:cs typeface="Times New Roman" panose="02020603050405020304" pitchFamily="18" charset="0"/>
                        </a:rPr>
                        <a:t>→ thời kì phát triển đỉnh cao</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679245"/>
                  </a:ext>
                </a:extLst>
              </a:tr>
            </a:tbl>
          </a:graphicData>
        </a:graphic>
      </p:graphicFrame>
    </p:spTree>
    <p:extLst>
      <p:ext uri="{BB962C8B-B14F-4D97-AF65-F5344CB8AC3E}">
        <p14:creationId xmlns:p14="http://schemas.microsoft.com/office/powerpoint/2010/main" val="366227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92E926-3FE4-449F-8C06-92B1E46CC842}"/>
              </a:ext>
            </a:extLst>
          </p:cNvPr>
          <p:cNvSpPr txBox="1"/>
          <p:nvPr/>
        </p:nvSpPr>
        <p:spPr>
          <a:xfrm>
            <a:off x="0" y="0"/>
            <a:ext cx="12192000" cy="954107"/>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2.</a:t>
            </a:r>
            <a:r>
              <a:rPr lang="vi-VN" sz="2800" b="0" i="0" dirty="0">
                <a:solidFill>
                  <a:srgbClr val="002060"/>
                </a:solidFill>
                <a:effectLst/>
                <a:latin typeface="Times New Roman" panose="02020603050405020304" pitchFamily="18" charset="0"/>
                <a:cs typeface="Times New Roman" panose="02020603050405020304" pitchFamily="18" charset="0"/>
              </a:rPr>
              <a:t> Hãy tìm hiểu thêm và kể tên một số thành tựu văn hóa của các quốc gia Đông Nam Á chịu ảnh hưởng của văn hóa Ấn Độ thời phong kiến.</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4DD6200-5439-493F-82FC-EC76AB98C067}"/>
              </a:ext>
            </a:extLst>
          </p:cNvPr>
          <p:cNvSpPr txBox="1"/>
          <p:nvPr/>
        </p:nvSpPr>
        <p:spPr>
          <a:xfrm>
            <a:off x="0" y="1596921"/>
            <a:ext cx="12192000" cy="3970318"/>
          </a:xfrm>
          <a:prstGeom prst="rect">
            <a:avLst/>
          </a:prstGeom>
          <a:noFill/>
        </p:spPr>
        <p:txBody>
          <a:bodyPr wrap="square">
            <a:spAutoFit/>
          </a:bodyPr>
          <a:lstStyle/>
          <a:p>
            <a:r>
              <a:rPr lang="vi-VN" sz="2800" dirty="0">
                <a:solidFill>
                  <a:srgbClr val="7030A0"/>
                </a:solidFill>
                <a:latin typeface="Times New Roman" panose="02020603050405020304" pitchFamily="18" charset="0"/>
              </a:rPr>
              <a:t>Hầu hết các nước Đông Nam Á đều chịu ảnh hưởng của văn hoá Ấn Độ, thể hiện qua một số mặt chính sau: </a:t>
            </a:r>
          </a:p>
          <a:p>
            <a:r>
              <a:rPr lang="vi-VN" sz="2800" dirty="0">
                <a:solidFill>
                  <a:srgbClr val="FF0000"/>
                </a:solidFill>
                <a:latin typeface="Times New Roman" panose="02020603050405020304" pitchFamily="18" charset="0"/>
              </a:rPr>
              <a:t>- Các nước tiếp thu Phật giáo, Hin-đu giáo của Ấn Độ.</a:t>
            </a:r>
          </a:p>
          <a:p>
            <a:r>
              <a:rPr lang="vi-VN" sz="2800" dirty="0">
                <a:solidFill>
                  <a:srgbClr val="FF0000"/>
                </a:solidFill>
                <a:latin typeface="Times New Roman" panose="02020603050405020304" pitchFamily="18" charset="0"/>
              </a:rPr>
              <a:t>- Trên cơ sở của chữ Phạn, một số nước Đông Nam Á đã sáng tạo ra chữ viết của mình. </a:t>
            </a:r>
          </a:p>
          <a:p>
            <a:r>
              <a:rPr lang="vi-VN" sz="2800" dirty="0">
                <a:solidFill>
                  <a:srgbClr val="FF0000"/>
                </a:solidFill>
                <a:latin typeface="Times New Roman" panose="02020603050405020304" pitchFamily="18" charset="0"/>
              </a:rPr>
              <a:t>- Kiến trúc Hin-đu giáo và kiến trúc Phật giáo của Ấn Độ (đền tháp) có ảnh hưởng đến nhiều nước. </a:t>
            </a:r>
          </a:p>
          <a:p>
            <a:r>
              <a:rPr lang="vi-VN" sz="2800" dirty="0">
                <a:solidFill>
                  <a:srgbClr val="FF0000"/>
                </a:solidFill>
                <a:latin typeface="Times New Roman" panose="02020603050405020304" pitchFamily="18" charset="0"/>
              </a:rPr>
              <a:t>- Ở Việt Nam, Phật giáo khá phát triển. Kiến trúc tháp của đồng bào Chăm đều chịu ảnh hưởng của kiến trúc Ấn Độ.</a:t>
            </a:r>
          </a:p>
        </p:txBody>
      </p:sp>
    </p:spTree>
    <p:extLst>
      <p:ext uri="{BB962C8B-B14F-4D97-AF65-F5344CB8AC3E}">
        <p14:creationId xmlns:p14="http://schemas.microsoft.com/office/powerpoint/2010/main" val="8416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4D5FA9-8A07-466A-B9E8-896D84D125BD}"/>
              </a:ext>
            </a:extLst>
          </p:cNvPr>
          <p:cNvSpPr txBox="1"/>
          <p:nvPr/>
        </p:nvSpPr>
        <p:spPr>
          <a:xfrm>
            <a:off x="0" y="631835"/>
            <a:ext cx="12192000" cy="1384995"/>
          </a:xfrm>
          <a:prstGeom prst="rect">
            <a:avLst/>
          </a:prstGeom>
          <a:noFill/>
        </p:spPr>
        <p:txBody>
          <a:bodyPr wrap="square">
            <a:spAutoFit/>
          </a:bodyPr>
          <a:lstStyle/>
          <a:p>
            <a:r>
              <a:rPr lang="vi-VN" sz="2800" b="0" i="0" dirty="0">
                <a:solidFill>
                  <a:srgbClr val="002060"/>
                </a:solidFill>
                <a:effectLst/>
                <a:latin typeface="Times New Roman" panose="02020603050405020304" pitchFamily="18" charset="0"/>
                <a:cs typeface="Times New Roman" panose="02020603050405020304" pitchFamily="18" charset="0"/>
              </a:rPr>
              <a:t>Bài 3: Tìm kiếm thông tin và hình ảnh từ sách, báo và Internet, hãy viết đoạn văn ngắn giới thiệu về công trình kiến trúc của Ấn Độ thời phong kiến mà em ấn tượng nhất.</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10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6" name="Thought Bubble: Cloud 5">
            <a:extLst>
              <a:ext uri="{FF2B5EF4-FFF2-40B4-BE49-F238E27FC236}">
                <a16:creationId xmlns:a16="http://schemas.microsoft.com/office/drawing/2014/main" id="{B6EB1961-3E8B-4D4E-B6FF-743CA58A6DE9}"/>
              </a:ext>
            </a:extLst>
          </p:cNvPr>
          <p:cNvSpPr/>
          <p:nvPr/>
        </p:nvSpPr>
        <p:spPr>
          <a:xfrm>
            <a:off x="8383978" y="573744"/>
            <a:ext cx="3538847" cy="285525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solidFill>
                <a:effectLst/>
                <a:latin typeface="Times New Roman" panose="02020603050405020304" pitchFamily="18" charset="0"/>
                <a:ea typeface="Calibri" panose="020F0502020204030204" pitchFamily="34" charset="0"/>
              </a:rPr>
              <a:t>Nêu những nét chính về điều kiện tự nhiên (vị trí địa lí, địa hình, khí hậu) của Ấn Độ?</a:t>
            </a:r>
            <a:endParaRPr lang="vi-VN" sz="2400" b="1" i="1" dirty="0">
              <a:solidFill>
                <a:schemeClr val="tx1"/>
              </a:solidFill>
              <a:effectLst/>
              <a:latin typeface="Times New Roman" panose="02020603050405020304" pitchFamily="18" charset="0"/>
              <a:ea typeface="Times New Roman" panose="02020603050405020304" pitchFamily="18" charset="0"/>
            </a:endParaRPr>
          </a:p>
        </p:txBody>
      </p:sp>
      <p:pic>
        <p:nvPicPr>
          <p:cNvPr id="2050" name="Picture 2" descr="Bài 8. Khái quát lịch sử Ấn Độ thời phong kiến SGK Lịch sử và Địa lí 7 Cánh  Diều | SGK Lịch sử và Địa lí lớp 7 - Cánh Diều">
            <a:extLst>
              <a:ext uri="{FF2B5EF4-FFF2-40B4-BE49-F238E27FC236}">
                <a16:creationId xmlns:a16="http://schemas.microsoft.com/office/drawing/2014/main" id="{D58ECB47-89A4-4367-B82E-7DEA672A7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4577"/>
            <a:ext cx="6697683" cy="590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xit" presetSubtype="0" accel="100000" fill="hold" grpId="1" nodeType="clickEffect">
                                  <p:stCondLst>
                                    <p:cond delay="0"/>
                                  </p:stCondLst>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 calcmode="lin" valueType="num">
                                      <p:cBhvr>
                                        <p:cTn id="18" dur="500"/>
                                        <p:tgtEl>
                                          <p:spTgt spid="6"/>
                                        </p:tgtEl>
                                        <p:attrNameLst>
                                          <p:attrName>style.rotation</p:attrName>
                                        </p:attrNameLst>
                                      </p:cBhvr>
                                      <p:tavLst>
                                        <p:tav tm="0">
                                          <p:val>
                                            <p:fltVal val="0"/>
                                          </p:val>
                                        </p:tav>
                                        <p:tav tm="100000">
                                          <p:val>
                                            <p:fltVal val="360"/>
                                          </p:val>
                                        </p:tav>
                                      </p:tavLst>
                                    </p:anim>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8" name="TextBox 7">
            <a:extLst>
              <a:ext uri="{FF2B5EF4-FFF2-40B4-BE49-F238E27FC236}">
                <a16:creationId xmlns:a16="http://schemas.microsoft.com/office/drawing/2014/main" id="{54FF505F-50DB-4477-871F-64C397360A45}"/>
              </a:ext>
            </a:extLst>
          </p:cNvPr>
          <p:cNvSpPr txBox="1"/>
          <p:nvPr/>
        </p:nvSpPr>
        <p:spPr>
          <a:xfrm>
            <a:off x="0" y="804577"/>
            <a:ext cx="12191999" cy="1384995"/>
          </a:xfrm>
          <a:prstGeom prst="rect">
            <a:avLst/>
          </a:prstGeom>
          <a:noFill/>
        </p:spPr>
        <p:txBody>
          <a:bodyPr wrap="square">
            <a:spAutoFit/>
          </a:bodyPr>
          <a:lstStyle/>
          <a:p>
            <a:r>
              <a:rPr lang="en-US" sz="2800" dirty="0" err="1">
                <a:solidFill>
                  <a:srgbClr val="002060"/>
                </a:solidFill>
                <a:effectLst/>
                <a:latin typeface="Times New Roman" panose="02020603050405020304" pitchFamily="18" charset="0"/>
                <a:ea typeface="Times" panose="02020603050405020304" pitchFamily="18" charset="0"/>
              </a:rPr>
              <a:t>Đọc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thông</a:t>
            </a:r>
            <a:r>
              <a:rPr lang="en-US" sz="2800" dirty="0">
                <a:solidFill>
                  <a:srgbClr val="002060"/>
                </a:solidFill>
                <a:effectLst/>
                <a:latin typeface="Times New Roman" panose="02020603050405020304" pitchFamily="18" charset="0"/>
                <a:ea typeface="Times" panose="02020603050405020304" pitchFamily="18" charset="0"/>
              </a:rPr>
              <a:t> tin </a:t>
            </a:r>
            <a:r>
              <a:rPr lang="en-US" sz="2800" dirty="0" err="1">
                <a:solidFill>
                  <a:srgbClr val="002060"/>
                </a:solidFill>
                <a:effectLst/>
                <a:latin typeface="Times New Roman" panose="02020603050405020304" pitchFamily="18" charset="0"/>
                <a:ea typeface="Times" panose="02020603050405020304" pitchFamily="18" charset="0"/>
              </a:rPr>
              <a:t>mục</a:t>
            </a:r>
            <a:r>
              <a:rPr lang="en-US" sz="2800" dirty="0">
                <a:solidFill>
                  <a:srgbClr val="002060"/>
                </a:solidFill>
                <a:effectLst/>
                <a:latin typeface="Times New Roman" panose="02020603050405020304" pitchFamily="18" charset="0"/>
                <a:ea typeface="Times" panose="02020603050405020304" pitchFamily="18" charset="0"/>
              </a:rPr>
              <a:t> </a:t>
            </a:r>
            <a:r>
              <a:rPr lang="vi-VN" sz="2800" dirty="0">
                <a:solidFill>
                  <a:srgbClr val="002060"/>
                </a:solidFill>
                <a:effectLst/>
                <a:latin typeface="Times New Roman" panose="02020603050405020304" pitchFamily="18" charset="0"/>
                <a:ea typeface="Times" panose="02020603050405020304" pitchFamily="18" charset="0"/>
              </a:rPr>
              <a:t>1.a,b,c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quan</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sát</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hình</a:t>
            </a:r>
            <a:r>
              <a:rPr lang="en-US" sz="2800" dirty="0">
                <a:solidFill>
                  <a:srgbClr val="002060"/>
                </a:solidFill>
                <a:effectLst/>
                <a:latin typeface="Times New Roman" panose="02020603050405020304" pitchFamily="18" charset="0"/>
                <a:ea typeface="Times" panose="02020603050405020304" pitchFamily="18" charset="0"/>
              </a:rPr>
              <a:t> 2</a:t>
            </a:r>
            <a:r>
              <a:rPr lang="vi-VN" sz="2800" dirty="0">
                <a:solidFill>
                  <a:srgbClr val="002060"/>
                </a:solidFill>
                <a:effectLst/>
                <a:latin typeface="Times New Roman" panose="02020603050405020304" pitchFamily="18" charset="0"/>
                <a:ea typeface="Times" panose="02020603050405020304" pitchFamily="18" charset="0"/>
              </a:rPr>
              <a:t>,3. H</a:t>
            </a:r>
            <a:r>
              <a:rPr lang="vi-VN" sz="2800" dirty="0">
                <a:solidFill>
                  <a:srgbClr val="002060"/>
                </a:solidFill>
                <a:effectLst/>
                <a:latin typeface="Times New Roman" panose="02020603050405020304" pitchFamily="18" charset="0"/>
                <a:ea typeface="Calibri" panose="020F0502020204030204" pitchFamily="34" charset="0"/>
              </a:rPr>
              <a:t>ãy trình bày khái quát sự ra đời và tình hình chính trị. kinh tế, xã hội của Ấn Độ dưới thời Vương triều Gúp-ta, Đê-li và Mô- gôn theo mẫu sau:</a:t>
            </a:r>
            <a:endParaRPr lang="vi-VN" sz="2800" dirty="0">
              <a:solidFill>
                <a:srgbClr val="002060"/>
              </a:solidFill>
            </a:endParaRPr>
          </a:p>
        </p:txBody>
      </p:sp>
      <p:graphicFrame>
        <p:nvGraphicFramePr>
          <p:cNvPr id="9" name="Table 9">
            <a:extLst>
              <a:ext uri="{FF2B5EF4-FFF2-40B4-BE49-F238E27FC236}">
                <a16:creationId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4033844195"/>
              </p:ext>
            </p:extLst>
          </p:nvPr>
        </p:nvGraphicFramePr>
        <p:xfrm>
          <a:off x="0" y="3851565"/>
          <a:ext cx="12192000" cy="23544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62840336"/>
                    </a:ext>
                  </a:extLst>
                </a:gridCol>
                <a:gridCol w="2438400">
                  <a:extLst>
                    <a:ext uri="{9D8B030D-6E8A-4147-A177-3AD203B41FA5}">
                      <a16:colId xmlns:a16="http://schemas.microsoft.com/office/drawing/2014/main" val="363875825"/>
                    </a:ext>
                  </a:extLst>
                </a:gridCol>
                <a:gridCol w="2819400">
                  <a:extLst>
                    <a:ext uri="{9D8B030D-6E8A-4147-A177-3AD203B41FA5}">
                      <a16:colId xmlns:a16="http://schemas.microsoft.com/office/drawing/2014/main" val="3220784913"/>
                    </a:ext>
                  </a:extLst>
                </a:gridCol>
                <a:gridCol w="2057400">
                  <a:extLst>
                    <a:ext uri="{9D8B030D-6E8A-4147-A177-3AD203B41FA5}">
                      <a16:colId xmlns:a16="http://schemas.microsoft.com/office/drawing/2014/main" val="3247482669"/>
                    </a:ext>
                  </a:extLst>
                </a:gridCol>
                <a:gridCol w="2438400">
                  <a:extLst>
                    <a:ext uri="{9D8B030D-6E8A-4147-A177-3AD203B41FA5}">
                      <a16:colId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636876"/>
                  </a:ext>
                </a:extLst>
              </a:tr>
              <a:tr h="346249">
                <a:tc>
                  <a:txBody>
                    <a:bodyPr/>
                    <a:lstStyle/>
                    <a:p>
                      <a:r>
                        <a:rPr lang="vi-VN" sz="2800" b="1" dirty="0">
                          <a:latin typeface="+mj-lt"/>
                        </a:rPr>
                        <a:t>Gúp - 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462980"/>
                  </a:ext>
                </a:extLst>
              </a:tr>
              <a:tr h="346249">
                <a:tc>
                  <a:txBody>
                    <a:bodyPr/>
                    <a:lstStyle/>
                    <a:p>
                      <a:r>
                        <a:rPr lang="vi-VN" sz="2800" b="1" dirty="0">
                          <a:latin typeface="+mj-lt"/>
                        </a:rPr>
                        <a:t>Hồi giáo Đê-li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445307"/>
                  </a:ext>
                </a:extLst>
              </a:tr>
              <a:tr h="860944">
                <a:tc>
                  <a:txBody>
                    <a:bodyPr/>
                    <a:lstStyle/>
                    <a:p>
                      <a:r>
                        <a:rPr lang="vi-VN" sz="2800" b="1" dirty="0">
                          <a:latin typeface="+mj-lt"/>
                        </a:rPr>
                        <a:t>Mô - gôn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87208"/>
                  </a:ext>
                </a:extLst>
              </a:tr>
            </a:tbl>
          </a:graphicData>
        </a:graphic>
      </p:graphicFrame>
      <p:sp>
        <p:nvSpPr>
          <p:cNvPr id="10" name="TextBox 9">
            <a:extLst>
              <a:ext uri="{FF2B5EF4-FFF2-40B4-BE49-F238E27FC236}">
                <a16:creationId xmlns:a16="http://schemas.microsoft.com/office/drawing/2014/main" id="{FFCB2193-52C1-4608-928C-C276E8533448}"/>
              </a:ext>
            </a:extLst>
          </p:cNvPr>
          <p:cNvSpPr txBox="1"/>
          <p:nvPr/>
        </p:nvSpPr>
        <p:spPr>
          <a:xfrm>
            <a:off x="504497" y="2189572"/>
            <a:ext cx="9522373" cy="1384995"/>
          </a:xfrm>
          <a:prstGeom prst="rect">
            <a:avLst/>
          </a:prstGeom>
          <a:noFill/>
        </p:spPr>
        <p:txBody>
          <a:bodyPr wrap="square" rtlCol="0">
            <a:spAutoFit/>
          </a:bodyPr>
          <a:lstStyle/>
          <a:p>
            <a:r>
              <a:rPr lang="vi-VN" sz="2800" dirty="0">
                <a:solidFill>
                  <a:srgbClr val="C00000"/>
                </a:solidFill>
                <a:latin typeface="+mj-lt"/>
              </a:rPr>
              <a:t>Nhóm 1,2: hoàn thành vương triều Gúp-ta</a:t>
            </a:r>
          </a:p>
          <a:p>
            <a:r>
              <a:rPr lang="vi-VN" sz="2800" dirty="0">
                <a:solidFill>
                  <a:srgbClr val="C00000"/>
                </a:solidFill>
                <a:latin typeface="+mj-lt"/>
              </a:rPr>
              <a:t>Nhóm 3,4: hoàn thành vương triều Hồi giáo Đê - li</a:t>
            </a:r>
          </a:p>
          <a:p>
            <a:r>
              <a:rPr lang="vi-VN" sz="2800" dirty="0">
                <a:solidFill>
                  <a:srgbClr val="C00000"/>
                </a:solidFill>
                <a:latin typeface="+mj-lt"/>
              </a:rPr>
              <a:t>Nhóm 5,6: hoàn thành vương triều Mô - gôn</a:t>
            </a:r>
            <a:endParaRPr lang="vi-VN" dirty="0"/>
          </a:p>
        </p:txBody>
      </p:sp>
    </p:spTree>
    <p:extLst>
      <p:ext uri="{BB962C8B-B14F-4D97-AF65-F5344CB8AC3E}">
        <p14:creationId xmlns:p14="http://schemas.microsoft.com/office/powerpoint/2010/main" val="201539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a. </a:t>
            </a:r>
            <a:r>
              <a:rPr lang="vi-VN" sz="2800" u="sng" dirty="0">
                <a:latin typeface="+mj-lt"/>
              </a:rPr>
              <a:t>Vương triều Gúp – ta:</a:t>
            </a:r>
          </a:p>
        </p:txBody>
      </p:sp>
      <p:pic>
        <p:nvPicPr>
          <p:cNvPr id="6" name="Picture 5">
            <a:extLst>
              <a:ext uri="{FF2B5EF4-FFF2-40B4-BE49-F238E27FC236}">
                <a16:creationId xmlns:a16="http://schemas.microsoft.com/office/drawing/2014/main" id="{AF47AFA0-A572-4996-A412-647628FFC780}"/>
              </a:ext>
            </a:extLst>
          </p:cNvPr>
          <p:cNvPicPr>
            <a:picLocks noChangeAspect="1"/>
          </p:cNvPicPr>
          <p:nvPr/>
        </p:nvPicPr>
        <p:blipFill rotWithShape="1">
          <a:blip r:embed="rId2"/>
          <a:srcRect l="37629" t="33931" r="21884" b="53076"/>
          <a:stretch/>
        </p:blipFill>
        <p:spPr>
          <a:xfrm>
            <a:off x="320634" y="1538839"/>
            <a:ext cx="10937174" cy="2136659"/>
          </a:xfrm>
          <a:prstGeom prst="rect">
            <a:avLst/>
          </a:prstGeom>
        </p:spPr>
      </p:pic>
      <p:sp>
        <p:nvSpPr>
          <p:cNvPr id="16" name="Thought Bubble: Cloud 15">
            <a:extLst>
              <a:ext uri="{FF2B5EF4-FFF2-40B4-BE49-F238E27FC236}">
                <a16:creationId xmlns:a16="http://schemas.microsoft.com/office/drawing/2014/main" id="{CFCC8400-C296-46D8-8185-7AE086E73243}"/>
              </a:ext>
            </a:extLst>
          </p:cNvPr>
          <p:cNvSpPr/>
          <p:nvPr/>
        </p:nvSpPr>
        <p:spPr>
          <a:xfrm>
            <a:off x="7172696" y="3500424"/>
            <a:ext cx="3368634" cy="250449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solidFill>
                  <a:srgbClr val="002060"/>
                </a:solidFill>
                <a:latin typeface="Times New Roman" panose="02020603050405020304" pitchFamily="18" charset="0"/>
                <a:cs typeface="Times New Roman" panose="02020603050405020304" pitchFamily="18" charset="0"/>
              </a:rPr>
              <a:t>Tư liệu 1 cho em biết </a:t>
            </a:r>
            <a:r>
              <a:rPr lang="vi-VN" sz="2400" b="1" i="1" dirty="0">
                <a:solidFill>
                  <a:srgbClr val="002060"/>
                </a:solidFill>
                <a:latin typeface="Times New Roman" panose="02020603050405020304" pitchFamily="18" charset="0"/>
                <a:cs typeface="Times New Roman" panose="02020603050405020304" pitchFamily="18" charset="0"/>
              </a:rPr>
              <a:t>điề</a:t>
            </a:r>
            <a:r>
              <a:rPr lang="pt-BR" sz="2400" b="1" i="1" dirty="0">
                <a:solidFill>
                  <a:srgbClr val="002060"/>
                </a:solidFill>
                <a:latin typeface="Times New Roman" panose="02020603050405020304" pitchFamily="18" charset="0"/>
                <a:cs typeface="Times New Roman" panose="02020603050405020304" pitchFamily="18" charset="0"/>
              </a:rPr>
              <a:t>u</a:t>
            </a:r>
            <a:r>
              <a:rPr lang="vi-VN" sz="2400" b="1" i="1" dirty="0">
                <a:solidFill>
                  <a:srgbClr val="002060"/>
                </a:solidFill>
                <a:latin typeface="Times New Roman" panose="02020603050405020304" pitchFamily="18" charset="0"/>
                <a:cs typeface="Times New Roman" panose="02020603050405020304" pitchFamily="18" charset="0"/>
              </a:rPr>
              <a:t> gì về Ấn Độ dưới thời Vương triều Gúp-ta?</a:t>
            </a:r>
          </a:p>
        </p:txBody>
      </p:sp>
      <p:sp>
        <p:nvSpPr>
          <p:cNvPr id="17" name="TextBox 16">
            <a:extLst>
              <a:ext uri="{FF2B5EF4-FFF2-40B4-BE49-F238E27FC236}">
                <a16:creationId xmlns:a16="http://schemas.microsoft.com/office/drawing/2014/main" id="{B00242AF-9AD3-4BE4-9891-EA8B32E206EB}"/>
              </a:ext>
            </a:extLst>
          </p:cNvPr>
          <p:cNvSpPr txBox="1"/>
          <p:nvPr/>
        </p:nvSpPr>
        <p:spPr>
          <a:xfrm>
            <a:off x="106877" y="4145961"/>
            <a:ext cx="6840187" cy="2246769"/>
          </a:xfrm>
          <a:prstGeom prst="rect">
            <a:avLst/>
          </a:prstGeom>
          <a:noFill/>
          <a:ln>
            <a:solidFill>
              <a:srgbClr val="FF0000"/>
            </a:solidFill>
          </a:ln>
        </p:spPr>
        <p:txBody>
          <a:bodyPr wrap="square">
            <a:spAutoFit/>
          </a:bodyPr>
          <a:lstStyle/>
          <a:p>
            <a:r>
              <a:rPr lang="vi-VN" sz="2800" b="1" dirty="0">
                <a:solidFill>
                  <a:srgbClr val="00B050"/>
                </a:solidFill>
                <a:latin typeface="Times New Roman" panose="02020603050405020304" pitchFamily="18" charset="0"/>
              </a:rPr>
              <a:t>-</a:t>
            </a:r>
            <a:r>
              <a:rPr lang="vi-VN" sz="2800" b="1" dirty="0" err="1">
                <a:solidFill>
                  <a:srgbClr val="00B050"/>
                </a:solidFill>
                <a:latin typeface="Times New Roman" panose="02020603050405020304" pitchFamily="18" charset="0"/>
              </a:rPr>
              <a:t>Các</a:t>
            </a:r>
            <a:r>
              <a:rPr lang="vi-VN" sz="2800" b="1" dirty="0">
                <a:solidFill>
                  <a:srgbClr val="00B050"/>
                </a:solidFill>
                <a:latin typeface="Times New Roman" panose="02020603050405020304" pitchFamily="18" charset="0"/>
              </a:rPr>
              <a:t> vị vua thời Gúp-ta rất quan tâm, chăm lo đến sự phát triển của đất nước (pháp luật khoan hoà, lập nhà an dưỡng, bệnh viện,...). Nhân dân có cuộc sống sung túc, tự do. </a:t>
            </a:r>
          </a:p>
        </p:txBody>
      </p:sp>
    </p:spTree>
    <p:extLst>
      <p:ext uri="{BB962C8B-B14F-4D97-AF65-F5344CB8AC3E}">
        <p14:creationId xmlns:p14="http://schemas.microsoft.com/office/powerpoint/2010/main" val="8622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1181299917"/>
              </p:ext>
            </p:extLst>
          </p:nvPr>
        </p:nvGraphicFramePr>
        <p:xfrm>
          <a:off x="0" y="1538838"/>
          <a:ext cx="12192000" cy="5128661"/>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62840336"/>
                    </a:ext>
                  </a:extLst>
                </a:gridCol>
                <a:gridCol w="1849821">
                  <a:extLst>
                    <a:ext uri="{9D8B030D-6E8A-4147-A177-3AD203B41FA5}">
                      <a16:colId xmlns:a16="http://schemas.microsoft.com/office/drawing/2014/main" val="363875825"/>
                    </a:ext>
                  </a:extLst>
                </a:gridCol>
                <a:gridCol w="2790496">
                  <a:extLst>
                    <a:ext uri="{9D8B030D-6E8A-4147-A177-3AD203B41FA5}">
                      <a16:colId xmlns:a16="http://schemas.microsoft.com/office/drawing/2014/main" val="3220784913"/>
                    </a:ext>
                  </a:extLst>
                </a:gridCol>
                <a:gridCol w="3531476">
                  <a:extLst>
                    <a:ext uri="{9D8B030D-6E8A-4147-A177-3AD203B41FA5}">
                      <a16:colId xmlns:a16="http://schemas.microsoft.com/office/drawing/2014/main" val="3247482669"/>
                    </a:ext>
                  </a:extLst>
                </a:gridCol>
                <a:gridCol w="1581807">
                  <a:extLst>
                    <a:ext uri="{9D8B030D-6E8A-4147-A177-3AD203B41FA5}">
                      <a16:colId xmlns:a16="http://schemas.microsoft.com/office/drawing/2014/main" val="1943329638"/>
                    </a:ext>
                  </a:extLst>
                </a:gridCol>
              </a:tblGrid>
              <a:tr h="486898">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636876"/>
                  </a:ext>
                </a:extLst>
              </a:tr>
              <a:tr h="4641763">
                <a:tc>
                  <a:txBody>
                    <a:bodyPr/>
                    <a:lstStyle/>
                    <a:p>
                      <a:r>
                        <a:rPr lang="vi-VN" sz="2800" b="1" dirty="0">
                          <a:latin typeface="+mj-lt"/>
                        </a:rPr>
                        <a:t>Gúp – ta</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462980"/>
                  </a:ext>
                </a:extLst>
              </a:tr>
            </a:tbl>
          </a:graphicData>
        </a:graphic>
      </p:graphicFrame>
      <p:sp>
        <p:nvSpPr>
          <p:cNvPr id="2" name="TextBox 1">
            <a:extLst>
              <a:ext uri="{FF2B5EF4-FFF2-40B4-BE49-F238E27FC236}">
                <a16:creationId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a. </a:t>
            </a:r>
            <a:r>
              <a:rPr lang="vi-VN" sz="2800" u="sng" dirty="0">
                <a:latin typeface="+mj-lt"/>
              </a:rPr>
              <a:t>Vương triều Gúp – ta:</a:t>
            </a:r>
          </a:p>
        </p:txBody>
      </p:sp>
      <p:sp>
        <p:nvSpPr>
          <p:cNvPr id="11" name="TextBox 10">
            <a:extLst>
              <a:ext uri="{FF2B5EF4-FFF2-40B4-BE49-F238E27FC236}">
                <a16:creationId xmlns:a16="http://schemas.microsoft.com/office/drawing/2014/main" id="{94F39B3A-C2F2-47B7-9A37-6E6E834C6452}"/>
              </a:ext>
            </a:extLst>
          </p:cNvPr>
          <p:cNvSpPr txBox="1"/>
          <p:nvPr/>
        </p:nvSpPr>
        <p:spPr>
          <a:xfrm>
            <a:off x="2435773" y="2104189"/>
            <a:ext cx="1899744" cy="1815882"/>
          </a:xfrm>
          <a:prstGeom prst="rect">
            <a:avLst/>
          </a:prstGeom>
          <a:noFill/>
        </p:spPr>
        <p:txBody>
          <a:bodyPr wrap="square">
            <a:spAutoFit/>
          </a:bodyPr>
          <a:lstStyle/>
          <a:p>
            <a:r>
              <a:rPr lang="vi-VN" sz="2800" kern="1200" dirty="0">
                <a:solidFill>
                  <a:schemeClr val="dk1"/>
                </a:solidFill>
                <a:effectLst/>
                <a:latin typeface="+mj-lt"/>
              </a:rPr>
              <a:t>-</a:t>
            </a:r>
            <a:r>
              <a:rPr lang="vi-VN" sz="2800" kern="1200" dirty="0" err="1">
                <a:solidFill>
                  <a:schemeClr val="dk1"/>
                </a:solidFill>
                <a:effectLst/>
                <a:latin typeface="+mj-lt"/>
              </a:rPr>
              <a:t>Đầu</a:t>
            </a:r>
            <a:r>
              <a:rPr lang="vi-VN" sz="2800" kern="1200" dirty="0">
                <a:solidFill>
                  <a:schemeClr val="dk1"/>
                </a:solidFill>
                <a:effectLst/>
                <a:latin typeface="+mj-lt"/>
              </a:rPr>
              <a:t> TK IV, </a:t>
            </a:r>
            <a:r>
              <a:rPr lang="vi-VN" sz="2800" dirty="0">
                <a:latin typeface="Times New Roman" panose="02020603050405020304" pitchFamily="18" charset="0"/>
                <a:cs typeface="Times New Roman" panose="02020603050405020304" pitchFamily="18" charset="0"/>
              </a:rPr>
              <a:t>Gúp-ta I thống nhất đất nước</a:t>
            </a:r>
          </a:p>
        </p:txBody>
      </p:sp>
      <p:sp>
        <p:nvSpPr>
          <p:cNvPr id="12" name="TextBox 11">
            <a:extLst>
              <a:ext uri="{FF2B5EF4-FFF2-40B4-BE49-F238E27FC236}">
                <a16:creationId xmlns:a16="http://schemas.microsoft.com/office/drawing/2014/main" id="{B76976DB-E21F-4BA7-B303-5001ABE76AD2}"/>
              </a:ext>
            </a:extLst>
          </p:cNvPr>
          <p:cNvSpPr txBox="1"/>
          <p:nvPr/>
        </p:nvSpPr>
        <p:spPr>
          <a:xfrm>
            <a:off x="4356535" y="2127205"/>
            <a:ext cx="2711669" cy="2246769"/>
          </a:xfrm>
          <a:prstGeom prst="rect">
            <a:avLst/>
          </a:prstGeom>
          <a:noFill/>
        </p:spPr>
        <p:txBody>
          <a:bodyPr wrap="square">
            <a:spAutoFit/>
          </a:bodyPr>
          <a:lstStyle/>
          <a:p>
            <a:r>
              <a:rPr lang="vi-VN" sz="2800" kern="1200" dirty="0">
                <a:solidFill>
                  <a:schemeClr val="dk1"/>
                </a:solidFill>
                <a:effectLst/>
                <a:latin typeface="+mj-lt"/>
                <a:ea typeface="+mn-ea"/>
                <a:cs typeface="+mn-cs"/>
              </a:rPr>
              <a:t>-</a:t>
            </a:r>
            <a:r>
              <a:rPr lang="vi-VN" sz="2800" kern="1200" dirty="0" err="1">
                <a:solidFill>
                  <a:schemeClr val="dk1"/>
                </a:solidFill>
                <a:effectLst/>
                <a:latin typeface="+mj-lt"/>
                <a:ea typeface="+mn-ea"/>
                <a:cs typeface="+mn-cs"/>
              </a:rPr>
              <a:t>Đứng</a:t>
            </a:r>
            <a:r>
              <a:rPr lang="vi-VN" sz="2800" kern="1200" dirty="0">
                <a:solidFill>
                  <a:schemeClr val="dk1"/>
                </a:solidFill>
                <a:effectLst/>
                <a:latin typeface="+mj-lt"/>
                <a:ea typeface="+mn-ea"/>
                <a:cs typeface="+mn-cs"/>
              </a:rPr>
              <a:t> đầu Vua San-dra Gúp-ta I, thống nhất đất nước, lãnh thổ </a:t>
            </a:r>
            <a:r>
              <a:rPr lang="vi-VN" sz="2800" kern="1200" dirty="0" err="1">
                <a:solidFill>
                  <a:schemeClr val="dk1"/>
                </a:solidFill>
                <a:effectLst/>
                <a:latin typeface="+mj-lt"/>
                <a:ea typeface="+mn-ea"/>
                <a:cs typeface="+mn-cs"/>
              </a:rPr>
              <a:t>mở</a:t>
            </a:r>
            <a:r>
              <a:rPr lang="vi-VN" sz="2800" kern="1200" dirty="0">
                <a:solidFill>
                  <a:schemeClr val="dk1"/>
                </a:solidFill>
                <a:effectLst/>
                <a:latin typeface="+mj-lt"/>
                <a:ea typeface="+mn-ea"/>
                <a:cs typeface="+mn-cs"/>
              </a:rPr>
              <a:t> </a:t>
            </a:r>
            <a:r>
              <a:rPr lang="vi-VN" sz="2800" kern="1200" dirty="0" err="1">
                <a:solidFill>
                  <a:schemeClr val="dk1"/>
                </a:solidFill>
                <a:effectLst/>
                <a:latin typeface="+mj-lt"/>
                <a:ea typeface="+mn-ea"/>
                <a:cs typeface="+mn-cs"/>
              </a:rPr>
              <a:t>rộng</a:t>
            </a:r>
            <a:r>
              <a:rPr lang="vi-VN" sz="2800" kern="1200" dirty="0">
                <a:solidFill>
                  <a:schemeClr val="dk1"/>
                </a:solidFill>
                <a:effectLst/>
                <a:latin typeface="+mj-lt"/>
                <a:ea typeface="+mn-ea"/>
                <a:cs typeface="+mn-cs"/>
              </a:rPr>
              <a:t>.</a:t>
            </a:r>
            <a:endParaRPr lang="vi-VN" sz="2800" dirty="0">
              <a:latin typeface="+mj-lt"/>
            </a:endParaRPr>
          </a:p>
        </p:txBody>
      </p:sp>
      <p:sp>
        <p:nvSpPr>
          <p:cNvPr id="13" name="TextBox 12">
            <a:extLst>
              <a:ext uri="{FF2B5EF4-FFF2-40B4-BE49-F238E27FC236}">
                <a16:creationId xmlns:a16="http://schemas.microsoft.com/office/drawing/2014/main" id="{D1D344FC-7E72-4A7E-B49D-8F4553FD352A}"/>
              </a:ext>
            </a:extLst>
          </p:cNvPr>
          <p:cNvSpPr txBox="1"/>
          <p:nvPr/>
        </p:nvSpPr>
        <p:spPr>
          <a:xfrm>
            <a:off x="7047185" y="2127205"/>
            <a:ext cx="3563008" cy="4401205"/>
          </a:xfrm>
          <a:prstGeom prst="rect">
            <a:avLst/>
          </a:prstGeom>
          <a:noFill/>
        </p:spPr>
        <p:txBody>
          <a:bodyPr wrap="square">
            <a:spAutoFit/>
          </a:bodyPr>
          <a:lstStyle/>
          <a:p>
            <a:r>
              <a:rPr lang="vi-VN" sz="2800" kern="1200" dirty="0">
                <a:solidFill>
                  <a:schemeClr val="dk1"/>
                </a:solidFill>
                <a:effectLst/>
                <a:latin typeface="+mj-lt"/>
              </a:rPr>
              <a:t>- Nông nghiệp chú trọng phát triển với nhiều công trình thủy lợi lớn được xây dựng, công cụ bằng sắt sử dụng </a:t>
            </a:r>
            <a:r>
              <a:rPr lang="vi-VN" sz="2800" kern="1200" dirty="0" err="1">
                <a:solidFill>
                  <a:schemeClr val="dk1"/>
                </a:solidFill>
                <a:effectLst/>
                <a:latin typeface="+mj-lt"/>
              </a:rPr>
              <a:t>rộng</a:t>
            </a:r>
            <a:r>
              <a:rPr lang="vi-VN" sz="2800" kern="1200" dirty="0">
                <a:solidFill>
                  <a:schemeClr val="dk1"/>
                </a:solidFill>
                <a:effectLst/>
                <a:latin typeface="+mj-lt"/>
              </a:rPr>
              <a:t> </a:t>
            </a:r>
            <a:r>
              <a:rPr lang="vi-VN" sz="2800" kern="1200" dirty="0" err="1">
                <a:solidFill>
                  <a:schemeClr val="dk1"/>
                </a:solidFill>
                <a:effectLst/>
                <a:latin typeface="+mj-lt"/>
              </a:rPr>
              <a:t>rãi</a:t>
            </a:r>
            <a:r>
              <a:rPr lang="vi-VN" sz="2800" kern="1200" dirty="0">
                <a:solidFill>
                  <a:schemeClr val="dk1"/>
                </a:solidFill>
                <a:effectLst/>
                <a:latin typeface="+mj-lt"/>
              </a:rPr>
              <a:t>.</a:t>
            </a:r>
          </a:p>
          <a:p>
            <a:r>
              <a:rPr lang="vi-VN" sz="2800" kern="1200" dirty="0">
                <a:solidFill>
                  <a:schemeClr val="dk1"/>
                </a:solidFill>
                <a:effectLst/>
                <a:latin typeface="+mj-lt"/>
              </a:rPr>
              <a:t>- Buôn bán trong nước đẩy mạnh.</a:t>
            </a:r>
          </a:p>
          <a:p>
            <a:r>
              <a:rPr lang="vi-VN" sz="2800" kern="1200" dirty="0">
                <a:solidFill>
                  <a:schemeClr val="dk1"/>
                </a:solidFill>
                <a:effectLst/>
                <a:latin typeface="+mj-lt"/>
              </a:rPr>
              <a:t>- Quan hệ thương mại với </a:t>
            </a:r>
            <a:r>
              <a:rPr lang="vi-VN" sz="2800" kern="1200" dirty="0" err="1">
                <a:solidFill>
                  <a:schemeClr val="dk1"/>
                </a:solidFill>
                <a:effectLst/>
                <a:latin typeface="+mj-lt"/>
              </a:rPr>
              <a:t>nhiều</a:t>
            </a:r>
            <a:r>
              <a:rPr lang="vi-VN" sz="2800" kern="1200" dirty="0">
                <a:solidFill>
                  <a:schemeClr val="dk1"/>
                </a:solidFill>
                <a:effectLst/>
                <a:latin typeface="+mj-lt"/>
              </a:rPr>
              <a:t> </a:t>
            </a:r>
            <a:r>
              <a:rPr lang="vi-VN" sz="2800" kern="1200" dirty="0" err="1">
                <a:solidFill>
                  <a:schemeClr val="dk1"/>
                </a:solidFill>
                <a:effectLst/>
                <a:latin typeface="+mj-lt"/>
              </a:rPr>
              <a:t>nước</a:t>
            </a:r>
            <a:r>
              <a:rPr lang="vi-VN" sz="2800" kern="1200" dirty="0">
                <a:solidFill>
                  <a:schemeClr val="dk1"/>
                </a:solidFill>
                <a:effectLst/>
                <a:latin typeface="+mj-lt"/>
              </a:rPr>
              <a:t>.</a:t>
            </a:r>
            <a:endParaRPr lang="vi-VN" sz="2800" dirty="0">
              <a:latin typeface="+mj-lt"/>
            </a:endParaRPr>
          </a:p>
        </p:txBody>
      </p:sp>
      <p:sp>
        <p:nvSpPr>
          <p:cNvPr id="15" name="TextBox 14">
            <a:extLst>
              <a:ext uri="{FF2B5EF4-FFF2-40B4-BE49-F238E27FC236}">
                <a16:creationId xmlns:a16="http://schemas.microsoft.com/office/drawing/2014/main" id="{CC1C3D39-0021-4BD1-A7AA-1EDE7316F973}"/>
              </a:ext>
            </a:extLst>
          </p:cNvPr>
          <p:cNvSpPr txBox="1"/>
          <p:nvPr/>
        </p:nvSpPr>
        <p:spPr>
          <a:xfrm>
            <a:off x="10591797" y="2275114"/>
            <a:ext cx="1581807" cy="3539430"/>
          </a:xfrm>
          <a:prstGeom prst="rect">
            <a:avLst/>
          </a:prstGeom>
          <a:noFill/>
        </p:spPr>
        <p:txBody>
          <a:bodyPr wrap="square">
            <a:spAutoFit/>
          </a:bodyPr>
          <a:lstStyle/>
          <a:p>
            <a:r>
              <a:rPr lang="vi-VN" sz="2800" kern="1200" dirty="0">
                <a:solidFill>
                  <a:schemeClr val="dk1"/>
                </a:solidFill>
                <a:effectLst/>
                <a:latin typeface="+mj-lt"/>
                <a:ea typeface="+mn-ea"/>
                <a:cs typeface="+mn-cs"/>
              </a:rPr>
              <a:t>Đời sống nhân dân được ổn định, sung túc</a:t>
            </a:r>
          </a:p>
          <a:p>
            <a:r>
              <a:rPr lang="vi-VN" sz="2800" kern="1200" dirty="0">
                <a:solidFill>
                  <a:schemeClr val="dk1"/>
                </a:solidFill>
                <a:effectLst/>
                <a:latin typeface="+mj-lt"/>
                <a:ea typeface="+mn-ea"/>
                <a:cs typeface="+mn-cs"/>
              </a:rPr>
              <a:t>→ thời kì </a:t>
            </a:r>
            <a:r>
              <a:rPr lang="vi-VN" sz="2800" kern="1200" dirty="0" err="1">
                <a:solidFill>
                  <a:schemeClr val="dk1"/>
                </a:solidFill>
                <a:effectLst/>
                <a:latin typeface="+mj-lt"/>
                <a:ea typeface="+mn-ea"/>
                <a:cs typeface="+mn-cs"/>
              </a:rPr>
              <a:t>hoàng</a:t>
            </a:r>
            <a:r>
              <a:rPr lang="vi-VN" sz="2800" kern="1200" dirty="0">
                <a:solidFill>
                  <a:schemeClr val="dk1"/>
                </a:solidFill>
                <a:effectLst/>
                <a:latin typeface="+mj-lt"/>
                <a:ea typeface="+mn-ea"/>
                <a:cs typeface="+mn-cs"/>
              </a:rPr>
              <a:t> kim.</a:t>
            </a:r>
            <a:endParaRPr lang="vi-VN" sz="2800" dirty="0">
              <a:latin typeface="+mj-lt"/>
            </a:endParaRPr>
          </a:p>
        </p:txBody>
      </p:sp>
      <p:pic>
        <p:nvPicPr>
          <p:cNvPr id="6" name="Picture 5">
            <a:extLst>
              <a:ext uri="{FF2B5EF4-FFF2-40B4-BE49-F238E27FC236}">
                <a16:creationId xmlns:a16="http://schemas.microsoft.com/office/drawing/2014/main" id="{2093003C-443B-4F73-ACD7-AE43BAB8DFFA}"/>
              </a:ext>
            </a:extLst>
          </p:cNvPr>
          <p:cNvPicPr>
            <a:picLocks noChangeAspect="1"/>
          </p:cNvPicPr>
          <p:nvPr/>
        </p:nvPicPr>
        <p:blipFill rotWithShape="1">
          <a:blip r:embed="rId2"/>
          <a:srcRect l="65949" t="39831" r="17112" b="27392"/>
          <a:stretch/>
        </p:blipFill>
        <p:spPr>
          <a:xfrm>
            <a:off x="0" y="2838450"/>
            <a:ext cx="2435773" cy="3516229"/>
          </a:xfrm>
          <a:prstGeom prst="rect">
            <a:avLst/>
          </a:prstGeom>
        </p:spPr>
      </p:pic>
    </p:spTree>
    <p:extLst>
      <p:ext uri="{BB962C8B-B14F-4D97-AF65-F5344CB8AC3E}">
        <p14:creationId xmlns:p14="http://schemas.microsoft.com/office/powerpoint/2010/main" val="30127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graphicFrame>
        <p:nvGraphicFramePr>
          <p:cNvPr id="9" name="Table 9">
            <a:extLst>
              <a:ext uri="{FF2B5EF4-FFF2-40B4-BE49-F238E27FC236}">
                <a16:creationId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878127784"/>
              </p:ext>
            </p:extLst>
          </p:nvPr>
        </p:nvGraphicFramePr>
        <p:xfrm>
          <a:off x="0" y="1538839"/>
          <a:ext cx="12192000" cy="438912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62840336"/>
                    </a:ext>
                  </a:extLst>
                </a:gridCol>
                <a:gridCol w="1849821">
                  <a:extLst>
                    <a:ext uri="{9D8B030D-6E8A-4147-A177-3AD203B41FA5}">
                      <a16:colId xmlns:a16="http://schemas.microsoft.com/office/drawing/2014/main" val="363875825"/>
                    </a:ext>
                  </a:extLst>
                </a:gridCol>
                <a:gridCol w="2790496">
                  <a:extLst>
                    <a:ext uri="{9D8B030D-6E8A-4147-A177-3AD203B41FA5}">
                      <a16:colId xmlns:a16="http://schemas.microsoft.com/office/drawing/2014/main" val="3220784913"/>
                    </a:ext>
                  </a:extLst>
                </a:gridCol>
                <a:gridCol w="3113033">
                  <a:extLst>
                    <a:ext uri="{9D8B030D-6E8A-4147-A177-3AD203B41FA5}">
                      <a16:colId xmlns:a16="http://schemas.microsoft.com/office/drawing/2014/main" val="3247482669"/>
                    </a:ext>
                  </a:extLst>
                </a:gridCol>
                <a:gridCol w="2000250">
                  <a:extLst>
                    <a:ext uri="{9D8B030D-6E8A-4147-A177-3AD203B41FA5}">
                      <a16:colId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636876"/>
                  </a:ext>
                </a:extLst>
              </a:tr>
              <a:tr h="346249">
                <a:tc>
                  <a:txBody>
                    <a:bodyPr/>
                    <a:lstStyle/>
                    <a:p>
                      <a:endParaRPr lang="vi-VN" sz="2800" b="1" dirty="0">
                        <a:latin typeface="+mj-lt"/>
                      </a:endParaRPr>
                    </a:p>
                    <a:p>
                      <a:endParaRPr lang="vi-VN" sz="2800" b="1" dirty="0">
                        <a:latin typeface="+mj-lt"/>
                      </a:endParaRPr>
                    </a:p>
                    <a:p>
                      <a:r>
                        <a:rPr lang="vi-VN" sz="2800" b="1" dirty="0">
                          <a:latin typeface="+mj-lt"/>
                        </a:rPr>
                        <a:t>Hồi giáo Đê-li</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462980"/>
                  </a:ext>
                </a:extLst>
              </a:tr>
            </a:tbl>
          </a:graphicData>
        </a:graphic>
      </p:graphicFrame>
      <p:sp>
        <p:nvSpPr>
          <p:cNvPr id="2" name="TextBox 1">
            <a:extLst>
              <a:ext uri="{FF2B5EF4-FFF2-40B4-BE49-F238E27FC236}">
                <a16:creationId xmlns:a16="http://schemas.microsoft.com/office/drawing/2014/main" id="{27E91FF4-E764-4EF6-9113-35A9F283A3CD}"/>
              </a:ext>
            </a:extLst>
          </p:cNvPr>
          <p:cNvSpPr txBox="1"/>
          <p:nvPr/>
        </p:nvSpPr>
        <p:spPr>
          <a:xfrm>
            <a:off x="0" y="738642"/>
            <a:ext cx="5376041" cy="523220"/>
          </a:xfrm>
          <a:prstGeom prst="rect">
            <a:avLst/>
          </a:prstGeom>
          <a:noFill/>
        </p:spPr>
        <p:txBody>
          <a:bodyPr wrap="square" rtlCol="0">
            <a:spAutoFit/>
          </a:bodyPr>
          <a:lstStyle/>
          <a:p>
            <a:r>
              <a:rPr lang="vi-VN" sz="2800" dirty="0">
                <a:latin typeface="+mj-lt"/>
              </a:rPr>
              <a:t>b. </a:t>
            </a:r>
            <a:r>
              <a:rPr lang="vi-VN" sz="2800" u="sng" dirty="0">
                <a:latin typeface="+mj-lt"/>
              </a:rPr>
              <a:t>Vương triều Hồi giáo Đê - li:</a:t>
            </a:r>
          </a:p>
        </p:txBody>
      </p:sp>
      <p:sp>
        <p:nvSpPr>
          <p:cNvPr id="11" name="TextBox 10">
            <a:extLst>
              <a:ext uri="{FF2B5EF4-FFF2-40B4-BE49-F238E27FC236}">
                <a16:creationId xmlns:a16="http://schemas.microsoft.com/office/drawing/2014/main" id="{94F39B3A-C2F2-47B7-9A37-6E6E834C6452}"/>
              </a:ext>
            </a:extLst>
          </p:cNvPr>
          <p:cNvSpPr txBox="1"/>
          <p:nvPr/>
        </p:nvSpPr>
        <p:spPr>
          <a:xfrm>
            <a:off x="2406211" y="2016638"/>
            <a:ext cx="1899744" cy="2246769"/>
          </a:xfrm>
          <a:prstGeom prst="rect">
            <a:avLst/>
          </a:prstGeom>
          <a:noFill/>
        </p:spPr>
        <p:txBody>
          <a:bodyPr wrap="square">
            <a:spAutoFit/>
          </a:bodyPr>
          <a:lstStyle/>
          <a:p>
            <a:r>
              <a:rPr lang="vi-VN" sz="2800" dirty="0">
                <a:latin typeface="+mj-lt"/>
              </a:rPr>
              <a:t>-Năm 1206, </a:t>
            </a:r>
            <a:r>
              <a:rPr lang="vi-VN" sz="2800" dirty="0">
                <a:latin typeface="Times New Roman" panose="02020603050405020304" pitchFamily="18" charset="0"/>
                <a:cs typeface="Times New Roman" panose="02020603050405020304" pitchFamily="18" charset="0"/>
              </a:rPr>
              <a:t>người Hồi gốc Thổ Nhĩ Kì xâm nhập </a:t>
            </a:r>
          </a:p>
        </p:txBody>
      </p:sp>
      <p:sp>
        <p:nvSpPr>
          <p:cNvPr id="12" name="TextBox 11">
            <a:extLst>
              <a:ext uri="{FF2B5EF4-FFF2-40B4-BE49-F238E27FC236}">
                <a16:creationId xmlns:a16="http://schemas.microsoft.com/office/drawing/2014/main" id="{B76976DB-E21F-4BA7-B303-5001ABE76AD2}"/>
              </a:ext>
            </a:extLst>
          </p:cNvPr>
          <p:cNvSpPr txBox="1"/>
          <p:nvPr/>
        </p:nvSpPr>
        <p:spPr>
          <a:xfrm>
            <a:off x="4305955" y="2001863"/>
            <a:ext cx="2711669" cy="3970318"/>
          </a:xfrm>
          <a:prstGeom prst="rect">
            <a:avLst/>
          </a:prstGeom>
          <a:noFill/>
        </p:spPr>
        <p:txBody>
          <a:bodyPr wrap="square">
            <a:spAutoFit/>
          </a:bodyPr>
          <a:lstStyle/>
          <a:p>
            <a:r>
              <a:rPr lang="vi-VN" sz="2800" dirty="0">
                <a:latin typeface="+mj-lt"/>
              </a:rPr>
              <a:t>- Vua có quyền lực cao </a:t>
            </a:r>
            <a:r>
              <a:rPr lang="vi-VN" sz="2800" dirty="0" err="1">
                <a:latin typeface="+mj-lt"/>
              </a:rPr>
              <a:t>nhất</a:t>
            </a:r>
            <a:r>
              <a:rPr lang="vi-VN" sz="2800" dirty="0">
                <a:latin typeface="+mj-lt"/>
              </a:rPr>
              <a:t>.</a:t>
            </a:r>
          </a:p>
          <a:p>
            <a:r>
              <a:rPr lang="vi-VN" sz="2800" dirty="0">
                <a:latin typeface="+mj-lt"/>
              </a:rPr>
              <a:t>- Khu vực hành chính do tướng lĩnh Hồi giáo cai quản, tín đồ Hin đu chỉ giữ các chức vụ không quan </a:t>
            </a:r>
            <a:r>
              <a:rPr lang="vi-VN" sz="2800" dirty="0" err="1">
                <a:latin typeface="+mj-lt"/>
              </a:rPr>
              <a:t>trọng</a:t>
            </a:r>
            <a:r>
              <a:rPr lang="vi-VN" sz="2800" dirty="0">
                <a:latin typeface="+mj-lt"/>
              </a:rPr>
              <a:t>.</a:t>
            </a:r>
          </a:p>
        </p:txBody>
      </p:sp>
      <p:sp>
        <p:nvSpPr>
          <p:cNvPr id="13" name="TextBox 12">
            <a:extLst>
              <a:ext uri="{FF2B5EF4-FFF2-40B4-BE49-F238E27FC236}">
                <a16:creationId xmlns:a16="http://schemas.microsoft.com/office/drawing/2014/main" id="{D1D344FC-7E72-4A7E-B49D-8F4553FD352A}"/>
              </a:ext>
            </a:extLst>
          </p:cNvPr>
          <p:cNvSpPr txBox="1"/>
          <p:nvPr/>
        </p:nvSpPr>
        <p:spPr>
          <a:xfrm>
            <a:off x="7017624" y="2016638"/>
            <a:ext cx="3247698" cy="3539430"/>
          </a:xfrm>
          <a:prstGeom prst="rect">
            <a:avLst/>
          </a:prstGeom>
          <a:noFill/>
        </p:spPr>
        <p:txBody>
          <a:bodyPr wrap="square">
            <a:spAutoFit/>
          </a:bodyPr>
          <a:lstStyle/>
          <a:p>
            <a:r>
              <a:rPr lang="vi-VN" sz="2800" dirty="0">
                <a:latin typeface="+mj-lt"/>
              </a:rPr>
              <a:t>- Nông nghiệp vai trò quan trọng được nhà nước khuyến khích.</a:t>
            </a:r>
          </a:p>
          <a:p>
            <a:r>
              <a:rPr lang="vi-VN" sz="2800" dirty="0">
                <a:latin typeface="+mj-lt"/>
              </a:rPr>
              <a:t>- TCN và TN phát triển, nhiều thành thị ra đời, đẩy mạnh buôn bán với các nước.</a:t>
            </a:r>
          </a:p>
        </p:txBody>
      </p:sp>
      <p:sp>
        <p:nvSpPr>
          <p:cNvPr id="15" name="TextBox 14">
            <a:extLst>
              <a:ext uri="{FF2B5EF4-FFF2-40B4-BE49-F238E27FC236}">
                <a16:creationId xmlns:a16="http://schemas.microsoft.com/office/drawing/2014/main" id="{CC1C3D39-0021-4BD1-A7AA-1EDE7316F973}"/>
              </a:ext>
            </a:extLst>
          </p:cNvPr>
          <p:cNvSpPr txBox="1"/>
          <p:nvPr/>
        </p:nvSpPr>
        <p:spPr>
          <a:xfrm>
            <a:off x="10265322" y="2038749"/>
            <a:ext cx="1897117" cy="3539430"/>
          </a:xfrm>
          <a:prstGeom prst="rect">
            <a:avLst/>
          </a:prstGeom>
          <a:noFill/>
        </p:spPr>
        <p:txBody>
          <a:bodyPr wrap="square">
            <a:spAutoFit/>
          </a:bodyPr>
          <a:lstStyle/>
          <a:p>
            <a:r>
              <a:rPr lang="vi-VN" sz="2800" dirty="0">
                <a:latin typeface="+mj-lt"/>
              </a:rPr>
              <a:t>- Mâu thuẫn dân tộc gay gắt làm bùng nổ các cuộc đấu tranh chống </a:t>
            </a:r>
            <a:r>
              <a:rPr lang="vi-VN" sz="2800" dirty="0" err="1">
                <a:latin typeface="+mj-lt"/>
              </a:rPr>
              <a:t>triều</a:t>
            </a:r>
            <a:r>
              <a:rPr lang="vi-VN" sz="2800" dirty="0">
                <a:latin typeface="+mj-lt"/>
              </a:rPr>
              <a:t> đinh.</a:t>
            </a:r>
          </a:p>
        </p:txBody>
      </p:sp>
      <p:sp>
        <p:nvSpPr>
          <p:cNvPr id="16" name="Thought Bubble: Cloud 15">
            <a:extLst>
              <a:ext uri="{FF2B5EF4-FFF2-40B4-BE49-F238E27FC236}">
                <a16:creationId xmlns:a16="http://schemas.microsoft.com/office/drawing/2014/main" id="{5ED40F4B-2CC4-436C-898A-10E6196406F0}"/>
              </a:ext>
            </a:extLst>
          </p:cNvPr>
          <p:cNvSpPr/>
          <p:nvPr/>
        </p:nvSpPr>
        <p:spPr>
          <a:xfrm>
            <a:off x="0" y="4448289"/>
            <a:ext cx="3894083" cy="2066799"/>
          </a:xfrm>
          <a:prstGeom prst="cloudCallout">
            <a:avLst>
              <a:gd name="adj1" fmla="val -40539"/>
              <a:gd name="adj2" fmla="val 521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Vì sao gọi là Vương triều Hồi giáo Đê-li? </a:t>
            </a:r>
          </a:p>
          <a:p>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5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TIẾT 9 – 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1042316870"/>
              </p:ext>
            </p:extLst>
          </p:nvPr>
        </p:nvGraphicFramePr>
        <p:xfrm>
          <a:off x="0" y="1261862"/>
          <a:ext cx="12192000" cy="5242560"/>
        </p:xfrm>
        <a:graphic>
          <a:graphicData uri="http://schemas.openxmlformats.org/drawingml/2006/table">
            <a:tbl>
              <a:tblPr firstRow="1" bandRow="1">
                <a:tableStyleId>{5C22544A-7EE6-4342-B048-85BDC9FD1C3A}</a:tableStyleId>
              </a:tblPr>
              <a:tblGrid>
                <a:gridCol w="1891862">
                  <a:extLst>
                    <a:ext uri="{9D8B030D-6E8A-4147-A177-3AD203B41FA5}">
                      <a16:colId xmlns:a16="http://schemas.microsoft.com/office/drawing/2014/main" val="2262840336"/>
                    </a:ext>
                  </a:extLst>
                </a:gridCol>
                <a:gridCol w="1813035">
                  <a:extLst>
                    <a:ext uri="{9D8B030D-6E8A-4147-A177-3AD203B41FA5}">
                      <a16:colId xmlns:a16="http://schemas.microsoft.com/office/drawing/2014/main" val="363875825"/>
                    </a:ext>
                  </a:extLst>
                </a:gridCol>
                <a:gridCol w="2727434">
                  <a:extLst>
                    <a:ext uri="{9D8B030D-6E8A-4147-A177-3AD203B41FA5}">
                      <a16:colId xmlns:a16="http://schemas.microsoft.com/office/drawing/2014/main" val="3220784913"/>
                    </a:ext>
                  </a:extLst>
                </a:gridCol>
                <a:gridCol w="2585545">
                  <a:extLst>
                    <a:ext uri="{9D8B030D-6E8A-4147-A177-3AD203B41FA5}">
                      <a16:colId xmlns:a16="http://schemas.microsoft.com/office/drawing/2014/main" val="3247482669"/>
                    </a:ext>
                  </a:extLst>
                </a:gridCol>
                <a:gridCol w="3174124">
                  <a:extLst>
                    <a:ext uri="{9D8B030D-6E8A-4147-A177-3AD203B41FA5}">
                      <a16:colId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636876"/>
                  </a:ext>
                </a:extLst>
              </a:tr>
              <a:tr h="346249">
                <a:tc>
                  <a:txBody>
                    <a:bodyPr/>
                    <a:lstStyle/>
                    <a:p>
                      <a:endParaRPr lang="vi-VN" sz="2800" b="1" dirty="0">
                        <a:latin typeface="+mj-lt"/>
                      </a:endParaRPr>
                    </a:p>
                    <a:p>
                      <a:endParaRPr lang="vi-VN" sz="2800" b="1" dirty="0">
                        <a:latin typeface="+mj-lt"/>
                      </a:endParaRPr>
                    </a:p>
                    <a:p>
                      <a:r>
                        <a:rPr lang="vi-VN" sz="2800" b="1" dirty="0">
                          <a:latin typeface="+mj-lt"/>
                        </a:rPr>
                        <a:t>Mô - gôn</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462980"/>
                  </a:ext>
                </a:extLst>
              </a:tr>
            </a:tbl>
          </a:graphicData>
        </a:graphic>
      </p:graphicFrame>
      <p:sp>
        <p:nvSpPr>
          <p:cNvPr id="2" name="TextBox 1">
            <a:extLst>
              <a:ext uri="{FF2B5EF4-FFF2-40B4-BE49-F238E27FC236}">
                <a16:creationId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1" name="TextBox 10">
            <a:extLst>
              <a:ext uri="{FF2B5EF4-FFF2-40B4-BE49-F238E27FC236}">
                <a16:creationId xmlns:a16="http://schemas.microsoft.com/office/drawing/2014/main" id="{94F39B3A-C2F2-47B7-9A37-6E6E834C6452}"/>
              </a:ext>
            </a:extLst>
          </p:cNvPr>
          <p:cNvSpPr txBox="1"/>
          <p:nvPr/>
        </p:nvSpPr>
        <p:spPr>
          <a:xfrm>
            <a:off x="1884625" y="1785082"/>
            <a:ext cx="1840635" cy="2677656"/>
          </a:xfrm>
          <a:prstGeom prst="rect">
            <a:avLst/>
          </a:prstGeom>
          <a:noFill/>
        </p:spPr>
        <p:txBody>
          <a:bodyPr wrap="square">
            <a:spAutoFit/>
          </a:bodyPr>
          <a:lstStyle/>
          <a:p>
            <a:r>
              <a:rPr lang="vi-VN" sz="2800" dirty="0">
                <a:latin typeface="+mj-lt"/>
              </a:rPr>
              <a:t>-</a:t>
            </a:r>
            <a:r>
              <a:rPr lang="vi-VN" sz="2800" dirty="0" err="1">
                <a:latin typeface="+mj-lt"/>
              </a:rPr>
              <a:t>Đầu</a:t>
            </a:r>
            <a:r>
              <a:rPr lang="vi-VN" sz="2800" dirty="0">
                <a:latin typeface="+mj-lt"/>
              </a:rPr>
              <a:t> thế kỉ XVI, </a:t>
            </a:r>
            <a:r>
              <a:rPr lang="vi-VN" sz="2800" dirty="0">
                <a:latin typeface="Times New Roman" panose="02020603050405020304" pitchFamily="18" charset="0"/>
                <a:cs typeface="Times New Roman" panose="02020603050405020304" pitchFamily="18" charset="0"/>
              </a:rPr>
              <a:t>người Hồi tự nhận dòng dõi Mông </a:t>
            </a:r>
            <a:r>
              <a:rPr lang="vi-VN" sz="2800" dirty="0" err="1">
                <a:latin typeface="Times New Roman" panose="02020603050405020304" pitchFamily="18" charset="0"/>
                <a:cs typeface="Times New Roman" panose="02020603050405020304" pitchFamily="18" charset="0"/>
              </a:rPr>
              <a:t>Cổ</a:t>
            </a:r>
            <a:r>
              <a:rPr lang="vi-VN" sz="28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B76976DB-E21F-4BA7-B303-5001ABE76AD2}"/>
              </a:ext>
            </a:extLst>
          </p:cNvPr>
          <p:cNvSpPr txBox="1"/>
          <p:nvPr/>
        </p:nvSpPr>
        <p:spPr>
          <a:xfrm>
            <a:off x="3788979" y="1785082"/>
            <a:ext cx="2543509" cy="4401205"/>
          </a:xfrm>
          <a:prstGeom prst="rect">
            <a:avLst/>
          </a:prstGeom>
          <a:noFill/>
        </p:spPr>
        <p:txBody>
          <a:bodyPr wrap="square">
            <a:spAutoFit/>
          </a:bodyPr>
          <a:lstStyle/>
          <a:p>
            <a:r>
              <a:rPr lang="vi-VN" sz="2800" dirty="0">
                <a:latin typeface="+mj-lt"/>
              </a:rPr>
              <a:t>- Cải cách bộ máy hành chính từ trung ương đến địa phương, chia đất nước thành 15 tỉnh.</a:t>
            </a:r>
          </a:p>
          <a:p>
            <a:r>
              <a:rPr lang="vi-VN" sz="2800" dirty="0">
                <a:latin typeface="+mj-lt"/>
              </a:rPr>
              <a:t>- Thực hiện chế độ chuyên chế.</a:t>
            </a:r>
          </a:p>
          <a:p>
            <a:r>
              <a:rPr lang="vi-VN" sz="2800" dirty="0">
                <a:latin typeface="+mj-lt"/>
              </a:rPr>
              <a:t>- Tiến hành sửa đổi </a:t>
            </a:r>
            <a:r>
              <a:rPr lang="vi-VN" sz="2800" dirty="0" err="1">
                <a:latin typeface="+mj-lt"/>
              </a:rPr>
              <a:t>pháp</a:t>
            </a:r>
            <a:r>
              <a:rPr lang="vi-VN" sz="2800" dirty="0">
                <a:latin typeface="+mj-lt"/>
              </a:rPr>
              <a:t> </a:t>
            </a:r>
            <a:r>
              <a:rPr lang="vi-VN" sz="2800" dirty="0" err="1">
                <a:latin typeface="+mj-lt"/>
              </a:rPr>
              <a:t>luật</a:t>
            </a:r>
            <a:r>
              <a:rPr lang="vi-VN" sz="2800" dirty="0">
                <a:latin typeface="+mj-lt"/>
              </a:rPr>
              <a:t>.</a:t>
            </a:r>
          </a:p>
        </p:txBody>
      </p:sp>
      <p:sp>
        <p:nvSpPr>
          <p:cNvPr id="13" name="TextBox 12">
            <a:extLst>
              <a:ext uri="{FF2B5EF4-FFF2-40B4-BE49-F238E27FC236}">
                <a16:creationId xmlns:a16="http://schemas.microsoft.com/office/drawing/2014/main" id="{D1D344FC-7E72-4A7E-B49D-8F4553FD352A}"/>
              </a:ext>
            </a:extLst>
          </p:cNvPr>
          <p:cNvSpPr txBox="1"/>
          <p:nvPr/>
        </p:nvSpPr>
        <p:spPr>
          <a:xfrm>
            <a:off x="6459926" y="1753623"/>
            <a:ext cx="2543509" cy="4832092"/>
          </a:xfrm>
          <a:prstGeom prst="rect">
            <a:avLst/>
          </a:prstGeom>
          <a:noFill/>
        </p:spPr>
        <p:txBody>
          <a:bodyPr wrap="square">
            <a:spAutoFit/>
          </a:bodyPr>
          <a:lstStyle/>
          <a:p>
            <a:r>
              <a:rPr lang="vi-VN" sz="2800" dirty="0">
                <a:latin typeface="+mj-lt"/>
              </a:rPr>
              <a:t>- Đo đạt ruộng đất, định mức thuế hợp lí, thống nhất lại hệ thống đo lường.</a:t>
            </a:r>
          </a:p>
          <a:p>
            <a:r>
              <a:rPr lang="vi-VN" sz="2800" dirty="0">
                <a:latin typeface="+mj-lt"/>
              </a:rPr>
              <a:t>- Phát triển nông nghiệp, thủ công nghiệp, thương mại.</a:t>
            </a:r>
          </a:p>
        </p:txBody>
      </p:sp>
      <p:sp>
        <p:nvSpPr>
          <p:cNvPr id="15" name="TextBox 14">
            <a:extLst>
              <a:ext uri="{FF2B5EF4-FFF2-40B4-BE49-F238E27FC236}">
                <a16:creationId xmlns:a16="http://schemas.microsoft.com/office/drawing/2014/main" id="{CC1C3D39-0021-4BD1-A7AA-1EDE7316F973}"/>
              </a:ext>
            </a:extLst>
          </p:cNvPr>
          <p:cNvSpPr txBox="1"/>
          <p:nvPr/>
        </p:nvSpPr>
        <p:spPr>
          <a:xfrm>
            <a:off x="9003435" y="1785082"/>
            <a:ext cx="2966543" cy="3108543"/>
          </a:xfrm>
          <a:prstGeom prst="rect">
            <a:avLst/>
          </a:prstGeom>
          <a:noFill/>
        </p:spPr>
        <p:txBody>
          <a:bodyPr wrap="square">
            <a:spAutoFit/>
          </a:bodyPr>
          <a:lstStyle/>
          <a:p>
            <a:r>
              <a:rPr lang="vi-VN" sz="2800" dirty="0">
                <a:latin typeface="+mj-lt"/>
              </a:rPr>
              <a:t>-Xây dựng khối hòa hợp dân </a:t>
            </a:r>
            <a:r>
              <a:rPr lang="vi-VN" sz="2800" dirty="0" err="1">
                <a:latin typeface="+mj-lt"/>
              </a:rPr>
              <a:t>tộc</a:t>
            </a:r>
            <a:r>
              <a:rPr lang="vi-VN" sz="2800" dirty="0">
                <a:latin typeface="+mj-lt"/>
              </a:rPr>
              <a:t>. </a:t>
            </a:r>
          </a:p>
          <a:p>
            <a:r>
              <a:rPr lang="vi-VN" sz="2800" dirty="0">
                <a:latin typeface="+mj-lt"/>
              </a:rPr>
              <a:t>- Khuyến khích, ủng hộ các hoạt động văn hóa, </a:t>
            </a:r>
            <a:r>
              <a:rPr lang="vi-VN" sz="2800" dirty="0" err="1">
                <a:latin typeface="+mj-lt"/>
              </a:rPr>
              <a:t>nghệ</a:t>
            </a:r>
            <a:r>
              <a:rPr lang="vi-VN" sz="2800" dirty="0">
                <a:latin typeface="+mj-lt"/>
              </a:rPr>
              <a:t> </a:t>
            </a:r>
            <a:r>
              <a:rPr lang="vi-VN" sz="2800" dirty="0" err="1">
                <a:latin typeface="+mj-lt"/>
              </a:rPr>
              <a:t>thuật</a:t>
            </a:r>
            <a:r>
              <a:rPr lang="vi-VN" sz="2800" dirty="0">
                <a:latin typeface="+mj-lt"/>
              </a:rPr>
              <a:t> → thời kì phát triển đỉnh cao</a:t>
            </a:r>
          </a:p>
        </p:txBody>
      </p:sp>
      <p:pic>
        <p:nvPicPr>
          <p:cNvPr id="6" name="Picture 5">
            <a:extLst>
              <a:ext uri="{FF2B5EF4-FFF2-40B4-BE49-F238E27FC236}">
                <a16:creationId xmlns:a16="http://schemas.microsoft.com/office/drawing/2014/main" id="{EE83BB2E-BA32-49DB-BBD0-4631BE6FC58A}"/>
              </a:ext>
            </a:extLst>
          </p:cNvPr>
          <p:cNvPicPr>
            <a:picLocks noChangeAspect="1"/>
          </p:cNvPicPr>
          <p:nvPr/>
        </p:nvPicPr>
        <p:blipFill rotWithShape="1">
          <a:blip r:embed="rId2"/>
          <a:srcRect l="65302" t="48275" r="22284" b="16558"/>
          <a:stretch/>
        </p:blipFill>
        <p:spPr>
          <a:xfrm>
            <a:off x="0" y="3783724"/>
            <a:ext cx="1935218" cy="3074275"/>
          </a:xfrm>
          <a:prstGeom prst="rect">
            <a:avLst/>
          </a:prstGeom>
        </p:spPr>
      </p:pic>
    </p:spTree>
    <p:extLst>
      <p:ext uri="{BB962C8B-B14F-4D97-AF65-F5344CB8AC3E}">
        <p14:creationId xmlns:p14="http://schemas.microsoft.com/office/powerpoint/2010/main" val="23696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barn(inVertical)">
                                      <p:cBhvr>
                                        <p:cTn id="18" dur="5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TIẾT 9 – 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4" name="TextBox 13">
            <a:extLst>
              <a:ext uri="{FF2B5EF4-FFF2-40B4-BE49-F238E27FC236}">
                <a16:creationId xmlns:a16="http://schemas.microsoft.com/office/drawing/2014/main" id="{52331836-4434-42E2-A6C1-AB49FE2AB0DE}"/>
              </a:ext>
            </a:extLst>
          </p:cNvPr>
          <p:cNvSpPr txBox="1"/>
          <p:nvPr/>
        </p:nvSpPr>
        <p:spPr>
          <a:xfrm>
            <a:off x="126126" y="3441701"/>
            <a:ext cx="12065874" cy="3108543"/>
          </a:xfrm>
          <a:prstGeom prst="rect">
            <a:avLst/>
          </a:prstGeom>
          <a:noFill/>
          <a:ln>
            <a:solidFill>
              <a:srgbClr val="FF0000"/>
            </a:solidFill>
          </a:ln>
        </p:spPr>
        <p:txBody>
          <a:bodyPr wrap="square">
            <a:spAutoFit/>
          </a:bodyPr>
          <a:lstStyle/>
          <a:p>
            <a:r>
              <a:rPr lang="vi-VN" sz="2800" i="0" dirty="0">
                <a:solidFill>
                  <a:srgbClr val="002060"/>
                </a:solidFill>
                <a:latin typeface="Times New Roman" panose="02020603050405020304" pitchFamily="18" charset="0"/>
              </a:rPr>
              <a:t>Nếu như người Thổ Nhĩ Kỳ mang theo Hồi giáo vào Ấn Độ và lập nên Vương triều Hồi giáo Đê-li, thực hiện chính sách phân biệt tôn giáo thì người Hồi giáo gốc Mông Cổ lại chủ trương dung hoà tôn giáo, tự hoà mình với tầng lớp thống trị người Ấn Độ, tuy vẫn giữ địa vị chủ chốt trong triều đình và tầng lớp thống trị. Do vậy, trong tầng lớp thống trị không còn phân biệt đâu là người gốc Ấn Độ với gốc Mông Cổ. </a:t>
            </a:r>
            <a:r>
              <a:rPr lang="vi-VN" sz="2800" b="1" dirty="0">
                <a:solidFill>
                  <a:srgbClr val="FF0000"/>
                </a:solidFill>
                <a:latin typeface="Times New Roman" panose="02020603050405020304" pitchFamily="18" charset="0"/>
                <a:cs typeface="Times New Roman" panose="02020603050405020304" pitchFamily="18" charset="0"/>
              </a:rPr>
              <a:t>Đây là giai đoạn đất nước thống nhất và thịnh vượng nhất trong lịch sử phong kiến Ấn Độ.</a:t>
            </a:r>
          </a:p>
        </p:txBody>
      </p:sp>
      <p:sp>
        <p:nvSpPr>
          <p:cNvPr id="17" name="Thought Bubble: Cloud 16">
            <a:extLst>
              <a:ext uri="{FF2B5EF4-FFF2-40B4-BE49-F238E27FC236}">
                <a16:creationId xmlns:a16="http://schemas.microsoft.com/office/drawing/2014/main" id="{FAD89A08-358D-40CB-BCC1-716E1A24163A}"/>
              </a:ext>
            </a:extLst>
          </p:cNvPr>
          <p:cNvSpPr/>
          <p:nvPr/>
        </p:nvSpPr>
        <p:spPr>
          <a:xfrm>
            <a:off x="7062951" y="561975"/>
            <a:ext cx="5129047" cy="2867026"/>
          </a:xfrm>
          <a:prstGeom prst="cloudCallout">
            <a:avLst>
              <a:gd name="adj1" fmla="val 34768"/>
              <a:gd name="adj2" fmla="val 709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Điểm khác biệt</a:t>
            </a:r>
          </a:p>
          <a:p>
            <a:pPr algn="ctr"/>
            <a:r>
              <a:rPr lang="vi-VN" sz="2800" b="1" i="1" dirty="0">
                <a:solidFill>
                  <a:srgbClr val="000000"/>
                </a:solidFill>
                <a:latin typeface="+mj-lt"/>
              </a:rPr>
              <a:t>của các vị vua thời Mô-gôn với các vị vua Vương triều Hồi giáo Đê-li là gì?</a:t>
            </a:r>
            <a:endParaRPr lang="vi-VN" sz="2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740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a16="http://schemas.microsoft.com/office/drawing/2014/main" id="{51609352-0DD6-4112-B80A-FE8E332E975F}"/>
              </a:ext>
            </a:extLst>
          </p:cNvPr>
          <p:cNvSpPr txBox="1"/>
          <p:nvPr/>
        </p:nvSpPr>
        <p:spPr>
          <a:xfrm>
            <a:off x="0"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a:t>
            </a:r>
            <a:r>
              <a:rPr lang="vi-VN" sz="2400" b="1" dirty="0" err="1">
                <a:latin typeface="Times New Roman" panose="02020603050405020304" pitchFamily="18" charset="0"/>
                <a:cs typeface="Times New Roman" panose="02020603050405020304" pitchFamily="18" charset="0"/>
              </a:rPr>
              <a:t>kỉ</a:t>
            </a:r>
            <a:r>
              <a:rPr lang="vi-VN" sz="2400" b="1" dirty="0">
                <a:latin typeface="Times New Roman" panose="02020603050405020304" pitchFamily="18" charset="0"/>
                <a:cs typeface="Times New Roman" panose="02020603050405020304" pitchFamily="18" charset="0"/>
              </a:rPr>
              <a:t> XIX.</a:t>
            </a:r>
          </a:p>
        </p:txBody>
      </p:sp>
      <p:sp>
        <p:nvSpPr>
          <p:cNvPr id="9" name="TextBox 8">
            <a:extLst>
              <a:ext uri="{FF2B5EF4-FFF2-40B4-BE49-F238E27FC236}">
                <a16:creationId xmlns:a16="http://schemas.microsoft.com/office/drawing/2014/main" id="{AC4BC68E-049F-4A9D-8E30-E845C0A7797D}"/>
              </a:ext>
            </a:extLst>
          </p:cNvPr>
          <p:cNvSpPr txBox="1"/>
          <p:nvPr/>
        </p:nvSpPr>
        <p:spPr>
          <a:xfrm>
            <a:off x="102474" y="1202437"/>
            <a:ext cx="12191999" cy="954107"/>
          </a:xfrm>
          <a:prstGeom prst="rect">
            <a:avLst/>
          </a:prstGeom>
          <a:noFill/>
        </p:spPr>
        <p:txBody>
          <a:bodyPr wrap="square">
            <a:spAutoFit/>
          </a:bodyPr>
          <a:lstStyle/>
          <a:p>
            <a:r>
              <a:rPr lang="en-US" sz="2800" dirty="0" err="1">
                <a:solidFill>
                  <a:srgbClr val="002060"/>
                </a:solidFill>
                <a:effectLst/>
                <a:latin typeface="Times New Roman" panose="02020603050405020304" pitchFamily="18" charset="0"/>
                <a:ea typeface="Times" panose="02020603050405020304" pitchFamily="18" charset="0"/>
              </a:rPr>
              <a:t>Đọc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thông</a:t>
            </a:r>
            <a:r>
              <a:rPr lang="en-US" sz="2800" dirty="0">
                <a:solidFill>
                  <a:srgbClr val="002060"/>
                </a:solidFill>
                <a:effectLst/>
                <a:latin typeface="Times New Roman" panose="02020603050405020304" pitchFamily="18" charset="0"/>
                <a:ea typeface="Times" panose="02020603050405020304" pitchFamily="18" charset="0"/>
              </a:rPr>
              <a:t> tin </a:t>
            </a:r>
            <a:r>
              <a:rPr lang="en-US" sz="2800" dirty="0" err="1">
                <a:solidFill>
                  <a:srgbClr val="002060"/>
                </a:solidFill>
                <a:effectLst/>
                <a:latin typeface="Times New Roman" panose="02020603050405020304" pitchFamily="18" charset="0"/>
                <a:ea typeface="Times" panose="02020603050405020304" pitchFamily="18" charset="0"/>
              </a:rPr>
              <a:t>mục</a:t>
            </a:r>
            <a:r>
              <a:rPr lang="en-US" sz="2800" dirty="0">
                <a:solidFill>
                  <a:srgbClr val="002060"/>
                </a:solidFill>
                <a:effectLst/>
                <a:latin typeface="Times New Roman" panose="02020603050405020304" pitchFamily="18" charset="0"/>
                <a:ea typeface="Times" panose="02020603050405020304" pitchFamily="18" charset="0"/>
              </a:rPr>
              <a:t> </a:t>
            </a:r>
            <a:r>
              <a:rPr lang="vi-VN" sz="2800" dirty="0">
                <a:solidFill>
                  <a:srgbClr val="002060"/>
                </a:solidFill>
                <a:latin typeface="Times New Roman" panose="02020603050405020304" pitchFamily="18" charset="0"/>
                <a:ea typeface="Times" panose="02020603050405020304" pitchFamily="18" charset="0"/>
              </a:rPr>
              <a:t>2</a:t>
            </a:r>
            <a:r>
              <a:rPr lang="vi-VN" sz="2800" dirty="0">
                <a:solidFill>
                  <a:srgbClr val="002060"/>
                </a:solidFill>
                <a:effectLst/>
                <a:latin typeface="Times New Roman" panose="02020603050405020304" pitchFamily="18" charset="0"/>
                <a:ea typeface="Times" panose="02020603050405020304" pitchFamily="18" charset="0"/>
              </a:rPr>
              <a:t>.a,b,c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quan</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sát</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hình</a:t>
            </a:r>
            <a:r>
              <a:rPr lang="en-US" sz="2800" dirty="0">
                <a:solidFill>
                  <a:srgbClr val="002060"/>
                </a:solidFill>
                <a:effectLst/>
                <a:latin typeface="Times New Roman" panose="02020603050405020304" pitchFamily="18" charset="0"/>
                <a:ea typeface="Times" panose="02020603050405020304" pitchFamily="18" charset="0"/>
              </a:rPr>
              <a:t> 1,</a:t>
            </a:r>
            <a:r>
              <a:rPr lang="vi-VN" sz="2800" dirty="0">
                <a:solidFill>
                  <a:srgbClr val="002060"/>
                </a:solidFill>
                <a:effectLst/>
                <a:latin typeface="Times New Roman" panose="02020603050405020304" pitchFamily="18" charset="0"/>
                <a:ea typeface="Times" panose="02020603050405020304" pitchFamily="18" charset="0"/>
              </a:rPr>
              <a:t>4,5. H</a:t>
            </a:r>
            <a:r>
              <a:rPr lang="vi-VN" sz="2800" dirty="0">
                <a:solidFill>
                  <a:srgbClr val="002060"/>
                </a:solidFill>
                <a:effectLst/>
                <a:latin typeface="Times New Roman" panose="02020603050405020304" pitchFamily="18" charset="0"/>
                <a:ea typeface="Calibri" panose="020F0502020204030204" pitchFamily="34" charset="0"/>
              </a:rPr>
              <a:t>ãy </a:t>
            </a:r>
            <a:r>
              <a:rPr lang="vi-VN" sz="2800" dirty="0">
                <a:solidFill>
                  <a:srgbClr val="002060"/>
                </a:solidFill>
                <a:latin typeface="Times New Roman" panose="02020603050405020304" pitchFamily="18" charset="0"/>
                <a:ea typeface="Calibri" panose="020F0502020204030204" pitchFamily="34" charset="0"/>
              </a:rPr>
              <a:t>giới thiệu </a:t>
            </a:r>
            <a:r>
              <a:rPr lang="vi-VN"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a:t>
            </a:r>
            <a:r>
              <a:rPr lang="vi-VN" sz="2800" dirty="0">
                <a:solidFill>
                  <a:srgbClr val="002060"/>
                </a:solidFill>
                <a:latin typeface="Times New Roman" panose="02020603050405020304" pitchFamily="18" charset="0"/>
                <a:cs typeface="Times New Roman" panose="02020603050405020304" pitchFamily="18" charset="0"/>
              </a:rPr>
              <a:t>ề một số thành tựu văn hoá tiêu biểu của Ấn Độ thời phong kiến</a:t>
            </a:r>
            <a:r>
              <a:rPr lang="vi-VN" sz="2800" dirty="0">
                <a:solidFill>
                  <a:srgbClr val="002060"/>
                </a:solidFill>
                <a:latin typeface="Times New Roman" panose="02020603050405020304" pitchFamily="18" charset="0"/>
                <a:ea typeface="Calibri" panose="020F0502020204030204" pitchFamily="34" charset="0"/>
              </a:rPr>
              <a:t> </a:t>
            </a:r>
            <a:r>
              <a:rPr lang="vi-VN" sz="2800" dirty="0">
                <a:solidFill>
                  <a:srgbClr val="002060"/>
                </a:solidFill>
                <a:effectLst/>
                <a:latin typeface="Times New Roman" panose="02020603050405020304" pitchFamily="18" charset="0"/>
                <a:ea typeface="Calibri" panose="020F0502020204030204" pitchFamily="34" charset="0"/>
              </a:rPr>
              <a:t>theo mẫu sau:</a:t>
            </a:r>
            <a:endParaRPr lang="vi-VN" sz="2800" dirty="0">
              <a:solidFill>
                <a:srgbClr val="002060"/>
              </a:solidFill>
            </a:endParaRPr>
          </a:p>
        </p:txBody>
      </p:sp>
      <p:graphicFrame>
        <p:nvGraphicFramePr>
          <p:cNvPr id="10" name="Table 9">
            <a:extLst>
              <a:ext uri="{FF2B5EF4-FFF2-40B4-BE49-F238E27FC236}">
                <a16:creationId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378172420"/>
              </p:ext>
            </p:extLst>
          </p:nvPr>
        </p:nvGraphicFramePr>
        <p:xfrm>
          <a:off x="102474" y="2319595"/>
          <a:ext cx="11910850" cy="3009149"/>
        </p:xfrm>
        <a:graphic>
          <a:graphicData uri="http://schemas.openxmlformats.org/drawingml/2006/table">
            <a:tbl>
              <a:tblPr firstRow="1" firstCol="1" bandRow="1">
                <a:tableStyleId>{5C22544A-7EE6-4342-B048-85BDC9FD1C3A}</a:tableStyleId>
              </a:tblPr>
              <a:tblGrid>
                <a:gridCol w="5221858">
                  <a:extLst>
                    <a:ext uri="{9D8B030D-6E8A-4147-A177-3AD203B41FA5}">
                      <a16:colId xmlns:a16="http://schemas.microsoft.com/office/drawing/2014/main" val="20000"/>
                    </a:ext>
                  </a:extLst>
                </a:gridCol>
                <a:gridCol w="6688992">
                  <a:extLst>
                    <a:ext uri="{9D8B030D-6E8A-4147-A177-3AD203B41FA5}">
                      <a16:colId xmlns:a16="http://schemas.microsoft.com/office/drawing/2014/main" val="20001"/>
                    </a:ext>
                  </a:extLst>
                </a:gridCol>
              </a:tblGrid>
              <a:tr h="638910">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19892">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8119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3904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Văn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học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830101">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416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1849</Words>
  <Application>Microsoft Office PowerPoint</Application>
  <PresentationFormat>Widescreen</PresentationFormat>
  <Paragraphs>175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126</cp:revision>
  <dcterms:created xsi:type="dcterms:W3CDTF">2022-09-20T04:06:32Z</dcterms:created>
  <dcterms:modified xsi:type="dcterms:W3CDTF">2022-10-10T10:46:21Z</dcterms:modified>
</cp:coreProperties>
</file>