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6"/>
  </p:notesMasterIdLst>
  <p:sldIdLst>
    <p:sldId id="331" r:id="rId2"/>
    <p:sldId id="332" r:id="rId3"/>
    <p:sldId id="354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4" r:id="rId15"/>
    <p:sldId id="345" r:id="rId16"/>
    <p:sldId id="346" r:id="rId17"/>
    <p:sldId id="347" r:id="rId18"/>
    <p:sldId id="348" r:id="rId19"/>
    <p:sldId id="352" r:id="rId20"/>
    <p:sldId id="353" r:id="rId21"/>
    <p:sldId id="351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E7672E-0C32-4EA0-8374-534FCD339317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494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08281D-E95D-4973-8D30-0C4F818FA3CD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344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57FD8-7F12-49A6-B5E1-BB596BB8D4D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954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6BBD-FD40-4995-BFA4-8CDA87FDA1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618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1" r:id="rId3"/>
    <p:sldLayoutId id="214748368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895350"/>
            <a:ext cx="373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8</a:t>
            </a:r>
            <a:endParaRPr lang="en-US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81200" y="2114550"/>
            <a:ext cx="5486400" cy="1779465"/>
          </a:xfrm>
        </p:spPr>
        <p:txBody>
          <a:bodyPr/>
          <a:lstStyle/>
          <a:p>
            <a:pPr marL="227330" marR="30480" indent="-635" algn="ctr" fontAlgn="auto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6</a:t>
            </a:r>
            <a:endParaRPr lang="en-US" altLang="en-US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marL="227330" marR="30480" indent="-635" algn="ctr" fontAlgn="auto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KINH TẾ, VĂN HÓA VÀ TÔN GIÁO Ở ĐẠI VIỆT TRONG CÁC</a:t>
            </a:r>
            <a:r>
              <a:rPr lang="vi-VN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THẾ KỈ XVI – XVIII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90550"/>
            <a:ext cx="2286000" cy="381000"/>
          </a:xfrm>
        </p:spPr>
        <p:txBody>
          <a:bodyPr/>
          <a:lstStyle/>
          <a:p>
            <a:r>
              <a:rPr lang="en-US" sz="2000" i="1" dirty="0" err="1"/>
              <a:t>Thủ</a:t>
            </a:r>
            <a:r>
              <a:rPr lang="en-US" sz="2000" i="1" dirty="0"/>
              <a:t> </a:t>
            </a:r>
            <a:r>
              <a:rPr lang="en-US" sz="2000" i="1" dirty="0" err="1"/>
              <a:t>công</a:t>
            </a:r>
            <a:r>
              <a:rPr lang="en-US" sz="2000" i="1" dirty="0"/>
              <a:t> </a:t>
            </a:r>
            <a:r>
              <a:rPr lang="en-US" sz="2000" i="1" dirty="0" err="1"/>
              <a:t>nghiệp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14400" y="135615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</a:rPr>
              <a:t> 6.3, </a:t>
            </a:r>
            <a:r>
              <a:rPr lang="en-US" sz="2400" dirty="0" err="1">
                <a:latin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mục</a:t>
            </a:r>
            <a:r>
              <a:rPr lang="en-US" sz="2400" dirty="0">
                <a:latin typeface="arial" panose="020B0604020202020204" pitchFamily="34" charset="0"/>
              </a:rPr>
              <a:t> 1b SGK tr.34 </a:t>
            </a:r>
            <a:r>
              <a:rPr lang="en-US" sz="2400" dirty="0" err="1">
                <a:latin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</a:rPr>
              <a:t>: 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Nêu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những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nét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chính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về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tình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hình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phát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triển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thủ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công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arial" panose="020B0604020202020204" pitchFamily="34" charset="0"/>
              </a:rPr>
              <a:t>nghiệp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.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4548"/>
            <a:ext cx="238474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016356"/>
            <a:ext cx="4267200" cy="300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XVII, XVIII):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An),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Nam),…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Thợ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thủ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phường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vừa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vừa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5969"/>
            <a:ext cx="1303866" cy="1600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5" y="1671004"/>
            <a:ext cx="1447800" cy="203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0" y="2209951"/>
            <a:ext cx="11345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Lư</a:t>
            </a:r>
            <a:r>
              <a:rPr lang="en-US" sz="1100" dirty="0" smtClean="0"/>
              <a:t> </a:t>
            </a:r>
            <a:r>
              <a:rPr lang="en-US" sz="1100" dirty="0" err="1" smtClean="0"/>
              <a:t>hương</a:t>
            </a:r>
            <a:r>
              <a:rPr lang="en-US" sz="1100" dirty="0"/>
              <a:t> </a:t>
            </a:r>
            <a:r>
              <a:rPr lang="en-US" sz="1100" dirty="0" smtClean="0"/>
              <a:t>(</a:t>
            </a:r>
            <a:r>
              <a:rPr lang="en-US" sz="1100" dirty="0" err="1" smtClean="0"/>
              <a:t>gốm</a:t>
            </a:r>
            <a:r>
              <a:rPr lang="en-US" sz="1100" dirty="0" smtClean="0"/>
              <a:t> </a:t>
            </a:r>
            <a:r>
              <a:rPr lang="en-US" sz="1100" dirty="0" err="1" smtClean="0"/>
              <a:t>Thổ</a:t>
            </a:r>
            <a:r>
              <a:rPr lang="en-US" sz="1100" dirty="0" smtClean="0"/>
              <a:t> </a:t>
            </a:r>
            <a:r>
              <a:rPr lang="en-US" sz="1100" dirty="0" err="1" smtClean="0"/>
              <a:t>Hà</a:t>
            </a:r>
            <a:r>
              <a:rPr lang="en-US" sz="1100" dirty="0" smtClean="0"/>
              <a:t>) </a:t>
            </a:r>
            <a:r>
              <a:rPr lang="en-US" sz="1100" dirty="0" err="1" smtClean="0"/>
              <a:t>thế</a:t>
            </a:r>
            <a:r>
              <a:rPr lang="en-US" sz="1100" dirty="0" smtClean="0"/>
              <a:t> </a:t>
            </a:r>
            <a:r>
              <a:rPr lang="en-US" sz="1100" dirty="0" err="1" smtClean="0"/>
              <a:t>kỉ</a:t>
            </a:r>
            <a:r>
              <a:rPr lang="en-US" sz="1100" dirty="0" smtClean="0"/>
              <a:t> 18-19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703004"/>
            <a:ext cx="136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/>
              <a:t>tượng Nghê quỳ trên bệ chữ nhật (gốm thổ hà) </a:t>
            </a:r>
            <a:r>
              <a:rPr lang="en-US" sz="1100" dirty="0" err="1" smtClean="0"/>
              <a:t>thế</a:t>
            </a:r>
            <a:r>
              <a:rPr lang="en-US" sz="1100" dirty="0" smtClean="0"/>
              <a:t> </a:t>
            </a:r>
            <a:r>
              <a:rPr lang="en-US" sz="1100" dirty="0" err="1" smtClean="0"/>
              <a:t>kỉ</a:t>
            </a:r>
            <a:r>
              <a:rPr lang="en-US" sz="1100" dirty="0" smtClean="0"/>
              <a:t> 18-19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3276600" y="514350"/>
            <a:ext cx="1622560" cy="307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43000" y="493200"/>
            <a:ext cx="6910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endCxn id="29" idx="0"/>
          </p:cNvCxnSpPr>
          <p:nvPr/>
        </p:nvCxnSpPr>
        <p:spPr>
          <a:xfrm flipH="1">
            <a:off x="1765663" y="895350"/>
            <a:ext cx="2196737" cy="609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0"/>
          </p:cNvCxnSpPr>
          <p:nvPr/>
        </p:nvCxnSpPr>
        <p:spPr>
          <a:xfrm>
            <a:off x="3975463" y="895350"/>
            <a:ext cx="298268" cy="609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75463" y="897406"/>
            <a:ext cx="2806337" cy="60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22663" y="1504950"/>
            <a:ext cx="22860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06931" y="1504950"/>
            <a:ext cx="21336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06216" y="1504949"/>
            <a:ext cx="2286000" cy="308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65735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+mj-lt"/>
              </a:rPr>
              <a:t>Khai thác các tư liệu 6.4, 6.5, 6.6 và thông tin trong bài,</a:t>
            </a:r>
            <a:r>
              <a:rPr lang="vi-VN" b="1" dirty="0">
                <a:latin typeface="+mj-lt"/>
              </a:rPr>
              <a:t> em hãy nêu những nét chính về về tình hình phát triển của thương nghiệp thế kỉ XVI - XVIII. Thương nghiệp thời kì này có những điểm mới gì so với giai đoạn lịch sử trước đó (thế kỉ XIV - XV)?</a:t>
            </a:r>
            <a:endParaRPr lang="en-US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4350"/>
            <a:ext cx="366375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581150"/>
            <a:ext cx="3444478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016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500" b="1" dirty="0">
              <a:latin typeface="Times New Roman" panose="02020603050405020304" pitchFamily="18" charset="0"/>
              <a:ea typeface="MS Mincho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500" b="1" dirty="0">
              <a:latin typeface="Times New Roman" panose="02020603050405020304" pitchFamily="18" charset="0"/>
              <a:ea typeface="MS Mincho" pitchFamily="49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439" y="957307"/>
            <a:ext cx="121700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MS Mincho" pitchFamily="49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0150"/>
            <a:ext cx="26574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35312"/>
            <a:ext cx="2647950" cy="1724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7625" y="3738291"/>
            <a:ext cx="1738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2283882"/>
            <a:ext cx="164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Hiến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33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" y="0"/>
            <a:ext cx="9157750" cy="5151235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6625" y="0"/>
            <a:ext cx="6477000" cy="4953000"/>
          </a:xfrm>
        </p:spPr>
      </p:pic>
    </p:spTree>
    <p:extLst>
      <p:ext uri="{BB962C8B-B14F-4D97-AF65-F5344CB8AC3E}">
        <p14:creationId xmlns:p14="http://schemas.microsoft.com/office/powerpoint/2010/main" val="7878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33"/>
            <a:ext cx="9186013" cy="5167133"/>
          </a:xfrm>
          <a:prstGeom prst="rect">
            <a:avLst/>
          </a:prstGeo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2955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1"/>
            <a:ext cx="9150365" cy="5147081"/>
          </a:xfrm>
          <a:prstGeom prst="rect">
            <a:avLst/>
          </a:prstGeom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046" y="0"/>
            <a:ext cx="6863954" cy="5143500"/>
          </a:xfrm>
        </p:spPr>
      </p:pic>
    </p:spTree>
    <p:extLst>
      <p:ext uri="{BB962C8B-B14F-4D97-AF65-F5344CB8AC3E}">
        <p14:creationId xmlns:p14="http://schemas.microsoft.com/office/powerpoint/2010/main" val="9520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352550"/>
            <a:ext cx="3733800" cy="2481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016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1500" b="1" dirty="0">
              <a:latin typeface="Times New Roman" panose="02020603050405020304" pitchFamily="18" charset="0"/>
              <a:ea typeface="MS Mincho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1500" b="1" dirty="0">
              <a:latin typeface="Times New Roman" panose="02020603050405020304" pitchFamily="18" charset="0"/>
              <a:ea typeface="MS Mincho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điếm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1500" b="1" dirty="0">
              <a:latin typeface="Times New Roman" panose="02020603050405020304" pitchFamily="18" charset="0"/>
              <a:ea typeface="MS Mincho" pitchFamily="49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95350"/>
            <a:ext cx="2685351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MS Mincho" pitchFamily="49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45" y="467226"/>
            <a:ext cx="3810000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0530" y="3772447"/>
            <a:ext cx="1872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Thăng</a:t>
            </a:r>
            <a:r>
              <a:rPr lang="en-US" dirty="0"/>
              <a:t> Long -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chợ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1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7"/>
            <a:ext cx="9144000" cy="5143501"/>
          </a:xfrm>
        </p:spPr>
      </p:pic>
      <p:sp>
        <p:nvSpPr>
          <p:cNvPr id="5" name="Rectangle 4"/>
          <p:cNvSpPr/>
          <p:nvPr/>
        </p:nvSpPr>
        <p:spPr>
          <a:xfrm>
            <a:off x="838200" y="471237"/>
            <a:ext cx="731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XIV–XV)?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82572"/>
              </p:ext>
            </p:extLst>
          </p:nvPr>
        </p:nvGraphicFramePr>
        <p:xfrm>
          <a:off x="951034" y="845969"/>
          <a:ext cx="7126166" cy="3757973"/>
        </p:xfrm>
        <a:graphic>
          <a:graphicData uri="http://schemas.openxmlformats.org/drawingml/2006/table">
            <a:tbl>
              <a:tblPr firstRow="1" firstCol="1" bandRow="1">
                <a:tableStyleId>{B1140E64-4373-4C8D-BCBB-07256B65901B}</a:tableStyleId>
              </a:tblPr>
              <a:tblGrid>
                <a:gridCol w="1717025">
                  <a:extLst>
                    <a:ext uri="{9D8B030D-6E8A-4147-A177-3AD203B41FA5}">
                      <a16:colId xmlns:a16="http://schemas.microsoft.com/office/drawing/2014/main" val="1809337011"/>
                    </a:ext>
                  </a:extLst>
                </a:gridCol>
                <a:gridCol w="2773512">
                  <a:extLst>
                    <a:ext uri="{9D8B030D-6E8A-4147-A177-3AD203B41FA5}">
                      <a16:colId xmlns:a16="http://schemas.microsoft.com/office/drawing/2014/main" val="1933064828"/>
                    </a:ext>
                  </a:extLst>
                </a:gridCol>
                <a:gridCol w="2635629">
                  <a:extLst>
                    <a:ext uri="{9D8B030D-6E8A-4147-A177-3AD203B41FA5}">
                      <a16:colId xmlns:a16="http://schemas.microsoft.com/office/drawing/2014/main" val="3409070953"/>
                    </a:ext>
                  </a:extLst>
                </a:gridCol>
              </a:tblGrid>
              <a:tr h="837328"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XVI-XVIII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XIV-XV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extLst>
                  <a:ext uri="{0D108BD9-81ED-4DB2-BD59-A6C34878D82A}">
                    <a16:rowId xmlns:a16="http://schemas.microsoft.com/office/drawing/2014/main" val="2994898238"/>
                  </a:ext>
                </a:extLst>
              </a:tr>
              <a:tr h="1400821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extLst>
                  <a:ext uri="{0D108BD9-81ED-4DB2-BD59-A6C34878D82A}">
                    <a16:rowId xmlns:a16="http://schemas.microsoft.com/office/drawing/2014/main" val="2971212975"/>
                  </a:ext>
                </a:extLst>
              </a:tr>
              <a:tr h="1519824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extLst>
                  <a:ext uri="{0D108BD9-81ED-4DB2-BD59-A6C34878D82A}">
                    <a16:rowId xmlns:a16="http://schemas.microsoft.com/office/drawing/2014/main" val="29310200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1962518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,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nhộn</a:t>
            </a:r>
            <a:r>
              <a:rPr lang="en-US" dirty="0" smtClean="0"/>
              <a:t> </a:t>
            </a:r>
            <a:r>
              <a:rPr lang="en-US" dirty="0" err="1" smtClean="0"/>
              <a:t>nhịp</a:t>
            </a:r>
            <a:r>
              <a:rPr lang="en-US" dirty="0" smtClean="0"/>
              <a:t>, </a:t>
            </a:r>
            <a:r>
              <a:rPr lang="en-US" dirty="0" err="1" smtClean="0"/>
              <a:t>buôn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phổ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1869" y="1685519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,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huyện</a:t>
            </a:r>
            <a:r>
              <a:rPr lang="en-US" dirty="0" smtClean="0"/>
              <a:t>,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mọc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khắp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. </a:t>
            </a:r>
            <a:r>
              <a:rPr lang="en-US" dirty="0" err="1" smtClean="0"/>
              <a:t>Thăng</a:t>
            </a:r>
            <a:r>
              <a:rPr lang="en-US" dirty="0" smtClean="0"/>
              <a:t> Long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phường</a:t>
            </a:r>
            <a:r>
              <a:rPr lang="en-US" dirty="0" smtClean="0"/>
              <a:t>,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buôn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,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,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phồn</a:t>
            </a:r>
            <a:r>
              <a:rPr lang="en-US" dirty="0" smtClean="0"/>
              <a:t> </a:t>
            </a:r>
            <a:r>
              <a:rPr lang="en-US" dirty="0" err="1" smtClean="0"/>
              <a:t>thịnh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25755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cảng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1869" y="3070514"/>
            <a:ext cx="25601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– </a:t>
            </a:r>
            <a:r>
              <a:rPr lang="en-US" dirty="0" err="1" smtClean="0"/>
              <a:t>Trần</a:t>
            </a:r>
            <a:r>
              <a:rPr lang="en-US" dirty="0" smtClean="0"/>
              <a:t>: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khá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.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cảng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</a:t>
            </a:r>
            <a:r>
              <a:rPr lang="en-US" dirty="0" err="1" smtClean="0"/>
              <a:t>Vân</a:t>
            </a:r>
            <a:r>
              <a:rPr lang="en-US" dirty="0" smtClean="0"/>
              <a:t> </a:t>
            </a:r>
            <a:r>
              <a:rPr lang="en-US" dirty="0" err="1" smtClean="0"/>
              <a:t>Đồn</a:t>
            </a:r>
            <a:r>
              <a:rPr lang="en-US" dirty="0" smtClean="0"/>
              <a:t>, </a:t>
            </a:r>
            <a:r>
              <a:rPr lang="en-US" dirty="0" err="1" smtClean="0"/>
              <a:t>Càn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,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Nại</a:t>
            </a:r>
            <a:endParaRPr lang="en-US" dirty="0" smtClean="0"/>
          </a:p>
          <a:p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Lê</a:t>
            </a:r>
            <a:r>
              <a:rPr lang="en-US" dirty="0" smtClean="0"/>
              <a:t>: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hẹp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143369" y="626731"/>
            <a:ext cx="4876800" cy="711000"/>
          </a:xfrm>
        </p:spPr>
        <p:txBody>
          <a:bodyPr/>
          <a:lstStyle/>
          <a:p>
            <a:r>
              <a:rPr lang="en-US" sz="4400" dirty="0" err="1" smtClean="0"/>
              <a:t>Nội</a:t>
            </a:r>
            <a:r>
              <a:rPr lang="en-US" sz="4400" dirty="0" smtClean="0"/>
              <a:t> dung </a:t>
            </a:r>
            <a:r>
              <a:rPr lang="en-US" sz="4400" dirty="0" err="1" smtClean="0"/>
              <a:t>bài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19200" y="2038350"/>
            <a:ext cx="640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524000" y="175875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38600" y="1694939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02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174880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03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>
            <a:off x="3041944" y="2639995"/>
            <a:ext cx="2209800" cy="10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300" y="2647950"/>
            <a:ext cx="1905000" cy="51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nét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tình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kinh</a:t>
            </a:r>
            <a:r>
              <a:rPr lang="en-US" b="1" dirty="0"/>
              <a:t> </a:t>
            </a:r>
            <a:r>
              <a:rPr lang="en-US" b="1" dirty="0" err="1"/>
              <a:t>tế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819400" y="2570726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- XVIII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1744" y="2678448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- XVIII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66486"/>
              </p:ext>
            </p:extLst>
          </p:nvPr>
        </p:nvGraphicFramePr>
        <p:xfrm>
          <a:off x="990600" y="743836"/>
          <a:ext cx="7126166" cy="3351914"/>
        </p:xfrm>
        <a:graphic>
          <a:graphicData uri="http://schemas.openxmlformats.org/drawingml/2006/table">
            <a:tbl>
              <a:tblPr firstRow="1" firstCol="1" bandRow="1">
                <a:tableStyleId>{B1140E64-4373-4C8D-BCBB-07256B65901B}</a:tableStyleId>
              </a:tblPr>
              <a:tblGrid>
                <a:gridCol w="1717025">
                  <a:extLst>
                    <a:ext uri="{9D8B030D-6E8A-4147-A177-3AD203B41FA5}">
                      <a16:colId xmlns:a16="http://schemas.microsoft.com/office/drawing/2014/main" val="1809337011"/>
                    </a:ext>
                  </a:extLst>
                </a:gridCol>
                <a:gridCol w="2773512">
                  <a:extLst>
                    <a:ext uri="{9D8B030D-6E8A-4147-A177-3AD203B41FA5}">
                      <a16:colId xmlns:a16="http://schemas.microsoft.com/office/drawing/2014/main" val="1933064828"/>
                    </a:ext>
                  </a:extLst>
                </a:gridCol>
                <a:gridCol w="2635629">
                  <a:extLst>
                    <a:ext uri="{9D8B030D-6E8A-4147-A177-3AD203B41FA5}">
                      <a16:colId xmlns:a16="http://schemas.microsoft.com/office/drawing/2014/main" val="3409070953"/>
                    </a:ext>
                  </a:extLst>
                </a:gridCol>
              </a:tblGrid>
              <a:tr h="736757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Tiêu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chí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Thương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nghiệp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Đại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Việt</a:t>
                      </a:r>
                      <a:endParaRPr lang="en-US" sz="1400" b="1" kern="100" dirty="0">
                        <a:effectLst/>
                      </a:endParaRPr>
                    </a:p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Giai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đoạn</a:t>
                      </a:r>
                      <a:r>
                        <a:rPr lang="en-US" sz="1400" b="1" kern="100" dirty="0">
                          <a:effectLst/>
                        </a:rPr>
                        <a:t> XVI-XVIII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Thương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nghiệp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Đại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Việt</a:t>
                      </a:r>
                      <a:endParaRPr lang="en-US" sz="1400" b="1" kern="100" dirty="0">
                        <a:effectLst/>
                      </a:endParaRPr>
                    </a:p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Giai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đoạn</a:t>
                      </a:r>
                      <a:r>
                        <a:rPr lang="en-US" sz="1400" b="1" kern="100" dirty="0">
                          <a:effectLst/>
                        </a:rPr>
                        <a:t> XIV-XV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extLst>
                  <a:ext uri="{0D108BD9-81ED-4DB2-BD59-A6C34878D82A}">
                    <a16:rowId xmlns:a16="http://schemas.microsoft.com/office/drawing/2014/main" val="2994898238"/>
                  </a:ext>
                </a:extLst>
              </a:tr>
              <a:tr h="1799198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Chính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sách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chính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quyền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đối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với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hoạt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động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ngoại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thương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extLst>
                  <a:ext uri="{0D108BD9-81ED-4DB2-BD59-A6C34878D82A}">
                    <a16:rowId xmlns:a16="http://schemas.microsoft.com/office/drawing/2014/main" val="823326568"/>
                  </a:ext>
                </a:extLst>
              </a:tr>
              <a:tr h="815959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Các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thành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thị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tiêu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biểu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52" marR="35552" marT="0" marB="0"/>
                </a:tc>
                <a:extLst>
                  <a:ext uri="{0D108BD9-81ED-4DB2-BD59-A6C34878D82A}">
                    <a16:rowId xmlns:a16="http://schemas.microsoft.com/office/drawing/2014/main" val="3634560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1681129"/>
            <a:ext cx="2560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Tây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7051" y="1895789"/>
            <a:ext cx="256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buôn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thuyền</a:t>
            </a:r>
            <a:r>
              <a:rPr lang="en-US" dirty="0" smtClean="0"/>
              <a:t> </a:t>
            </a:r>
            <a:r>
              <a:rPr lang="en-US" dirty="0" err="1" smtClean="0"/>
              <a:t>buôn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35016" y="3297073"/>
            <a:ext cx="2720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,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Hiến</a:t>
            </a:r>
            <a:r>
              <a:rPr lang="en-US" dirty="0" smtClean="0"/>
              <a:t>, </a:t>
            </a:r>
            <a:r>
              <a:rPr lang="en-US" dirty="0" err="1" smtClean="0"/>
              <a:t>Hội</a:t>
            </a:r>
            <a:r>
              <a:rPr lang="en-US" dirty="0" smtClean="0"/>
              <a:t> An, </a:t>
            </a:r>
            <a:r>
              <a:rPr lang="en-US" dirty="0" err="1" smtClean="0"/>
              <a:t>Bến</a:t>
            </a:r>
            <a:r>
              <a:rPr lang="en-US" dirty="0" smtClean="0"/>
              <a:t> </a:t>
            </a:r>
            <a:r>
              <a:rPr lang="en-US" dirty="0" err="1" smtClean="0"/>
              <a:t>Nghé-Sài</a:t>
            </a:r>
            <a:r>
              <a:rPr lang="en-US" dirty="0" smtClean="0"/>
              <a:t> </a:t>
            </a:r>
            <a:r>
              <a:rPr lang="en-US" dirty="0" err="1" smtClean="0"/>
              <a:t>gòn</a:t>
            </a:r>
            <a:r>
              <a:rPr lang="en-US" dirty="0" smtClean="0"/>
              <a:t>, </a:t>
            </a:r>
            <a:r>
              <a:rPr lang="en-US" dirty="0" err="1" smtClean="0"/>
              <a:t>Cù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, 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Tho</a:t>
            </a:r>
            <a:r>
              <a:rPr lang="en-US" dirty="0" smtClean="0"/>
              <a:t>,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473477"/>
            <a:ext cx="156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Thăng</a:t>
            </a:r>
            <a:r>
              <a:rPr lang="en-US" dirty="0" smtClean="0"/>
              <a:t>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21628"/>
            <a:ext cx="9127958" cy="5134477"/>
          </a:xfrm>
          <a:prstGeom prst="rect">
            <a:avLst/>
          </a:prstGeom>
        </p:spPr>
      </p:pic>
      <p:pic>
        <p:nvPicPr>
          <p:cNvPr id="430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827"/>
            <a:ext cx="8534400" cy="65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782941"/>
            <a:ext cx="6858001" cy="42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92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66982" y="66675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02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73355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Sự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chuyển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ngưỡng</a:t>
            </a:r>
            <a:r>
              <a:rPr lang="en-US" sz="2400" b="1" dirty="0">
                <a:solidFill>
                  <a:srgbClr val="FF0000"/>
                </a:solidFill>
              </a:rPr>
              <a:t> - </a:t>
            </a:r>
            <a:r>
              <a:rPr lang="vi-VN" sz="2400" b="1" dirty="0">
                <a:solidFill>
                  <a:srgbClr val="FF0000"/>
                </a:solidFill>
              </a:rPr>
              <a:t>Tôn giáo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kỉ</a:t>
            </a:r>
            <a:r>
              <a:rPr lang="en-US" sz="2400" b="1" dirty="0">
                <a:solidFill>
                  <a:srgbClr val="FF0000"/>
                </a:solidFill>
              </a:rPr>
              <a:t> XVI - XVIII</a:t>
            </a:r>
          </a:p>
        </p:txBody>
      </p:sp>
    </p:spTree>
    <p:extLst>
      <p:ext uri="{BB962C8B-B14F-4D97-AF65-F5344CB8AC3E}">
        <p14:creationId xmlns:p14="http://schemas.microsoft.com/office/powerpoint/2010/main" val="4762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0550"/>
            <a:ext cx="2159572" cy="287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3556465"/>
            <a:ext cx="21595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Hình</a:t>
            </a:r>
            <a:r>
              <a:rPr lang="en-US" sz="1100" b="1" dirty="0" smtClean="0"/>
              <a:t> 6.7</a:t>
            </a:r>
            <a:r>
              <a:rPr lang="en-US" sz="1100" dirty="0" smtClean="0"/>
              <a:t> </a:t>
            </a:r>
            <a:r>
              <a:rPr lang="en-US" sz="1100" dirty="0" err="1" smtClean="0"/>
              <a:t>Chùa</a:t>
            </a:r>
            <a:r>
              <a:rPr lang="en-US" sz="1100" dirty="0" smtClean="0"/>
              <a:t> </a:t>
            </a:r>
            <a:r>
              <a:rPr lang="en-US" sz="1100" dirty="0" err="1" smtClean="0"/>
              <a:t>Thiên</a:t>
            </a:r>
            <a:r>
              <a:rPr lang="en-US" sz="1100" dirty="0" smtClean="0"/>
              <a:t> </a:t>
            </a:r>
            <a:r>
              <a:rPr lang="en-US" sz="1100" dirty="0" err="1" smtClean="0"/>
              <a:t>Mụ</a:t>
            </a:r>
            <a:r>
              <a:rPr lang="en-US" sz="1100" dirty="0" smtClean="0"/>
              <a:t>(</a:t>
            </a:r>
            <a:r>
              <a:rPr lang="en-US" sz="1100" dirty="0" err="1" smtClean="0"/>
              <a:t>Thừa</a:t>
            </a:r>
            <a:r>
              <a:rPr lang="en-US" sz="1100" dirty="0" smtClean="0"/>
              <a:t> </a:t>
            </a:r>
            <a:r>
              <a:rPr lang="en-US" sz="1100" dirty="0" err="1" smtClean="0"/>
              <a:t>Thiên</a:t>
            </a:r>
            <a:r>
              <a:rPr lang="en-US" sz="1100" dirty="0" smtClean="0"/>
              <a:t> </a:t>
            </a:r>
            <a:r>
              <a:rPr lang="en-US" sz="1100" dirty="0" err="1" smtClean="0"/>
              <a:t>Huế</a:t>
            </a:r>
            <a:r>
              <a:rPr lang="en-US" sz="1100" dirty="0" smtClean="0"/>
              <a:t>), </a:t>
            </a:r>
            <a:r>
              <a:rPr lang="en-US" sz="1100" dirty="0" err="1" smtClean="0"/>
              <a:t>hoàn</a:t>
            </a:r>
            <a:r>
              <a:rPr lang="en-US" sz="1100" dirty="0" smtClean="0"/>
              <a:t> </a:t>
            </a:r>
            <a:r>
              <a:rPr lang="en-US" sz="1100" dirty="0" err="1" smtClean="0"/>
              <a:t>thành</a:t>
            </a:r>
            <a:r>
              <a:rPr lang="en-US" sz="1100" dirty="0" smtClean="0"/>
              <a:t> </a:t>
            </a:r>
            <a:r>
              <a:rPr lang="en-US" sz="1100" dirty="0" err="1" smtClean="0"/>
              <a:t>năm</a:t>
            </a:r>
            <a:r>
              <a:rPr lang="en-US" sz="1100" dirty="0" smtClean="0"/>
              <a:t> 1061 </a:t>
            </a:r>
            <a:r>
              <a:rPr lang="en-US" sz="1100" dirty="0" err="1" smtClean="0"/>
              <a:t>dưới</a:t>
            </a:r>
            <a:r>
              <a:rPr lang="en-US" sz="1100" dirty="0" smtClean="0"/>
              <a:t> </a:t>
            </a:r>
            <a:r>
              <a:rPr lang="en-US" sz="1100" dirty="0" err="1" smtClean="0"/>
              <a:t>thời</a:t>
            </a:r>
            <a:r>
              <a:rPr lang="en-US" sz="1100" dirty="0" smtClean="0"/>
              <a:t> </a:t>
            </a:r>
            <a:r>
              <a:rPr lang="en-US" sz="1100" dirty="0" err="1" smtClean="0"/>
              <a:t>Nguyễn</a:t>
            </a:r>
            <a:r>
              <a:rPr lang="en-US" sz="1100" dirty="0" smtClean="0"/>
              <a:t> </a:t>
            </a:r>
            <a:r>
              <a:rPr lang="en-US" sz="1100" dirty="0" err="1" smtClean="0"/>
              <a:t>Hoàng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194532" y="196215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+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kỉ</a:t>
            </a:r>
            <a:r>
              <a:rPr lang="en-US" sz="1800" dirty="0" smtClean="0"/>
              <a:t> XVI – XVIII,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ta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chuyển</a:t>
            </a:r>
            <a:r>
              <a:rPr lang="en-US" sz="1800" dirty="0" smtClean="0"/>
              <a:t> </a:t>
            </a:r>
            <a:r>
              <a:rPr lang="en-US" sz="1800" dirty="0" err="1" smtClean="0"/>
              <a:t>biến</a:t>
            </a:r>
            <a:r>
              <a:rPr lang="en-US" sz="1800" dirty="0" smtClean="0"/>
              <a:t> </a:t>
            </a:r>
            <a:r>
              <a:rPr lang="en-US" sz="1800" dirty="0" err="1" smtClean="0"/>
              <a:t>gì</a:t>
            </a:r>
            <a:r>
              <a:rPr lang="en-US" sz="1800" dirty="0" smtClean="0"/>
              <a:t> </a:t>
            </a:r>
            <a:r>
              <a:rPr lang="en-US" sz="1800" dirty="0" err="1" smtClean="0"/>
              <a:t>về</a:t>
            </a:r>
            <a:r>
              <a:rPr lang="en-US" sz="1800" dirty="0" smtClean="0"/>
              <a:t> </a:t>
            </a:r>
            <a:r>
              <a:rPr lang="en-US" sz="1800" dirty="0" err="1" smtClean="0"/>
              <a:t>tôn</a:t>
            </a:r>
            <a:r>
              <a:rPr lang="en-US" sz="1800" dirty="0" smtClean="0"/>
              <a:t> </a:t>
            </a:r>
            <a:r>
              <a:rPr lang="en-US" sz="1800" dirty="0" err="1" smtClean="0"/>
              <a:t>giáo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+ </a:t>
            </a:r>
            <a:r>
              <a:rPr lang="en-US" sz="1800" dirty="0" err="1" smtClean="0"/>
              <a:t>Mô</a:t>
            </a:r>
            <a:r>
              <a:rPr lang="en-US" sz="1800" dirty="0" smtClean="0"/>
              <a:t> </a:t>
            </a:r>
            <a:r>
              <a:rPr lang="en-US" sz="1800" dirty="0" err="1" smtClean="0"/>
              <a:t>tả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nét</a:t>
            </a:r>
            <a:r>
              <a:rPr lang="en-US" sz="1800" dirty="0" smtClean="0"/>
              <a:t> </a:t>
            </a:r>
            <a:r>
              <a:rPr lang="en-US" sz="1800" dirty="0" err="1" smtClean="0"/>
              <a:t>đẹp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tín</a:t>
            </a:r>
            <a:r>
              <a:rPr lang="en-US" sz="1800" dirty="0" smtClean="0"/>
              <a:t> </a:t>
            </a:r>
            <a:r>
              <a:rPr lang="en-US" sz="1800" dirty="0" err="1" smtClean="0"/>
              <a:t>ngưỡng</a:t>
            </a:r>
            <a:r>
              <a:rPr lang="en-US" sz="1800" dirty="0" smtClean="0"/>
              <a:t> </a:t>
            </a:r>
            <a:r>
              <a:rPr lang="en-US" sz="1800" dirty="0" err="1" smtClean="0"/>
              <a:t>truyền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dân</a:t>
            </a:r>
            <a:r>
              <a:rPr lang="en-US" sz="1800" dirty="0" smtClean="0"/>
              <a:t> </a:t>
            </a:r>
            <a:r>
              <a:rPr lang="en-US" sz="1800" dirty="0" err="1" smtClean="0"/>
              <a:t>tộc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triển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kì</a:t>
            </a:r>
            <a:r>
              <a:rPr lang="en-US" sz="1800" dirty="0" smtClean="0"/>
              <a:t> </a:t>
            </a:r>
            <a:r>
              <a:rPr lang="en-US" sz="1800" dirty="0" err="1" smtClean="0"/>
              <a:t>này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94532" y="1153824"/>
            <a:ext cx="3107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tin </a:t>
            </a:r>
            <a:r>
              <a:rPr lang="en-US" dirty="0" err="1">
                <a:solidFill>
                  <a:srgbClr val="FF0000"/>
                </a:solidFill>
              </a:rPr>
              <a:t>mục</a:t>
            </a:r>
            <a:r>
              <a:rPr lang="en-US" dirty="0">
                <a:solidFill>
                  <a:srgbClr val="FF0000"/>
                </a:solidFill>
              </a:rPr>
              <a:t> 2, </a:t>
            </a:r>
            <a:r>
              <a:rPr lang="en-US" dirty="0" err="1">
                <a:solidFill>
                  <a:srgbClr val="FF0000"/>
                </a:solidFill>
              </a:rPr>
              <a:t>quan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6.7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hỏi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42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6" name="TextBox 5"/>
          <p:cNvSpPr txBox="1"/>
          <p:nvPr/>
        </p:nvSpPr>
        <p:spPr>
          <a:xfrm>
            <a:off x="3390900" y="67978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NGƯỠNG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143356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00150"/>
            <a:ext cx="3961370" cy="2471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403836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6" y="788624"/>
            <a:ext cx="2947321" cy="2086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333750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 smtClean="0"/>
              <a:t>Tây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139"/>
            <a:ext cx="3759654" cy="1838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3562350"/>
            <a:ext cx="3409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 smtClean="0"/>
              <a:t>Thủy</a:t>
            </a:r>
            <a:r>
              <a:rPr lang="en-US" dirty="0" smtClean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ở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3" name="Rectangle 2"/>
          <p:cNvSpPr/>
          <p:nvPr/>
        </p:nvSpPr>
        <p:spPr>
          <a:xfrm>
            <a:off x="990600" y="1398044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2529"/>
                </a:solidFill>
                <a:latin typeface="Roboto" panose="02000000000000000000" pitchFamily="2" charset="0"/>
              </a:rPr>
              <a:t>+ </a:t>
            </a:r>
            <a:r>
              <a:rPr lang="vi-VN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Nho giáo</a:t>
            </a:r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:</a:t>
            </a:r>
            <a:r>
              <a:rPr lang="vi-VN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US" dirty="0" err="1" smtClean="0">
                <a:solidFill>
                  <a:srgbClr val="212529"/>
                </a:solidFill>
                <a:latin typeface="Roboto" panose="02000000000000000000" pitchFamily="2" charset="0"/>
              </a:rPr>
              <a:t>được</a:t>
            </a:r>
            <a:r>
              <a:rPr lang="en-US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US" dirty="0" err="1" smtClean="0">
                <a:solidFill>
                  <a:srgbClr val="212529"/>
                </a:solidFill>
                <a:latin typeface="Roboto" panose="02000000000000000000" pitchFamily="2" charset="0"/>
              </a:rPr>
              <a:t>duy</a:t>
            </a:r>
            <a:r>
              <a:rPr lang="en-US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US" dirty="0" err="1" smtClean="0">
                <a:solidFill>
                  <a:srgbClr val="212529"/>
                </a:solidFill>
                <a:latin typeface="Roboto" panose="02000000000000000000" pitchFamily="2" charset="0"/>
              </a:rPr>
              <a:t>trì</a:t>
            </a:r>
            <a:r>
              <a:rPr lang="en-US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US" dirty="0" err="1" smtClean="0">
                <a:solidFill>
                  <a:srgbClr val="212529"/>
                </a:solidFill>
                <a:latin typeface="Roboto" panose="02000000000000000000" pitchFamily="2" charset="0"/>
              </a:rPr>
              <a:t>nhưng</a:t>
            </a:r>
            <a:r>
              <a:rPr lang="en-US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US" dirty="0" err="1" smtClean="0">
                <a:solidFill>
                  <a:srgbClr val="212529"/>
                </a:solidFill>
                <a:latin typeface="Roboto" panose="02000000000000000000" pitchFamily="2" charset="0"/>
              </a:rPr>
              <a:t>đã</a:t>
            </a:r>
            <a:r>
              <a:rPr lang="en-US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vi-VN" dirty="0" smtClean="0">
                <a:solidFill>
                  <a:srgbClr val="212529"/>
                </a:solidFill>
                <a:latin typeface="Roboto" panose="02000000000000000000" pitchFamily="2" charset="0"/>
              </a:rPr>
              <a:t>suy thoái</a:t>
            </a:r>
            <a:r>
              <a:rPr lang="en-US" dirty="0" smtClean="0">
                <a:solidFill>
                  <a:srgbClr val="212529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Đạo </a:t>
            </a:r>
            <a:r>
              <a:rPr lang="vi-VN" b="1" dirty="0">
                <a:solidFill>
                  <a:srgbClr val="FF0000"/>
                </a:solidFill>
                <a:latin typeface="Roboto" panose="02000000000000000000" pitchFamily="2" charset="0"/>
              </a:rPr>
              <a:t>giáo và Phật </a:t>
            </a:r>
            <a:r>
              <a:rPr lang="vi-VN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:</a:t>
            </a:r>
            <a:r>
              <a:rPr lang="vi-VN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vi-VN" dirty="0">
                <a:solidFill>
                  <a:srgbClr val="212529"/>
                </a:solidFill>
                <a:latin typeface="Roboto" panose="02000000000000000000" pitchFamily="2" charset="0"/>
              </a:rPr>
              <a:t>phục hồi. Phật giáo phát triển, nhiều chùa được xây dựng ở Đàng Trong. </a:t>
            </a:r>
            <a:endParaRPr lang="en-US" dirty="0" smtClean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Thiên </a:t>
            </a:r>
            <a:r>
              <a:rPr lang="vi-VN" b="1" dirty="0">
                <a:solidFill>
                  <a:srgbClr val="FF0000"/>
                </a:solidFill>
                <a:latin typeface="Roboto" panose="02000000000000000000" pitchFamily="2" charset="0"/>
              </a:rPr>
              <a:t>Chúa </a:t>
            </a:r>
            <a:r>
              <a:rPr lang="vi-VN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</a:rPr>
              <a:t>:</a:t>
            </a:r>
            <a:r>
              <a:rPr lang="vi-VN" dirty="0" smtClean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vi-VN" dirty="0">
                <a:solidFill>
                  <a:srgbClr val="212529"/>
                </a:solidFill>
                <a:latin typeface="Roboto" panose="02000000000000000000" pitchFamily="2" charset="0"/>
              </a:rPr>
              <a:t>được truyền bá đến Đại Việt vào đầu thế kỉ XVI và tăng số giáo dân nhanh chóng đến cuối thế kỉ XVII.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22046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GIÁO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75935"/>
            <a:ext cx="2412450" cy="310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403199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Mụ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0550"/>
            <a:ext cx="3442447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3424565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chùa</a:t>
            </a:r>
            <a:r>
              <a:rPr lang="en-US" dirty="0"/>
              <a:t> </a:t>
            </a:r>
            <a:r>
              <a:rPr lang="en-US" dirty="0" err="1"/>
              <a:t>Quỳnh</a:t>
            </a:r>
            <a:r>
              <a:rPr lang="en-US" dirty="0"/>
              <a:t> </a:t>
            </a:r>
            <a:r>
              <a:rPr lang="en-US" dirty="0" err="1" smtClean="0"/>
              <a:t>Lâm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3732030" cy="2409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3954748"/>
            <a:ext cx="3025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chùa</a:t>
            </a:r>
            <a:r>
              <a:rPr lang="en-US" b="1" dirty="0"/>
              <a:t> </a:t>
            </a:r>
            <a:r>
              <a:rPr lang="en-US" b="1" dirty="0" err="1"/>
              <a:t>Báo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(</a:t>
            </a:r>
            <a:r>
              <a:rPr lang="en-US" b="1" dirty="0" err="1"/>
              <a:t>Thừa</a:t>
            </a:r>
            <a:r>
              <a:rPr lang="en-US" b="1" dirty="0"/>
              <a:t> </a:t>
            </a:r>
            <a:r>
              <a:rPr lang="en-US" b="1" dirty="0" err="1"/>
              <a:t>Thiên</a:t>
            </a:r>
            <a:r>
              <a:rPr lang="en-US" b="1" dirty="0"/>
              <a:t> </a:t>
            </a:r>
            <a:r>
              <a:rPr lang="en-US" b="1" dirty="0" err="1"/>
              <a:t>Huế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9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3" name="Rectangle 2"/>
          <p:cNvSpPr/>
          <p:nvPr/>
        </p:nvSpPr>
        <p:spPr>
          <a:xfrm>
            <a:off x="533400" y="1581150"/>
            <a:ext cx="2733250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30" indent="-635" algn="just">
              <a:lnSpc>
                <a:spcPct val="106000"/>
              </a:lnSpc>
              <a:spcAft>
                <a:spcPts val="600"/>
              </a:spcAft>
            </a:pP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XIV-XV)?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51282"/>
              </p:ext>
            </p:extLst>
          </p:nvPr>
        </p:nvGraphicFramePr>
        <p:xfrm>
          <a:off x="3795104" y="731375"/>
          <a:ext cx="4510696" cy="2609723"/>
        </p:xfrm>
        <a:graphic>
          <a:graphicData uri="http://schemas.openxmlformats.org/drawingml/2006/table">
            <a:tbl>
              <a:tblPr firstRow="1" firstCol="1" bandRow="1">
                <a:tableStyleId>{B1140E64-4373-4C8D-BCBB-07256B65901B}</a:tableStyleId>
              </a:tblPr>
              <a:tblGrid>
                <a:gridCol w="1325918">
                  <a:extLst>
                    <a:ext uri="{9D8B030D-6E8A-4147-A177-3AD203B41FA5}">
                      <a16:colId xmlns:a16="http://schemas.microsoft.com/office/drawing/2014/main" val="2766812765"/>
                    </a:ext>
                  </a:extLst>
                </a:gridCol>
                <a:gridCol w="929430">
                  <a:extLst>
                    <a:ext uri="{9D8B030D-6E8A-4147-A177-3AD203B41FA5}">
                      <a16:colId xmlns:a16="http://schemas.microsoft.com/office/drawing/2014/main" val="2618377368"/>
                    </a:ext>
                  </a:extLst>
                </a:gridCol>
                <a:gridCol w="1053589">
                  <a:extLst>
                    <a:ext uri="{9D8B030D-6E8A-4147-A177-3AD203B41FA5}">
                      <a16:colId xmlns:a16="http://schemas.microsoft.com/office/drawing/2014/main" val="4044807462"/>
                    </a:ext>
                  </a:extLst>
                </a:gridCol>
                <a:gridCol w="1201759">
                  <a:extLst>
                    <a:ext uri="{9D8B030D-6E8A-4147-A177-3AD203B41FA5}">
                      <a16:colId xmlns:a16="http://schemas.microsoft.com/office/drawing/2014/main" val="2584410382"/>
                    </a:ext>
                  </a:extLst>
                </a:gridCol>
              </a:tblGrid>
              <a:tr h="672465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</a:rPr>
                        <a:t>Thời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kì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</a:rPr>
                        <a:t>Nho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giáo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</a:rPr>
                        <a:t>Phật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giáo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</a:rPr>
                        <a:t>Đạo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giáo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300" kern="100" dirty="0" err="1">
                          <a:effectLst/>
                        </a:rPr>
                        <a:t>Thiên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chúa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giáo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4981185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</a:rPr>
                        <a:t>Giai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đoạn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XIV -XV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723230"/>
                  </a:ext>
                </a:extLst>
              </a:tr>
              <a:tr h="889635"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</a:rPr>
                        <a:t>Giai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r>
                        <a:rPr lang="en-US" sz="1300" kern="100" dirty="0" err="1">
                          <a:effectLst/>
                        </a:rPr>
                        <a:t>đoạn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XVI - XVIII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l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03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3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69870"/>
              </p:ext>
            </p:extLst>
          </p:nvPr>
        </p:nvGraphicFramePr>
        <p:xfrm>
          <a:off x="838199" y="445027"/>
          <a:ext cx="7467602" cy="4488924"/>
        </p:xfrm>
        <a:graphic>
          <a:graphicData uri="http://schemas.openxmlformats.org/drawingml/2006/table">
            <a:tbl>
              <a:tblPr firstRow="1" firstCol="1" bandRow="1">
                <a:tableStyleId>{B1140E64-4373-4C8D-BCBB-07256B65901B}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351196062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969171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2626772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688160509"/>
                    </a:ext>
                  </a:extLst>
                </a:gridCol>
              </a:tblGrid>
              <a:tr h="1016266"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1340781"/>
                  </a:ext>
                </a:extLst>
              </a:tr>
              <a:tr h="1753471"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 -XV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just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499377"/>
                  </a:ext>
                </a:extLst>
              </a:tr>
              <a:tr h="1719187">
                <a:tc>
                  <a:txBody>
                    <a:bodyPr/>
                    <a:lstStyle/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6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- XVIII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635" algn="just"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89794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1458694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TK XIV (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)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TK XV – XVI (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3123" y="3300464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thoái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rối</a:t>
            </a:r>
            <a:r>
              <a:rPr lang="en-US" dirty="0" smtClean="0"/>
              <a:t> </a:t>
            </a:r>
            <a:r>
              <a:rPr lang="en-US" dirty="0" err="1" smtClean="0"/>
              <a:t>loạn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trật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1504861"/>
            <a:ext cx="1981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Cuối</a:t>
            </a:r>
            <a:r>
              <a:rPr lang="en-US" dirty="0" smtClean="0"/>
              <a:t> TK XIV </a:t>
            </a:r>
            <a:r>
              <a:rPr lang="en-US" dirty="0" err="1" smtClean="0"/>
              <a:t>đầu</a:t>
            </a:r>
            <a:r>
              <a:rPr lang="en-US" dirty="0" smtClean="0"/>
              <a:t> TK XV,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– </a:t>
            </a:r>
            <a:r>
              <a:rPr lang="en-US" dirty="0" err="1" smtClean="0"/>
              <a:t>Hồ</a:t>
            </a:r>
            <a:r>
              <a:rPr lang="en-US" dirty="0" smtClean="0"/>
              <a:t>: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.</a:t>
            </a:r>
          </a:p>
          <a:p>
            <a:r>
              <a:rPr lang="en-US" dirty="0" smtClean="0"/>
              <a:t>TK XV: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vẫnphast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274576"/>
            <a:ext cx="2056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,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ở </a:t>
            </a:r>
            <a:r>
              <a:rPr lang="en-US" dirty="0" err="1" smtClean="0"/>
              <a:t>Đàng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2499" y="1566416"/>
            <a:ext cx="1552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283857"/>
            <a:ext cx="1681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Đầu</a:t>
            </a:r>
            <a:r>
              <a:rPr lang="en-US" dirty="0" smtClean="0"/>
              <a:t> TK XVI,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du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TK XVII, XVIII,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tang </a:t>
            </a:r>
            <a:r>
              <a:rPr lang="en-US" dirty="0" err="1" smtClean="0"/>
              <a:t>kên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38600" y="81915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8262" y="2190750"/>
            <a:ext cx="552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nét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tế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3" name="TextBox 2"/>
          <p:cNvSpPr txBox="1"/>
          <p:nvPr/>
        </p:nvSpPr>
        <p:spPr>
          <a:xfrm>
            <a:off x="685800" y="165735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làn</a:t>
            </a:r>
            <a:r>
              <a:rPr lang="en-US" dirty="0" smtClean="0"/>
              <a:t> song </a:t>
            </a:r>
            <a:r>
              <a:rPr lang="en-US" dirty="0" err="1" smtClean="0"/>
              <a:t>Âu</a:t>
            </a:r>
            <a:r>
              <a:rPr lang="en-US" dirty="0" smtClean="0"/>
              <a:t> – </a:t>
            </a:r>
            <a:r>
              <a:rPr lang="en-US" dirty="0" err="1" smtClean="0"/>
              <a:t>Mĩ</a:t>
            </a:r>
            <a:r>
              <a:rPr lang="en-US" dirty="0" smtClean="0"/>
              <a:t>, 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nay?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17725"/>
            <a:ext cx="4036093" cy="30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3" name="Rectangle 2"/>
          <p:cNvSpPr/>
          <p:nvPr/>
        </p:nvSpPr>
        <p:spPr>
          <a:xfrm>
            <a:off x="2416602" y="571293"/>
            <a:ext cx="4310795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Nơi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sản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bảo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tồn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giá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truyền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thống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Việt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3581656"/>
            <a:ext cx="558197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diễn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hoạt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hoạt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văn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chính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người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Việt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46089" y="3619074"/>
            <a:ext cx="6096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36" y="1202283"/>
            <a:ext cx="1794507" cy="1794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" y="1563650"/>
            <a:ext cx="1714015" cy="1140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94825"/>
            <a:ext cx="2008756" cy="120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1468" y="284290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Xóm</a:t>
            </a:r>
            <a:r>
              <a:rPr lang="en-US" dirty="0" smtClean="0"/>
              <a:t>, </a:t>
            </a:r>
            <a:r>
              <a:rPr lang="en-US" dirty="0" err="1" smtClean="0"/>
              <a:t>làng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1189" y="307684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Chùa</a:t>
            </a:r>
            <a:r>
              <a:rPr lang="en-US" dirty="0" smtClean="0"/>
              <a:t>, </a:t>
            </a:r>
            <a:r>
              <a:rPr lang="en-US" dirty="0" err="1" smtClean="0"/>
              <a:t>chiền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51864" y="286961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Sân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8"/>
            <a:ext cx="9144000" cy="5143501"/>
          </a:xfrm>
        </p:spPr>
      </p:pic>
      <p:sp>
        <p:nvSpPr>
          <p:cNvPr id="5" name="Rectangle 4"/>
          <p:cNvSpPr/>
          <p:nvPr/>
        </p:nvSpPr>
        <p:spPr>
          <a:xfrm>
            <a:off x="2057400" y="590550"/>
            <a:ext cx="526618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Sự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xâm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nhập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của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sóng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Âu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 err="1" smtClean="0">
                <a:solidFill>
                  <a:schemeClr val="bg1"/>
                </a:solidFill>
              </a:rPr>
              <a:t>Mĩ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Hàn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Quốc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vào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Việt</a:t>
            </a:r>
            <a:r>
              <a:rPr lang="en-US" b="1" dirty="0" smtClean="0">
                <a:solidFill>
                  <a:schemeClr val="bg1"/>
                </a:solidFill>
              </a:rPr>
              <a:t> Nam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đ</a:t>
            </a:r>
            <a:r>
              <a:rPr lang="en-US" b="1" dirty="0" err="1" smtClean="0">
                <a:solidFill>
                  <a:schemeClr val="bg1"/>
                </a:solidFill>
              </a:rPr>
              <a:t>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động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đến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truyền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thống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hiện</a:t>
            </a:r>
            <a:r>
              <a:rPr lang="en-US" b="1" dirty="0" smtClean="0">
                <a:solidFill>
                  <a:schemeClr val="bg1"/>
                </a:solidFill>
              </a:rPr>
              <a:t> nay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6413" y="1504950"/>
            <a:ext cx="881973" cy="30777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Tích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cực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1505953"/>
            <a:ext cx="85151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Hạn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2117266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phú</a:t>
            </a:r>
            <a:r>
              <a:rPr lang="en-US" dirty="0" smtClean="0"/>
              <a:t>,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,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165289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,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cửagiao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8"/>
            <a:ext cx="9144000" cy="5143501"/>
          </a:xfrm>
        </p:spPr>
      </p:pic>
      <p:sp>
        <p:nvSpPr>
          <p:cNvPr id="3" name="TextBox 2"/>
          <p:cNvSpPr txBox="1"/>
          <p:nvPr/>
        </p:nvSpPr>
        <p:spPr>
          <a:xfrm>
            <a:off x="2209800" y="2245495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Còn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tiếp</a:t>
            </a:r>
            <a:r>
              <a:rPr lang="en-U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8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14895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476220"/>
            <a:ext cx="275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000" b="1" dirty="0">
                <a:solidFill>
                  <a:srgbClr val="FF0000"/>
                </a:solidFill>
              </a:rPr>
              <a:t>a. Nông nghiệp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819150"/>
            <a:ext cx="586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FF0000"/>
                </a:solidFill>
              </a:rPr>
              <a:t>Khai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thác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6.1</a:t>
            </a:r>
            <a:r>
              <a:rPr lang="en-US" altLang="en-US" sz="2000" b="1" dirty="0">
                <a:solidFill>
                  <a:srgbClr val="FF0000"/>
                </a:solidFill>
              </a:rPr>
              <a:t>, 6.2 </a:t>
            </a:r>
            <a:r>
              <a:rPr lang="en-US" altLang="en-US" sz="2000" b="1" dirty="0" err="1">
                <a:solidFill>
                  <a:srgbClr val="FF0000"/>
                </a:solidFill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trả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câu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hỏi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Khai thác từ liệu 6.1 6.2 và thông tin trong bài em hãy nêu những nét ch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7078"/>
            <a:ext cx="7681913" cy="26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3400" y="3864373"/>
            <a:ext cx="3810000" cy="840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3872191"/>
            <a:ext cx="3581400" cy="840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11" y="1047750"/>
            <a:ext cx="3473689" cy="11430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-XVIII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9711" y="2495550"/>
            <a:ext cx="3321289" cy="12192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76350"/>
            <a:ext cx="3505620" cy="20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958155"/>
            <a:ext cx="1600200" cy="546795"/>
          </a:xfrm>
        </p:spPr>
        <p:txBody>
          <a:bodyPr/>
          <a:lstStyle/>
          <a:p>
            <a:r>
              <a:rPr lang="en-US" sz="2000" dirty="0" err="1" smtClean="0"/>
              <a:t>Đàng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1722315"/>
            <a:ext cx="2590800" cy="1066800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Ruộng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hoang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 XVII,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476220"/>
            <a:ext cx="275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000" b="1" dirty="0">
                <a:solidFill>
                  <a:srgbClr val="FF0000"/>
                </a:solidFill>
              </a:rPr>
              <a:t>a. Nông nghiệp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9800" y="1047750"/>
            <a:ext cx="1600200" cy="457200"/>
          </a:xfrm>
        </p:spPr>
        <p:txBody>
          <a:bodyPr/>
          <a:lstStyle/>
          <a:p>
            <a:r>
              <a:rPr lang="en-US" sz="2000" dirty="0" err="1" smtClean="0"/>
              <a:t>Đàng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endParaRPr lang="en-US" sz="2000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5181600" y="1670063"/>
            <a:ext cx="2895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smtClean="0"/>
              <a:t>-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rệt</a:t>
            </a:r>
            <a:r>
              <a:rPr lang="en-US" dirty="0" smtClean="0"/>
              <a:t>,</a:t>
            </a:r>
            <a:endParaRPr lang="en-US" dirty="0" smtClean="0"/>
          </a:p>
          <a:p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sông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Nai</a:t>
            </a:r>
            <a:r>
              <a:rPr lang="en-US" dirty="0" smtClean="0"/>
              <a:t>, </a:t>
            </a:r>
            <a:r>
              <a:rPr lang="en-US" dirty="0" err="1" smtClean="0"/>
              <a:t>sông</a:t>
            </a:r>
            <a:r>
              <a:rPr lang="en-US" dirty="0" smtClean="0"/>
              <a:t> </a:t>
            </a:r>
            <a:r>
              <a:rPr lang="en-US" dirty="0" err="1" smtClean="0"/>
              <a:t>Cửu</a:t>
            </a:r>
            <a:r>
              <a:rPr lang="en-US" dirty="0" smtClean="0"/>
              <a:t> Long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nghệp</a:t>
            </a:r>
            <a:r>
              <a:rPr lang="en-US" dirty="0" smtClean="0"/>
              <a:t> </a:t>
            </a:r>
            <a:r>
              <a:rPr lang="en-US" dirty="0" err="1" smtClean="0"/>
              <a:t>trù</a:t>
            </a:r>
            <a:r>
              <a:rPr lang="en-US" dirty="0" smtClean="0"/>
              <a:t> </a:t>
            </a:r>
            <a:r>
              <a:rPr lang="en-US" dirty="0" err="1" smtClean="0"/>
              <a:t>phú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3000" y="2900892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err="1">
                <a:solidFill>
                  <a:srgbClr val="FF0000"/>
                </a:solidFill>
              </a:rPr>
              <a:t>Kinh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sút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khổ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977701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thành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tầng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lớp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kỉ</a:t>
            </a:r>
            <a:r>
              <a:rPr lang="en-US" dirty="0">
                <a:solidFill>
                  <a:srgbClr val="FF0000"/>
                </a:solidFill>
              </a:rPr>
              <a:t> XVIII; </a:t>
            </a:r>
            <a:r>
              <a:rPr lang="en-US" dirty="0" err="1">
                <a:solidFill>
                  <a:srgbClr val="FF0000"/>
                </a:solidFill>
              </a:rPr>
              <a:t>tình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trọng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Ngoài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8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447800" y="590550"/>
            <a:ext cx="2016034" cy="550950"/>
          </a:xfrm>
          <a:solidFill>
            <a:srgbClr val="00B050"/>
          </a:solidFill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Tích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cực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258950"/>
            <a:ext cx="3962400" cy="3446400"/>
          </a:xfrm>
        </p:spPr>
        <p:txBody>
          <a:bodyPr/>
          <a:lstStyle/>
          <a:p>
            <a:r>
              <a:rPr lang="en-US" sz="1800" dirty="0" smtClean="0"/>
              <a:t>- </a:t>
            </a:r>
            <a:r>
              <a:rPr lang="en-US" sz="1800" dirty="0" err="1" smtClean="0"/>
              <a:t>Dần</a:t>
            </a:r>
            <a:r>
              <a:rPr lang="en-US" sz="1800" dirty="0" smtClean="0"/>
              <a:t> </a:t>
            </a:r>
            <a:r>
              <a:rPr lang="en-US" sz="1800" dirty="0" err="1"/>
              <a:t>ổn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trở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triển</a:t>
            </a:r>
            <a:endParaRPr lang="en-US" sz="1800" dirty="0"/>
          </a:p>
          <a:p>
            <a:r>
              <a:rPr lang="en-US" sz="1800" dirty="0" smtClean="0"/>
              <a:t>-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đất</a:t>
            </a:r>
            <a:r>
              <a:rPr lang="en-US" sz="1800" dirty="0"/>
              <a:t> </a:t>
            </a:r>
            <a:r>
              <a:rPr lang="en-US" sz="1800" dirty="0" err="1"/>
              <a:t>canh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rộng</a:t>
            </a:r>
            <a:r>
              <a:rPr lang="en-US" sz="1800" dirty="0"/>
              <a:t>, </a:t>
            </a:r>
            <a:r>
              <a:rPr lang="en-US" sz="1800" dirty="0" err="1"/>
              <a:t>đúc</a:t>
            </a:r>
            <a:r>
              <a:rPr lang="en-US" sz="1800" dirty="0"/>
              <a:t> </a:t>
            </a:r>
            <a:r>
              <a:rPr lang="en-US" sz="1800" dirty="0" err="1"/>
              <a:t>rúc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kinh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endParaRPr lang="en-US" sz="1800" dirty="0"/>
          </a:p>
          <a:p>
            <a:r>
              <a:rPr lang="en-US" sz="1800" dirty="0" smtClean="0"/>
              <a:t>- </a:t>
            </a:r>
            <a:r>
              <a:rPr lang="en-US" sz="1800" dirty="0" err="1" smtClean="0"/>
              <a:t>Thuỷ</a:t>
            </a:r>
            <a:r>
              <a:rPr lang="en-US" sz="1800" dirty="0" smtClean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củng</a:t>
            </a:r>
            <a:r>
              <a:rPr lang="en-US" sz="1800" dirty="0"/>
              <a:t> </a:t>
            </a:r>
            <a:r>
              <a:rPr lang="en-US" sz="1800" dirty="0" err="1"/>
              <a:t>cố</a:t>
            </a:r>
            <a:r>
              <a:rPr lang="en-US" sz="1800" dirty="0"/>
              <a:t>, </a:t>
            </a:r>
            <a:r>
              <a:rPr lang="en-US" sz="1800" dirty="0" err="1"/>
              <a:t>bồi</a:t>
            </a:r>
            <a:r>
              <a:rPr lang="en-US" sz="1800" dirty="0"/>
              <a:t> </a:t>
            </a:r>
            <a:r>
              <a:rPr lang="en-US" sz="1800" dirty="0" err="1"/>
              <a:t>đắp</a:t>
            </a:r>
            <a:r>
              <a:rPr lang="en-US" sz="1800" dirty="0"/>
              <a:t> </a:t>
            </a:r>
            <a:r>
              <a:rPr lang="en-US" sz="1800" dirty="0" err="1"/>
              <a:t>đê</a:t>
            </a:r>
            <a:r>
              <a:rPr lang="en-US" sz="1800" dirty="0"/>
              <a:t> </a:t>
            </a:r>
            <a:r>
              <a:rPr lang="en-US" sz="1800" dirty="0" err="1"/>
              <a:t>đập</a:t>
            </a:r>
            <a:r>
              <a:rPr lang="en-US" sz="1800" dirty="0"/>
              <a:t>, </a:t>
            </a:r>
            <a:r>
              <a:rPr lang="en-US" sz="1800" dirty="0" err="1"/>
              <a:t>nạo</a:t>
            </a:r>
            <a:r>
              <a:rPr lang="en-US" sz="1800" dirty="0"/>
              <a:t> </a:t>
            </a:r>
            <a:r>
              <a:rPr lang="en-US" sz="1800" dirty="0" err="1"/>
              <a:t>vét</a:t>
            </a:r>
            <a:r>
              <a:rPr lang="en-US" sz="1800" dirty="0"/>
              <a:t> </a:t>
            </a:r>
            <a:r>
              <a:rPr lang="en-US" sz="1800" dirty="0" err="1"/>
              <a:t>mương</a:t>
            </a:r>
            <a:r>
              <a:rPr lang="en-US" sz="1800" dirty="0"/>
              <a:t> </a:t>
            </a:r>
            <a:r>
              <a:rPr lang="en-US" sz="1800" dirty="0" err="1"/>
              <a:t>máng</a:t>
            </a:r>
            <a:endParaRPr lang="en-US" sz="1800" dirty="0"/>
          </a:p>
          <a:p>
            <a:r>
              <a:rPr lang="en-US" sz="1800" dirty="0" smtClean="0"/>
              <a:t>- </a:t>
            </a:r>
            <a:r>
              <a:rPr lang="en-US" sz="1800" dirty="0" err="1" smtClean="0"/>
              <a:t>Giống</a:t>
            </a:r>
            <a:r>
              <a:rPr lang="en-US" sz="1800" dirty="0" smtClean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trồng</a:t>
            </a:r>
            <a:r>
              <a:rPr lang="en-US" sz="1800" dirty="0"/>
              <a:t> </a:t>
            </a:r>
            <a:r>
              <a:rPr lang="en-US" sz="1800" dirty="0" err="1"/>
              <a:t>trù</a:t>
            </a:r>
            <a:r>
              <a:rPr lang="en-US" sz="1800" dirty="0"/>
              <a:t> </a:t>
            </a:r>
            <a:r>
              <a:rPr lang="en-US" sz="1800" dirty="0" err="1"/>
              <a:t>phú</a:t>
            </a:r>
            <a:endParaRPr lang="en-US" sz="1800" dirty="0"/>
          </a:p>
          <a:p>
            <a:r>
              <a:rPr lang="en-US" sz="1800" dirty="0" smtClean="0"/>
              <a:t>- </a:t>
            </a:r>
            <a:r>
              <a:rPr lang="en-US" sz="1800" dirty="0" err="1" smtClean="0"/>
              <a:t>Nghề</a:t>
            </a:r>
            <a:r>
              <a:rPr lang="en-US" sz="1800" dirty="0" smtClean="0"/>
              <a:t> </a:t>
            </a:r>
            <a:r>
              <a:rPr lang="en-US" sz="1800" dirty="0" err="1"/>
              <a:t>trồng</a:t>
            </a:r>
            <a:r>
              <a:rPr lang="en-US" sz="1800" dirty="0"/>
              <a:t> </a:t>
            </a:r>
            <a:r>
              <a:rPr lang="en-US" sz="1800" dirty="0" err="1"/>
              <a:t>vườn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cũng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triển</a:t>
            </a:r>
            <a:endParaRPr lang="en-US" sz="18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921718" y="592958"/>
            <a:ext cx="1680660" cy="550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T Serif"/>
              <a:buNone/>
              <a:defRPr sz="7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en-US" sz="2800" dirty="0" err="1" smtClean="0">
                <a:solidFill>
                  <a:srgbClr val="00B050"/>
                </a:solidFill>
              </a:rPr>
              <a:t>Hạn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chế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181600" y="1428750"/>
            <a:ext cx="3433354" cy="10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800" dirty="0" smtClean="0"/>
              <a:t>- </a:t>
            </a:r>
            <a:r>
              <a:rPr lang="en-US" sz="1800" dirty="0" err="1" smtClean="0"/>
              <a:t>Ruộng</a:t>
            </a:r>
            <a:r>
              <a:rPr lang="en-US" sz="1800" dirty="0" smtClean="0"/>
              <a:t> </a:t>
            </a:r>
            <a:r>
              <a:rPr lang="en-US" sz="1800" dirty="0" err="1"/>
              <a:t>đất</a:t>
            </a:r>
            <a:r>
              <a:rPr lang="en-US" sz="1800" dirty="0"/>
              <a:t>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càng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tay</a:t>
            </a:r>
            <a:r>
              <a:rPr lang="en-US" sz="1800" dirty="0"/>
              <a:t> </a:t>
            </a:r>
            <a:r>
              <a:rPr lang="en-US" sz="1800" dirty="0" err="1"/>
              <a:t>địa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phong</a:t>
            </a:r>
            <a:r>
              <a:rPr lang="en-US" sz="1800" dirty="0"/>
              <a:t> </a:t>
            </a:r>
            <a:r>
              <a:rPr lang="en-US" sz="1800" dirty="0" err="1"/>
              <a:t>kiến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711337" y="789825"/>
            <a:ext cx="0" cy="36868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35" y="2571750"/>
            <a:ext cx="2807425" cy="19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717611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sánh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sự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Đàng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Ngoài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Đàng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sự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b="1" i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04548"/>
              </p:ext>
            </p:extLst>
          </p:nvPr>
        </p:nvGraphicFramePr>
        <p:xfrm>
          <a:off x="914400" y="1823607"/>
          <a:ext cx="7239001" cy="1554480"/>
        </p:xfrm>
        <a:graphic>
          <a:graphicData uri="http://schemas.openxmlformats.org/drawingml/2006/table">
            <a:tbl>
              <a:tblPr firstRow="1" bandRow="1">
                <a:tableStyleId>{B1140E64-4373-4C8D-BCBB-07256B65901B}</a:tableStyleId>
              </a:tblPr>
              <a:tblGrid>
                <a:gridCol w="2262188">
                  <a:extLst>
                    <a:ext uri="{9D8B030D-6E8A-4147-A177-3AD203B41FA5}">
                      <a16:colId xmlns:a16="http://schemas.microsoft.com/office/drawing/2014/main" val="3791224853"/>
                    </a:ext>
                  </a:extLst>
                </a:gridCol>
                <a:gridCol w="4976813">
                  <a:extLst>
                    <a:ext uri="{9D8B030D-6E8A-4147-A177-3AD203B41FA5}">
                      <a16:colId xmlns:a16="http://schemas.microsoft.com/office/drawing/2014/main" val="95933155"/>
                    </a:ext>
                  </a:extLst>
                </a:gridCol>
              </a:tblGrid>
              <a:tr h="364654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Đàng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Ngoài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Đàng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Trong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81334"/>
                  </a:ext>
                </a:extLst>
              </a:tr>
              <a:tr h="116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Đất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khai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hoang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còn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nhiều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chính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sách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khai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hoang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khuyến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khích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định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cư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chúa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Nguyễn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còn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tác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dụng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nên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nông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dân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không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thiếu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nhiều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ruộng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đất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6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7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5222" y="3223051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thớt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514350"/>
            <a:ext cx="1255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581150"/>
            <a:ext cx="1321196" cy="30777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2235201" y="910046"/>
            <a:ext cx="118018" cy="1864416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5222" y="934312"/>
            <a:ext cx="51147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330773"/>
            <a:ext cx="1346844" cy="30777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178555" y="3169468"/>
            <a:ext cx="225855" cy="630385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4" grpId="0" animBg="1"/>
      <p:bldP spid="6" grpId="0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1786</Words>
  <Application>Microsoft Office PowerPoint</Application>
  <PresentationFormat>On-screen Show (16:9)</PresentationFormat>
  <Paragraphs>191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Microsoft YaHei</vt:lpstr>
      <vt:lpstr>MS Mincho</vt:lpstr>
      <vt:lpstr>Arial</vt:lpstr>
      <vt:lpstr>Arial</vt:lpstr>
      <vt:lpstr>Calibri</vt:lpstr>
      <vt:lpstr>Open Sans</vt:lpstr>
      <vt:lpstr>PT Serif</vt:lpstr>
      <vt:lpstr>Roboto</vt:lpstr>
      <vt:lpstr>Times New Roman</vt:lpstr>
      <vt:lpstr>Lección de Historia de España by Slidesgo</vt:lpstr>
      <vt:lpstr>PowerPoint Presentation</vt:lpstr>
      <vt:lpstr>Nội dung bài học</vt:lpstr>
      <vt:lpstr>PowerPoint Presentation</vt:lpstr>
      <vt:lpstr>PowerPoint Presentation</vt:lpstr>
      <vt:lpstr>Nêu những nét chính về tình hình nông nghiệp Đại Việt trong các thế kỉ XVI -XVIII</vt:lpstr>
      <vt:lpstr>Đàng ngoài</vt:lpstr>
      <vt:lpstr>Tích cực:</vt:lpstr>
      <vt:lpstr>PowerPoint Presentation</vt:lpstr>
      <vt:lpstr>PowerPoint Presentation</vt:lpstr>
      <vt:lpstr>Thủ công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Admin</dc:creator>
  <cp:lastModifiedBy>Admin</cp:lastModifiedBy>
  <cp:revision>71</cp:revision>
  <dcterms:modified xsi:type="dcterms:W3CDTF">2023-10-29T08:41:13Z</dcterms:modified>
</cp:coreProperties>
</file>