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553" r:id="rId2"/>
    <p:sldId id="554" r:id="rId3"/>
    <p:sldId id="564" r:id="rId4"/>
    <p:sldId id="557" r:id="rId5"/>
    <p:sldId id="559" r:id="rId6"/>
    <p:sldId id="565" r:id="rId7"/>
    <p:sldId id="566" r:id="rId8"/>
    <p:sldId id="561" r:id="rId9"/>
    <p:sldId id="567" r:id="rId10"/>
    <p:sldId id="562" r:id="rId11"/>
    <p:sldId id="56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0D30DD"/>
    <a:srgbClr val="FFCCFF"/>
    <a:srgbClr val="BCFCD4"/>
    <a:srgbClr val="99FF66"/>
    <a:srgbClr val="33CCFF"/>
    <a:srgbClr val="F11BAA"/>
    <a:srgbClr val="00FF00"/>
    <a:srgbClr val="11C1FF"/>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43" autoAdjust="0"/>
    <p:restoredTop sz="94680" autoAdjust="0"/>
  </p:normalViewPr>
  <p:slideViewPr>
    <p:cSldViewPr>
      <p:cViewPr varScale="1">
        <p:scale>
          <a:sx n="68" d="100"/>
          <a:sy n="68" d="100"/>
        </p:scale>
        <p:origin x="147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565303-A682-4BD2-B93D-B6DB7F2BC802}" type="datetimeFigureOut">
              <a:rPr lang="en-US" smtClean="0"/>
              <a:t>8/26/2024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328319-1D47-4DB5-A083-897E335DAC7C}" type="slidenum">
              <a:rPr lang="en-US" smtClean="0"/>
              <a:t>‹#›</a:t>
            </a:fld>
            <a:endParaRPr lang="en-US"/>
          </a:p>
        </p:txBody>
      </p:sp>
    </p:spTree>
    <p:extLst>
      <p:ext uri="{BB962C8B-B14F-4D97-AF65-F5344CB8AC3E}">
        <p14:creationId xmlns:p14="http://schemas.microsoft.com/office/powerpoint/2010/main" val="4193212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103B6E6-C6E9-40D9-BFB7-0124447475D5}"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933789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03B6E6-C6E9-40D9-BFB7-0124447475D5}"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1242668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03B6E6-C6E9-40D9-BFB7-0124447475D5}"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3904590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03B6E6-C6E9-40D9-BFB7-0124447475D5}"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3936085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03B6E6-C6E9-40D9-BFB7-0124447475D5}"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3444094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103B6E6-C6E9-40D9-BFB7-0124447475D5}" type="datetimeFigureOut">
              <a:rPr lang="en-US" smtClean="0"/>
              <a:t>8/26/2024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77284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03B6E6-C6E9-40D9-BFB7-0124447475D5}" type="datetimeFigureOut">
              <a:rPr lang="en-US" smtClean="0"/>
              <a:t>8/26/2024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738453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103B6E6-C6E9-40D9-BFB7-0124447475D5}" type="datetimeFigureOut">
              <a:rPr lang="en-US" smtClean="0"/>
              <a:t>8/26/2024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1692569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03B6E6-C6E9-40D9-BFB7-0124447475D5}" type="datetimeFigureOut">
              <a:rPr lang="en-US" smtClean="0"/>
              <a:t>8/26/2024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3831674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03B6E6-C6E9-40D9-BFB7-0124447475D5}" type="datetimeFigureOut">
              <a:rPr lang="en-US" smtClean="0"/>
              <a:t>8/26/2024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199326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03B6E6-C6E9-40D9-BFB7-0124447475D5}" type="datetimeFigureOut">
              <a:rPr lang="en-US" smtClean="0"/>
              <a:t>8/26/2024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5C3C07-856A-4BE8-83AF-F12F03AE5FF0}" type="slidenum">
              <a:rPr lang="en-US" smtClean="0"/>
              <a:t>‹#›</a:t>
            </a:fld>
            <a:endParaRPr lang="en-US"/>
          </a:p>
        </p:txBody>
      </p:sp>
    </p:spTree>
    <p:extLst>
      <p:ext uri="{BB962C8B-B14F-4D97-AF65-F5344CB8AC3E}">
        <p14:creationId xmlns:p14="http://schemas.microsoft.com/office/powerpoint/2010/main" val="81172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03B6E6-C6E9-40D9-BFB7-0124447475D5}" type="datetimeFigureOut">
              <a:rPr lang="en-US" smtClean="0"/>
              <a:t>8/26/2024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5C3C07-856A-4BE8-83AF-F12F03AE5FF0}" type="slidenum">
              <a:rPr lang="en-US" smtClean="0"/>
              <a:t>‹#›</a:t>
            </a:fld>
            <a:endParaRPr lang="en-US"/>
          </a:p>
        </p:txBody>
      </p:sp>
    </p:spTree>
    <p:extLst>
      <p:ext uri="{BB962C8B-B14F-4D97-AF65-F5344CB8AC3E}">
        <p14:creationId xmlns:p14="http://schemas.microsoft.com/office/powerpoint/2010/main" val="7720416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3725003-71AE-41DD-AD4F-CA63091860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730098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1F4FD5-623A-449B-BD39-F607DFD1D9C9}"/>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69856785-6FFF-474A-B33E-F3373CE81D2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Tree>
    <p:extLst>
      <p:ext uri="{BB962C8B-B14F-4D97-AF65-F5344CB8AC3E}">
        <p14:creationId xmlns:p14="http://schemas.microsoft.com/office/powerpoint/2010/main" val="1374156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1E447-A9A5-4BED-8254-793954DD994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8435570-6D03-4B97-825D-8A017375774C}"/>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555102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3710601-0094-4BC7-A068-0DC5AC0FAD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52400"/>
            <a:ext cx="8991600" cy="6553200"/>
          </a:xfrm>
          <a:prstGeom prst="rect">
            <a:avLst/>
          </a:prstGeom>
        </p:spPr>
      </p:pic>
    </p:spTree>
    <p:extLst>
      <p:ext uri="{BB962C8B-B14F-4D97-AF65-F5344CB8AC3E}">
        <p14:creationId xmlns:p14="http://schemas.microsoft.com/office/powerpoint/2010/main" val="3504845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72B34B7-CB96-42F4-A76B-EAFFB37D1B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85800"/>
            <a:ext cx="9144000" cy="6004322"/>
          </a:xfrm>
          <a:prstGeom prst="rect">
            <a:avLst/>
          </a:prstGeom>
        </p:spPr>
      </p:pic>
      <p:sp>
        <p:nvSpPr>
          <p:cNvPr id="6" name="Rectangle 5">
            <a:extLst>
              <a:ext uri="{FF2B5EF4-FFF2-40B4-BE49-F238E27FC236}">
                <a16:creationId xmlns:a16="http://schemas.microsoft.com/office/drawing/2014/main" id="{3D558697-11F9-4517-8579-D5ED959A5FAA}"/>
              </a:ext>
            </a:extLst>
          </p:cNvPr>
          <p:cNvSpPr/>
          <p:nvPr/>
        </p:nvSpPr>
        <p:spPr>
          <a:xfrm>
            <a:off x="1066800" y="2800290"/>
            <a:ext cx="1047082" cy="400110"/>
          </a:xfrm>
          <a:prstGeom prst="rect">
            <a:avLst/>
          </a:prstGeom>
        </p:spPr>
        <p:txBody>
          <a:bodyPr wrap="none">
            <a:spAutoFit/>
          </a:bodyPr>
          <a:lstStyle/>
          <a:p>
            <a:pPr lvl="0" fontAlgn="t"/>
            <a:r>
              <a:rPr lang="vi-VN" sz="2000" b="1" dirty="0">
                <a:solidFill>
                  <a:prstClr val="black"/>
                </a:solidFill>
                <a:latin typeface="+mj-lt"/>
              </a:rPr>
              <a:t>Dầu mỏ</a:t>
            </a:r>
          </a:p>
        </p:txBody>
      </p:sp>
      <p:sp>
        <p:nvSpPr>
          <p:cNvPr id="7" name="Rectangle 6">
            <a:extLst>
              <a:ext uri="{FF2B5EF4-FFF2-40B4-BE49-F238E27FC236}">
                <a16:creationId xmlns:a16="http://schemas.microsoft.com/office/drawing/2014/main" id="{2BD4E74D-EC39-4E0C-9E74-3F8C11D50001}"/>
              </a:ext>
            </a:extLst>
          </p:cNvPr>
          <p:cNvSpPr/>
          <p:nvPr/>
        </p:nvSpPr>
        <p:spPr>
          <a:xfrm>
            <a:off x="3352800" y="2800290"/>
            <a:ext cx="1895071" cy="400110"/>
          </a:xfrm>
          <a:prstGeom prst="rect">
            <a:avLst/>
          </a:prstGeom>
        </p:spPr>
        <p:txBody>
          <a:bodyPr wrap="none">
            <a:spAutoFit/>
          </a:bodyPr>
          <a:lstStyle/>
          <a:p>
            <a:pPr lvl="0" fontAlgn="t"/>
            <a:r>
              <a:rPr lang="vi-VN" sz="2000" b="1" dirty="0">
                <a:solidFill>
                  <a:prstClr val="black"/>
                </a:solidFill>
                <a:latin typeface="+mj-lt"/>
              </a:rPr>
              <a:t>Đá vôi</a:t>
            </a:r>
            <a:r>
              <a:rPr lang="en-US" sz="2000" b="1" dirty="0">
                <a:solidFill>
                  <a:prstClr val="black"/>
                </a:solidFill>
                <a:latin typeface="+mj-lt"/>
              </a:rPr>
              <a:t>,</a:t>
            </a:r>
            <a:r>
              <a:rPr lang="vi-VN" sz="2000" b="1" dirty="0">
                <a:solidFill>
                  <a:prstClr val="black"/>
                </a:solidFill>
                <a:latin typeface="+mj-lt"/>
              </a:rPr>
              <a:t> xi măng</a:t>
            </a:r>
          </a:p>
        </p:txBody>
      </p:sp>
      <p:sp>
        <p:nvSpPr>
          <p:cNvPr id="8" name="Rectangle 7">
            <a:extLst>
              <a:ext uri="{FF2B5EF4-FFF2-40B4-BE49-F238E27FC236}">
                <a16:creationId xmlns:a16="http://schemas.microsoft.com/office/drawing/2014/main" id="{CB7F9790-A524-419F-B57E-B1B25D389E0F}"/>
              </a:ext>
            </a:extLst>
          </p:cNvPr>
          <p:cNvSpPr/>
          <p:nvPr/>
        </p:nvSpPr>
        <p:spPr>
          <a:xfrm>
            <a:off x="6898213" y="2952690"/>
            <a:ext cx="540533" cy="400110"/>
          </a:xfrm>
          <a:prstGeom prst="rect">
            <a:avLst/>
          </a:prstGeom>
        </p:spPr>
        <p:txBody>
          <a:bodyPr wrap="none">
            <a:spAutoFit/>
          </a:bodyPr>
          <a:lstStyle/>
          <a:p>
            <a:pPr lvl="0" fontAlgn="t"/>
            <a:r>
              <a:rPr lang="vi-VN" sz="2000" b="1" dirty="0">
                <a:solidFill>
                  <a:prstClr val="black"/>
                </a:solidFill>
                <a:latin typeface="+mj-lt"/>
              </a:rPr>
              <a:t>Sắt</a:t>
            </a:r>
          </a:p>
        </p:txBody>
      </p:sp>
      <p:sp>
        <p:nvSpPr>
          <p:cNvPr id="9" name="Rectangle 8">
            <a:extLst>
              <a:ext uri="{FF2B5EF4-FFF2-40B4-BE49-F238E27FC236}">
                <a16:creationId xmlns:a16="http://schemas.microsoft.com/office/drawing/2014/main" id="{7BE24C0E-D353-4185-B223-C25B727742D3}"/>
              </a:ext>
            </a:extLst>
          </p:cNvPr>
          <p:cNvSpPr/>
          <p:nvPr/>
        </p:nvSpPr>
        <p:spPr>
          <a:xfrm>
            <a:off x="1600200" y="5543490"/>
            <a:ext cx="1104790" cy="400110"/>
          </a:xfrm>
          <a:prstGeom prst="rect">
            <a:avLst/>
          </a:prstGeom>
        </p:spPr>
        <p:txBody>
          <a:bodyPr wrap="none">
            <a:spAutoFit/>
          </a:bodyPr>
          <a:lstStyle/>
          <a:p>
            <a:pPr lvl="0" fontAlgn="t"/>
            <a:r>
              <a:rPr lang="vi-VN" sz="2000" b="1" dirty="0">
                <a:solidFill>
                  <a:prstClr val="black"/>
                </a:solidFill>
                <a:latin typeface="+mj-lt"/>
              </a:rPr>
              <a:t>Than đá</a:t>
            </a:r>
          </a:p>
        </p:txBody>
      </p:sp>
      <p:sp>
        <p:nvSpPr>
          <p:cNvPr id="10" name="Rectangle 9">
            <a:extLst>
              <a:ext uri="{FF2B5EF4-FFF2-40B4-BE49-F238E27FC236}">
                <a16:creationId xmlns:a16="http://schemas.microsoft.com/office/drawing/2014/main" id="{1E85513F-6B5F-47E9-AC2D-D8D566D8D1CE}"/>
              </a:ext>
            </a:extLst>
          </p:cNvPr>
          <p:cNvSpPr/>
          <p:nvPr/>
        </p:nvSpPr>
        <p:spPr>
          <a:xfrm>
            <a:off x="4819918" y="5638800"/>
            <a:ext cx="1576072" cy="400110"/>
          </a:xfrm>
          <a:prstGeom prst="rect">
            <a:avLst/>
          </a:prstGeom>
        </p:spPr>
        <p:txBody>
          <a:bodyPr wrap="none">
            <a:spAutoFit/>
          </a:bodyPr>
          <a:lstStyle/>
          <a:p>
            <a:pPr lvl="0" fontAlgn="t"/>
            <a:r>
              <a:rPr lang="vi-VN" sz="2000" b="1" dirty="0">
                <a:solidFill>
                  <a:prstClr val="black"/>
                </a:solidFill>
                <a:latin typeface="+mj-lt"/>
              </a:rPr>
              <a:t>Khí tự nhiên</a:t>
            </a:r>
          </a:p>
        </p:txBody>
      </p:sp>
      <p:sp>
        <p:nvSpPr>
          <p:cNvPr id="11" name="Rectangle 10">
            <a:extLst>
              <a:ext uri="{FF2B5EF4-FFF2-40B4-BE49-F238E27FC236}">
                <a16:creationId xmlns:a16="http://schemas.microsoft.com/office/drawing/2014/main" id="{6BF2C552-A286-4747-9D8F-2EBD382A6E0F}"/>
              </a:ext>
            </a:extLst>
          </p:cNvPr>
          <p:cNvSpPr/>
          <p:nvPr/>
        </p:nvSpPr>
        <p:spPr>
          <a:xfrm>
            <a:off x="3352800" y="0"/>
            <a:ext cx="2462489" cy="707886"/>
          </a:xfrm>
          <a:prstGeom prst="rect">
            <a:avLst/>
          </a:prstGeom>
        </p:spPr>
        <p:txBody>
          <a:bodyPr wrap="square">
            <a:spAutoFit/>
          </a:bodyPr>
          <a:lstStyle/>
          <a:p>
            <a:pPr lvl="0" fontAlgn="t"/>
            <a:r>
              <a:rPr lang="en-US" sz="4000" b="1" dirty="0" err="1">
                <a:solidFill>
                  <a:srgbClr val="FF0000"/>
                </a:solidFill>
                <a:latin typeface="Times New Roman" panose="02020603050405020304" pitchFamily="18" charset="0"/>
              </a:rPr>
              <a:t>Đáp</a:t>
            </a:r>
            <a:r>
              <a:rPr lang="en-US" sz="4000" b="1" dirty="0">
                <a:solidFill>
                  <a:srgbClr val="FF0000"/>
                </a:solidFill>
                <a:latin typeface="Times New Roman" panose="02020603050405020304" pitchFamily="18" charset="0"/>
              </a:rPr>
              <a:t> </a:t>
            </a:r>
            <a:r>
              <a:rPr lang="en-US" sz="4000" b="1" dirty="0" err="1">
                <a:solidFill>
                  <a:srgbClr val="FF0000"/>
                </a:solidFill>
                <a:latin typeface="Times New Roman" panose="02020603050405020304" pitchFamily="18" charset="0"/>
              </a:rPr>
              <a:t>án</a:t>
            </a:r>
            <a:endParaRPr lang="vi-VN" sz="4000" b="1" dirty="0">
              <a:solidFill>
                <a:srgbClr val="FF0000"/>
              </a:solidFill>
              <a:latin typeface="Times New Roman" panose="02020603050405020304" pitchFamily="18" charset="0"/>
            </a:endParaRPr>
          </a:p>
        </p:txBody>
      </p:sp>
    </p:spTree>
    <p:extLst>
      <p:ext uri="{BB962C8B-B14F-4D97-AF65-F5344CB8AC3E}">
        <p14:creationId xmlns:p14="http://schemas.microsoft.com/office/powerpoint/2010/main" val="2911404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ED092CE-1774-4759-9436-1B4FB5E1787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8991600" cy="6858000"/>
          </a:xfrm>
        </p:spPr>
      </p:pic>
    </p:spTree>
    <p:extLst>
      <p:ext uri="{BB962C8B-B14F-4D97-AF65-F5344CB8AC3E}">
        <p14:creationId xmlns:p14="http://schemas.microsoft.com/office/powerpoint/2010/main" val="2583043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FEC8BEB-F698-4FA5-BF25-80449E5A5AB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0"/>
            <a:ext cx="8763000" cy="6858000"/>
          </a:xfrm>
        </p:spPr>
      </p:pic>
    </p:spTree>
    <p:extLst>
      <p:ext uri="{BB962C8B-B14F-4D97-AF65-F5344CB8AC3E}">
        <p14:creationId xmlns:p14="http://schemas.microsoft.com/office/powerpoint/2010/main" val="3344891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DEA76-D1C6-4568-9C31-C17A9B1CC6F7}"/>
              </a:ext>
            </a:extLst>
          </p:cNvPr>
          <p:cNvSpPr>
            <a:spLocks noGrp="1"/>
          </p:cNvSpPr>
          <p:nvPr>
            <p:ph type="title"/>
          </p:nvPr>
        </p:nvSpPr>
        <p:spPr>
          <a:xfrm>
            <a:off x="0" y="0"/>
            <a:ext cx="9144000" cy="1017732"/>
          </a:xfrm>
        </p:spPr>
        <p:txBody>
          <a:bodyPr>
            <a:noAutofit/>
          </a:bodyPr>
          <a:lstStyle/>
          <a:p>
            <a:r>
              <a:rPr lang="vi-VN" sz="3000" dirty="0">
                <a:solidFill>
                  <a:srgbClr val="333333"/>
                </a:solidFill>
              </a:rPr>
              <a:t>Phân bố của các loại khoáng sản chủ yếu ở nước ta</a:t>
            </a:r>
            <a:endParaRPr lang="en-US" sz="3000" dirty="0"/>
          </a:p>
        </p:txBody>
      </p:sp>
      <p:graphicFrame>
        <p:nvGraphicFramePr>
          <p:cNvPr id="4" name="Content Placeholder 3">
            <a:extLst>
              <a:ext uri="{FF2B5EF4-FFF2-40B4-BE49-F238E27FC236}">
                <a16:creationId xmlns:a16="http://schemas.microsoft.com/office/drawing/2014/main" id="{DBFF508D-525F-467B-91CF-A0F9730E2703}"/>
              </a:ext>
            </a:extLst>
          </p:cNvPr>
          <p:cNvGraphicFramePr>
            <a:graphicFrameLocks noGrp="1"/>
          </p:cNvGraphicFramePr>
          <p:nvPr>
            <p:ph idx="1"/>
            <p:extLst>
              <p:ext uri="{D42A27DB-BD31-4B8C-83A1-F6EECF244321}">
                <p14:modId xmlns:p14="http://schemas.microsoft.com/office/powerpoint/2010/main" val="3342445367"/>
              </p:ext>
            </p:extLst>
          </p:nvPr>
        </p:nvGraphicFramePr>
        <p:xfrm>
          <a:off x="304800" y="1017733"/>
          <a:ext cx="8382001" cy="5535472"/>
        </p:xfrm>
        <a:graphic>
          <a:graphicData uri="http://schemas.openxmlformats.org/drawingml/2006/table">
            <a:tbl>
              <a:tblPr/>
              <a:tblGrid>
                <a:gridCol w="2066132">
                  <a:extLst>
                    <a:ext uri="{9D8B030D-6E8A-4147-A177-3AD203B41FA5}">
                      <a16:colId xmlns:a16="http://schemas.microsoft.com/office/drawing/2014/main" val="964442359"/>
                    </a:ext>
                  </a:extLst>
                </a:gridCol>
                <a:gridCol w="3275353">
                  <a:extLst>
                    <a:ext uri="{9D8B030D-6E8A-4147-A177-3AD203B41FA5}">
                      <a16:colId xmlns:a16="http://schemas.microsoft.com/office/drawing/2014/main" val="3226796726"/>
                    </a:ext>
                  </a:extLst>
                </a:gridCol>
                <a:gridCol w="3040516">
                  <a:extLst>
                    <a:ext uri="{9D8B030D-6E8A-4147-A177-3AD203B41FA5}">
                      <a16:colId xmlns:a16="http://schemas.microsoft.com/office/drawing/2014/main" val="1022454491"/>
                    </a:ext>
                  </a:extLst>
                </a:gridCol>
              </a:tblGrid>
              <a:tr h="775434">
                <a:tc>
                  <a:txBody>
                    <a:bodyPr/>
                    <a:lstStyle/>
                    <a:p>
                      <a:pPr algn="ctr" fontAlgn="t"/>
                      <a:r>
                        <a:rPr lang="vi-VN" sz="2000" b="1" dirty="0">
                          <a:effectLst/>
                        </a:rPr>
                        <a:t>Loại khoáng sản</a:t>
                      </a:r>
                      <a:endParaRPr lang="vi-VN" sz="2000" dirty="0">
                        <a:effectLst/>
                      </a:endParaRPr>
                    </a:p>
                  </a:txBody>
                  <a:tcPr marL="46717" marR="46717" marT="46717" marB="46717">
                    <a:lnL w="12700" cap="flat" cmpd="sng" algn="ctr">
                      <a:solidFill>
                        <a:srgbClr val="D04FDB"/>
                      </a:solidFill>
                      <a:prstDash val="solid"/>
                      <a:round/>
                      <a:headEnd type="none" w="med" len="med"/>
                      <a:tailEnd type="none" w="med" len="med"/>
                    </a:lnL>
                    <a:lnR w="12700" cap="flat" cmpd="sng" algn="ctr">
                      <a:solidFill>
                        <a:srgbClr val="D04FDB"/>
                      </a:solidFill>
                      <a:prstDash val="solid"/>
                      <a:round/>
                      <a:headEnd type="none" w="med" len="med"/>
                      <a:tailEnd type="none" w="med" len="med"/>
                    </a:lnR>
                    <a:lnT w="12700" cap="flat" cmpd="sng" algn="ctr">
                      <a:solidFill>
                        <a:srgbClr val="D04FDB"/>
                      </a:solidFill>
                      <a:prstDash val="solid"/>
                      <a:round/>
                      <a:headEnd type="none" w="med" len="med"/>
                      <a:tailEnd type="none" w="med" len="med"/>
                    </a:lnT>
                    <a:lnB w="12700" cap="flat" cmpd="sng" algn="ctr">
                      <a:solidFill>
                        <a:srgbClr val="304EDB"/>
                      </a:solidFill>
                      <a:prstDash val="solid"/>
                      <a:round/>
                      <a:headEnd type="none" w="med" len="med"/>
                      <a:tailEnd type="none" w="med" len="med"/>
                    </a:lnB>
                  </a:tcPr>
                </a:tc>
                <a:tc>
                  <a:txBody>
                    <a:bodyPr/>
                    <a:lstStyle/>
                    <a:p>
                      <a:pPr algn="ctr" fontAlgn="t"/>
                      <a:r>
                        <a:rPr lang="vi-VN" sz="2000" b="1" dirty="0">
                          <a:effectLst/>
                        </a:rPr>
                        <a:t>Tên một số mỏ khoáng sản chính</a:t>
                      </a:r>
                      <a:endParaRPr lang="vi-VN" sz="2000" dirty="0">
                        <a:effectLst/>
                      </a:endParaRPr>
                    </a:p>
                  </a:txBody>
                  <a:tcPr marL="46717" marR="46717" marT="46717" marB="46717">
                    <a:lnL w="12700" cap="flat" cmpd="sng" algn="ctr">
                      <a:solidFill>
                        <a:srgbClr val="D04FDB"/>
                      </a:solidFill>
                      <a:prstDash val="solid"/>
                      <a:round/>
                      <a:headEnd type="none" w="med" len="med"/>
                      <a:tailEnd type="none" w="med" len="med"/>
                    </a:lnL>
                    <a:lnR w="12700" cap="flat" cmpd="sng" algn="ctr">
                      <a:solidFill>
                        <a:srgbClr val="D04FDB"/>
                      </a:solidFill>
                      <a:prstDash val="solid"/>
                      <a:round/>
                      <a:headEnd type="none" w="med" len="med"/>
                      <a:tailEnd type="none" w="med" len="med"/>
                    </a:lnR>
                    <a:lnT w="12700" cap="flat" cmpd="sng" algn="ctr">
                      <a:solidFill>
                        <a:srgbClr val="D04FDB"/>
                      </a:solidFill>
                      <a:prstDash val="solid"/>
                      <a:round/>
                      <a:headEnd type="none" w="med" len="med"/>
                      <a:tailEnd type="none" w="med" len="med"/>
                    </a:lnT>
                    <a:lnB w="12700" cap="flat" cmpd="sng" algn="ctr">
                      <a:solidFill>
                        <a:srgbClr val="304EDB"/>
                      </a:solidFill>
                      <a:prstDash val="solid"/>
                      <a:round/>
                      <a:headEnd type="none" w="med" len="med"/>
                      <a:tailEnd type="none" w="med" len="med"/>
                    </a:lnB>
                  </a:tcPr>
                </a:tc>
                <a:tc>
                  <a:txBody>
                    <a:bodyPr/>
                    <a:lstStyle/>
                    <a:p>
                      <a:pPr algn="ctr" fontAlgn="t"/>
                      <a:r>
                        <a:rPr lang="vi-VN" sz="2000" b="1" dirty="0">
                          <a:effectLst/>
                        </a:rPr>
                        <a:t>Nơi phân bố</a:t>
                      </a:r>
                      <a:endParaRPr lang="vi-VN" sz="2000" dirty="0">
                        <a:effectLst/>
                      </a:endParaRPr>
                    </a:p>
                  </a:txBody>
                  <a:tcPr marL="46717" marR="46717" marT="46717" marB="46717">
                    <a:lnL w="12700" cap="flat" cmpd="sng" algn="ctr">
                      <a:solidFill>
                        <a:srgbClr val="D04FDB"/>
                      </a:solidFill>
                      <a:prstDash val="solid"/>
                      <a:round/>
                      <a:headEnd type="none" w="med" len="med"/>
                      <a:tailEnd type="none" w="med" len="med"/>
                    </a:lnL>
                    <a:lnR w="12700" cap="flat" cmpd="sng" algn="ctr">
                      <a:solidFill>
                        <a:srgbClr val="D04FDB"/>
                      </a:solidFill>
                      <a:prstDash val="solid"/>
                      <a:round/>
                      <a:headEnd type="none" w="med" len="med"/>
                      <a:tailEnd type="none" w="med" len="med"/>
                    </a:lnR>
                    <a:lnT w="12700" cap="flat" cmpd="sng" algn="ctr">
                      <a:solidFill>
                        <a:srgbClr val="D04FDB"/>
                      </a:solidFill>
                      <a:prstDash val="solid"/>
                      <a:round/>
                      <a:headEnd type="none" w="med" len="med"/>
                      <a:tailEnd type="none" w="med" len="med"/>
                    </a:lnT>
                    <a:lnB w="12700" cap="flat" cmpd="sng" algn="ctr">
                      <a:solidFill>
                        <a:srgbClr val="304EDB"/>
                      </a:solidFill>
                      <a:prstDash val="solid"/>
                      <a:round/>
                      <a:headEnd type="none" w="med" len="med"/>
                      <a:tailEnd type="none" w="med" len="med"/>
                    </a:lnB>
                  </a:tcPr>
                </a:tc>
                <a:extLst>
                  <a:ext uri="{0D108BD9-81ED-4DB2-BD59-A6C34878D82A}">
                    <a16:rowId xmlns:a16="http://schemas.microsoft.com/office/drawing/2014/main" val="3649198453"/>
                  </a:ext>
                </a:extLst>
              </a:tr>
              <a:tr h="444137">
                <a:tc>
                  <a:txBody>
                    <a:bodyPr/>
                    <a:lstStyle/>
                    <a:p>
                      <a:pPr fontAlgn="t"/>
                      <a:r>
                        <a:rPr lang="vi-VN" sz="2000" dirty="0">
                          <a:effectLst/>
                        </a:rPr>
                        <a:t>Than đá</a:t>
                      </a:r>
                    </a:p>
                  </a:txBody>
                  <a:tcPr marL="46717" marR="46717" marT="46717" marB="46717">
                    <a:lnL w="12700" cap="flat" cmpd="sng" algn="ctr">
                      <a:solidFill>
                        <a:srgbClr val="304EDB"/>
                      </a:solidFill>
                      <a:prstDash val="solid"/>
                      <a:round/>
                      <a:headEnd type="none" w="med" len="med"/>
                      <a:tailEnd type="none" w="med" len="med"/>
                    </a:lnL>
                    <a:lnR w="12700" cap="flat" cmpd="sng" algn="ctr">
                      <a:solidFill>
                        <a:srgbClr val="304EDB"/>
                      </a:solidFill>
                      <a:prstDash val="solid"/>
                      <a:round/>
                      <a:headEnd type="none" w="med" len="med"/>
                      <a:tailEnd type="none" w="med" len="med"/>
                    </a:lnR>
                    <a:lnT w="12700" cap="flat" cmpd="sng" algn="ctr">
                      <a:solidFill>
                        <a:srgbClr val="304EDB"/>
                      </a:solidFill>
                      <a:prstDash val="solid"/>
                      <a:round/>
                      <a:headEnd type="none" w="med" len="med"/>
                      <a:tailEnd type="none" w="med" len="med"/>
                    </a:lnT>
                    <a:lnB w="12700" cap="flat" cmpd="sng" algn="ctr">
                      <a:solidFill>
                        <a:srgbClr val="304A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304EDB"/>
                      </a:solidFill>
                      <a:prstDash val="solid"/>
                      <a:round/>
                      <a:headEnd type="none" w="med" len="med"/>
                      <a:tailEnd type="none" w="med" len="med"/>
                    </a:lnL>
                    <a:lnR w="12700" cap="flat" cmpd="sng" algn="ctr">
                      <a:solidFill>
                        <a:srgbClr val="304EDB"/>
                      </a:solidFill>
                      <a:prstDash val="solid"/>
                      <a:round/>
                      <a:headEnd type="none" w="med" len="med"/>
                      <a:tailEnd type="none" w="med" len="med"/>
                    </a:lnR>
                    <a:lnT w="12700" cap="flat" cmpd="sng" algn="ctr">
                      <a:solidFill>
                        <a:srgbClr val="304EDB"/>
                      </a:solidFill>
                      <a:prstDash val="solid"/>
                      <a:round/>
                      <a:headEnd type="none" w="med" len="med"/>
                      <a:tailEnd type="none" w="med" len="med"/>
                    </a:lnT>
                    <a:lnB w="12700" cap="flat" cmpd="sng" algn="ctr">
                      <a:solidFill>
                        <a:srgbClr val="304ADB"/>
                      </a:solidFill>
                      <a:prstDash val="solid"/>
                      <a:round/>
                      <a:headEnd type="none" w="med" len="med"/>
                      <a:tailEnd type="none" w="med" len="med"/>
                    </a:lnB>
                  </a:tcPr>
                </a:tc>
                <a:tc>
                  <a:txBody>
                    <a:bodyPr/>
                    <a:lstStyle/>
                    <a:p>
                      <a:pPr algn="ctr" fontAlgn="t"/>
                      <a:r>
                        <a:rPr lang="vi-VN" sz="2000">
                          <a:effectLst/>
                        </a:rPr>
                        <a:t>?</a:t>
                      </a:r>
                    </a:p>
                  </a:txBody>
                  <a:tcPr marL="46717" marR="46717" marT="46717" marB="46717">
                    <a:lnL w="12700" cap="flat" cmpd="sng" algn="ctr">
                      <a:solidFill>
                        <a:srgbClr val="304EDB"/>
                      </a:solidFill>
                      <a:prstDash val="solid"/>
                      <a:round/>
                      <a:headEnd type="none" w="med" len="med"/>
                      <a:tailEnd type="none" w="med" len="med"/>
                    </a:lnL>
                    <a:lnR w="12700" cap="flat" cmpd="sng" algn="ctr">
                      <a:solidFill>
                        <a:srgbClr val="304EDB"/>
                      </a:solidFill>
                      <a:prstDash val="solid"/>
                      <a:round/>
                      <a:headEnd type="none" w="med" len="med"/>
                      <a:tailEnd type="none" w="med" len="med"/>
                    </a:lnR>
                    <a:lnT w="12700" cap="flat" cmpd="sng" algn="ctr">
                      <a:solidFill>
                        <a:srgbClr val="304EDB"/>
                      </a:solidFill>
                      <a:prstDash val="solid"/>
                      <a:round/>
                      <a:headEnd type="none" w="med" len="med"/>
                      <a:tailEnd type="none" w="med" len="med"/>
                    </a:lnT>
                    <a:lnB w="12700" cap="flat" cmpd="sng" algn="ctr">
                      <a:solidFill>
                        <a:srgbClr val="304ADB"/>
                      </a:solidFill>
                      <a:prstDash val="solid"/>
                      <a:round/>
                      <a:headEnd type="none" w="med" len="med"/>
                      <a:tailEnd type="none" w="med" len="med"/>
                    </a:lnB>
                  </a:tcPr>
                </a:tc>
                <a:extLst>
                  <a:ext uri="{0D108BD9-81ED-4DB2-BD59-A6C34878D82A}">
                    <a16:rowId xmlns:a16="http://schemas.microsoft.com/office/drawing/2014/main" val="282614841"/>
                  </a:ext>
                </a:extLst>
              </a:tr>
              <a:tr h="444137">
                <a:tc>
                  <a:txBody>
                    <a:bodyPr/>
                    <a:lstStyle/>
                    <a:p>
                      <a:pPr fontAlgn="t"/>
                      <a:r>
                        <a:rPr lang="vi-VN" sz="2000" dirty="0">
                          <a:effectLst/>
                        </a:rPr>
                        <a:t>Dầu mỏ</a:t>
                      </a:r>
                    </a:p>
                  </a:txBody>
                  <a:tcPr marL="46717" marR="46717" marT="46717" marB="46717">
                    <a:lnL w="12700" cap="flat" cmpd="sng" algn="ctr">
                      <a:solidFill>
                        <a:srgbClr val="304ADB"/>
                      </a:solidFill>
                      <a:prstDash val="solid"/>
                      <a:round/>
                      <a:headEnd type="none" w="med" len="med"/>
                      <a:tailEnd type="none" w="med" len="med"/>
                    </a:lnL>
                    <a:lnR w="12700" cap="flat" cmpd="sng" algn="ctr">
                      <a:solidFill>
                        <a:srgbClr val="304ADB"/>
                      </a:solidFill>
                      <a:prstDash val="solid"/>
                      <a:round/>
                      <a:headEnd type="none" w="med" len="med"/>
                      <a:tailEnd type="none" w="med" len="med"/>
                    </a:lnR>
                    <a:lnT w="12700" cap="flat" cmpd="sng" algn="ctr">
                      <a:solidFill>
                        <a:srgbClr val="304ADB"/>
                      </a:solidFill>
                      <a:prstDash val="solid"/>
                      <a:round/>
                      <a:headEnd type="none" w="med" len="med"/>
                      <a:tailEnd type="none" w="med" len="med"/>
                    </a:lnT>
                    <a:lnB w="12700" cap="flat" cmpd="sng" algn="ctr">
                      <a:solidFill>
                        <a:srgbClr val="304A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304ADB"/>
                      </a:solidFill>
                      <a:prstDash val="solid"/>
                      <a:round/>
                      <a:headEnd type="none" w="med" len="med"/>
                      <a:tailEnd type="none" w="med" len="med"/>
                    </a:lnL>
                    <a:lnR w="12700" cap="flat" cmpd="sng" algn="ctr">
                      <a:solidFill>
                        <a:srgbClr val="304ADB"/>
                      </a:solidFill>
                      <a:prstDash val="solid"/>
                      <a:round/>
                      <a:headEnd type="none" w="med" len="med"/>
                      <a:tailEnd type="none" w="med" len="med"/>
                    </a:lnR>
                    <a:lnT w="12700" cap="flat" cmpd="sng" algn="ctr">
                      <a:solidFill>
                        <a:srgbClr val="304ADB"/>
                      </a:solidFill>
                      <a:prstDash val="solid"/>
                      <a:round/>
                      <a:headEnd type="none" w="med" len="med"/>
                      <a:tailEnd type="none" w="med" len="med"/>
                    </a:lnT>
                    <a:lnB w="12700" cap="flat" cmpd="sng" algn="ctr">
                      <a:solidFill>
                        <a:srgbClr val="304ADB"/>
                      </a:solidFill>
                      <a:prstDash val="solid"/>
                      <a:round/>
                      <a:headEnd type="none" w="med" len="med"/>
                      <a:tailEnd type="none" w="med" len="med"/>
                    </a:lnB>
                  </a:tcPr>
                </a:tc>
                <a:tc>
                  <a:txBody>
                    <a:bodyPr/>
                    <a:lstStyle/>
                    <a:p>
                      <a:pPr algn="ctr" fontAlgn="t"/>
                      <a:r>
                        <a:rPr lang="vi-VN" sz="2000">
                          <a:effectLst/>
                        </a:rPr>
                        <a:t>?</a:t>
                      </a:r>
                    </a:p>
                  </a:txBody>
                  <a:tcPr marL="46717" marR="46717" marT="46717" marB="46717">
                    <a:lnL w="12700" cap="flat" cmpd="sng" algn="ctr">
                      <a:solidFill>
                        <a:srgbClr val="304ADB"/>
                      </a:solidFill>
                      <a:prstDash val="solid"/>
                      <a:round/>
                      <a:headEnd type="none" w="med" len="med"/>
                      <a:tailEnd type="none" w="med" len="med"/>
                    </a:lnL>
                    <a:lnR w="12700" cap="flat" cmpd="sng" algn="ctr">
                      <a:solidFill>
                        <a:srgbClr val="304ADB"/>
                      </a:solidFill>
                      <a:prstDash val="solid"/>
                      <a:round/>
                      <a:headEnd type="none" w="med" len="med"/>
                      <a:tailEnd type="none" w="med" len="med"/>
                    </a:lnR>
                    <a:lnT w="12700" cap="flat" cmpd="sng" algn="ctr">
                      <a:solidFill>
                        <a:srgbClr val="304ADB"/>
                      </a:solidFill>
                      <a:prstDash val="solid"/>
                      <a:round/>
                      <a:headEnd type="none" w="med" len="med"/>
                      <a:tailEnd type="none" w="med" len="med"/>
                    </a:lnT>
                    <a:lnB w="12700" cap="flat" cmpd="sng" algn="ctr">
                      <a:solidFill>
                        <a:srgbClr val="304ADB"/>
                      </a:solidFill>
                      <a:prstDash val="solid"/>
                      <a:round/>
                      <a:headEnd type="none" w="med" len="med"/>
                      <a:tailEnd type="none" w="med" len="med"/>
                    </a:lnB>
                  </a:tcPr>
                </a:tc>
                <a:extLst>
                  <a:ext uri="{0D108BD9-81ED-4DB2-BD59-A6C34878D82A}">
                    <a16:rowId xmlns:a16="http://schemas.microsoft.com/office/drawing/2014/main" val="4102129498"/>
                  </a:ext>
                </a:extLst>
              </a:tr>
              <a:tr h="444137">
                <a:tc>
                  <a:txBody>
                    <a:bodyPr/>
                    <a:lstStyle/>
                    <a:p>
                      <a:pPr fontAlgn="t"/>
                      <a:r>
                        <a:rPr lang="vi-VN" sz="2000" dirty="0">
                          <a:effectLst/>
                        </a:rPr>
                        <a:t>Khí tự nhiên</a:t>
                      </a:r>
                    </a:p>
                  </a:txBody>
                  <a:tcPr marL="46717" marR="46717" marT="46717" marB="46717">
                    <a:lnL w="12700" cap="flat" cmpd="sng" algn="ctr">
                      <a:solidFill>
                        <a:srgbClr val="304ADB"/>
                      </a:solidFill>
                      <a:prstDash val="solid"/>
                      <a:round/>
                      <a:headEnd type="none" w="med" len="med"/>
                      <a:tailEnd type="none" w="med" len="med"/>
                    </a:lnL>
                    <a:lnR w="12700" cap="flat" cmpd="sng" algn="ctr">
                      <a:solidFill>
                        <a:srgbClr val="304ADB"/>
                      </a:solidFill>
                      <a:prstDash val="solid"/>
                      <a:round/>
                      <a:headEnd type="none" w="med" len="med"/>
                      <a:tailEnd type="none" w="med" len="med"/>
                    </a:lnR>
                    <a:lnT w="12700" cap="flat" cmpd="sng" algn="ctr">
                      <a:solidFill>
                        <a:srgbClr val="304ADB"/>
                      </a:solidFill>
                      <a:prstDash val="solid"/>
                      <a:round/>
                      <a:headEnd type="none" w="med" len="med"/>
                      <a:tailEnd type="none" w="med" len="med"/>
                    </a:lnT>
                    <a:lnB w="12700" cap="flat" cmpd="sng" algn="ctr">
                      <a:solidFill>
                        <a:srgbClr val="904B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304ADB"/>
                      </a:solidFill>
                      <a:prstDash val="solid"/>
                      <a:round/>
                      <a:headEnd type="none" w="med" len="med"/>
                      <a:tailEnd type="none" w="med" len="med"/>
                    </a:lnL>
                    <a:lnR w="12700" cap="flat" cmpd="sng" algn="ctr">
                      <a:solidFill>
                        <a:srgbClr val="304ADB"/>
                      </a:solidFill>
                      <a:prstDash val="solid"/>
                      <a:round/>
                      <a:headEnd type="none" w="med" len="med"/>
                      <a:tailEnd type="none" w="med" len="med"/>
                    </a:lnR>
                    <a:lnT w="12700" cap="flat" cmpd="sng" algn="ctr">
                      <a:solidFill>
                        <a:srgbClr val="304ADB"/>
                      </a:solidFill>
                      <a:prstDash val="solid"/>
                      <a:round/>
                      <a:headEnd type="none" w="med" len="med"/>
                      <a:tailEnd type="none" w="med" len="med"/>
                    </a:lnT>
                    <a:lnB w="12700" cap="flat" cmpd="sng" algn="ctr">
                      <a:solidFill>
                        <a:srgbClr val="904BDB"/>
                      </a:solidFill>
                      <a:prstDash val="solid"/>
                      <a:round/>
                      <a:headEnd type="none" w="med" len="med"/>
                      <a:tailEnd type="none" w="med" len="med"/>
                    </a:lnB>
                  </a:tcPr>
                </a:tc>
                <a:tc>
                  <a:txBody>
                    <a:bodyPr/>
                    <a:lstStyle/>
                    <a:p>
                      <a:pPr algn="ctr" fontAlgn="t"/>
                      <a:r>
                        <a:rPr lang="vi-VN" sz="2000">
                          <a:effectLst/>
                        </a:rPr>
                        <a:t>?</a:t>
                      </a:r>
                    </a:p>
                  </a:txBody>
                  <a:tcPr marL="46717" marR="46717" marT="46717" marB="46717">
                    <a:lnL w="12700" cap="flat" cmpd="sng" algn="ctr">
                      <a:solidFill>
                        <a:srgbClr val="304ADB"/>
                      </a:solidFill>
                      <a:prstDash val="solid"/>
                      <a:round/>
                      <a:headEnd type="none" w="med" len="med"/>
                      <a:tailEnd type="none" w="med" len="med"/>
                    </a:lnL>
                    <a:lnR w="12700" cap="flat" cmpd="sng" algn="ctr">
                      <a:solidFill>
                        <a:srgbClr val="304ADB"/>
                      </a:solidFill>
                      <a:prstDash val="solid"/>
                      <a:round/>
                      <a:headEnd type="none" w="med" len="med"/>
                      <a:tailEnd type="none" w="med" len="med"/>
                    </a:lnR>
                    <a:lnT w="12700" cap="flat" cmpd="sng" algn="ctr">
                      <a:solidFill>
                        <a:srgbClr val="304ADB"/>
                      </a:solidFill>
                      <a:prstDash val="solid"/>
                      <a:round/>
                      <a:headEnd type="none" w="med" len="med"/>
                      <a:tailEnd type="none" w="med" len="med"/>
                    </a:lnT>
                    <a:lnB w="12700" cap="flat" cmpd="sng" algn="ctr">
                      <a:solidFill>
                        <a:srgbClr val="904BDB"/>
                      </a:solidFill>
                      <a:prstDash val="solid"/>
                      <a:round/>
                      <a:headEnd type="none" w="med" len="med"/>
                      <a:tailEnd type="none" w="med" len="med"/>
                    </a:lnB>
                  </a:tcPr>
                </a:tc>
                <a:extLst>
                  <a:ext uri="{0D108BD9-81ED-4DB2-BD59-A6C34878D82A}">
                    <a16:rowId xmlns:a16="http://schemas.microsoft.com/office/drawing/2014/main" val="944826888"/>
                  </a:ext>
                </a:extLst>
              </a:tr>
              <a:tr h="444137">
                <a:tc>
                  <a:txBody>
                    <a:bodyPr/>
                    <a:lstStyle/>
                    <a:p>
                      <a:pPr fontAlgn="t"/>
                      <a:r>
                        <a:rPr lang="vi-VN" sz="2000">
                          <a:effectLst/>
                        </a:rPr>
                        <a:t>Bô-xít</a:t>
                      </a:r>
                    </a:p>
                  </a:txBody>
                  <a:tcPr marL="46717" marR="46717" marT="46717" marB="46717">
                    <a:lnL w="12700" cap="flat" cmpd="sng" algn="ctr">
                      <a:solidFill>
                        <a:srgbClr val="904BDB"/>
                      </a:solidFill>
                      <a:prstDash val="solid"/>
                      <a:round/>
                      <a:headEnd type="none" w="med" len="med"/>
                      <a:tailEnd type="none" w="med" len="med"/>
                    </a:lnL>
                    <a:lnR w="12700" cap="flat" cmpd="sng" algn="ctr">
                      <a:solidFill>
                        <a:srgbClr val="904BDB"/>
                      </a:solidFill>
                      <a:prstDash val="solid"/>
                      <a:round/>
                      <a:headEnd type="none" w="med" len="med"/>
                      <a:tailEnd type="none" w="med" len="med"/>
                    </a:lnR>
                    <a:lnT w="12700" cap="flat" cmpd="sng" algn="ctr">
                      <a:solidFill>
                        <a:srgbClr val="904BDB"/>
                      </a:solidFill>
                      <a:prstDash val="solid"/>
                      <a:round/>
                      <a:headEnd type="none" w="med" len="med"/>
                      <a:tailEnd type="none" w="med" len="med"/>
                    </a:lnT>
                    <a:lnB w="12700" cap="flat" cmpd="sng" algn="ctr">
                      <a:solidFill>
                        <a:srgbClr val="304F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904BDB"/>
                      </a:solidFill>
                      <a:prstDash val="solid"/>
                      <a:round/>
                      <a:headEnd type="none" w="med" len="med"/>
                      <a:tailEnd type="none" w="med" len="med"/>
                    </a:lnL>
                    <a:lnR w="12700" cap="flat" cmpd="sng" algn="ctr">
                      <a:solidFill>
                        <a:srgbClr val="904BDB"/>
                      </a:solidFill>
                      <a:prstDash val="solid"/>
                      <a:round/>
                      <a:headEnd type="none" w="med" len="med"/>
                      <a:tailEnd type="none" w="med" len="med"/>
                    </a:lnR>
                    <a:lnT w="12700" cap="flat" cmpd="sng" algn="ctr">
                      <a:solidFill>
                        <a:srgbClr val="904BDB"/>
                      </a:solidFill>
                      <a:prstDash val="solid"/>
                      <a:round/>
                      <a:headEnd type="none" w="med" len="med"/>
                      <a:tailEnd type="none" w="med" len="med"/>
                    </a:lnT>
                    <a:lnB w="12700" cap="flat" cmpd="sng" algn="ctr">
                      <a:solidFill>
                        <a:srgbClr val="304F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904BDB"/>
                      </a:solidFill>
                      <a:prstDash val="solid"/>
                      <a:round/>
                      <a:headEnd type="none" w="med" len="med"/>
                      <a:tailEnd type="none" w="med" len="med"/>
                    </a:lnL>
                    <a:lnR w="12700" cap="flat" cmpd="sng" algn="ctr">
                      <a:solidFill>
                        <a:srgbClr val="904BDB"/>
                      </a:solidFill>
                      <a:prstDash val="solid"/>
                      <a:round/>
                      <a:headEnd type="none" w="med" len="med"/>
                      <a:tailEnd type="none" w="med" len="med"/>
                    </a:lnR>
                    <a:lnT w="12700" cap="flat" cmpd="sng" algn="ctr">
                      <a:solidFill>
                        <a:srgbClr val="904BDB"/>
                      </a:solidFill>
                      <a:prstDash val="solid"/>
                      <a:round/>
                      <a:headEnd type="none" w="med" len="med"/>
                      <a:tailEnd type="none" w="med" len="med"/>
                    </a:lnT>
                    <a:lnB w="12700" cap="flat" cmpd="sng" algn="ctr">
                      <a:solidFill>
                        <a:srgbClr val="304FDB"/>
                      </a:solidFill>
                      <a:prstDash val="solid"/>
                      <a:round/>
                      <a:headEnd type="none" w="med" len="med"/>
                      <a:tailEnd type="none" w="med" len="med"/>
                    </a:lnB>
                  </a:tcPr>
                </a:tc>
                <a:extLst>
                  <a:ext uri="{0D108BD9-81ED-4DB2-BD59-A6C34878D82A}">
                    <a16:rowId xmlns:a16="http://schemas.microsoft.com/office/drawing/2014/main" val="2310588701"/>
                  </a:ext>
                </a:extLst>
              </a:tr>
              <a:tr h="444137">
                <a:tc>
                  <a:txBody>
                    <a:bodyPr/>
                    <a:lstStyle/>
                    <a:p>
                      <a:pPr fontAlgn="t"/>
                      <a:r>
                        <a:rPr lang="vi-VN" sz="2000" dirty="0">
                          <a:effectLst/>
                        </a:rPr>
                        <a:t>Sắt</a:t>
                      </a:r>
                    </a:p>
                  </a:txBody>
                  <a:tcPr marL="46717" marR="46717" marT="46717" marB="46717">
                    <a:lnL w="12700" cap="flat" cmpd="sng" algn="ctr">
                      <a:solidFill>
                        <a:srgbClr val="304FDB"/>
                      </a:solidFill>
                      <a:prstDash val="solid"/>
                      <a:round/>
                      <a:headEnd type="none" w="med" len="med"/>
                      <a:tailEnd type="none" w="med" len="med"/>
                    </a:lnL>
                    <a:lnR w="12700" cap="flat" cmpd="sng" algn="ctr">
                      <a:solidFill>
                        <a:srgbClr val="304FDB"/>
                      </a:solidFill>
                      <a:prstDash val="solid"/>
                      <a:round/>
                      <a:headEnd type="none" w="med" len="med"/>
                      <a:tailEnd type="none" w="med" len="med"/>
                    </a:lnR>
                    <a:lnT w="12700" cap="flat" cmpd="sng" algn="ctr">
                      <a:solidFill>
                        <a:srgbClr val="304FDB"/>
                      </a:solidFill>
                      <a:prstDash val="solid"/>
                      <a:round/>
                      <a:headEnd type="none" w="med" len="med"/>
                      <a:tailEnd type="none" w="med" len="med"/>
                    </a:lnT>
                    <a:lnB w="12700" cap="flat" cmpd="sng" algn="ctr">
                      <a:solidFill>
                        <a:srgbClr val="904B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304FDB"/>
                      </a:solidFill>
                      <a:prstDash val="solid"/>
                      <a:round/>
                      <a:headEnd type="none" w="med" len="med"/>
                      <a:tailEnd type="none" w="med" len="med"/>
                    </a:lnL>
                    <a:lnR w="12700" cap="flat" cmpd="sng" algn="ctr">
                      <a:solidFill>
                        <a:srgbClr val="304FDB"/>
                      </a:solidFill>
                      <a:prstDash val="solid"/>
                      <a:round/>
                      <a:headEnd type="none" w="med" len="med"/>
                      <a:tailEnd type="none" w="med" len="med"/>
                    </a:lnR>
                    <a:lnT w="12700" cap="flat" cmpd="sng" algn="ctr">
                      <a:solidFill>
                        <a:srgbClr val="304FDB"/>
                      </a:solidFill>
                      <a:prstDash val="solid"/>
                      <a:round/>
                      <a:headEnd type="none" w="med" len="med"/>
                      <a:tailEnd type="none" w="med" len="med"/>
                    </a:lnT>
                    <a:lnB w="12700" cap="flat" cmpd="sng" algn="ctr">
                      <a:solidFill>
                        <a:srgbClr val="904B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304FDB"/>
                      </a:solidFill>
                      <a:prstDash val="solid"/>
                      <a:round/>
                      <a:headEnd type="none" w="med" len="med"/>
                      <a:tailEnd type="none" w="med" len="med"/>
                    </a:lnL>
                    <a:lnR w="12700" cap="flat" cmpd="sng" algn="ctr">
                      <a:solidFill>
                        <a:srgbClr val="304FDB"/>
                      </a:solidFill>
                      <a:prstDash val="solid"/>
                      <a:round/>
                      <a:headEnd type="none" w="med" len="med"/>
                      <a:tailEnd type="none" w="med" len="med"/>
                    </a:lnR>
                    <a:lnT w="12700" cap="flat" cmpd="sng" algn="ctr">
                      <a:solidFill>
                        <a:srgbClr val="304FDB"/>
                      </a:solidFill>
                      <a:prstDash val="solid"/>
                      <a:round/>
                      <a:headEnd type="none" w="med" len="med"/>
                      <a:tailEnd type="none" w="med" len="med"/>
                    </a:lnT>
                    <a:lnB w="12700" cap="flat" cmpd="sng" algn="ctr">
                      <a:solidFill>
                        <a:srgbClr val="904BDB"/>
                      </a:solidFill>
                      <a:prstDash val="solid"/>
                      <a:round/>
                      <a:headEnd type="none" w="med" len="med"/>
                      <a:tailEnd type="none" w="med" len="med"/>
                    </a:lnB>
                  </a:tcPr>
                </a:tc>
                <a:extLst>
                  <a:ext uri="{0D108BD9-81ED-4DB2-BD59-A6C34878D82A}">
                    <a16:rowId xmlns:a16="http://schemas.microsoft.com/office/drawing/2014/main" val="1115340103"/>
                  </a:ext>
                </a:extLst>
              </a:tr>
              <a:tr h="444137">
                <a:tc>
                  <a:txBody>
                    <a:bodyPr/>
                    <a:lstStyle/>
                    <a:p>
                      <a:pPr fontAlgn="t"/>
                      <a:r>
                        <a:rPr lang="vi-VN" sz="2000">
                          <a:effectLst/>
                        </a:rPr>
                        <a:t>A-pa-tit</a:t>
                      </a:r>
                    </a:p>
                  </a:txBody>
                  <a:tcPr marL="46717" marR="46717" marT="46717" marB="46717">
                    <a:lnL w="12700" cap="flat" cmpd="sng" algn="ctr">
                      <a:solidFill>
                        <a:srgbClr val="904BDB"/>
                      </a:solidFill>
                      <a:prstDash val="solid"/>
                      <a:round/>
                      <a:headEnd type="none" w="med" len="med"/>
                      <a:tailEnd type="none" w="med" len="med"/>
                    </a:lnL>
                    <a:lnR w="12700" cap="flat" cmpd="sng" algn="ctr">
                      <a:solidFill>
                        <a:srgbClr val="904BDB"/>
                      </a:solidFill>
                      <a:prstDash val="solid"/>
                      <a:round/>
                      <a:headEnd type="none" w="med" len="med"/>
                      <a:tailEnd type="none" w="med" len="med"/>
                    </a:lnR>
                    <a:lnT w="12700" cap="flat" cmpd="sng" algn="ctr">
                      <a:solidFill>
                        <a:srgbClr val="904BDB"/>
                      </a:solidFill>
                      <a:prstDash val="solid"/>
                      <a:round/>
                      <a:headEnd type="none" w="med" len="med"/>
                      <a:tailEnd type="none" w="med" len="med"/>
                    </a:lnT>
                    <a:lnB w="12700" cap="flat" cmpd="sng" algn="ctr">
                      <a:solidFill>
                        <a:srgbClr val="304FDB"/>
                      </a:solidFill>
                      <a:prstDash val="solid"/>
                      <a:round/>
                      <a:headEnd type="none" w="med" len="med"/>
                      <a:tailEnd type="none" w="med" len="med"/>
                    </a:lnB>
                  </a:tcPr>
                </a:tc>
                <a:tc>
                  <a:txBody>
                    <a:bodyPr/>
                    <a:lstStyle/>
                    <a:p>
                      <a:pPr algn="ctr" fontAlgn="t"/>
                      <a:r>
                        <a:rPr lang="vi-VN" sz="2000">
                          <a:effectLst/>
                        </a:rPr>
                        <a:t>?</a:t>
                      </a:r>
                    </a:p>
                  </a:txBody>
                  <a:tcPr marL="46717" marR="46717" marT="46717" marB="46717">
                    <a:lnL w="12700" cap="flat" cmpd="sng" algn="ctr">
                      <a:solidFill>
                        <a:srgbClr val="904BDB"/>
                      </a:solidFill>
                      <a:prstDash val="solid"/>
                      <a:round/>
                      <a:headEnd type="none" w="med" len="med"/>
                      <a:tailEnd type="none" w="med" len="med"/>
                    </a:lnL>
                    <a:lnR w="12700" cap="flat" cmpd="sng" algn="ctr">
                      <a:solidFill>
                        <a:srgbClr val="904BDB"/>
                      </a:solidFill>
                      <a:prstDash val="solid"/>
                      <a:round/>
                      <a:headEnd type="none" w="med" len="med"/>
                      <a:tailEnd type="none" w="med" len="med"/>
                    </a:lnR>
                    <a:lnT w="12700" cap="flat" cmpd="sng" algn="ctr">
                      <a:solidFill>
                        <a:srgbClr val="904BDB"/>
                      </a:solidFill>
                      <a:prstDash val="solid"/>
                      <a:round/>
                      <a:headEnd type="none" w="med" len="med"/>
                      <a:tailEnd type="none" w="med" len="med"/>
                    </a:lnT>
                    <a:lnB w="12700" cap="flat" cmpd="sng" algn="ctr">
                      <a:solidFill>
                        <a:srgbClr val="304F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904BDB"/>
                      </a:solidFill>
                      <a:prstDash val="solid"/>
                      <a:round/>
                      <a:headEnd type="none" w="med" len="med"/>
                      <a:tailEnd type="none" w="med" len="med"/>
                    </a:lnL>
                    <a:lnR w="12700" cap="flat" cmpd="sng" algn="ctr">
                      <a:solidFill>
                        <a:srgbClr val="904BDB"/>
                      </a:solidFill>
                      <a:prstDash val="solid"/>
                      <a:round/>
                      <a:headEnd type="none" w="med" len="med"/>
                      <a:tailEnd type="none" w="med" len="med"/>
                    </a:lnR>
                    <a:lnT w="12700" cap="flat" cmpd="sng" algn="ctr">
                      <a:solidFill>
                        <a:srgbClr val="904BDB"/>
                      </a:solidFill>
                      <a:prstDash val="solid"/>
                      <a:round/>
                      <a:headEnd type="none" w="med" len="med"/>
                      <a:tailEnd type="none" w="med" len="med"/>
                    </a:lnT>
                    <a:lnB w="12700" cap="flat" cmpd="sng" algn="ctr">
                      <a:solidFill>
                        <a:srgbClr val="304FDB"/>
                      </a:solidFill>
                      <a:prstDash val="solid"/>
                      <a:round/>
                      <a:headEnd type="none" w="med" len="med"/>
                      <a:tailEnd type="none" w="med" len="med"/>
                    </a:lnB>
                  </a:tcPr>
                </a:tc>
                <a:extLst>
                  <a:ext uri="{0D108BD9-81ED-4DB2-BD59-A6C34878D82A}">
                    <a16:rowId xmlns:a16="http://schemas.microsoft.com/office/drawing/2014/main" val="4294008780"/>
                  </a:ext>
                </a:extLst>
              </a:tr>
              <a:tr h="762805">
                <a:tc>
                  <a:txBody>
                    <a:bodyPr/>
                    <a:lstStyle/>
                    <a:p>
                      <a:pPr fontAlgn="t"/>
                      <a:r>
                        <a:rPr lang="vi-VN" sz="2000" dirty="0">
                          <a:effectLst/>
                        </a:rPr>
                        <a:t>Đá vôi</a:t>
                      </a:r>
                      <a:r>
                        <a:rPr lang="en-US" sz="2000" dirty="0">
                          <a:effectLst/>
                        </a:rPr>
                        <a:t>,</a:t>
                      </a:r>
                      <a:r>
                        <a:rPr lang="vi-VN" sz="2000" dirty="0">
                          <a:effectLst/>
                        </a:rPr>
                        <a:t> xi măng</a:t>
                      </a:r>
                    </a:p>
                  </a:txBody>
                  <a:tcPr marL="46717" marR="46717" marT="46717" marB="46717">
                    <a:lnL w="12700" cap="flat" cmpd="sng" algn="ctr">
                      <a:solidFill>
                        <a:srgbClr val="304FDB"/>
                      </a:solidFill>
                      <a:prstDash val="solid"/>
                      <a:round/>
                      <a:headEnd type="none" w="med" len="med"/>
                      <a:tailEnd type="none" w="med" len="med"/>
                    </a:lnL>
                    <a:lnR w="12700" cap="flat" cmpd="sng" algn="ctr">
                      <a:solidFill>
                        <a:srgbClr val="304FDB"/>
                      </a:solidFill>
                      <a:prstDash val="solid"/>
                      <a:round/>
                      <a:headEnd type="none" w="med" len="med"/>
                      <a:tailEnd type="none" w="med" len="med"/>
                    </a:lnR>
                    <a:lnT w="12700" cap="flat" cmpd="sng" algn="ctr">
                      <a:solidFill>
                        <a:srgbClr val="304F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tc>
                  <a:txBody>
                    <a:bodyPr/>
                    <a:lstStyle/>
                    <a:p>
                      <a:pPr algn="ctr" fontAlgn="t"/>
                      <a:r>
                        <a:rPr lang="vi-VN" sz="2000">
                          <a:effectLst/>
                        </a:rPr>
                        <a:t>?</a:t>
                      </a:r>
                    </a:p>
                  </a:txBody>
                  <a:tcPr marL="46717" marR="46717" marT="46717" marB="46717">
                    <a:lnL w="12700" cap="flat" cmpd="sng" algn="ctr">
                      <a:solidFill>
                        <a:srgbClr val="304FDB"/>
                      </a:solidFill>
                      <a:prstDash val="solid"/>
                      <a:round/>
                      <a:headEnd type="none" w="med" len="med"/>
                      <a:tailEnd type="none" w="med" len="med"/>
                    </a:lnL>
                    <a:lnR w="12700" cap="flat" cmpd="sng" algn="ctr">
                      <a:solidFill>
                        <a:srgbClr val="304FDB"/>
                      </a:solidFill>
                      <a:prstDash val="solid"/>
                      <a:round/>
                      <a:headEnd type="none" w="med" len="med"/>
                      <a:tailEnd type="none" w="med" len="med"/>
                    </a:lnR>
                    <a:lnT w="12700" cap="flat" cmpd="sng" algn="ctr">
                      <a:solidFill>
                        <a:srgbClr val="304F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304FDB"/>
                      </a:solidFill>
                      <a:prstDash val="solid"/>
                      <a:round/>
                      <a:headEnd type="none" w="med" len="med"/>
                      <a:tailEnd type="none" w="med" len="med"/>
                    </a:lnL>
                    <a:lnR w="12700" cap="flat" cmpd="sng" algn="ctr">
                      <a:solidFill>
                        <a:srgbClr val="304FDB"/>
                      </a:solidFill>
                      <a:prstDash val="solid"/>
                      <a:round/>
                      <a:headEnd type="none" w="med" len="med"/>
                      <a:tailEnd type="none" w="med" len="med"/>
                    </a:lnR>
                    <a:lnT w="12700" cap="flat" cmpd="sng" algn="ctr">
                      <a:solidFill>
                        <a:srgbClr val="304F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extLst>
                  <a:ext uri="{0D108BD9-81ED-4DB2-BD59-A6C34878D82A}">
                    <a16:rowId xmlns:a16="http://schemas.microsoft.com/office/drawing/2014/main" val="3193977382"/>
                  </a:ext>
                </a:extLst>
              </a:tr>
              <a:tr h="444137">
                <a:tc>
                  <a:txBody>
                    <a:bodyPr/>
                    <a:lstStyle/>
                    <a:p>
                      <a:pPr fontAlgn="t"/>
                      <a:r>
                        <a:rPr lang="vi-VN" sz="2000">
                          <a:effectLst/>
                        </a:rPr>
                        <a:t>Titan</a:t>
                      </a:r>
                    </a:p>
                  </a:txBody>
                  <a:tcPr marL="46717" marR="46717" marT="46717" marB="46717">
                    <a:lnL w="12700" cap="flat" cmpd="sng" algn="ctr">
                      <a:solidFill>
                        <a:srgbClr val="504EDB"/>
                      </a:solidFill>
                      <a:prstDash val="solid"/>
                      <a:round/>
                      <a:headEnd type="none" w="med" len="med"/>
                      <a:tailEnd type="none" w="med" len="med"/>
                    </a:lnL>
                    <a:lnR w="12700" cap="flat" cmpd="sng" algn="ctr">
                      <a:solidFill>
                        <a:srgbClr val="504EDB"/>
                      </a:solidFill>
                      <a:prstDash val="solid"/>
                      <a:round/>
                      <a:headEnd type="none" w="med" len="med"/>
                      <a:tailEnd type="none" w="med" len="med"/>
                    </a:lnR>
                    <a:lnT w="12700" cap="flat" cmpd="sng" algn="ctr">
                      <a:solidFill>
                        <a:srgbClr val="504E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tc>
                  <a:txBody>
                    <a:bodyPr/>
                    <a:lstStyle/>
                    <a:p>
                      <a:pPr algn="ctr" fontAlgn="t"/>
                      <a:r>
                        <a:rPr lang="vi-VN" sz="2000">
                          <a:effectLst/>
                        </a:rPr>
                        <a:t>?</a:t>
                      </a:r>
                    </a:p>
                  </a:txBody>
                  <a:tcPr marL="46717" marR="46717" marT="46717" marB="46717">
                    <a:lnL w="12700" cap="flat" cmpd="sng" algn="ctr">
                      <a:solidFill>
                        <a:srgbClr val="504EDB"/>
                      </a:solidFill>
                      <a:prstDash val="solid"/>
                      <a:round/>
                      <a:headEnd type="none" w="med" len="med"/>
                      <a:tailEnd type="none" w="med" len="med"/>
                    </a:lnL>
                    <a:lnR w="12700" cap="flat" cmpd="sng" algn="ctr">
                      <a:solidFill>
                        <a:srgbClr val="504EDB"/>
                      </a:solidFill>
                      <a:prstDash val="solid"/>
                      <a:round/>
                      <a:headEnd type="none" w="med" len="med"/>
                      <a:tailEnd type="none" w="med" len="med"/>
                    </a:lnR>
                    <a:lnT w="12700" cap="flat" cmpd="sng" algn="ctr">
                      <a:solidFill>
                        <a:srgbClr val="504E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504EDB"/>
                      </a:solidFill>
                      <a:prstDash val="solid"/>
                      <a:round/>
                      <a:headEnd type="none" w="med" len="med"/>
                      <a:tailEnd type="none" w="med" len="med"/>
                    </a:lnL>
                    <a:lnR w="12700" cap="flat" cmpd="sng" algn="ctr">
                      <a:solidFill>
                        <a:srgbClr val="504EDB"/>
                      </a:solidFill>
                      <a:prstDash val="solid"/>
                      <a:round/>
                      <a:headEnd type="none" w="med" len="med"/>
                      <a:tailEnd type="none" w="med" len="med"/>
                    </a:lnR>
                    <a:lnT w="12700" cap="flat" cmpd="sng" algn="ctr">
                      <a:solidFill>
                        <a:srgbClr val="504E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extLst>
                  <a:ext uri="{0D108BD9-81ED-4DB2-BD59-A6C34878D82A}">
                    <a16:rowId xmlns:a16="http://schemas.microsoft.com/office/drawing/2014/main" val="1778917821"/>
                  </a:ext>
                </a:extLst>
              </a:tr>
              <a:tr h="444137">
                <a:tc>
                  <a:txBody>
                    <a:bodyPr/>
                    <a:lstStyle/>
                    <a:p>
                      <a:pPr fontAlgn="t"/>
                      <a:r>
                        <a:rPr lang="en-US" sz="2000">
                          <a:effectLst/>
                        </a:rPr>
                        <a:t>Đồng</a:t>
                      </a:r>
                    </a:p>
                  </a:txBody>
                  <a:tcPr marL="46717" marR="46717" marT="46717" marB="46717">
                    <a:lnL w="12700" cap="flat" cmpd="sng" algn="ctr">
                      <a:solidFill>
                        <a:srgbClr val="504EDB"/>
                      </a:solidFill>
                      <a:prstDash val="solid"/>
                      <a:round/>
                      <a:headEnd type="none" w="med" len="med"/>
                      <a:tailEnd type="none" w="med" len="med"/>
                    </a:lnL>
                    <a:lnR w="12700" cap="flat" cmpd="sng" algn="ctr">
                      <a:solidFill>
                        <a:srgbClr val="504EDB"/>
                      </a:solidFill>
                      <a:prstDash val="solid"/>
                      <a:round/>
                      <a:headEnd type="none" w="med" len="med"/>
                      <a:tailEnd type="none" w="med" len="med"/>
                    </a:lnR>
                    <a:lnT w="12700" cap="flat" cmpd="sng" algn="ctr">
                      <a:solidFill>
                        <a:srgbClr val="504E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tc>
                  <a:txBody>
                    <a:bodyPr/>
                    <a:lstStyle/>
                    <a:p>
                      <a:pPr algn="ctr" fontAlgn="t"/>
                      <a:r>
                        <a:rPr lang="vi-VN" sz="2000">
                          <a:effectLst/>
                        </a:rPr>
                        <a:t>?</a:t>
                      </a:r>
                    </a:p>
                  </a:txBody>
                  <a:tcPr marL="46717" marR="46717" marT="46717" marB="46717">
                    <a:lnL w="12700" cap="flat" cmpd="sng" algn="ctr">
                      <a:solidFill>
                        <a:srgbClr val="504EDB"/>
                      </a:solidFill>
                      <a:prstDash val="solid"/>
                      <a:round/>
                      <a:headEnd type="none" w="med" len="med"/>
                      <a:tailEnd type="none" w="med" len="med"/>
                    </a:lnL>
                    <a:lnR w="12700" cap="flat" cmpd="sng" algn="ctr">
                      <a:solidFill>
                        <a:srgbClr val="504EDB"/>
                      </a:solidFill>
                      <a:prstDash val="solid"/>
                      <a:round/>
                      <a:headEnd type="none" w="med" len="med"/>
                      <a:tailEnd type="none" w="med" len="med"/>
                    </a:lnR>
                    <a:lnT w="12700" cap="flat" cmpd="sng" algn="ctr">
                      <a:solidFill>
                        <a:srgbClr val="504E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504EDB"/>
                      </a:solidFill>
                      <a:prstDash val="solid"/>
                      <a:round/>
                      <a:headEnd type="none" w="med" len="med"/>
                      <a:tailEnd type="none" w="med" len="med"/>
                    </a:lnL>
                    <a:lnR w="12700" cap="flat" cmpd="sng" algn="ctr">
                      <a:solidFill>
                        <a:srgbClr val="504EDB"/>
                      </a:solidFill>
                      <a:prstDash val="solid"/>
                      <a:round/>
                      <a:headEnd type="none" w="med" len="med"/>
                      <a:tailEnd type="none" w="med" len="med"/>
                    </a:lnR>
                    <a:lnT w="12700" cap="flat" cmpd="sng" algn="ctr">
                      <a:solidFill>
                        <a:srgbClr val="504E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extLst>
                  <a:ext uri="{0D108BD9-81ED-4DB2-BD59-A6C34878D82A}">
                    <a16:rowId xmlns:a16="http://schemas.microsoft.com/office/drawing/2014/main" val="932284736"/>
                  </a:ext>
                </a:extLst>
              </a:tr>
              <a:tr h="444137">
                <a:tc>
                  <a:txBody>
                    <a:bodyPr/>
                    <a:lstStyle/>
                    <a:p>
                      <a:pPr fontAlgn="t"/>
                      <a:r>
                        <a:rPr lang="en-US" sz="2000">
                          <a:effectLst/>
                        </a:rPr>
                        <a:t>Vàng</a:t>
                      </a:r>
                    </a:p>
                  </a:txBody>
                  <a:tcPr marL="46717" marR="46717" marT="46717" marB="46717">
                    <a:lnL w="12700" cap="flat" cmpd="sng" algn="ctr">
                      <a:solidFill>
                        <a:srgbClr val="504EDB"/>
                      </a:solidFill>
                      <a:prstDash val="solid"/>
                      <a:round/>
                      <a:headEnd type="none" w="med" len="med"/>
                      <a:tailEnd type="none" w="med" len="med"/>
                    </a:lnL>
                    <a:lnR w="12700" cap="flat" cmpd="sng" algn="ctr">
                      <a:solidFill>
                        <a:srgbClr val="504EDB"/>
                      </a:solidFill>
                      <a:prstDash val="solid"/>
                      <a:round/>
                      <a:headEnd type="none" w="med" len="med"/>
                      <a:tailEnd type="none" w="med" len="med"/>
                    </a:lnR>
                    <a:lnT w="12700" cap="flat" cmpd="sng" algn="ctr">
                      <a:solidFill>
                        <a:srgbClr val="504E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tc>
                  <a:txBody>
                    <a:bodyPr/>
                    <a:lstStyle/>
                    <a:p>
                      <a:pPr algn="ctr" fontAlgn="t"/>
                      <a:r>
                        <a:rPr lang="vi-VN" sz="2000">
                          <a:effectLst/>
                        </a:rPr>
                        <a:t>?</a:t>
                      </a:r>
                    </a:p>
                  </a:txBody>
                  <a:tcPr marL="46717" marR="46717" marT="46717" marB="46717">
                    <a:lnL w="12700" cap="flat" cmpd="sng" algn="ctr">
                      <a:solidFill>
                        <a:srgbClr val="504EDB"/>
                      </a:solidFill>
                      <a:prstDash val="solid"/>
                      <a:round/>
                      <a:headEnd type="none" w="med" len="med"/>
                      <a:tailEnd type="none" w="med" len="med"/>
                    </a:lnL>
                    <a:lnR w="12700" cap="flat" cmpd="sng" algn="ctr">
                      <a:solidFill>
                        <a:srgbClr val="504EDB"/>
                      </a:solidFill>
                      <a:prstDash val="solid"/>
                      <a:round/>
                      <a:headEnd type="none" w="med" len="med"/>
                      <a:tailEnd type="none" w="med" len="med"/>
                    </a:lnR>
                    <a:lnT w="12700" cap="flat" cmpd="sng" algn="ctr">
                      <a:solidFill>
                        <a:srgbClr val="504E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tc>
                  <a:txBody>
                    <a:bodyPr/>
                    <a:lstStyle/>
                    <a:p>
                      <a:pPr algn="ctr" fontAlgn="t"/>
                      <a:r>
                        <a:rPr lang="vi-VN" sz="2000" dirty="0">
                          <a:effectLst/>
                        </a:rPr>
                        <a:t>?</a:t>
                      </a:r>
                    </a:p>
                  </a:txBody>
                  <a:tcPr marL="46717" marR="46717" marT="46717" marB="46717">
                    <a:lnL w="12700" cap="flat" cmpd="sng" algn="ctr">
                      <a:solidFill>
                        <a:srgbClr val="504EDB"/>
                      </a:solidFill>
                      <a:prstDash val="solid"/>
                      <a:round/>
                      <a:headEnd type="none" w="med" len="med"/>
                      <a:tailEnd type="none" w="med" len="med"/>
                    </a:lnL>
                    <a:lnR w="12700" cap="flat" cmpd="sng" algn="ctr">
                      <a:solidFill>
                        <a:srgbClr val="504EDB"/>
                      </a:solidFill>
                      <a:prstDash val="solid"/>
                      <a:round/>
                      <a:headEnd type="none" w="med" len="med"/>
                      <a:tailEnd type="none" w="med" len="med"/>
                    </a:lnR>
                    <a:lnT w="12700" cap="flat" cmpd="sng" algn="ctr">
                      <a:solidFill>
                        <a:srgbClr val="504EDB"/>
                      </a:solidFill>
                      <a:prstDash val="solid"/>
                      <a:round/>
                      <a:headEnd type="none" w="med" len="med"/>
                      <a:tailEnd type="none" w="med" len="med"/>
                    </a:lnT>
                    <a:lnB w="12700" cap="flat" cmpd="sng" algn="ctr">
                      <a:solidFill>
                        <a:srgbClr val="504EDB"/>
                      </a:solidFill>
                      <a:prstDash val="solid"/>
                      <a:round/>
                      <a:headEnd type="none" w="med" len="med"/>
                      <a:tailEnd type="none" w="med" len="med"/>
                    </a:lnB>
                  </a:tcPr>
                </a:tc>
                <a:extLst>
                  <a:ext uri="{0D108BD9-81ED-4DB2-BD59-A6C34878D82A}">
                    <a16:rowId xmlns:a16="http://schemas.microsoft.com/office/drawing/2014/main" val="1672703058"/>
                  </a:ext>
                </a:extLst>
              </a:tr>
            </a:tbl>
          </a:graphicData>
        </a:graphic>
      </p:graphicFrame>
    </p:spTree>
    <p:extLst>
      <p:ext uri="{BB962C8B-B14F-4D97-AF65-F5344CB8AC3E}">
        <p14:creationId xmlns:p14="http://schemas.microsoft.com/office/powerpoint/2010/main" val="1736970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4BDDCB6C-C261-498A-9539-01FA75F7E9D4}"/>
              </a:ext>
            </a:extLst>
          </p:cNvPr>
          <p:cNvGraphicFramePr>
            <a:graphicFrameLocks noGrp="1"/>
          </p:cNvGraphicFramePr>
          <p:nvPr>
            <p:ph idx="1"/>
            <p:extLst>
              <p:ext uri="{D42A27DB-BD31-4B8C-83A1-F6EECF244321}">
                <p14:modId xmlns:p14="http://schemas.microsoft.com/office/powerpoint/2010/main" val="588186238"/>
              </p:ext>
            </p:extLst>
          </p:nvPr>
        </p:nvGraphicFramePr>
        <p:xfrm>
          <a:off x="152400" y="0"/>
          <a:ext cx="8839200" cy="6709734"/>
        </p:xfrm>
        <a:graphic>
          <a:graphicData uri="http://schemas.openxmlformats.org/drawingml/2006/table">
            <a:tbl>
              <a:tblPr/>
              <a:tblGrid>
                <a:gridCol w="1784837">
                  <a:extLst>
                    <a:ext uri="{9D8B030D-6E8A-4147-A177-3AD203B41FA5}">
                      <a16:colId xmlns:a16="http://schemas.microsoft.com/office/drawing/2014/main" val="614412150"/>
                    </a:ext>
                  </a:extLst>
                </a:gridCol>
                <a:gridCol w="3818585">
                  <a:extLst>
                    <a:ext uri="{9D8B030D-6E8A-4147-A177-3AD203B41FA5}">
                      <a16:colId xmlns:a16="http://schemas.microsoft.com/office/drawing/2014/main" val="3024945040"/>
                    </a:ext>
                  </a:extLst>
                </a:gridCol>
                <a:gridCol w="3235778">
                  <a:extLst>
                    <a:ext uri="{9D8B030D-6E8A-4147-A177-3AD203B41FA5}">
                      <a16:colId xmlns:a16="http://schemas.microsoft.com/office/drawing/2014/main" val="693260053"/>
                    </a:ext>
                  </a:extLst>
                </a:gridCol>
              </a:tblGrid>
              <a:tr h="699764">
                <a:tc>
                  <a:txBody>
                    <a:bodyPr/>
                    <a:lstStyle/>
                    <a:p>
                      <a:pPr algn="ctr" fontAlgn="t"/>
                      <a:r>
                        <a:rPr lang="vi-VN" sz="2000" b="1" dirty="0">
                          <a:effectLst/>
                        </a:rPr>
                        <a:t>Loại khoáng sản</a:t>
                      </a:r>
                      <a:endParaRPr lang="vi-VN" sz="2000" dirty="0">
                        <a:effectLst/>
                      </a:endParaRPr>
                    </a:p>
                  </a:txBody>
                  <a:tcPr marL="28245" marR="28245" marT="28245" marB="28245">
                    <a:lnL w="12700" cap="flat" cmpd="sng" algn="ctr">
                      <a:solidFill>
                        <a:srgbClr val="40D406"/>
                      </a:solidFill>
                      <a:prstDash val="solid"/>
                      <a:round/>
                      <a:headEnd type="none" w="med" len="med"/>
                      <a:tailEnd type="none" w="med" len="med"/>
                    </a:lnL>
                    <a:lnR w="12700" cap="flat" cmpd="sng" algn="ctr">
                      <a:solidFill>
                        <a:srgbClr val="40D406"/>
                      </a:solidFill>
                      <a:prstDash val="solid"/>
                      <a:round/>
                      <a:headEnd type="none" w="med" len="med"/>
                      <a:tailEnd type="none" w="med" len="med"/>
                    </a:lnR>
                    <a:lnT w="12700" cap="flat" cmpd="sng" algn="ctr">
                      <a:solidFill>
                        <a:srgbClr val="40D406"/>
                      </a:solidFill>
                      <a:prstDash val="solid"/>
                      <a:round/>
                      <a:headEnd type="none" w="med" len="med"/>
                      <a:tailEnd type="none" w="med" len="med"/>
                    </a:lnT>
                    <a:lnB w="12700" cap="flat" cmpd="sng" algn="ctr">
                      <a:solidFill>
                        <a:srgbClr val="A0CF06"/>
                      </a:solidFill>
                      <a:prstDash val="solid"/>
                      <a:round/>
                      <a:headEnd type="none" w="med" len="med"/>
                      <a:tailEnd type="none" w="med" len="med"/>
                    </a:lnB>
                    <a:solidFill>
                      <a:srgbClr val="FFFFFF"/>
                    </a:solidFill>
                  </a:tcPr>
                </a:tc>
                <a:tc>
                  <a:txBody>
                    <a:bodyPr/>
                    <a:lstStyle/>
                    <a:p>
                      <a:pPr algn="ctr" fontAlgn="t"/>
                      <a:r>
                        <a:rPr lang="vi-VN" sz="2000" b="1" dirty="0">
                          <a:effectLst/>
                        </a:rPr>
                        <a:t>Tên một số mỏ khoáng sản chính</a:t>
                      </a:r>
                      <a:endParaRPr lang="vi-VN" sz="2000" dirty="0">
                        <a:effectLst/>
                      </a:endParaRPr>
                    </a:p>
                  </a:txBody>
                  <a:tcPr marL="28245" marR="28245" marT="28245" marB="28245">
                    <a:lnL w="12700" cap="flat" cmpd="sng" algn="ctr">
                      <a:solidFill>
                        <a:srgbClr val="40D406"/>
                      </a:solidFill>
                      <a:prstDash val="solid"/>
                      <a:round/>
                      <a:headEnd type="none" w="med" len="med"/>
                      <a:tailEnd type="none" w="med" len="med"/>
                    </a:lnL>
                    <a:lnR w="12700" cap="flat" cmpd="sng" algn="ctr">
                      <a:solidFill>
                        <a:srgbClr val="40D406"/>
                      </a:solidFill>
                      <a:prstDash val="solid"/>
                      <a:round/>
                      <a:headEnd type="none" w="med" len="med"/>
                      <a:tailEnd type="none" w="med" len="med"/>
                    </a:lnR>
                    <a:lnT w="12700" cap="flat" cmpd="sng" algn="ctr">
                      <a:solidFill>
                        <a:srgbClr val="40D406"/>
                      </a:solidFill>
                      <a:prstDash val="solid"/>
                      <a:round/>
                      <a:headEnd type="none" w="med" len="med"/>
                      <a:tailEnd type="none" w="med" len="med"/>
                    </a:lnT>
                    <a:lnB w="12700" cap="flat" cmpd="sng" algn="ctr">
                      <a:solidFill>
                        <a:srgbClr val="A0CF06"/>
                      </a:solidFill>
                      <a:prstDash val="solid"/>
                      <a:round/>
                      <a:headEnd type="none" w="med" len="med"/>
                      <a:tailEnd type="none" w="med" len="med"/>
                    </a:lnB>
                    <a:solidFill>
                      <a:srgbClr val="FFFFFF"/>
                    </a:solidFill>
                  </a:tcPr>
                </a:tc>
                <a:tc>
                  <a:txBody>
                    <a:bodyPr/>
                    <a:lstStyle/>
                    <a:p>
                      <a:pPr algn="ctr" fontAlgn="t"/>
                      <a:r>
                        <a:rPr lang="vi-VN" sz="2000" b="1">
                          <a:effectLst/>
                        </a:rPr>
                        <a:t>Nơi phân bố</a:t>
                      </a:r>
                      <a:endParaRPr lang="vi-VN" sz="2000">
                        <a:effectLst/>
                      </a:endParaRPr>
                    </a:p>
                  </a:txBody>
                  <a:tcPr marL="28245" marR="28245" marT="28245" marB="28245">
                    <a:lnL w="12700" cap="flat" cmpd="sng" algn="ctr">
                      <a:solidFill>
                        <a:srgbClr val="40D406"/>
                      </a:solidFill>
                      <a:prstDash val="solid"/>
                      <a:round/>
                      <a:headEnd type="none" w="med" len="med"/>
                      <a:tailEnd type="none" w="med" len="med"/>
                    </a:lnL>
                    <a:lnR w="12700" cap="flat" cmpd="sng" algn="ctr">
                      <a:solidFill>
                        <a:srgbClr val="40D406"/>
                      </a:solidFill>
                      <a:prstDash val="solid"/>
                      <a:round/>
                      <a:headEnd type="none" w="med" len="med"/>
                      <a:tailEnd type="none" w="med" len="med"/>
                    </a:lnR>
                    <a:lnT w="12700" cap="flat" cmpd="sng" algn="ctr">
                      <a:solidFill>
                        <a:srgbClr val="40D406"/>
                      </a:solidFill>
                      <a:prstDash val="solid"/>
                      <a:round/>
                      <a:headEnd type="none" w="med" len="med"/>
                      <a:tailEnd type="none" w="med" len="med"/>
                    </a:lnT>
                    <a:lnB w="12700" cap="flat" cmpd="sng" algn="ctr">
                      <a:solidFill>
                        <a:srgbClr val="A0CF06"/>
                      </a:solidFill>
                      <a:prstDash val="solid"/>
                      <a:round/>
                      <a:headEnd type="none" w="med" len="med"/>
                      <a:tailEnd type="none" w="med" len="med"/>
                    </a:lnB>
                    <a:solidFill>
                      <a:srgbClr val="FFFFFF"/>
                    </a:solidFill>
                  </a:tcPr>
                </a:tc>
                <a:extLst>
                  <a:ext uri="{0D108BD9-81ED-4DB2-BD59-A6C34878D82A}">
                    <a16:rowId xmlns:a16="http://schemas.microsoft.com/office/drawing/2014/main" val="3905548222"/>
                  </a:ext>
                </a:extLst>
              </a:tr>
              <a:tr h="699764">
                <a:tc>
                  <a:txBody>
                    <a:bodyPr/>
                    <a:lstStyle/>
                    <a:p>
                      <a:pPr fontAlgn="t"/>
                      <a:r>
                        <a:rPr lang="vi-VN" sz="2000">
                          <a:effectLst/>
                        </a:rPr>
                        <a:t>Than đá</a:t>
                      </a:r>
                    </a:p>
                  </a:txBody>
                  <a:tcPr marL="28245" marR="28245" marT="28245" marB="28245">
                    <a:lnL w="12700" cap="flat" cmpd="sng" algn="ctr">
                      <a:solidFill>
                        <a:srgbClr val="A0CF06"/>
                      </a:solidFill>
                      <a:prstDash val="solid"/>
                      <a:round/>
                      <a:headEnd type="none" w="med" len="med"/>
                      <a:tailEnd type="none" w="med" len="med"/>
                    </a:lnL>
                    <a:lnR w="12700" cap="flat" cmpd="sng" algn="ctr">
                      <a:solidFill>
                        <a:srgbClr val="A0CF06"/>
                      </a:solidFill>
                      <a:prstDash val="solid"/>
                      <a:round/>
                      <a:headEnd type="none" w="med" len="med"/>
                      <a:tailEnd type="none" w="med" len="med"/>
                    </a:lnR>
                    <a:lnT w="12700" cap="flat" cmpd="sng" algn="ctr">
                      <a:solidFill>
                        <a:srgbClr val="A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fontAlgn="t"/>
                      <a:r>
                        <a:rPr lang="vi-VN" sz="2000" dirty="0">
                          <a:effectLst/>
                        </a:rPr>
                        <a:t>Cẩm Phả, Lạc Thủy, Quỳnh Nhai, Sơn Dương,...</a:t>
                      </a:r>
                    </a:p>
                  </a:txBody>
                  <a:tcPr marL="28245" marR="28245" marT="28245" marB="28245">
                    <a:lnL w="12700" cap="flat" cmpd="sng" algn="ctr">
                      <a:solidFill>
                        <a:srgbClr val="A0CF06"/>
                      </a:solidFill>
                      <a:prstDash val="solid"/>
                      <a:round/>
                      <a:headEnd type="none" w="med" len="med"/>
                      <a:tailEnd type="none" w="med" len="med"/>
                    </a:lnL>
                    <a:lnR w="12700" cap="flat" cmpd="sng" algn="ctr">
                      <a:solidFill>
                        <a:srgbClr val="A0CF06"/>
                      </a:solidFill>
                      <a:prstDash val="solid"/>
                      <a:round/>
                      <a:headEnd type="none" w="med" len="med"/>
                      <a:tailEnd type="none" w="med" len="med"/>
                    </a:lnR>
                    <a:lnT w="12700" cap="flat" cmpd="sng" algn="ctr">
                      <a:solidFill>
                        <a:srgbClr val="A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a:effectLst/>
                        </a:rPr>
                        <a:t>Quảng Ninh, Tuyên Quang (vùng Đông Bắc)</a:t>
                      </a:r>
                    </a:p>
                  </a:txBody>
                  <a:tcPr marL="28245" marR="28245" marT="28245" marB="28245">
                    <a:lnL w="12700" cap="flat" cmpd="sng" algn="ctr">
                      <a:solidFill>
                        <a:srgbClr val="A0CF06"/>
                      </a:solidFill>
                      <a:prstDash val="solid"/>
                      <a:round/>
                      <a:headEnd type="none" w="med" len="med"/>
                      <a:tailEnd type="none" w="med" len="med"/>
                    </a:lnL>
                    <a:lnR w="12700" cap="flat" cmpd="sng" algn="ctr">
                      <a:solidFill>
                        <a:srgbClr val="A0CF06"/>
                      </a:solidFill>
                      <a:prstDash val="solid"/>
                      <a:round/>
                      <a:headEnd type="none" w="med" len="med"/>
                      <a:tailEnd type="none" w="med" len="med"/>
                    </a:lnR>
                    <a:lnT w="12700" cap="flat" cmpd="sng" algn="ctr">
                      <a:solidFill>
                        <a:srgbClr val="A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extLst>
                  <a:ext uri="{0D108BD9-81ED-4DB2-BD59-A6C34878D82A}">
                    <a16:rowId xmlns:a16="http://schemas.microsoft.com/office/drawing/2014/main" val="876720008"/>
                  </a:ext>
                </a:extLst>
              </a:tr>
              <a:tr h="699764">
                <a:tc>
                  <a:txBody>
                    <a:bodyPr/>
                    <a:lstStyle/>
                    <a:p>
                      <a:pPr fontAlgn="t"/>
                      <a:r>
                        <a:rPr lang="vi-VN" sz="2000">
                          <a:effectLst/>
                        </a:rPr>
                        <a:t>Dầu mỏ</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dirty="0">
                          <a:effectLst/>
                        </a:rPr>
                        <a:t>Hồng Ngọc, Rạng Đông, Bạch Hổ, Rồng, Đại Hùng,...</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a:effectLst/>
                        </a:rPr>
                        <a:t>Thềm lục địa phía Nam</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extLst>
                  <a:ext uri="{0D108BD9-81ED-4DB2-BD59-A6C34878D82A}">
                    <a16:rowId xmlns:a16="http://schemas.microsoft.com/office/drawing/2014/main" val="3174609739"/>
                  </a:ext>
                </a:extLst>
              </a:tr>
              <a:tr h="490064">
                <a:tc>
                  <a:txBody>
                    <a:bodyPr/>
                    <a:lstStyle/>
                    <a:p>
                      <a:pPr fontAlgn="t"/>
                      <a:r>
                        <a:rPr lang="vi-VN" sz="2000">
                          <a:effectLst/>
                        </a:rPr>
                        <a:t>Khí tự nhiên</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40CE06"/>
                      </a:solidFill>
                      <a:prstDash val="solid"/>
                      <a:round/>
                      <a:headEnd type="none" w="med" len="med"/>
                      <a:tailEnd type="none" w="med" len="med"/>
                    </a:lnB>
                    <a:solidFill>
                      <a:srgbClr val="FFFFFF"/>
                    </a:solidFill>
                  </a:tcPr>
                </a:tc>
                <a:tc>
                  <a:txBody>
                    <a:bodyPr/>
                    <a:lstStyle/>
                    <a:p>
                      <a:pPr algn="ctr" fontAlgn="t"/>
                      <a:r>
                        <a:rPr lang="vi-VN" sz="2000" dirty="0">
                          <a:effectLst/>
                        </a:rPr>
                        <a:t>Thới Bình, Tiền Hải,...</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40CE06"/>
                      </a:solidFill>
                      <a:prstDash val="solid"/>
                      <a:round/>
                      <a:headEnd type="none" w="med" len="med"/>
                      <a:tailEnd type="none" w="med" len="med"/>
                    </a:lnB>
                    <a:solidFill>
                      <a:srgbClr val="FFFFFF"/>
                    </a:solidFill>
                  </a:tcPr>
                </a:tc>
                <a:tc>
                  <a:txBody>
                    <a:bodyPr/>
                    <a:lstStyle/>
                    <a:p>
                      <a:pPr algn="ctr" fontAlgn="t"/>
                      <a:r>
                        <a:rPr lang="vi-VN" sz="2000">
                          <a:effectLst/>
                        </a:rPr>
                        <a:t>Bà Rịa-Vũng Tàu, Thái Bình.</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40CE06"/>
                      </a:solidFill>
                      <a:prstDash val="solid"/>
                      <a:round/>
                      <a:headEnd type="none" w="med" len="med"/>
                      <a:tailEnd type="none" w="med" len="med"/>
                    </a:lnB>
                    <a:solidFill>
                      <a:srgbClr val="FFFFFF"/>
                    </a:solidFill>
                  </a:tcPr>
                </a:tc>
                <a:extLst>
                  <a:ext uri="{0D108BD9-81ED-4DB2-BD59-A6C34878D82A}">
                    <a16:rowId xmlns:a16="http://schemas.microsoft.com/office/drawing/2014/main" val="1564786794"/>
                  </a:ext>
                </a:extLst>
              </a:tr>
              <a:tr h="490064">
                <a:tc>
                  <a:txBody>
                    <a:bodyPr/>
                    <a:lstStyle/>
                    <a:p>
                      <a:pPr fontAlgn="t"/>
                      <a:r>
                        <a:rPr lang="vi-VN" sz="2000">
                          <a:effectLst/>
                        </a:rPr>
                        <a:t>Bô-xít</a:t>
                      </a:r>
                    </a:p>
                  </a:txBody>
                  <a:tcPr marL="28245" marR="28245" marT="28245" marB="28245">
                    <a:lnL w="12700" cap="flat" cmpd="sng" algn="ctr">
                      <a:solidFill>
                        <a:srgbClr val="40CE06"/>
                      </a:solidFill>
                      <a:prstDash val="solid"/>
                      <a:round/>
                      <a:headEnd type="none" w="med" len="med"/>
                      <a:tailEnd type="none" w="med" len="med"/>
                    </a:lnL>
                    <a:lnR w="12700" cap="flat" cmpd="sng" algn="ctr">
                      <a:solidFill>
                        <a:srgbClr val="40CE06"/>
                      </a:solidFill>
                      <a:prstDash val="solid"/>
                      <a:round/>
                      <a:headEnd type="none" w="med" len="med"/>
                      <a:tailEnd type="none" w="med" len="med"/>
                    </a:lnR>
                    <a:lnT w="12700" cap="flat" cmpd="sng" algn="ctr">
                      <a:solidFill>
                        <a:srgbClr val="40CE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dirty="0">
                          <a:effectLst/>
                        </a:rPr>
                        <a:t>Đắk Nông, Măng Đen, Krông Buk,...</a:t>
                      </a:r>
                    </a:p>
                  </a:txBody>
                  <a:tcPr marL="28245" marR="28245" marT="28245" marB="28245">
                    <a:lnL w="12700" cap="flat" cmpd="sng" algn="ctr">
                      <a:solidFill>
                        <a:srgbClr val="40CE06"/>
                      </a:solidFill>
                      <a:prstDash val="solid"/>
                      <a:round/>
                      <a:headEnd type="none" w="med" len="med"/>
                      <a:tailEnd type="none" w="med" len="med"/>
                    </a:lnL>
                    <a:lnR w="12700" cap="flat" cmpd="sng" algn="ctr">
                      <a:solidFill>
                        <a:srgbClr val="40CE06"/>
                      </a:solidFill>
                      <a:prstDash val="solid"/>
                      <a:round/>
                      <a:headEnd type="none" w="med" len="med"/>
                      <a:tailEnd type="none" w="med" len="med"/>
                    </a:lnR>
                    <a:lnT w="12700" cap="flat" cmpd="sng" algn="ctr">
                      <a:solidFill>
                        <a:srgbClr val="40CE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a:effectLst/>
                        </a:rPr>
                        <a:t>Tây Nguyên</a:t>
                      </a:r>
                    </a:p>
                  </a:txBody>
                  <a:tcPr marL="28245" marR="28245" marT="28245" marB="28245">
                    <a:lnL w="12700" cap="flat" cmpd="sng" algn="ctr">
                      <a:solidFill>
                        <a:srgbClr val="40CE06"/>
                      </a:solidFill>
                      <a:prstDash val="solid"/>
                      <a:round/>
                      <a:headEnd type="none" w="med" len="med"/>
                      <a:tailEnd type="none" w="med" len="med"/>
                    </a:lnL>
                    <a:lnR w="12700" cap="flat" cmpd="sng" algn="ctr">
                      <a:solidFill>
                        <a:srgbClr val="40CE06"/>
                      </a:solidFill>
                      <a:prstDash val="solid"/>
                      <a:round/>
                      <a:headEnd type="none" w="med" len="med"/>
                      <a:tailEnd type="none" w="med" len="med"/>
                    </a:lnR>
                    <a:lnT w="12700" cap="flat" cmpd="sng" algn="ctr">
                      <a:solidFill>
                        <a:srgbClr val="40CE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extLst>
                  <a:ext uri="{0D108BD9-81ED-4DB2-BD59-A6C34878D82A}">
                    <a16:rowId xmlns:a16="http://schemas.microsoft.com/office/drawing/2014/main" val="2635944291"/>
                  </a:ext>
                </a:extLst>
              </a:tr>
              <a:tr h="699764">
                <a:tc>
                  <a:txBody>
                    <a:bodyPr/>
                    <a:lstStyle/>
                    <a:p>
                      <a:pPr fontAlgn="t"/>
                      <a:r>
                        <a:rPr lang="vi-VN" sz="2000">
                          <a:effectLst/>
                        </a:rPr>
                        <a:t>Sắt</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dirty="0">
                          <a:effectLst/>
                        </a:rPr>
                        <a:t>Tùng Bá, Trại Cao, Trấn Yên,...</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dirty="0">
                          <a:effectLst/>
                        </a:rPr>
                        <a:t>Hà Giang, Thái Nguyên, Yên Bái, Lào Cai</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extLst>
                  <a:ext uri="{0D108BD9-81ED-4DB2-BD59-A6C34878D82A}">
                    <a16:rowId xmlns:a16="http://schemas.microsoft.com/office/drawing/2014/main" val="2189213207"/>
                  </a:ext>
                </a:extLst>
              </a:tr>
              <a:tr h="280362">
                <a:tc>
                  <a:txBody>
                    <a:bodyPr/>
                    <a:lstStyle/>
                    <a:p>
                      <a:pPr fontAlgn="t"/>
                      <a:r>
                        <a:rPr lang="vi-VN" sz="2000">
                          <a:effectLst/>
                        </a:rPr>
                        <a:t>A-pa-tit</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a:effectLst/>
                        </a:rPr>
                        <a:t>Cam Đường</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dirty="0">
                          <a:effectLst/>
                        </a:rPr>
                        <a:t>Lào Cai</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extLst>
                  <a:ext uri="{0D108BD9-81ED-4DB2-BD59-A6C34878D82A}">
                    <a16:rowId xmlns:a16="http://schemas.microsoft.com/office/drawing/2014/main" val="2226680453"/>
                  </a:ext>
                </a:extLst>
              </a:tr>
              <a:tr h="490064">
                <a:tc>
                  <a:txBody>
                    <a:bodyPr/>
                    <a:lstStyle/>
                    <a:p>
                      <a:pPr fontAlgn="t"/>
                      <a:r>
                        <a:rPr lang="vi-VN" sz="2000">
                          <a:effectLst/>
                        </a:rPr>
                        <a:t>Đá vôi xi măng</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a:effectLst/>
                        </a:rPr>
                        <a:t>Tiền Hải, Lan Tây – Lan Đỏ, Rồng Đôi, Hải Thạch,...</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dirty="0">
                          <a:effectLst/>
                        </a:rPr>
                        <a:t>Hà Giang, Lạng Sơn, Thanh Hóa</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extLst>
                  <a:ext uri="{0D108BD9-81ED-4DB2-BD59-A6C34878D82A}">
                    <a16:rowId xmlns:a16="http://schemas.microsoft.com/office/drawing/2014/main" val="3646148867"/>
                  </a:ext>
                </a:extLst>
              </a:tr>
              <a:tr h="490064">
                <a:tc>
                  <a:txBody>
                    <a:bodyPr/>
                    <a:lstStyle/>
                    <a:p>
                      <a:pPr fontAlgn="t"/>
                      <a:r>
                        <a:rPr lang="vi-VN" sz="2000">
                          <a:effectLst/>
                        </a:rPr>
                        <a:t>Titan</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40CE06"/>
                      </a:solidFill>
                      <a:prstDash val="solid"/>
                      <a:round/>
                      <a:headEnd type="none" w="med" len="med"/>
                      <a:tailEnd type="none" w="med" len="med"/>
                    </a:lnB>
                    <a:solidFill>
                      <a:srgbClr val="FFFFFF"/>
                    </a:solidFill>
                  </a:tcPr>
                </a:tc>
                <a:tc>
                  <a:txBody>
                    <a:bodyPr/>
                    <a:lstStyle/>
                    <a:p>
                      <a:pPr algn="ctr" fontAlgn="t"/>
                      <a:r>
                        <a:rPr lang="vi-VN" sz="2000">
                          <a:effectLst/>
                        </a:rPr>
                        <a:t>Phú Vang, Kỳ Anh,...</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40CE06"/>
                      </a:solidFill>
                      <a:prstDash val="solid"/>
                      <a:round/>
                      <a:headEnd type="none" w="med" len="med"/>
                      <a:tailEnd type="none" w="med" len="med"/>
                    </a:lnB>
                    <a:solidFill>
                      <a:srgbClr val="FFFFFF"/>
                    </a:solidFill>
                  </a:tcPr>
                </a:tc>
                <a:tc>
                  <a:txBody>
                    <a:bodyPr/>
                    <a:lstStyle/>
                    <a:p>
                      <a:pPr algn="ctr" fontAlgn="t"/>
                      <a:r>
                        <a:rPr lang="vi-VN" sz="2000" dirty="0">
                          <a:effectLst/>
                        </a:rPr>
                        <a:t>Duyên hải miền Trung</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40CE06"/>
                      </a:solidFill>
                      <a:prstDash val="solid"/>
                      <a:round/>
                      <a:headEnd type="none" w="med" len="med"/>
                      <a:tailEnd type="none" w="med" len="med"/>
                    </a:lnB>
                    <a:solidFill>
                      <a:srgbClr val="FFFFFF"/>
                    </a:solidFill>
                  </a:tcPr>
                </a:tc>
                <a:extLst>
                  <a:ext uri="{0D108BD9-81ED-4DB2-BD59-A6C34878D82A}">
                    <a16:rowId xmlns:a16="http://schemas.microsoft.com/office/drawing/2014/main" val="116366975"/>
                  </a:ext>
                </a:extLst>
              </a:tr>
              <a:tr h="280362">
                <a:tc>
                  <a:txBody>
                    <a:bodyPr/>
                    <a:lstStyle/>
                    <a:p>
                      <a:pPr fontAlgn="t"/>
                      <a:r>
                        <a:rPr lang="en-US" sz="2000">
                          <a:effectLst/>
                        </a:rPr>
                        <a:t>Đồng</a:t>
                      </a:r>
                    </a:p>
                  </a:txBody>
                  <a:tcPr marL="28245" marR="28245" marT="28245" marB="28245">
                    <a:lnL w="12700" cap="flat" cmpd="sng" algn="ctr">
                      <a:solidFill>
                        <a:srgbClr val="40CE06"/>
                      </a:solidFill>
                      <a:prstDash val="solid"/>
                      <a:round/>
                      <a:headEnd type="none" w="med" len="med"/>
                      <a:tailEnd type="none" w="med" len="med"/>
                    </a:lnL>
                    <a:lnR w="12700" cap="flat" cmpd="sng" algn="ctr">
                      <a:solidFill>
                        <a:srgbClr val="40CE06"/>
                      </a:solidFill>
                      <a:prstDash val="solid"/>
                      <a:round/>
                      <a:headEnd type="none" w="med" len="med"/>
                      <a:tailEnd type="none" w="med" len="med"/>
                    </a:lnR>
                    <a:lnT w="12700" cap="flat" cmpd="sng" algn="ctr">
                      <a:solidFill>
                        <a:srgbClr val="40CE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dirty="0">
                          <a:effectLst/>
                        </a:rPr>
                        <a:t>Sin, Sơn Đông, Yên Châu</a:t>
                      </a:r>
                    </a:p>
                  </a:txBody>
                  <a:tcPr marL="28245" marR="28245" marT="28245" marB="28245">
                    <a:lnL w="12700" cap="flat" cmpd="sng" algn="ctr">
                      <a:solidFill>
                        <a:srgbClr val="40CE06"/>
                      </a:solidFill>
                      <a:prstDash val="solid"/>
                      <a:round/>
                      <a:headEnd type="none" w="med" len="med"/>
                      <a:tailEnd type="none" w="med" len="med"/>
                    </a:lnL>
                    <a:lnR w="12700" cap="flat" cmpd="sng" algn="ctr">
                      <a:solidFill>
                        <a:srgbClr val="40CE06"/>
                      </a:solidFill>
                      <a:prstDash val="solid"/>
                      <a:round/>
                      <a:headEnd type="none" w="med" len="med"/>
                      <a:tailEnd type="none" w="med" len="med"/>
                    </a:lnR>
                    <a:lnT w="12700" cap="flat" cmpd="sng" algn="ctr">
                      <a:solidFill>
                        <a:srgbClr val="40CE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en-US" sz="2000" dirty="0" err="1">
                          <a:effectLst/>
                        </a:rPr>
                        <a:t>Chủ</a:t>
                      </a:r>
                      <a:r>
                        <a:rPr lang="en-US" sz="2000" dirty="0">
                          <a:effectLst/>
                        </a:rPr>
                        <a:t> </a:t>
                      </a:r>
                      <a:r>
                        <a:rPr lang="en-US" sz="2000" dirty="0" err="1">
                          <a:effectLst/>
                        </a:rPr>
                        <a:t>yếu</a:t>
                      </a:r>
                      <a:r>
                        <a:rPr lang="en-US" sz="2000" dirty="0">
                          <a:effectLst/>
                        </a:rPr>
                        <a:t> ở </a:t>
                      </a:r>
                      <a:r>
                        <a:rPr lang="en-US" sz="2000" dirty="0" err="1">
                          <a:effectLst/>
                        </a:rPr>
                        <a:t>Tây</a:t>
                      </a:r>
                      <a:r>
                        <a:rPr lang="en-US" sz="2000" dirty="0">
                          <a:effectLst/>
                        </a:rPr>
                        <a:t> </a:t>
                      </a:r>
                      <a:r>
                        <a:rPr lang="en-US" sz="2000" dirty="0" err="1">
                          <a:effectLst/>
                        </a:rPr>
                        <a:t>Bắc</a:t>
                      </a:r>
                      <a:endParaRPr lang="en-US" sz="2000" dirty="0">
                        <a:effectLst/>
                      </a:endParaRPr>
                    </a:p>
                  </a:txBody>
                  <a:tcPr marL="28245" marR="28245" marT="28245" marB="28245">
                    <a:lnL w="12700" cap="flat" cmpd="sng" algn="ctr">
                      <a:solidFill>
                        <a:srgbClr val="40CE06"/>
                      </a:solidFill>
                      <a:prstDash val="solid"/>
                      <a:round/>
                      <a:headEnd type="none" w="med" len="med"/>
                      <a:tailEnd type="none" w="med" len="med"/>
                    </a:lnL>
                    <a:lnR w="12700" cap="flat" cmpd="sng" algn="ctr">
                      <a:solidFill>
                        <a:srgbClr val="40CE06"/>
                      </a:solidFill>
                      <a:prstDash val="solid"/>
                      <a:round/>
                      <a:headEnd type="none" w="med" len="med"/>
                      <a:tailEnd type="none" w="med" len="med"/>
                    </a:lnR>
                    <a:lnT w="12700" cap="flat" cmpd="sng" algn="ctr">
                      <a:solidFill>
                        <a:srgbClr val="40CE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extLst>
                  <a:ext uri="{0D108BD9-81ED-4DB2-BD59-A6C34878D82A}">
                    <a16:rowId xmlns:a16="http://schemas.microsoft.com/office/drawing/2014/main" val="2894611153"/>
                  </a:ext>
                </a:extLst>
              </a:tr>
              <a:tr h="699764">
                <a:tc>
                  <a:txBody>
                    <a:bodyPr/>
                    <a:lstStyle/>
                    <a:p>
                      <a:pPr fontAlgn="t"/>
                      <a:r>
                        <a:rPr lang="en-US" sz="2000">
                          <a:effectLst/>
                        </a:rPr>
                        <a:t>Vàng</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a:effectLst/>
                        </a:rPr>
                        <a:t>Sơn Đông, Chơ Đông, Bồng Miêu</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tc>
                  <a:txBody>
                    <a:bodyPr/>
                    <a:lstStyle/>
                    <a:p>
                      <a:pPr algn="ctr" fontAlgn="t"/>
                      <a:r>
                        <a:rPr lang="vi-VN" sz="2000" dirty="0">
                          <a:effectLst/>
                        </a:rPr>
                        <a:t>Một số tỉnh vùng núi miền Bắc và miền Trung </a:t>
                      </a:r>
                    </a:p>
                  </a:txBody>
                  <a:tcPr marL="28245" marR="28245" marT="28245" marB="28245">
                    <a:lnL w="12700" cap="flat" cmpd="sng" algn="ctr">
                      <a:solidFill>
                        <a:srgbClr val="E0CF06"/>
                      </a:solidFill>
                      <a:prstDash val="solid"/>
                      <a:round/>
                      <a:headEnd type="none" w="med" len="med"/>
                      <a:tailEnd type="none" w="med" len="med"/>
                    </a:lnL>
                    <a:lnR w="12700" cap="flat" cmpd="sng" algn="ctr">
                      <a:solidFill>
                        <a:srgbClr val="E0CF06"/>
                      </a:solidFill>
                      <a:prstDash val="solid"/>
                      <a:round/>
                      <a:headEnd type="none" w="med" len="med"/>
                      <a:tailEnd type="none" w="med" len="med"/>
                    </a:lnR>
                    <a:lnT w="12700" cap="flat" cmpd="sng" algn="ctr">
                      <a:solidFill>
                        <a:srgbClr val="E0CF06"/>
                      </a:solidFill>
                      <a:prstDash val="solid"/>
                      <a:round/>
                      <a:headEnd type="none" w="med" len="med"/>
                      <a:tailEnd type="none" w="med" len="med"/>
                    </a:lnT>
                    <a:lnB w="12700" cap="flat" cmpd="sng" algn="ctr">
                      <a:solidFill>
                        <a:srgbClr val="E0CF06"/>
                      </a:solidFill>
                      <a:prstDash val="solid"/>
                      <a:round/>
                      <a:headEnd type="none" w="med" len="med"/>
                      <a:tailEnd type="none" w="med" len="med"/>
                    </a:lnB>
                    <a:solidFill>
                      <a:srgbClr val="FFFFFF"/>
                    </a:solidFill>
                  </a:tcPr>
                </a:tc>
                <a:extLst>
                  <a:ext uri="{0D108BD9-81ED-4DB2-BD59-A6C34878D82A}">
                    <a16:rowId xmlns:a16="http://schemas.microsoft.com/office/drawing/2014/main" val="4224049336"/>
                  </a:ext>
                </a:extLst>
              </a:tr>
            </a:tbl>
          </a:graphicData>
        </a:graphic>
      </p:graphicFrame>
    </p:spTree>
    <p:extLst>
      <p:ext uri="{BB962C8B-B14F-4D97-AF65-F5344CB8AC3E}">
        <p14:creationId xmlns:p14="http://schemas.microsoft.com/office/powerpoint/2010/main" val="2403124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26D69C2-77A4-498B-8080-6C91BC76A70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52400"/>
            <a:ext cx="9144000" cy="6705600"/>
          </a:xfrm>
        </p:spPr>
      </p:pic>
    </p:spTree>
    <p:extLst>
      <p:ext uri="{BB962C8B-B14F-4D97-AF65-F5344CB8AC3E}">
        <p14:creationId xmlns:p14="http://schemas.microsoft.com/office/powerpoint/2010/main" val="906020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F94DA-4E79-4354-8329-8DB65748E7CF}"/>
              </a:ext>
            </a:extLst>
          </p:cNvPr>
          <p:cNvSpPr>
            <a:spLocks noGrp="1"/>
          </p:cNvSpPr>
          <p:nvPr>
            <p:ph type="title"/>
          </p:nvPr>
        </p:nvSpPr>
        <p:spPr>
          <a:xfrm>
            <a:off x="457200" y="0"/>
            <a:ext cx="8229600" cy="457199"/>
          </a:xfrm>
        </p:spPr>
        <p:txBody>
          <a:bodyPr>
            <a:normAutofit fontScale="90000"/>
          </a:bodyPr>
          <a:lstStyle/>
          <a:p>
            <a:r>
              <a:rPr lang="en-US" sz="3600" b="1" dirty="0" err="1">
                <a:solidFill>
                  <a:srgbClr val="FF0000"/>
                </a:solidFill>
                <a:latin typeface="Times New Roman" panose="02020603050405020304" pitchFamily="18" charset="0"/>
                <a:cs typeface="Times New Roman" panose="02020603050405020304" pitchFamily="18" charset="0"/>
              </a:rPr>
              <a:t>Nhận</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xét</a:t>
            </a:r>
            <a:endParaRPr lang="en-US" sz="3600" b="1" dirty="0">
              <a:solidFill>
                <a:srgbClr val="FF0000"/>
              </a:solidFill>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4D6CAE0A-0426-42A2-87BD-ADF47A7C6931}"/>
              </a:ext>
            </a:extLst>
          </p:cNvPr>
          <p:cNvSpPr/>
          <p:nvPr/>
        </p:nvSpPr>
        <p:spPr>
          <a:xfrm>
            <a:off x="152400" y="783134"/>
            <a:ext cx="8763000" cy="5693866"/>
          </a:xfrm>
          <a:prstGeom prst="rect">
            <a:avLst/>
          </a:prstGeom>
        </p:spPr>
        <p:txBody>
          <a:bodyPr wrap="square">
            <a:spAutoFit/>
          </a:bodyPr>
          <a:lstStyle/>
          <a:p>
            <a:pPr algn="just"/>
            <a:r>
              <a:rPr lang="en-US" sz="2600" dirty="0">
                <a:solidFill>
                  <a:srgbClr val="333333"/>
                </a:solidFill>
                <a:latin typeface="+mj-lt"/>
              </a:rPr>
              <a:t>-</a:t>
            </a:r>
            <a:r>
              <a:rPr lang="vi-VN" sz="2600" dirty="0">
                <a:solidFill>
                  <a:srgbClr val="333333"/>
                </a:solidFill>
                <a:latin typeface="+mj-lt"/>
              </a:rPr>
              <a:t>Nước ta có nguồn khoáng sản phong phú, đa dạng do nằm ở vị trí giao nhau giữa các vành đai sinh khoáng và có lịch sử phát triển địa chất lâu dài, phức tạp.</a:t>
            </a:r>
          </a:p>
          <a:p>
            <a:pPr algn="just"/>
            <a:r>
              <a:rPr lang="en-US" sz="2600" dirty="0">
                <a:solidFill>
                  <a:srgbClr val="333333"/>
                </a:solidFill>
                <a:latin typeface="+mj-lt"/>
              </a:rPr>
              <a:t>-</a:t>
            </a:r>
            <a:r>
              <a:rPr lang="vi-VN" sz="2600" dirty="0">
                <a:solidFill>
                  <a:srgbClr val="333333"/>
                </a:solidFill>
                <a:latin typeface="+mj-lt"/>
              </a:rPr>
              <a:t>Phần lớn các mỏ có trữ lượng trung bình và nhỏ.</a:t>
            </a:r>
          </a:p>
          <a:p>
            <a:pPr algn="just"/>
            <a:r>
              <a:rPr lang="en-US" sz="2600" dirty="0">
                <a:solidFill>
                  <a:srgbClr val="333333"/>
                </a:solidFill>
                <a:latin typeface="+mj-lt"/>
              </a:rPr>
              <a:t>+</a:t>
            </a:r>
            <a:r>
              <a:rPr lang="vi-VN" sz="2600" dirty="0">
                <a:solidFill>
                  <a:srgbClr val="333333"/>
                </a:solidFill>
                <a:latin typeface="+mj-lt"/>
              </a:rPr>
              <a:t>Các mỏ nội sinh thường hình thành ở các vùng có đứt gáy sâu, uốn nếp mạnh, có hoạt động mac-ma xảm nhập hoặc phun trào, như vùng nủi Đông Bắc, vùng núi Tây Bắc, dãy Trường Sơn,...</a:t>
            </a:r>
          </a:p>
          <a:p>
            <a:pPr algn="just"/>
            <a:r>
              <a:rPr lang="en-US" sz="2600" dirty="0">
                <a:solidFill>
                  <a:srgbClr val="333333"/>
                </a:solidFill>
                <a:latin typeface="+mj-lt"/>
              </a:rPr>
              <a:t>+</a:t>
            </a:r>
            <a:r>
              <a:rPr lang="vi-VN" sz="2600" dirty="0">
                <a:solidFill>
                  <a:srgbClr val="333333"/>
                </a:solidFill>
                <a:latin typeface="+mj-lt"/>
              </a:rPr>
              <a:t>Các mỏ ngoại sinh hình thành từ quá trình trầm tích tại các vùng biến nông, vùng bờ biến hoặc các vùng trùng được bồi đắp, lắng đọng vật liệu từ các vùng uốn nếp cổ có chứa quặng,....</a:t>
            </a:r>
          </a:p>
          <a:p>
            <a:pPr algn="just"/>
            <a:r>
              <a:rPr lang="en-US" sz="2600" dirty="0">
                <a:solidFill>
                  <a:srgbClr val="333333"/>
                </a:solidFill>
                <a:latin typeface="+mj-lt"/>
              </a:rPr>
              <a:t>-</a:t>
            </a:r>
            <a:r>
              <a:rPr lang="vi-VN" sz="2600" dirty="0">
                <a:solidFill>
                  <a:srgbClr val="333333"/>
                </a:solidFill>
                <a:latin typeface="+mj-lt"/>
              </a:rPr>
              <a:t>Khoáng sản phân bố rộng khắp trong cả nước: than đá tập trung nhiều ở vùng Đông Bắc; than nâu ở đồng bằng sông Hồng; dầu mỏ, khí tự nhiên được tích tụ trong các bể trầm tích vùng thềm lục địa,...</a:t>
            </a:r>
          </a:p>
        </p:txBody>
      </p:sp>
    </p:spTree>
    <p:extLst>
      <p:ext uri="{BB962C8B-B14F-4D97-AF65-F5344CB8AC3E}">
        <p14:creationId xmlns:p14="http://schemas.microsoft.com/office/powerpoint/2010/main" val="36000476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5494</TotalTime>
  <Words>451</Words>
  <Application>Microsoft Office PowerPoint</Application>
  <PresentationFormat>On-screen Show (4:3)</PresentationFormat>
  <Paragraphs>79</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Phân bố của các loại khoáng sản chủ yếu ở nước ta</vt:lpstr>
      <vt:lpstr>PowerPoint Presentation</vt:lpstr>
      <vt:lpstr>PowerPoint Presentation</vt:lpstr>
      <vt:lpstr>Nhận xét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THỜI TIẾT, KHÍ HẬU</dc:title>
  <dc:creator>ASUSS</dc:creator>
  <cp:lastModifiedBy>Administrator</cp:lastModifiedBy>
  <cp:revision>437</cp:revision>
  <dcterms:created xsi:type="dcterms:W3CDTF">2016-02-15T14:28:12Z</dcterms:created>
  <dcterms:modified xsi:type="dcterms:W3CDTF">2024-08-26T09:17:18Z</dcterms:modified>
</cp:coreProperties>
</file>