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9"/>
  </p:notesMasterIdLst>
  <p:sldIdLst>
    <p:sldId id="256" r:id="rId3"/>
    <p:sldId id="258" r:id="rId4"/>
    <p:sldId id="259" r:id="rId5"/>
    <p:sldId id="262" r:id="rId6"/>
    <p:sldId id="350" r:id="rId7"/>
    <p:sldId id="351" r:id="rId8"/>
    <p:sldId id="383" r:id="rId9"/>
    <p:sldId id="384" r:id="rId10"/>
    <p:sldId id="263" r:id="rId11"/>
    <p:sldId id="385" r:id="rId12"/>
    <p:sldId id="386" r:id="rId13"/>
    <p:sldId id="267" r:id="rId14"/>
    <p:sldId id="388" r:id="rId15"/>
    <p:sldId id="390" r:id="rId16"/>
    <p:sldId id="391" r:id="rId17"/>
    <p:sldId id="317" r:id="rId18"/>
    <p:sldId id="392" r:id="rId19"/>
    <p:sldId id="394" r:id="rId20"/>
    <p:sldId id="395" r:id="rId21"/>
    <p:sldId id="397" r:id="rId22"/>
    <p:sldId id="398" r:id="rId23"/>
    <p:sldId id="399" r:id="rId24"/>
    <p:sldId id="400" r:id="rId25"/>
    <p:sldId id="401" r:id="rId26"/>
    <p:sldId id="402" r:id="rId27"/>
    <p:sldId id="403" r:id="rId28"/>
    <p:sldId id="396" r:id="rId29"/>
    <p:sldId id="404" r:id="rId30"/>
    <p:sldId id="405" r:id="rId31"/>
    <p:sldId id="352" r:id="rId32"/>
    <p:sldId id="376" r:id="rId33"/>
    <p:sldId id="378" r:id="rId34"/>
    <p:sldId id="379" r:id="rId35"/>
    <p:sldId id="380" r:id="rId36"/>
    <p:sldId id="381" r:id="rId37"/>
    <p:sldId id="382" r:id="rId38"/>
    <p:sldId id="356" r:id="rId39"/>
    <p:sldId id="266" r:id="rId40"/>
    <p:sldId id="406" r:id="rId41"/>
    <p:sldId id="363" r:id="rId42"/>
    <p:sldId id="357" r:id="rId43"/>
    <p:sldId id="354" r:id="rId44"/>
    <p:sldId id="407" r:id="rId45"/>
    <p:sldId id="408" r:id="rId46"/>
    <p:sldId id="372" r:id="rId47"/>
    <p:sldId id="349" r:id="rId48"/>
  </p:sldIdLst>
  <p:sldSz cx="9144000" cy="5143500" type="screen16x9"/>
  <p:notesSz cx="6858000" cy="9144000"/>
  <p:embeddedFontLst>
    <p:embeddedFont>
      <p:font typeface="DengXian" panose="02010600030101010101" pitchFamily="2" charset="-122"/>
      <p:regular r:id="rId50"/>
    </p:embeddedFont>
    <p:embeddedFont>
      <p:font typeface="Bellota Text" panose="020B0604020202020204" charset="0"/>
      <p:regular r:id="rId51"/>
      <p:bold r:id="rId52"/>
      <p:italic r:id="rId53"/>
      <p:boldItalic r:id="rId54"/>
    </p:embeddedFont>
    <p:embeddedFont>
      <p:font typeface="Cambria Math" panose="02040503050406030204" pitchFamily="18" charset="0"/>
      <p:regular r:id="rId55"/>
    </p:embeddedFont>
    <p:embeddedFont>
      <p:font typeface="Maven Pro ExtraBold" panose="020B0604020202020204" charset="0"/>
      <p:bold r:id="rId56"/>
    </p:embeddedFont>
    <p:embeddedFont>
      <p:font typeface="Montserrat" panose="02000505000000020004" pitchFamily="2"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102" d="100"/>
          <a:sy n="102" d="100"/>
        </p:scale>
        <p:origin x="82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53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3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39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62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9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9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6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6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0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62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0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2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9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43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56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250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9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6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427628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71145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571255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96287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617627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0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71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32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91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8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18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83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56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2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13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258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833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995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0452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239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9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74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1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6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t="23075" r="88584" b="62117"/>
          <a:stretch/>
        </p:blipFill>
        <p:spPr>
          <a:xfrm>
            <a:off x="7519350" y="967925"/>
            <a:ext cx="261627" cy="339173"/>
          </a:xfrm>
          <a:prstGeom prst="rect">
            <a:avLst/>
          </a:prstGeom>
          <a:noFill/>
          <a:ln>
            <a:noFill/>
          </a:ln>
        </p:spPr>
      </p:pic>
      <p:pic>
        <p:nvPicPr>
          <p:cNvPr id="314" name="Google Shape;314;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5" name="Google Shape;315;p8"/>
          <p:cNvPicPr preferRelativeResize="0"/>
          <p:nvPr/>
        </p:nvPicPr>
        <p:blipFill rotWithShape="1">
          <a:blip r:embed="rId2">
            <a:alphaModFix/>
          </a:blip>
          <a:srcRect l="9958" t="40088" r="80549" b="45104"/>
          <a:stretch/>
        </p:blipFill>
        <p:spPr>
          <a:xfrm>
            <a:off x="7995525" y="1148325"/>
            <a:ext cx="261627" cy="407936"/>
          </a:xfrm>
          <a:prstGeom prst="rect">
            <a:avLst/>
          </a:prstGeom>
          <a:noFill/>
          <a:ln>
            <a:noFill/>
          </a:ln>
        </p:spPr>
      </p:pic>
      <p:pic>
        <p:nvPicPr>
          <p:cNvPr id="316" name="Google Shape;316;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7" name="Google Shape;317;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pic>
        <p:nvPicPr>
          <p:cNvPr id="318" name="Google Shape;318;p8"/>
          <p:cNvPicPr preferRelativeResize="0"/>
          <p:nvPr/>
        </p:nvPicPr>
        <p:blipFill rotWithShape="1">
          <a:blip r:embed="rId3">
            <a:alphaModFix/>
          </a:blip>
          <a:srcRect l="86859" t="20960" b="68473"/>
          <a:stretch/>
        </p:blipFill>
        <p:spPr>
          <a:xfrm>
            <a:off x="7580575" y="1578900"/>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8" r:id="rId9"/>
    <p:sldLayoutId id="2147483671"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2/27/2024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22767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7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8.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gif"/><Relationship Id="rId7" Type="http://schemas.openxmlformats.org/officeDocument/2006/relationships/image" Target="../media/image79.jpe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slide" Target="slide3.xml"/><Relationship Id="rId5" Type="http://schemas.microsoft.com/office/2007/relationships/hdphoto" Target="../media/hdphoto9.wdp"/><Relationship Id="rId10" Type="http://schemas.openxmlformats.org/officeDocument/2006/relationships/image" Target="../media/image82.jpeg"/><Relationship Id="rId4" Type="http://schemas.openxmlformats.org/officeDocument/2006/relationships/image" Target="../media/image7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0.jpeg"/><Relationship Id="rId18" Type="http://schemas.openxmlformats.org/officeDocument/2006/relationships/image" Target="../media/image89.png"/><Relationship Id="rId3" Type="http://schemas.openxmlformats.org/officeDocument/2006/relationships/audio" Target="../media/audio1.wav"/><Relationship Id="rId21" Type="http://schemas.openxmlformats.org/officeDocument/2006/relationships/image" Target="../media/image88.jpeg"/><Relationship Id="rId7" Type="http://schemas.openxmlformats.org/officeDocument/2006/relationships/image" Target="../media/image85.png"/><Relationship Id="rId12" Type="http://schemas.openxmlformats.org/officeDocument/2006/relationships/image" Target="../media/image79.jpeg"/><Relationship Id="rId17" Type="http://schemas.openxmlformats.org/officeDocument/2006/relationships/image" Target="../media/image88.png"/><Relationship Id="rId2" Type="http://schemas.openxmlformats.org/officeDocument/2006/relationships/notesSlide" Target="../notesSlides/notesSlide31.xml"/><Relationship Id="rId16" Type="http://schemas.openxmlformats.org/officeDocument/2006/relationships/image" Target="../media/image87.png"/><Relationship Id="rId20" Type="http://schemas.openxmlformats.org/officeDocument/2006/relationships/image" Target="../media/image87.jpeg"/><Relationship Id="rId1" Type="http://schemas.openxmlformats.org/officeDocument/2006/relationships/slideLayout" Target="../slideLayouts/slideLayout19.xml"/><Relationship Id="rId6" Type="http://schemas.openxmlformats.org/officeDocument/2006/relationships/image" Target="../media/image84.gif"/><Relationship Id="rId11" Type="http://schemas.openxmlformats.org/officeDocument/2006/relationships/image" Target="../media/image78.jpeg"/><Relationship Id="rId24" Type="http://schemas.openxmlformats.org/officeDocument/2006/relationships/image" Target="../media/image21.png"/><Relationship Id="rId5" Type="http://schemas.openxmlformats.org/officeDocument/2006/relationships/image" Target="../media/image75.png"/><Relationship Id="rId15" Type="http://schemas.openxmlformats.org/officeDocument/2006/relationships/image" Target="../media/image82.jpeg"/><Relationship Id="rId23" Type="http://schemas.openxmlformats.org/officeDocument/2006/relationships/image" Target="../media/image94.png"/><Relationship Id="rId10" Type="http://schemas.microsoft.com/office/2007/relationships/hdphoto" Target="../media/hdphoto9.wdp"/><Relationship Id="rId19"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1.png"/><Relationship Id="rId22" Type="http://schemas.openxmlformats.org/officeDocument/2006/relationships/image" Target="../media/image89.gif"/></Relationships>
</file>

<file path=ppt/slides/_rels/slide33.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81.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89.gif"/><Relationship Id="rId7" Type="http://schemas.openxmlformats.org/officeDocument/2006/relationships/image" Target="../media/image85.png"/><Relationship Id="rId12" Type="http://schemas.openxmlformats.org/officeDocument/2006/relationships/image" Target="../media/image80.jpeg"/><Relationship Id="rId17"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97.png"/><Relationship Id="rId20" Type="http://schemas.openxmlformats.org/officeDocument/2006/relationships/image" Target="../media/image88.jpeg"/><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96.png"/><Relationship Id="rId10" Type="http://schemas.microsoft.com/office/2007/relationships/hdphoto" Target="../media/hdphoto9.wdp"/><Relationship Id="rId19" Type="http://schemas.openxmlformats.org/officeDocument/2006/relationships/image" Target="../media/image87.jpe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8.jpeg"/><Relationship Id="rId3" Type="http://schemas.openxmlformats.org/officeDocument/2006/relationships/audio" Target="../media/audio1.wav"/><Relationship Id="rId7" Type="http://schemas.openxmlformats.org/officeDocument/2006/relationships/image" Target="../media/image91.gif"/><Relationship Id="rId12"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82.jpe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jpeg"/><Relationship Id="rId14" Type="http://schemas.openxmlformats.org/officeDocument/2006/relationships/image" Target="../media/image89.gif"/></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9.gif"/><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91.gif"/><Relationship Id="rId11" Type="http://schemas.openxmlformats.org/officeDocument/2006/relationships/image" Target="../media/image87.jpeg"/><Relationship Id="rId5" Type="http://schemas.openxmlformats.org/officeDocument/2006/relationships/image" Target="../media/image75.png"/><Relationship Id="rId10" Type="http://schemas.openxmlformats.org/officeDocument/2006/relationships/image" Target="../media/image82.jpeg"/><Relationship Id="rId4" Type="http://schemas.openxmlformats.org/officeDocument/2006/relationships/audio" Target="../media/audio2.wav"/><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87.jpeg"/><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5.png"/><Relationship Id="rId11" Type="http://schemas.openxmlformats.org/officeDocument/2006/relationships/image" Target="../media/image82.jpeg"/><Relationship Id="rId5" Type="http://schemas.openxmlformats.org/officeDocument/2006/relationships/audio" Target="../media/audio3.wav"/><Relationship Id="rId15" Type="http://schemas.openxmlformats.org/officeDocument/2006/relationships/image" Target="../media/image89.gif"/><Relationship Id="rId10" Type="http://schemas.openxmlformats.org/officeDocument/2006/relationships/image" Target="../media/image78.jpeg"/><Relationship Id="rId4" Type="http://schemas.openxmlformats.org/officeDocument/2006/relationships/audio" Target="../media/audio2.wav"/><Relationship Id="rId9" Type="http://schemas.openxmlformats.org/officeDocument/2006/relationships/image" Target="../media/image94.gif"/><Relationship Id="rId14" Type="http://schemas.openxmlformats.org/officeDocument/2006/relationships/image" Target="../media/image88.jpe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9.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2.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1.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103.png"/><Relationship Id="rId4" Type="http://schemas.openxmlformats.org/officeDocument/2006/relationships/image" Target="../media/image114.png"/><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1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3.png"/><Relationship Id="rId5" Type="http://schemas.microsoft.com/office/2007/relationships/hdphoto" Target="../media/hdphoto12.wdp"/><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microsoft.com/office/2007/relationships/hdphoto" Target="../media/hdphoto13.wdp"/><Relationship Id="rId5" Type="http://schemas.openxmlformats.org/officeDocument/2006/relationships/image" Target="../media/image110.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04.png"/><Relationship Id="rId5" Type="http://schemas.microsoft.com/office/2007/relationships/hdphoto" Target="../media/hdphoto13.wdp"/><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6" name="Group 5"/>
          <p:cNvGrpSpPr/>
          <p:nvPr/>
        </p:nvGrpSpPr>
        <p:grpSpPr>
          <a:xfrm>
            <a:off x="659556" y="821394"/>
            <a:ext cx="7756498" cy="2327322"/>
            <a:chOff x="457200" y="910704"/>
            <a:chExt cx="7889355" cy="3972844"/>
          </a:xfrm>
        </p:grpSpPr>
        <p:sp>
          <p:nvSpPr>
            <p:cNvPr id="7" name="Rounded Rectangular Callout 6"/>
            <p:cNvSpPr/>
            <p:nvPr/>
          </p:nvSpPr>
          <p:spPr>
            <a:xfrm>
              <a:off x="457200" y="910704"/>
              <a:ext cx="7889355" cy="3972844"/>
            </a:xfrm>
            <a:prstGeom prst="wedgeRoundRectCallout">
              <a:avLst>
                <a:gd name="adj1" fmla="val -20218"/>
                <a:gd name="adj2" fmla="val 49523"/>
                <a:gd name="adj3" fmla="val 16667"/>
              </a:avLst>
            </a:prstGeom>
            <a:solidFill>
              <a:srgbClr val="FFFF99"/>
            </a:solidFill>
            <a:ln>
              <a:solidFill>
                <a:srgbClr val="FFFF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701539" y="978568"/>
              <a:ext cx="7416851" cy="3795933"/>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300" b="1">
                  <a:solidFill>
                    <a:schemeClr val="accent3">
                      <a:lumMod val="50000"/>
                    </a:schemeClr>
                  </a:solidFill>
                  <a:latin typeface="+mn-lt"/>
                  <a:ea typeface="Calibri" panose="020F0502020204030204" pitchFamily="34" charset="0"/>
                </a:rPr>
                <a:t>Định lí Pythagore</a:t>
              </a:r>
              <a:r>
                <a:rPr lang="en-US" sz="2300" b="1">
                  <a:solidFill>
                    <a:schemeClr val="accent3">
                      <a:lumMod val="50000"/>
                    </a:schemeClr>
                  </a:solidFill>
                  <a:latin typeface="+mn-lt"/>
                  <a:ea typeface="Calibri" panose="020F0502020204030204" pitchFamily="34" charset="0"/>
                </a:rPr>
                <a:t> đảo</a:t>
              </a:r>
              <a:endParaRPr lang="vi-VN" sz="2300" b="1">
                <a:solidFill>
                  <a:schemeClr val="accent3">
                    <a:lumMod val="50000"/>
                  </a:schemeClr>
                </a:solidFill>
                <a:latin typeface="+mn-lt"/>
                <a:ea typeface="Calibri" panose="020F0502020204030204" pitchFamily="34" charset="0"/>
              </a:endParaRPr>
            </a:p>
            <a:p>
              <a:pPr algn="just">
                <a:lnSpc>
                  <a:spcPct val="150000"/>
                </a:lnSpc>
                <a:spcBef>
                  <a:spcPts val="300"/>
                </a:spcBef>
                <a:spcAft>
                  <a:spcPts val="300"/>
                </a:spcAft>
              </a:pPr>
              <a:r>
                <a:rPr lang="vi-VN" sz="2200">
                  <a:latin typeface="+mn-lt"/>
                  <a:ea typeface="Calibri" panose="020F0502020204030204" pitchFamily="34" charset="0"/>
                </a:rPr>
                <a:t>Nếu tam giác có bình phương của một cạnh bằng tổng các bình phương của hai cạnh kia thì tam giác đó là </a:t>
              </a:r>
              <a:r>
                <a:rPr lang="en-US" sz="2200">
                  <a:latin typeface="+mn-lt"/>
                  <a:ea typeface="Calibri" panose="020F0502020204030204" pitchFamily="34" charset="0"/>
                </a:rPr>
                <a:t>    </a:t>
              </a:r>
              <a:r>
                <a:rPr lang="vi-VN" sz="2200">
                  <a:latin typeface="+mn-lt"/>
                  <a:ea typeface="Calibri" panose="020F0502020204030204" pitchFamily="34" charset="0"/>
                </a:rPr>
                <a:t>tam giác vuông.</a:t>
              </a:r>
            </a:p>
          </p:txBody>
        </p:sp>
      </p:grpSp>
      <p:sp>
        <p:nvSpPr>
          <p:cNvPr id="4" name="Rectangle 3"/>
          <p:cNvSpPr/>
          <p:nvPr/>
        </p:nvSpPr>
        <p:spPr>
          <a:xfrm>
            <a:off x="899780" y="3341579"/>
            <a:ext cx="7522735" cy="1107996"/>
          </a:xfrm>
          <a:prstGeom prst="rect">
            <a:avLst/>
          </a:prstGeom>
        </p:spPr>
        <p:txBody>
          <a:bodyPr wrap="square">
            <a:spAutoFit/>
          </a:bodyPr>
          <a:lstStyle/>
          <a:p>
            <a:pPr algn="just">
              <a:lnSpc>
                <a:spcPct val="150000"/>
              </a:lnSpc>
              <a:spcBef>
                <a:spcPts val="600"/>
              </a:spcBef>
              <a:spcAft>
                <a:spcPts val="600"/>
              </a:spcAft>
            </a:pPr>
            <a:r>
              <a:rPr lang="en-US" sz="2200" b="1">
                <a:latin typeface="+mj-lt"/>
                <a:ea typeface="Dotum" panose="020B0600000101010101" pitchFamily="34" charset="-127"/>
                <a:cs typeface="Times New Roman" panose="02020603050405020304" pitchFamily="18" charset="0"/>
              </a:rPr>
              <a:t>Lưu ý:</a:t>
            </a:r>
            <a:r>
              <a:rPr lang="en-US" sz="2200">
                <a:latin typeface="+mj-lt"/>
                <a:ea typeface="Dotum" panose="020B0600000101010101" pitchFamily="34" charset="-127"/>
                <a:cs typeface="Times New Roman" panose="02020603050405020304" pitchFamily="18" charset="0"/>
              </a:rPr>
              <a:t> Bình phương của một đoạn thẳng là bình phương độ dài của đoạn thẳng đó.</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127853" y="4261106"/>
            <a:ext cx="576401" cy="5019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06" y="628531"/>
            <a:ext cx="486294" cy="732559"/>
          </a:xfrm>
          <a:prstGeom prst="rect">
            <a:avLst/>
          </a:prstGeom>
        </p:spPr>
      </p:pic>
      <p:pic>
        <p:nvPicPr>
          <p:cNvPr id="9" name="Picture 8"/>
          <p:cNvPicPr>
            <a:picLocks noChangeAspect="1"/>
          </p:cNvPicPr>
          <p:nvPr/>
        </p:nvPicPr>
        <p:blipFill>
          <a:blip r:embed="rId5"/>
          <a:stretch>
            <a:fillRect/>
          </a:stretch>
        </p:blipFill>
        <p:spPr>
          <a:xfrm>
            <a:off x="429944" y="3383737"/>
            <a:ext cx="469836" cy="485945"/>
          </a:xfrm>
          <a:prstGeom prst="rect">
            <a:avLst/>
          </a:prstGeom>
        </p:spPr>
      </p:pic>
    </p:spTree>
    <p:extLst>
      <p:ext uri="{BB962C8B-B14F-4D97-AF65-F5344CB8AC3E}">
        <p14:creationId xmlns:p14="http://schemas.microsoft.com/office/powerpoint/2010/main" val="32166794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1066271" y="866692"/>
            <a:ext cx="4940939" cy="470372"/>
            <a:chOff x="1066271" y="850790"/>
            <a:chExt cx="4940939" cy="470372"/>
          </a:xfrm>
        </p:grpSpPr>
        <p:pic>
          <p:nvPicPr>
            <p:cNvPr id="3" name="Picture 2"/>
            <p:cNvPicPr>
              <a:picLocks noChangeAspect="1"/>
            </p:cNvPicPr>
            <p:nvPr/>
          </p:nvPicPr>
          <p:blipFill>
            <a:blip r:embed="rId3"/>
            <a:stretch>
              <a:fillRect/>
            </a:stretch>
          </p:blipFill>
          <p:spPr>
            <a:xfrm>
              <a:off x="1066271" y="850790"/>
              <a:ext cx="305329" cy="47037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35210" y="921052"/>
                  <a:ext cx="4572000" cy="400110"/>
                </a:xfrm>
                <a:prstGeom prst="rect">
                  <a:avLst/>
                </a:prstGeom>
              </p:spPr>
              <p:txBody>
                <a:bodyPr>
                  <a:spAutoFit/>
                </a:bodyPr>
                <a:lstStyle/>
                <a:p>
                  <a:r>
                    <a:rPr lang="en-US" sz="2000">
                      <a:latin typeface="+mn-lt"/>
                    </a:rPr>
                    <a:t>Tìm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oMath>
                  </a14:m>
                  <a:r>
                    <a:rPr lang="en-US" sz="2000">
                      <a:latin typeface="+mn-lt"/>
                    </a:rPr>
                    <a:t>trong hình 9.34</a:t>
                  </a:r>
                </a:p>
              </p:txBody>
            </p:sp>
          </mc:Choice>
          <mc:Fallback xmlns="">
            <p:sp>
              <p:nvSpPr>
                <p:cNvPr id="4" name="Rectangle 3"/>
                <p:cNvSpPr>
                  <a:spLocks noRot="1" noChangeAspect="1" noMove="1" noResize="1" noEditPoints="1" noAdjustHandles="1" noChangeArrowheads="1" noChangeShapeType="1" noTextEdit="1"/>
                </p:cNvSpPr>
                <p:nvPr/>
              </p:nvSpPr>
              <p:spPr>
                <a:xfrm>
                  <a:off x="1435210" y="921052"/>
                  <a:ext cx="4572000" cy="400110"/>
                </a:xfrm>
                <a:prstGeom prst="rect">
                  <a:avLst/>
                </a:prstGeom>
                <a:blipFill>
                  <a:blip r:embed="rId4"/>
                  <a:stretch>
                    <a:fillRect l="-1333" t="-7692" b="-29231"/>
                  </a:stretch>
                </a:blipFill>
              </p:spPr>
              <p:txBody>
                <a:bodyPr/>
                <a:lstStyle/>
                <a:p>
                  <a:r>
                    <a:rPr lang="en-US">
                      <a:noFill/>
                    </a:rPr>
                    <a:t> </a:t>
                  </a:r>
                </a:p>
              </p:txBody>
            </p:sp>
          </mc:Fallback>
        </mc:AlternateContent>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2011680" y="1547497"/>
            <a:ext cx="5239910" cy="1616568"/>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536467" y="3374498"/>
                <a:ext cx="4572000" cy="1313116"/>
              </a:xfrm>
              <a:prstGeom prst="rect">
                <a:avLst/>
              </a:prstGeom>
            </p:spPr>
            <p:txBody>
              <a:bodyPr>
                <a:spAutoFit/>
              </a:bodyPr>
              <a:lstStyle/>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e>
                    </m:rad>
                  </m:oMath>
                </a14:m>
                <a:endParaRPr lang="en-US" sz="20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5</m:t>
                                </m:r>
                              </m:e>
                            </m:rad>
                          </m:e>
                        </m:d>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536467" y="3374498"/>
                <a:ext cx="4572000" cy="1313116"/>
              </a:xfrm>
              <a:prstGeom prst="rect">
                <a:avLst/>
              </a:prstGeom>
              <a:blipFill>
                <a:blip r:embed="rId7"/>
                <a:stretch>
                  <a:fillRect l="-1200"/>
                </a:stretch>
              </a:blipFill>
            </p:spPr>
            <p:txBody>
              <a:bodyPr/>
              <a:lstStyle/>
              <a:p>
                <a:r>
                  <a:rPr lang="en-US">
                    <a:noFill/>
                  </a:rPr>
                  <a:t> </a:t>
                </a:r>
              </a:p>
            </p:txBody>
          </p:sp>
        </mc:Fallback>
      </mc:AlternateContent>
      <p:sp>
        <p:nvSpPr>
          <p:cNvPr id="11" name="Rectangle 10"/>
          <p:cNvSpPr/>
          <p:nvPr/>
        </p:nvSpPr>
        <p:spPr>
          <a:xfrm>
            <a:off x="1627117" y="351440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8"/>
          <a:stretch>
            <a:fillRect/>
          </a:stretch>
        </p:blipFill>
        <p:spPr>
          <a:xfrm>
            <a:off x="8110330" y="4183133"/>
            <a:ext cx="520312" cy="520312"/>
          </a:xfrm>
          <a:prstGeom prst="rect">
            <a:avLst/>
          </a:prstGeom>
        </p:spPr>
      </p:pic>
      <p:pic>
        <p:nvPicPr>
          <p:cNvPr id="2" name="Picture 1">
            <a:extLst>
              <a:ext uri="{FF2B5EF4-FFF2-40B4-BE49-F238E27FC236}">
                <a16:creationId xmlns:a16="http://schemas.microsoft.com/office/drawing/2014/main" id="{872B73FC-94C0-0C54-EBEB-7777218765C8}"/>
              </a:ext>
            </a:extLst>
          </p:cNvPr>
          <p:cNvPicPr>
            <a:picLocks noChangeAspect="1"/>
          </p:cNvPicPr>
          <p:nvPr/>
        </p:nvPicPr>
        <p:blipFill>
          <a:blip r:embed="rId9"/>
          <a:stretch>
            <a:fillRect/>
          </a:stretch>
        </p:blipFill>
        <p:spPr>
          <a:xfrm>
            <a:off x="0" y="2203136"/>
            <a:ext cx="9144000" cy="737227"/>
          </a:xfrm>
          <a:prstGeom prst="rect">
            <a:avLst/>
          </a:prstGeom>
        </p:spPr>
      </p:pic>
    </p:spTree>
    <p:extLst>
      <p:ext uri="{BB962C8B-B14F-4D97-AF65-F5344CB8AC3E}">
        <p14:creationId xmlns:p14="http://schemas.microsoft.com/office/powerpoint/2010/main" val="37838222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có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m:t>
                    </m:r>
                    <m:r>
                      <a:rPr lang="vi-VN" sz="1900" i="1" kern="1200" smtClean="0">
                        <a:latin typeface="Cambria Math" panose="02040503050406030204" pitchFamily="18" charset="0"/>
                        <a:ea typeface="+mn-ea"/>
                        <a:cs typeface="Arial" panose="020B0604020202020204" pitchFamily="34" charset="0"/>
                      </a:rPr>
                      <m:t>=3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𝐴𝐶</m:t>
                    </m:r>
                    <m:r>
                      <a:rPr lang="vi-VN" sz="1900" i="1" kern="1200" smtClean="0">
                        <a:latin typeface="Cambria Math" panose="02040503050406030204" pitchFamily="18" charset="0"/>
                        <a:ea typeface="+mn-ea"/>
                        <a:cs typeface="Arial" panose="020B0604020202020204" pitchFamily="34" charset="0"/>
                      </a:rPr>
                      <m:t>=4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𝐵𝐶</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𝑥</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m:t>
                    </m:r>
                  </m:oMath>
                </a14:m>
                <a:endParaRPr lang="vi-VN" sz="1900" kern="1200">
                  <a:latin typeface="Arial" panose="020B0604020202020204" pitchFamily="34" charset="0"/>
                  <a:ea typeface="+mn-ea"/>
                  <a:cs typeface="Arial" panose="020B0604020202020204" pitchFamily="34" charset="0"/>
                </a:endParaRP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a) Tính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trong trường hợp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𝐵</m:t>
                    </m:r>
                  </m:oMath>
                </a14:m>
                <a:r>
                  <a:rPr lang="vi-VN" sz="1900" kern="1200">
                    <a:latin typeface="Arial" panose="020B0604020202020204" pitchFamily="34" charset="0"/>
                    <a:ea typeface="+mn-ea"/>
                    <a:cs typeface="Arial" panose="020B0604020202020204" pitchFamily="34" charset="0"/>
                  </a:rPr>
                  <a:t> (làm tròn kết quả đến chữ số thập phân thứ nhất).</a:t>
                </a: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b) Tìm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để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m:t>
                    </m:r>
                  </m:oMath>
                </a14:m>
                <a:r>
                  <a:rPr lang="vi-VN" sz="1900" kern="1200">
                    <a:latin typeface="Arial" panose="020B0604020202020204" pitchFamily="34" charset="0"/>
                    <a:ea typeface="+mn-ea"/>
                    <a:cs typeface="Arial" panose="020B0604020202020204"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22983"/>
                <a:ext cx="7337112" cy="1548501"/>
              </a:xfrm>
              <a:prstGeom prst="rect">
                <a:avLst/>
              </a:prstGeom>
            </p:spPr>
            <p:txBody>
              <a:bodyPr wrap="square">
                <a:spAutoFit/>
              </a:bodyPr>
              <a:lstStyle/>
              <a:p>
                <a:pPr>
                  <a:lnSpc>
                    <a:spcPct val="150000"/>
                  </a:lnSpc>
                  <a:spcBef>
                    <a:spcPts val="200"/>
                  </a:spcBef>
                  <a:spcAft>
                    <a:spcPts val="200"/>
                  </a:spcAft>
                </a:pPr>
                <a:r>
                  <a:rPr lang="en-US" sz="1900">
                    <a:latin typeface="+mn-lt"/>
                  </a:rPr>
                  <a:t>a) Nếu tam giác </a:t>
                </a:r>
                <a14:m>
                  <m:oMath xmlns:m="http://schemas.openxmlformats.org/officeDocument/2006/math">
                    <m:r>
                      <a:rPr lang="en-US" sz="1900" i="1" smtClean="0">
                        <a:latin typeface="Cambria Math" panose="02040503050406030204" pitchFamily="18" charset="0"/>
                      </a:rPr>
                      <m:t>𝐴𝐵𝐶</m:t>
                    </m:r>
                  </m:oMath>
                </a14:m>
                <a:r>
                  <a:rPr lang="en-US" sz="1900">
                    <a:latin typeface="+mn-lt"/>
                  </a:rPr>
                  <a:t> vuông tại </a:t>
                </a:r>
                <a14:m>
                  <m:oMath xmlns:m="http://schemas.openxmlformats.org/officeDocument/2006/math">
                    <m:r>
                      <a:rPr lang="en-US" sz="1900" i="1" smtClean="0">
                        <a:latin typeface="Cambria Math" panose="02040503050406030204" pitchFamily="18" charset="0"/>
                      </a:rPr>
                      <m:t>𝐵</m:t>
                    </m:r>
                  </m:oMath>
                </a14:m>
                <a:r>
                  <a:rPr lang="en-US" sz="1900">
                    <a:latin typeface="+mn-lt"/>
                  </a:rPr>
                  <a:t> thì theo định lí Pythagore ta có:</a:t>
                </a:r>
              </a:p>
              <a:p>
                <a:pPr>
                  <a:lnSpc>
                    <a:spcPct val="150000"/>
                  </a:lnSpc>
                  <a:spcBef>
                    <a:spcPts val="200"/>
                  </a:spcBef>
                  <a:spcAft>
                    <a:spcPts val="200"/>
                  </a:spcAft>
                </a:pP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en-US" sz="1900">
                    <a:latin typeface="+mn-lt"/>
                  </a:rPr>
                  <a:t> suy ra </a:t>
                </a:r>
                <a14:m>
                  <m:oMath xmlns:m="http://schemas.openxmlformats.org/officeDocument/2006/math">
                    <m:sSup>
                      <m:sSupPr>
                        <m:ctrlPr>
                          <a:rPr lang="en-US" sz="1900" i="1">
                            <a:latin typeface="Cambria Math" panose="02040503050406030204" pitchFamily="18" charset="0"/>
                          </a:rPr>
                        </m:ctrlPr>
                      </m:sSupPr>
                      <m:e>
                        <m:r>
                          <a:rPr lang="en-US" sz="1900" b="0" i="1" smtClean="0">
                            <a:latin typeface="Cambria Math" panose="02040503050406030204" pitchFamily="18" charset="0"/>
                          </a:rPr>
                          <m:t>3</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4</m:t>
                        </m:r>
                      </m:e>
                      <m:sup>
                        <m:r>
                          <a:rPr lang="en-US" sz="1900" i="1">
                            <a:latin typeface="Cambria Math" panose="02040503050406030204" pitchFamily="18" charset="0"/>
                          </a:rPr>
                          <m:t>2</m:t>
                        </m:r>
                      </m:sup>
                    </m:sSup>
                  </m:oMath>
                </a14:m>
                <a:r>
                  <a:rPr lang="en-US" sz="1900">
                    <a:latin typeface="+mn-lt"/>
                  </a:rPr>
                  <a:t>, hay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rad>
                      <m:radPr>
                        <m:degHide m:val="on"/>
                        <m:ctrlPr>
                          <a:rPr lang="en-US" sz="1900" b="0" i="1" smtClean="0">
                            <a:latin typeface="Cambria Math" panose="02040503050406030204" pitchFamily="18" charset="0"/>
                          </a:rPr>
                        </m:ctrlPr>
                      </m:radPr>
                      <m:deg/>
                      <m:e>
                        <m:r>
                          <a:rPr lang="en-US" sz="1900" b="0" i="1" smtClean="0">
                            <a:latin typeface="Cambria Math" panose="02040503050406030204" pitchFamily="18" charset="0"/>
                          </a:rPr>
                          <m:t>7</m:t>
                        </m:r>
                      </m:e>
                    </m:rad>
                  </m:oMath>
                </a14:m>
                <a:endParaRPr lang="en-US" sz="1900">
                  <a:latin typeface="+mn-lt"/>
                </a:endParaRPr>
              </a:p>
              <a:p>
                <a:pPr>
                  <a:lnSpc>
                    <a:spcPct val="150000"/>
                  </a:lnSpc>
                  <a:spcBef>
                    <a:spcPts val="200"/>
                  </a:spcBef>
                  <a:spcAft>
                    <a:spcPts val="200"/>
                  </a:spcAft>
                </a:pPr>
                <a:r>
                  <a:rPr lang="en-US" sz="1900">
                    <a:latin typeface="+mn-lt"/>
                  </a:rPr>
                  <a:t>Vậy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ea typeface="Cambria Math" panose="02040503050406030204" pitchFamily="18" charset="0"/>
                      </a:rPr>
                      <m:t>≈2,6</m:t>
                    </m:r>
                    <m:r>
                      <a:rPr lang="en-US" sz="1900" b="0" i="0" smtClean="0">
                        <a:latin typeface="Cambria Math" panose="02040503050406030204" pitchFamily="18" charset="0"/>
                        <a:ea typeface="Cambria Math" panose="02040503050406030204" pitchFamily="18" charset="0"/>
                      </a:rPr>
                      <m:t>.</m:t>
                    </m:r>
                  </m:oMath>
                </a14:m>
                <a:endParaRPr lang="en-US"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1345712" y="2822983"/>
                <a:ext cx="7337112" cy="1548501"/>
              </a:xfrm>
              <a:prstGeom prst="rect">
                <a:avLst/>
              </a:prstGeom>
              <a:blipFill>
                <a:blip r:embed="rId6"/>
                <a:stretch>
                  <a:fillRect l="-831" b="-23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=4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Tính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trong trường hợp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(làm tròn kết quả đến chữ số thập phân thứ nhất).</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Tìm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để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30934"/>
                <a:ext cx="7003158" cy="1536318"/>
              </a:xfrm>
              <a:prstGeom prst="rect">
                <a:avLst/>
              </a:prstGeom>
            </p:spPr>
            <p:txBody>
              <a:bodyPr wrap="square">
                <a:spAutoFit/>
              </a:bodyPr>
              <a:lstStyle/>
              <a:p>
                <a:pPr lvl="0" algn="just">
                  <a:lnSpc>
                    <a:spcPct val="150000"/>
                  </a:lnSpc>
                  <a:spcAft>
                    <a:spcPts val="500"/>
                  </a:spcAft>
                  <a:defRPr/>
                </a:pPr>
                <a:r>
                  <a:rPr lang="en-US" sz="1900"/>
                  <a:t>b) Theo định lí Pythagore đảo, để tam giác </a:t>
                </a:r>
                <a14:m>
                  <m:oMath xmlns:m="http://schemas.openxmlformats.org/officeDocument/2006/math">
                    <m:r>
                      <a:rPr lang="en-US" sz="1900" i="1" smtClean="0">
                        <a:latin typeface="Cambria Math" panose="02040503050406030204" pitchFamily="18" charset="0"/>
                      </a:rPr>
                      <m:t>𝐴𝐵𝐶</m:t>
                    </m:r>
                  </m:oMath>
                </a14:m>
                <a:r>
                  <a:rPr lang="en-US" sz="1900"/>
                  <a:t> vuông tại </a:t>
                </a:r>
                <a14:m>
                  <m:oMath xmlns:m="http://schemas.openxmlformats.org/officeDocument/2006/math">
                    <m:r>
                      <a:rPr lang="en-US" sz="1900" i="1" smtClean="0">
                        <a:latin typeface="Cambria Math" panose="02040503050406030204" pitchFamily="18" charset="0"/>
                      </a:rPr>
                      <m:t>𝐴</m:t>
                    </m:r>
                  </m:oMath>
                </a14:m>
                <a:r>
                  <a:rPr lang="en-US" sz="1900"/>
                  <a:t> thì </a:t>
                </a:r>
                <a:endParaRPr lang="en-US" sz="1900" i="1">
                  <a:latin typeface="Cambria Math" panose="02040503050406030204" pitchFamily="18" charset="0"/>
                </a:endParaRPr>
              </a:p>
              <a:p>
                <a:pPr lvl="0" algn="just">
                  <a:lnSpc>
                    <a:spcPct val="150000"/>
                  </a:lnSpc>
                  <a:spcAft>
                    <a:spcPts val="500"/>
                  </a:spcAft>
                  <a:defRPr/>
                </a:pP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𝐵𝐶</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𝐴𝐵</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𝐴𝐶</m:t>
                        </m:r>
                      </m:e>
                      <m:sup>
                        <m:r>
                          <a:rPr lang="en-US" sz="1900" i="1">
                            <a:latin typeface="Cambria Math" panose="02040503050406030204" pitchFamily="18" charset="0"/>
                          </a:rPr>
                          <m:t>2</m:t>
                        </m:r>
                      </m:sup>
                    </m:sSup>
                  </m:oMath>
                </a14:m>
                <a:r>
                  <a:rPr lang="en-US" sz="1900"/>
                  <a:t>, suy ra </a:t>
                </a: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3</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4</m:t>
                        </m:r>
                      </m:e>
                      <m:sup>
                        <m:r>
                          <a:rPr lang="en-US" sz="1900" i="1">
                            <a:latin typeface="Cambria Math" panose="02040503050406030204" pitchFamily="18" charset="0"/>
                          </a:rPr>
                          <m:t>2</m:t>
                        </m:r>
                      </m:sup>
                    </m:sSup>
                  </m:oMath>
                </a14:m>
                <a:r>
                  <a:rPr lang="en-US" sz="1900"/>
                  <a:t>, hay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a:p>
                <a:pPr lvl="0" algn="just">
                  <a:lnSpc>
                    <a:spcPct val="150000"/>
                  </a:lnSpc>
                  <a:spcAft>
                    <a:spcPts val="500"/>
                  </a:spcAft>
                  <a:defRPr/>
                </a:pPr>
                <a:r>
                  <a:rPr lang="en-US" sz="1900"/>
                  <a:t>Vậy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p:txBody>
          </p:sp>
        </mc:Choice>
        <mc:Fallback xmlns="">
          <p:sp>
            <p:nvSpPr>
              <p:cNvPr id="2" name="Rectangle 1"/>
              <p:cNvSpPr>
                <a:spLocks noRot="1" noChangeAspect="1" noMove="1" noResize="1" noEditPoints="1" noAdjustHandles="1" noChangeArrowheads="1" noChangeShapeType="1" noTextEdit="1"/>
              </p:cNvSpPr>
              <p:nvPr/>
            </p:nvSpPr>
            <p:spPr>
              <a:xfrm>
                <a:off x="1345712" y="2830934"/>
                <a:ext cx="7003158" cy="1536318"/>
              </a:xfrm>
              <a:prstGeom prst="rect">
                <a:avLst/>
              </a:prstGeom>
              <a:blipFill>
                <a:blip r:embed="rId6"/>
                <a:stretch>
                  <a:fillRect l="-870" b="-2381"/>
                </a:stretch>
              </a:blipFill>
            </p:spPr>
            <p:txBody>
              <a:bodyPr/>
              <a:lstStyle/>
              <a:p>
                <a:r>
                  <a:rPr lang="en-US">
                    <a:noFill/>
                  </a:rPr>
                  <a:t> </a:t>
                </a:r>
              </a:p>
            </p:txBody>
          </p:sp>
        </mc:Fallback>
      </mc:AlternateContent>
    </p:spTree>
    <p:extLst>
      <p:ext uri="{BB962C8B-B14F-4D97-AF65-F5344CB8AC3E}">
        <p14:creationId xmlns:p14="http://schemas.microsoft.com/office/powerpoint/2010/main" val="27546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Google Shape;1589;p47"/>
          <p:cNvPicPr preferRelativeResize="0"/>
          <p:nvPr/>
        </p:nvPicPr>
        <p:blipFill rotWithShape="1">
          <a:blip r:embed="rId3">
            <a:alphaModFix/>
          </a:blip>
          <a:srcRect l="21204"/>
          <a:stretch/>
        </p:blipFill>
        <p:spPr>
          <a:xfrm flipH="1">
            <a:off x="-78059" y="3896140"/>
            <a:ext cx="1318462" cy="1369572"/>
          </a:xfrm>
          <a:prstGeom prst="rect">
            <a:avLst/>
          </a:prstGeom>
          <a:noFill/>
          <a:ln>
            <a:noFill/>
          </a:ln>
        </p:spPr>
      </p:pic>
      <p:pic>
        <p:nvPicPr>
          <p:cNvPr id="11"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12" name="TextBox 11"/>
          <p:cNvSpPr txBox="1"/>
          <p:nvPr/>
        </p:nvSpPr>
        <p:spPr>
          <a:xfrm>
            <a:off x="2087558" y="830881"/>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p:sp>
        <p:nvSpPr>
          <p:cNvPr id="13" name="Rectangle 1"/>
          <p:cNvSpPr>
            <a:spLocks noChangeArrowheads="1"/>
          </p:cNvSpPr>
          <p:nvPr/>
        </p:nvSpPr>
        <p:spPr bwMode="auto">
          <a:xfrm>
            <a:off x="839599" y="1592316"/>
            <a:ext cx="4413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Trên giấy kẻ ô vuông (cạnh ô vuông bằng 1 cm), cho các điểm A, B, C như Hình 9.35. Tính độ dài các cạnh của tam giác ABC.</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20000"/>
                    </a14:imgEffect>
                  </a14:imgLayer>
                </a14:imgProps>
              </a:ext>
            </a:extLst>
          </a:blip>
          <a:stretch>
            <a:fillRect/>
          </a:stretch>
        </p:blipFill>
        <p:spPr>
          <a:xfrm>
            <a:off x="5681791" y="1685481"/>
            <a:ext cx="2742209" cy="2941923"/>
          </a:xfrm>
          <a:prstGeom prst="rect">
            <a:avLst/>
          </a:prstGeom>
        </p:spPr>
      </p:pic>
      <p:cxnSp>
        <p:nvCxnSpPr>
          <p:cNvPr id="15" name="Straight Connector 14"/>
          <p:cNvCxnSpPr/>
          <p:nvPr/>
        </p:nvCxnSpPr>
        <p:spPr>
          <a:xfrm flipV="1">
            <a:off x="6332807" y="2285907"/>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32807" y="3751428"/>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807" y="2285907"/>
            <a:ext cx="0" cy="1465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98328" y="2285906"/>
            <a:ext cx="0" cy="146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746221" y="1951616"/>
            <a:ext cx="370614" cy="400110"/>
          </a:xfrm>
          <a:prstGeom prst="rect">
            <a:avLst/>
          </a:prstGeom>
        </p:spPr>
        <p:txBody>
          <a:bodyPr wrap="none">
            <a:spAutoFit/>
          </a:bodyPr>
          <a:lstStyle/>
          <a:p>
            <a:r>
              <a:rPr lang="en-US" altLang="en-US" sz="2000">
                <a:ea typeface="Open Sans"/>
              </a:rPr>
              <a:t>N</a:t>
            </a:r>
            <a:endParaRPr lang="en-US"/>
          </a:p>
        </p:txBody>
      </p:sp>
      <p:sp>
        <p:nvSpPr>
          <p:cNvPr id="23" name="Rectangle 22"/>
          <p:cNvSpPr/>
          <p:nvPr/>
        </p:nvSpPr>
        <p:spPr>
          <a:xfrm>
            <a:off x="5986309" y="1951616"/>
            <a:ext cx="397866" cy="400110"/>
          </a:xfrm>
          <a:prstGeom prst="rect">
            <a:avLst/>
          </a:prstGeom>
        </p:spPr>
        <p:txBody>
          <a:bodyPr wrap="none">
            <a:spAutoFit/>
          </a:bodyPr>
          <a:lstStyle/>
          <a:p>
            <a:r>
              <a:rPr lang="en-US" altLang="en-US" sz="2000">
                <a:ea typeface="Open Sans"/>
              </a:rPr>
              <a:t>M</a:t>
            </a:r>
            <a:endParaRPr lang="en-US"/>
          </a:p>
        </p:txBody>
      </p:sp>
      <p:sp>
        <p:nvSpPr>
          <p:cNvPr id="24" name="Rectangle 23"/>
          <p:cNvSpPr/>
          <p:nvPr/>
        </p:nvSpPr>
        <p:spPr>
          <a:xfrm>
            <a:off x="6006851" y="3727890"/>
            <a:ext cx="356188" cy="400110"/>
          </a:xfrm>
          <a:prstGeom prst="rect">
            <a:avLst/>
          </a:prstGeom>
        </p:spPr>
        <p:txBody>
          <a:bodyPr wrap="none">
            <a:spAutoFit/>
          </a:bodyPr>
          <a:lstStyle/>
          <a:p>
            <a:r>
              <a:rPr lang="en-US" altLang="en-US" sz="2000">
                <a:ea typeface="Open Sans"/>
              </a:rPr>
              <a:t>P</a:t>
            </a:r>
            <a:endParaRPr lang="en-US"/>
          </a:p>
        </p:txBody>
      </p:sp>
    </p:spTree>
    <p:extLst>
      <p:ext uri="{BB962C8B-B14F-4D97-AF65-F5344CB8AC3E}">
        <p14:creationId xmlns:p14="http://schemas.microsoft.com/office/powerpoint/2010/main" val="17929299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8" name="Google Shape;1589;p47"/>
          <p:cNvPicPr preferRelativeResize="0"/>
          <p:nvPr/>
        </p:nvPicPr>
        <p:blipFill rotWithShape="1">
          <a:blip r:embed="rId3">
            <a:alphaModFix/>
          </a:blip>
          <a:srcRect l="21204"/>
          <a:stretch/>
        </p:blipFill>
        <p:spPr>
          <a:xfrm>
            <a:off x="8032805" y="4071069"/>
            <a:ext cx="1045597" cy="1207604"/>
          </a:xfrm>
          <a:prstGeom prst="rect">
            <a:avLst/>
          </a:prstGeom>
          <a:noFill/>
          <a:ln>
            <a:noFill/>
          </a:ln>
        </p:spPr>
      </p:pic>
      <p:pic>
        <p:nvPicPr>
          <p:cNvPr id="20" name="Google Shape;1590;p47"/>
          <p:cNvPicPr preferRelativeResize="0"/>
          <p:nvPr/>
        </p:nvPicPr>
        <p:blipFill>
          <a:blip r:embed="rId4">
            <a:alphaModFix/>
          </a:blip>
          <a:stretch>
            <a:fillRect/>
          </a:stretch>
        </p:blipFill>
        <p:spPr>
          <a:xfrm>
            <a:off x="18736" y="224389"/>
            <a:ext cx="890546" cy="802849"/>
          </a:xfrm>
          <a:prstGeom prst="rect">
            <a:avLst/>
          </a:prstGeom>
          <a:noFill/>
          <a:ln>
            <a:noFill/>
          </a:ln>
        </p:spPr>
      </p:pic>
      <p:pic>
        <p:nvPicPr>
          <p:cNvPr id="21" name="Picture 20"/>
          <p:cNvPicPr>
            <a:picLocks noChangeAspect="1"/>
          </p:cNvPicPr>
          <p:nvPr/>
        </p:nvPicPr>
        <p:blipFill>
          <a:blip r:embed="rId5"/>
          <a:stretch>
            <a:fillRect/>
          </a:stretch>
        </p:blipFill>
        <p:spPr>
          <a:xfrm>
            <a:off x="381659" y="1125729"/>
            <a:ext cx="2320565" cy="2490740"/>
          </a:xfrm>
          <a:prstGeom prst="rect">
            <a:avLst/>
          </a:prstGeom>
        </p:spPr>
      </p:pic>
      <p:sp>
        <p:nvSpPr>
          <p:cNvPr id="25" name="Rectangle 24"/>
          <p:cNvSpPr/>
          <p:nvPr/>
        </p:nvSpPr>
        <p:spPr>
          <a:xfrm>
            <a:off x="4396323" y="6160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2840603" y="1029336"/>
                <a:ext cx="6301408" cy="1426288"/>
              </a:xfrm>
              <a:prstGeom prst="rect">
                <a:avLst/>
              </a:prstGeom>
            </p:spPr>
            <p:txBody>
              <a:bodyPr wrap="square">
                <a:spAutoFit/>
              </a:bodyPr>
              <a:lstStyle/>
              <a:p>
                <a:pPr algn="just">
                  <a:lnSpc>
                    <a:spcPct val="150000"/>
                  </a:lnSpc>
                  <a:spcBef>
                    <a:spcPts val="400"/>
                  </a:spcBef>
                  <a:spcAft>
                    <a:spcPts val="400"/>
                  </a:spcAft>
                </a:pPr>
                <a:r>
                  <a:rPr lang="en-US" sz="1700">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en-US" sz="1700">
                    <a:effectLst/>
                    <a:latin typeface="+mn-lt"/>
                    <a:ea typeface="Dotum" panose="020B0600000101010101" pitchFamily="34" charset="-127"/>
                    <a:cs typeface="Times New Roman" panose="02020603050405020304" pitchFamily="18" charset="0"/>
                  </a:rPr>
                  <a:t>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Ta có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𝑀𝑁𝐵𝑃</m:t>
                    </m:r>
                  </m:oMath>
                </a14:m>
                <a:r>
                  <a:rPr lang="en-US" sz="1700">
                    <a:effectLst/>
                    <a:latin typeface="+mn-lt"/>
                    <a:ea typeface="Dotum" panose="020B0600000101010101" pitchFamily="34" charset="-127"/>
                    <a:cs typeface="Times New Roman" panose="02020603050405020304" pitchFamily="18" charset="0"/>
                  </a:rPr>
                  <a:t> là hình vuông. </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2840603" y="1029336"/>
                <a:ext cx="6301408" cy="1426288"/>
              </a:xfrm>
              <a:prstGeom prst="rect">
                <a:avLst/>
              </a:prstGeom>
              <a:blipFill>
                <a:blip r:embed="rId6"/>
                <a:stretch>
                  <a:fillRect l="-677"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840603" y="2521105"/>
                <a:ext cx="5730902" cy="2419124"/>
              </a:xfrm>
              <a:prstGeom prst="rect">
                <a:avLst/>
              </a:prstGeom>
            </p:spPr>
            <p:txBody>
              <a:bodyPr wrap="square">
                <a:spAutoFit/>
              </a:bodyPr>
              <a:lstStyle/>
              <a:p>
                <a:pPr lvl="0" algn="just">
                  <a:lnSpc>
                    <a:spcPct val="150000"/>
                  </a:lnSpc>
                  <a:spcBef>
                    <a:spcPts val="400"/>
                  </a:spcBef>
                  <a:spcAft>
                    <a:spcPts val="400"/>
                  </a:spcAft>
                </a:pPr>
                <a:r>
                  <a:rPr lang="en-US" sz="1700">
                    <a:ea typeface="Dotum" panose="020B0600000101010101" pitchFamily="34" charset="-127"/>
                    <a:cs typeface="Times New Roman" panose="02020603050405020304" pitchFamily="18" charset="0"/>
                  </a:rPr>
                  <a:t>Áp dụng định lí Pythagore vào các tam giác vuông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𝐴𝑀𝐶</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𝐶𝑁𝐵</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𝐴𝑃𝐵</m:t>
                    </m:r>
                  </m:oMath>
                </a14:m>
                <a:r>
                  <a:rPr lang="en-US" sz="1700">
                    <a:ea typeface="Dotum" panose="020B0600000101010101" pitchFamily="34" charset="-127"/>
                    <a:cs typeface="Times New Roman" panose="02020603050405020304" pitchFamily="18" charset="0"/>
                  </a:rPr>
                  <a:t> ta có:</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=5</m:t>
                    </m:r>
                    <m:r>
                      <a:rPr lang="en-US" sz="1700" b="0" i="0" smtClean="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5</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=13</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 </m:t>
                    </m:r>
                    <m:r>
                      <a:rPr lang="en-US" sz="1700" i="1">
                        <a:latin typeface="Cambria Math" panose="02040503050406030204" pitchFamily="18" charset="0"/>
                        <a:ea typeface="Dotum" panose="020B0600000101010101" pitchFamily="34" charset="-127"/>
                        <a:cs typeface="Times New Roman" panose="02020603050405020304" pitchFamily="18" charset="0"/>
                      </a:rPr>
                      <m:t>𝐴𝐵</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13</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=10</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10</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840603" y="2521105"/>
                <a:ext cx="5730902" cy="2419124"/>
              </a:xfrm>
              <a:prstGeom prst="rect">
                <a:avLst/>
              </a:prstGeom>
              <a:blipFill>
                <a:blip r:embed="rId7"/>
                <a:stretch>
                  <a:fillRect l="-745" r="-638" b="-277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171F56EA-DB20-5828-DA31-CA8D5E8BC1DB}"/>
              </a:ext>
            </a:extLst>
          </p:cNvPr>
          <p:cNvPicPr>
            <a:picLocks noChangeAspect="1"/>
          </p:cNvPicPr>
          <p:nvPr/>
        </p:nvPicPr>
        <p:blipFill>
          <a:blip r:embed="rId8"/>
          <a:stretch>
            <a:fillRect/>
          </a:stretch>
        </p:blipFill>
        <p:spPr>
          <a:xfrm>
            <a:off x="0" y="2203136"/>
            <a:ext cx="9144000" cy="737227"/>
          </a:xfrm>
          <a:prstGeom prst="rect">
            <a:avLst/>
          </a:prstGeom>
        </p:spPr>
      </p:pic>
    </p:spTree>
    <p:extLst>
      <p:ext uri="{BB962C8B-B14F-4D97-AF65-F5344CB8AC3E}">
        <p14:creationId xmlns:p14="http://schemas.microsoft.com/office/powerpoint/2010/main" val="79039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down)">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wipe(left)">
                                      <p:cBhvr>
                                        <p:cTn id="35" dur="500"/>
                                        <p:tgtEl>
                                          <p:spTgt spid="2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wipe(left)">
                                      <p:cBhvr>
                                        <p:cTn id="40" dur="500"/>
                                        <p:tgtEl>
                                          <p:spTgt spid="2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xEl>
                                              <p:pRg st="3" end="3"/>
                                            </p:txEl>
                                          </p:spTgt>
                                        </p:tgtEl>
                                        <p:attrNameLst>
                                          <p:attrName>style.visibility</p:attrName>
                                        </p:attrNameLst>
                                      </p:cBhvr>
                                      <p:to>
                                        <p:strVal val="visible"/>
                                      </p:to>
                                    </p:set>
                                    <p:animEffect transition="in" filter="wipe(left)">
                                      <p:cBhvr>
                                        <p:cTn id="4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1355430" y="85640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Vận dụng</a:t>
            </a:r>
            <a:r>
              <a:rPr kumimoji="0" lang="en-US" sz="2300" b="1" i="0" u="none" strike="noStrike" kern="1200" cap="none" spc="0" normalizeH="0" noProof="0">
                <a:ln>
                  <a:noFill/>
                </a:ln>
                <a:solidFill>
                  <a:srgbClr val="FFFFFF"/>
                </a:solidFill>
                <a:effectLst/>
                <a:uLnTx/>
                <a:uFillTx/>
                <a:latin typeface="Arial"/>
                <a:ea typeface="+mn-ea"/>
                <a:cs typeface="Arial" panose="020B0604020202020204" pitchFamily="34" charset="0"/>
              </a:rPr>
              <a:t> 1</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Rectangle 6"/>
          <p:cNvSpPr/>
          <p:nvPr/>
        </p:nvSpPr>
        <p:spPr>
          <a:xfrm>
            <a:off x="3462953" y="1007730"/>
            <a:ext cx="3528530" cy="400110"/>
          </a:xfrm>
          <a:prstGeom prst="rect">
            <a:avLst/>
          </a:prstGeom>
        </p:spPr>
        <p:txBody>
          <a:bodyPr wrap="none">
            <a:spAutoFit/>
          </a:bodyPr>
          <a:lstStyle/>
          <a:p>
            <a:r>
              <a:rPr lang="en-US" sz="2000">
                <a:latin typeface="+mj-lt"/>
              </a:rPr>
              <a:t>Em hãy giải bài toán mở đầu.</a:t>
            </a:r>
          </a:p>
        </p:txBody>
      </p:sp>
      <mc:AlternateContent xmlns:mc="http://schemas.openxmlformats.org/markup-compatibility/2006" xmlns:a14="http://schemas.microsoft.com/office/drawing/2010/main">
        <mc:Choice Requires="a14">
          <p:sp>
            <p:nvSpPr>
              <p:cNvPr id="8" name="Rectangle 7"/>
              <p:cNvSpPr/>
              <p:nvPr/>
            </p:nvSpPr>
            <p:spPr>
              <a:xfrm>
                <a:off x="1279129" y="1951269"/>
                <a:ext cx="6608565" cy="2765116"/>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1900">
                    <a:latin typeface="+mn-lt"/>
                    <a:ea typeface="Dotum" panose="020B0600000101010101" pitchFamily="34" charset="-127"/>
                    <a:cs typeface="Times New Roman" panose="02020603050405020304" pitchFamily="18" charset="0"/>
                  </a:rPr>
                  <a:t>Nếu điểm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900">
                    <a:effectLst/>
                    <a:latin typeface="+mn-lt"/>
                    <a:ea typeface="Dotum" panose="020B0600000101010101" pitchFamily="34" charset="-127"/>
                    <a:cs typeface="Times New Roman" panose="02020603050405020304" pitchFamily="18" charset="0"/>
                  </a:rPr>
                  <a:t> biểu diễn cho số thực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b="0">
                    <a:effectLst/>
                    <a:ea typeface="Dotum" panose="020B0600000101010101" pitchFamily="34" charset="-127"/>
                    <a:cs typeface="Times New Roman" panose="02020603050405020304" pitchFamily="18" charset="0"/>
                  </a:rPr>
                  <a:t>	</a:t>
                </a: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có độ dài là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(đvđd).</a:t>
                </a:r>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là cạnh huyền của một tam giác vuông; 2 cạnh góc vuông là hai cạnh của hình chữ nhật.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oMath>
                </a14:m>
                <a:r>
                  <a:rPr lang="en-US" sz="1900">
                    <a:effectLst/>
                    <a:latin typeface="+mn-lt"/>
                    <a:ea typeface="Dotum" panose="020B0600000101010101" pitchFamily="34" charset="-127"/>
                    <a:cs typeface="Times New Roman" panose="02020603050405020304" pitchFamily="18" charset="0"/>
                  </a:rPr>
                  <a:t>Áp dụng định lí Pythagore, có:</a:t>
                </a:r>
                <a:endParaRPr lang="en-US" sz="19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e>
                    </m:rad>
                  </m:oMath>
                </a14:m>
                <a:r>
                  <a:rPr lang="nl-NL"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79129" y="1951269"/>
                <a:ext cx="6608565" cy="2765116"/>
              </a:xfrm>
              <a:prstGeom prst="rect">
                <a:avLst/>
              </a:prstGeom>
              <a:blipFill>
                <a:blip r:embed="rId4"/>
                <a:stretch>
                  <a:fillRect l="-738" r="-830" b="-441"/>
                </a:stretch>
              </a:blipFill>
            </p:spPr>
            <p:txBody>
              <a:bodyPr/>
              <a:lstStyle/>
              <a:p>
                <a:r>
                  <a:rPr lang="en-US">
                    <a:noFill/>
                  </a:rPr>
                  <a:t> </a:t>
                </a:r>
              </a:p>
            </p:txBody>
          </p:sp>
        </mc:Fallback>
      </mc:AlternateContent>
      <p:sp>
        <p:nvSpPr>
          <p:cNvPr id="13" name="Rectangle 12"/>
          <p:cNvSpPr/>
          <p:nvPr/>
        </p:nvSpPr>
        <p:spPr>
          <a:xfrm>
            <a:off x="4273326" y="154507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anim calcmode="lin" valueType="num">
                                      <p:cBhvr>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anim calcmode="lin" valueType="num">
                                      <p:cBhvr>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91520" y="3432397"/>
            <a:ext cx="1807594" cy="1672564"/>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168582" y="3101007"/>
            <a:ext cx="1975418" cy="2287634"/>
          </a:xfrm>
          <a:prstGeom prst="rect">
            <a:avLst/>
          </a:prstGeom>
          <a:noFill/>
          <a:ln>
            <a:noFill/>
          </a:ln>
        </p:spPr>
      </p:pic>
      <p:sp>
        <p:nvSpPr>
          <p:cNvPr id="6" name="Google Shape;488;p36"/>
          <p:cNvSpPr txBox="1">
            <a:spLocks noGrp="1"/>
          </p:cNvSpPr>
          <p:nvPr>
            <p:ph type="title"/>
          </p:nvPr>
        </p:nvSpPr>
        <p:spPr>
          <a:xfrm>
            <a:off x="845296" y="726235"/>
            <a:ext cx="7401724" cy="2529300"/>
          </a:xfrm>
          <a:prstGeom prst="rect">
            <a:avLst/>
          </a:prstGeom>
        </p:spPr>
        <p:txBody>
          <a:bodyPr spcFirstLastPara="1" wrap="square" lIns="91425" tIns="91425" rIns="91425" bIns="91425" anchor="ctr" anchorCtr="0">
            <a:noAutofit/>
          </a:bodyPr>
          <a:lstStyle/>
          <a:p>
            <a:pPr lvl="0">
              <a:lnSpc>
                <a:spcPct val="150000"/>
              </a:lnSpc>
            </a:pPr>
            <a:r>
              <a:rPr lang="en-US" sz="5000" b="1">
                <a:solidFill>
                  <a:schemeClr val="accent3">
                    <a:lumMod val="50000"/>
                  </a:schemeClr>
                </a:solidFill>
                <a:latin typeface="+mn-lt"/>
              </a:rPr>
              <a:t>II. ỨNG DỤNG CỦA ĐỊNH LÍ PYTHAGORE</a:t>
            </a:r>
            <a:endParaRPr sz="5000" b="1">
              <a:solidFill>
                <a:schemeClr val="accent3">
                  <a:lumMod val="50000"/>
                </a:schemeClr>
              </a:solidFill>
              <a:latin typeface="+mn-lt"/>
            </a:endParaRPr>
          </a:p>
        </p:txBody>
      </p:sp>
    </p:spTree>
    <p:extLst>
      <p:ext uri="{BB962C8B-B14F-4D97-AF65-F5344CB8AC3E}">
        <p14:creationId xmlns:p14="http://schemas.microsoft.com/office/powerpoint/2010/main" val="14132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1: </a:t>
                </a:r>
                <a:r>
                  <a:rPr kumimoji="0" lang="vi-VN" sz="1800" b="0" i="0" u="none" strike="noStrike" kern="0" cap="none" spc="0" normalizeH="0" baseline="0" noProof="0">
                    <a:ln>
                      <a:noFill/>
                    </a:ln>
                    <a:solidFill>
                      <a:srgbClr val="000000"/>
                    </a:solidFill>
                    <a:effectLst/>
                    <a:uLnTx/>
                    <a:uFillTx/>
                    <a:sym typeface="Arial"/>
                  </a:rPr>
                  <a:t>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a:ln>
                      <a:noFill/>
                    </a:ln>
                    <a:solidFill>
                      <a:srgbClr val="000000"/>
                    </a:solidFill>
                    <a:effectLst/>
                    <a:uLnTx/>
                    <a:uFillTx/>
                    <a:sym typeface="Arial"/>
                  </a:rPr>
                  <a:t>.</a:t>
                </a: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6944" y="2464100"/>
                <a:ext cx="6347352" cy="221086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Áp dụng định lí Pythagore 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ta được</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=100</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Vì diện tích của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bằng</a:t>
                </a:r>
                <a:r>
                  <a:rPr kumimoji="0" lang="en-US" sz="1800" b="0" i="0" u="none" strike="noStrike" kern="0" cap="none" spc="0" normalizeH="0" baseline="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a:ln>
                      <a:noFill/>
                    </a:ln>
                    <a:solidFill>
                      <a:srgbClr val="000000"/>
                    </a:solidFill>
                    <a:effectLst/>
                    <a:uLnTx/>
                    <a:uFillTx/>
                    <a:sym typeface="Arial"/>
                  </a:rPr>
                  <a:t> và cũng bằng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Nên</a:t>
                </a:r>
                <a:r>
                  <a:rPr kumimoji="0" lang="en-US" sz="1800" b="0" i="0" u="none" strike="noStrike" kern="0" cap="none" spc="0" normalizeH="0" baseline="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a:ln>
                      <a:noFill/>
                    </a:ln>
                    <a:solidFill>
                      <a:srgbClr val="000000"/>
                    </a:solidFill>
                    <a:effectLst/>
                    <a:uLnTx/>
                    <a:uFillTx/>
                    <a:sym typeface="Arial"/>
                  </a:rPr>
                  <a:t>, hay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6.8</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6944" y="2464100"/>
                <a:ext cx="6347352" cy="2210862"/>
              </a:xfrm>
              <a:prstGeom prst="rect">
                <a:avLst/>
              </a:prstGeom>
              <a:blipFill>
                <a:blip r:embed="rId10"/>
                <a:stretch>
                  <a:fillRect l="-865" r="-768" b="-551"/>
                </a:stretch>
              </a:blipFill>
            </p:spPr>
            <p:txBody>
              <a:bodyPr/>
              <a:lstStyle/>
              <a:p>
                <a:r>
                  <a:rPr lang="en-US">
                    <a:noFill/>
                  </a:rPr>
                  <a:t> </a:t>
                </a:r>
              </a:p>
            </p:txBody>
          </p:sp>
        </mc:Fallback>
      </mc:AlternateContent>
    </p:spTree>
    <p:extLst>
      <p:ext uri="{BB962C8B-B14F-4D97-AF65-F5344CB8AC3E}">
        <p14:creationId xmlns:p14="http://schemas.microsoft.com/office/powerpoint/2010/main" val="55987036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dissolv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wipe(left)">
                                      <p:cBhvr>
                                        <p:cTn id="3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Arial" panose="020B0604020202020204" pitchFamily="34" charset="0"/>
                    <a:cs typeface="Arial"/>
                    <a:sym typeface="Arial"/>
                  </a:rPr>
                  <a:t>Bài toán 1: </a:t>
                </a:r>
                <a:r>
                  <a:rPr kumimoji="0" lang="vi-VN" sz="1800" b="0" i="0" u="none" strike="noStrike" kern="0" cap="none" spc="0" normalizeH="0" baseline="0" noProof="0">
                    <a:ln>
                      <a:noFill/>
                    </a:ln>
                    <a:solidFill>
                      <a:srgbClr val="000000"/>
                    </a:solidFill>
                    <a:effectLst/>
                    <a:uLnTx/>
                    <a:uFillTx/>
                    <a:latin typeface="Arial"/>
                    <a:cs typeface="Arial"/>
                    <a:sym typeface="Arial"/>
                  </a:rPr>
                  <a:t>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a:cs typeface="Arial"/>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a:cs typeface="Arial"/>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latin typeface="Arial"/>
                    <a:cs typeface="Arial"/>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a:cs typeface="Arial"/>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a:t>
                </a: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00141" y="2405240"/>
                <a:ext cx="6667443" cy="1495281"/>
              </a:xfrm>
              <a:prstGeom prst="rect">
                <a:avLst/>
              </a:prstGeom>
            </p:spPr>
            <p:txBody>
              <a:bodyPr wrap="square">
                <a:spAutoFit/>
              </a:bodyPr>
              <a:lstStyle/>
              <a:p>
                <a:pPr lvl="0">
                  <a:lnSpc>
                    <a:spcPct val="150000"/>
                  </a:lnSpc>
                  <a:spcAft>
                    <a:spcPts val="500"/>
                  </a:spcAft>
                </a:pPr>
                <a:r>
                  <a:rPr lang="vi-VN" sz="1700"/>
                  <a:t>Áp dụng định lí Pythagore cho tam giác </a:t>
                </a:r>
                <a14:m>
                  <m:oMath xmlns:m="http://schemas.openxmlformats.org/officeDocument/2006/math">
                    <m:r>
                      <a:rPr lang="vi-VN" sz="1700" i="1">
                        <a:latin typeface="Cambria Math" panose="02040503050406030204" pitchFamily="18" charset="0"/>
                      </a:rPr>
                      <m:t>𝐴</m:t>
                    </m:r>
                    <m:r>
                      <a:rPr lang="en-US" sz="1700" b="0" i="1" smtClean="0">
                        <a:latin typeface="Cambria Math" panose="02040503050406030204" pitchFamily="18" charset="0"/>
                      </a:rPr>
                      <m:t>𝐻</m:t>
                    </m:r>
                    <m:r>
                      <a:rPr lang="vi-VN" sz="1700" i="1">
                        <a:latin typeface="Cambria Math" panose="02040503050406030204" pitchFamily="18" charset="0"/>
                      </a:rPr>
                      <m:t>𝐵</m:t>
                    </m:r>
                  </m:oMath>
                </a14:m>
                <a:r>
                  <a:rPr lang="vi-VN" sz="1700"/>
                  <a:t> vuông tại </a:t>
                </a:r>
                <a14:m>
                  <m:oMath xmlns:m="http://schemas.openxmlformats.org/officeDocument/2006/math">
                    <m:r>
                      <a:rPr lang="en-US" sz="1700" b="0" i="1" smtClean="0">
                        <a:latin typeface="Cambria Math" panose="02040503050406030204" pitchFamily="18" charset="0"/>
                      </a:rPr>
                      <m:t>𝐻</m:t>
                    </m:r>
                  </m:oMath>
                </a14:m>
                <a:r>
                  <a:rPr lang="vi-VN" sz="1700"/>
                  <a:t>, ta được</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=12,9</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lvl="0" algn="just">
                  <a:lnSpc>
                    <a:spcPct val="150000"/>
                  </a:lnSpc>
                  <a:spcBef>
                    <a:spcPts val="300"/>
                  </a:spcBef>
                  <a:spcAft>
                    <a:spcPts val="300"/>
                  </a:spcAft>
                </a:pPr>
                <a:r>
                  <a:rPr lang="en-US" sz="1800" noProof="0">
                    <a:latin typeface="Arial" panose="020B0604020202020204" pitchFamily="34" charset="0"/>
                  </a:rPr>
                  <a:t>Suy ra </a:t>
                </a:r>
                <a14:m>
                  <m:oMath xmlns:m="http://schemas.openxmlformats.org/officeDocument/2006/math">
                    <m:r>
                      <a:rPr lang="en-US" sz="1800" b="0" i="1" smtClean="0">
                        <a:latin typeface="Cambria Math" panose="02040503050406030204" pitchFamily="18" charset="0"/>
                      </a:rPr>
                      <m:t>𝐶</m:t>
                    </m:r>
                    <m:r>
                      <a:rPr lang="en-US" sz="1800" i="1">
                        <a:latin typeface="Cambria Math" panose="02040503050406030204" pitchFamily="18" charset="0"/>
                      </a:rPr>
                      <m:t>𝐻</m:t>
                    </m:r>
                    <m:r>
                      <a:rPr lang="en-US" sz="1800" i="1">
                        <a:latin typeface="Cambria Math" panose="02040503050406030204" pitchFamily="18" charset="0"/>
                      </a:rPr>
                      <m:t>=</m:t>
                    </m:r>
                    <m:r>
                      <a:rPr lang="en-US" sz="1800" b="0" i="1" smtClean="0">
                        <a:latin typeface="Cambria Math" panose="02040503050406030204" pitchFamily="18" charset="0"/>
                      </a:rPr>
                      <m:t>𝐵𝐶</m:t>
                    </m:r>
                    <m:r>
                      <a:rPr lang="en-US" sz="1800" b="0" i="1" smtClean="0">
                        <a:latin typeface="Cambria Math" panose="02040503050406030204" pitchFamily="18" charset="0"/>
                      </a:rPr>
                      <m:t>−</m:t>
                    </m:r>
                    <m:r>
                      <a:rPr lang="en-US" sz="1800" b="0" i="1" smtClean="0">
                        <a:latin typeface="Cambria Math" panose="02040503050406030204" pitchFamily="18" charset="0"/>
                      </a:rPr>
                      <m:t>𝐵𝐻</m:t>
                    </m:r>
                    <m:r>
                      <a:rPr lang="en-US" sz="1800" b="0" i="1" smtClean="0">
                        <a:latin typeface="Cambria Math" panose="02040503050406030204" pitchFamily="18" charset="0"/>
                      </a:rPr>
                      <m:t>=10−3,6=6,4 (</m:t>
                    </m:r>
                    <m:r>
                      <a:rPr lang="vi-VN" sz="1800" i="1">
                        <a:latin typeface="Cambria Math" panose="02040503050406030204" pitchFamily="18" charset="0"/>
                      </a:rPr>
                      <m:t>𝑐𝑚</m:t>
                    </m:r>
                    <m:r>
                      <a:rPr lang="en-US" sz="1800" b="0" i="1" smtClean="0">
                        <a:latin typeface="Cambria Math" panose="02040503050406030204" pitchFamily="18" charset="0"/>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00141" y="2405240"/>
                <a:ext cx="6667443" cy="1495281"/>
              </a:xfrm>
              <a:prstGeom prst="rect">
                <a:avLst/>
              </a:prstGeom>
              <a:blipFill>
                <a:blip r:embed="rId10"/>
                <a:stretch>
                  <a:fillRect l="-731" b="-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87068" y="3982386"/>
                <a:ext cx="63645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b="1" i="1">
                    <a:solidFill>
                      <a:srgbClr val="FFFF00"/>
                    </a:solidFill>
                    <a:latin typeface="+mn-lt"/>
                    <a:ea typeface="Arial" panose="020B0604020202020204" pitchFamily="34" charset="0"/>
                    <a:cs typeface="Times New Roman" panose="02020603050405020304" pitchFamily="18" charset="0"/>
                  </a:rPr>
                  <a:t>Nhận xét</a:t>
                </a:r>
                <a:r>
                  <a:rPr lang="en-US" sz="1800" i="1">
                    <a:solidFill>
                      <a:srgbClr val="FFFF00"/>
                    </a:solidFill>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Nếu tam giác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đường cao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oMath>
                </a14:m>
                <a:r>
                  <a:rPr lang="en-US" sz="1800">
                    <a:effectLst/>
                    <a:latin typeface="+mn-lt"/>
                    <a:ea typeface="Dotum" panose="020B0600000101010101" pitchFamily="34" charset="-127"/>
                    <a:cs typeface="Times New Roman" panose="02020603050405020304" pitchFamily="18" charset="0"/>
                  </a:rPr>
                  <a:t>, các cạnh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r>
                  <a:rPr lang="en-US"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7068" y="3982386"/>
                <a:ext cx="6364552" cy="923330"/>
              </a:xfrm>
              <a:prstGeom prst="rect">
                <a:avLst/>
              </a:prstGeom>
              <a:blipFill>
                <a:blip r:embed="rId11"/>
                <a:stretch>
                  <a:fillRect l="-572" r="-572" b="-2564"/>
                </a:stretch>
              </a:blipFill>
            </p:spPr>
            <p:txBody>
              <a:bodyPr/>
              <a:lstStyle/>
              <a:p>
                <a:r>
                  <a:rPr lang="en-US">
                    <a:noFill/>
                  </a:rPr>
                  <a:t> </a:t>
                </a:r>
              </a:p>
            </p:txBody>
          </p:sp>
        </mc:Fallback>
      </mc:AlternateContent>
    </p:spTree>
    <p:extLst>
      <p:ext uri="{BB962C8B-B14F-4D97-AF65-F5344CB8AC3E}">
        <p14:creationId xmlns:p14="http://schemas.microsoft.com/office/powerpoint/2010/main" val="34957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765074" y="4108310"/>
            <a:ext cx="806162" cy="980745"/>
          </a:xfrm>
          <a:prstGeom prst="rect">
            <a:avLst/>
          </a:prstGeom>
          <a:noFill/>
          <a:ln>
            <a:noFill/>
          </a:ln>
        </p:spPr>
      </p:pic>
      <p:pic>
        <p:nvPicPr>
          <p:cNvPr id="18" name="Google Shape;1299;p38"/>
          <p:cNvPicPr preferRelativeResize="0"/>
          <p:nvPr/>
        </p:nvPicPr>
        <p:blipFill>
          <a:blip r:embed="rId4">
            <a:alphaModFix/>
          </a:blip>
          <a:stretch>
            <a:fillRect/>
          </a:stretch>
        </p:blipFill>
        <p:spPr>
          <a:xfrm>
            <a:off x="193060" y="134580"/>
            <a:ext cx="879805" cy="1215795"/>
          </a:xfrm>
          <a:prstGeom prst="rect">
            <a:avLst/>
          </a:prstGeom>
          <a:noFill/>
          <a:ln>
            <a:noFill/>
          </a:ln>
        </p:spPr>
      </p:pic>
      <p:sp>
        <p:nvSpPr>
          <p:cNvPr id="20" name="TextBox 19"/>
          <p:cNvSpPr txBox="1"/>
          <p:nvPr/>
        </p:nvSpPr>
        <p:spPr>
          <a:xfrm>
            <a:off x="3185196" y="773551"/>
            <a:ext cx="2775163" cy="584775"/>
          </a:xfrm>
          <a:prstGeom prst="rect">
            <a:avLst/>
          </a:prstGeom>
          <a:noFill/>
        </p:spPr>
        <p:txBody>
          <a:bodyPr wrap="square" rtlCol="0">
            <a:spAutoFit/>
          </a:bodyPr>
          <a:lstStyle/>
          <a:p>
            <a:pPr algn="ctr">
              <a:buClr>
                <a:srgbClr val="000000"/>
              </a:buClr>
              <a:buFont typeface="Arial"/>
              <a:buNone/>
            </a:pPr>
            <a:r>
              <a:rPr lang="en-US" sz="32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1" name="Rectangle 20"/>
          <p:cNvSpPr/>
          <p:nvPr/>
        </p:nvSpPr>
        <p:spPr>
          <a:xfrm>
            <a:off x="493892" y="1438996"/>
            <a:ext cx="8157773" cy="2862322"/>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Bạn Lan vẽ một hình chữ nhật với chiều rộng và chiều dài lần lượt là 1;3 (đơn vị độ dài). Sau đó Lan đặt lên trục số một đoạn OM có độ dài bằng độ dài của đường chéo hình chữ nhật vừa vẽ (trục số nằm ngang và M nằm bên phải gốc O). Hỏi điểm M biểu diễn số thực nào? Biết rằng đơn vị độ dài trên trục số và đơn vị độ dài đo kích thước hình chữ nhật là như nhau.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7" name="TextBox 6"/>
          <p:cNvSpPr txBox="1"/>
          <p:nvPr/>
        </p:nvSpPr>
        <p:spPr>
          <a:xfrm>
            <a:off x="3582399" y="409193"/>
            <a:ext cx="1896046" cy="6001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Arial"/>
                <a:ea typeface="+mn-ea"/>
                <a:cs typeface="Arial" panose="020B0604020202020204" pitchFamily="34" charset="0"/>
              </a:rPr>
              <a:t>Luyện tập 2</a:t>
            </a:r>
          </a:p>
        </p:txBody>
      </p:sp>
      <mc:AlternateContent xmlns:mc="http://schemas.openxmlformats.org/markup-compatibility/2006" xmlns:a14="http://schemas.microsoft.com/office/drawing/2010/main">
        <mc:Choice Requires="a14">
          <p:sp>
            <p:nvSpPr>
              <p:cNvPr id="8" name="Rectangle 7"/>
              <p:cNvSpPr/>
              <p:nvPr/>
            </p:nvSpPr>
            <p:spPr>
              <a:xfrm>
                <a:off x="731687" y="1115581"/>
                <a:ext cx="7597471" cy="923330"/>
              </a:xfrm>
              <a:prstGeom prst="rect">
                <a:avLst/>
              </a:prstGeom>
            </p:spPr>
            <p:txBody>
              <a:bodyPr wrap="square">
                <a:spAutoFit/>
              </a:bodyPr>
              <a:lstStyle/>
              <a:p>
                <a:pPr algn="just">
                  <a:lnSpc>
                    <a:spcPct val="150000"/>
                  </a:lnSpc>
                </a:pPr>
                <a:r>
                  <a:rPr lang="vi-VN" sz="1800">
                    <a:latin typeface="+mn-lt"/>
                  </a:rPr>
                  <a:t>Cho tam giác vuông với kích thước như Hình 9.37. Hãy tính độ dài </a:t>
                </a:r>
                <a14:m>
                  <m:oMath xmlns:m="http://schemas.openxmlformats.org/officeDocument/2006/math">
                    <m:r>
                      <a:rPr lang="vi-VN" sz="1800" i="1" smtClean="0">
                        <a:latin typeface="Cambria Math" panose="02040503050406030204" pitchFamily="18" charset="0"/>
                      </a:rPr>
                      <m:t>𝑥</m:t>
                    </m:r>
                  </m:oMath>
                </a14:m>
                <a:r>
                  <a:rPr lang="vi-VN" sz="1800">
                    <a:latin typeface="+mn-lt"/>
                  </a:rPr>
                  <a:t> và cho biết những tam giác nào đồng dạng, viết đúng kí hiệu đồng dạng</a:t>
                </a:r>
                <a:r>
                  <a:rPr lang="en-US" sz="1800">
                    <a:latin typeface="+mn-lt"/>
                  </a:rPr>
                  <a:t>.</a:t>
                </a:r>
                <a:r>
                  <a:rPr lang="vi-VN" sz="1800">
                    <a:latin typeface="+mn-lt"/>
                  </a:rPr>
                  <a:t> </a:t>
                </a:r>
                <a:endParaRPr lang="en-US" sz="18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731687" y="1115581"/>
                <a:ext cx="7597471" cy="923330"/>
              </a:xfrm>
              <a:prstGeom prst="rect">
                <a:avLst/>
              </a:prstGeom>
              <a:blipFill>
                <a:blip r:embed="rId3"/>
                <a:stretch>
                  <a:fillRect l="-642" r="-722" b="-4636"/>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595114" y="2251359"/>
            <a:ext cx="7870618" cy="1944793"/>
          </a:xfrm>
          <a:prstGeom prst="rect">
            <a:avLst/>
          </a:prstGeom>
        </p:spPr>
      </p:pic>
      <p:pic>
        <p:nvPicPr>
          <p:cNvPr id="12" name="Picture 11"/>
          <p:cNvPicPr>
            <a:picLocks noChangeAspect="1"/>
          </p:cNvPicPr>
          <p:nvPr/>
        </p:nvPicPr>
        <p:blipFill>
          <a:blip r:embed="rId6"/>
          <a:stretch>
            <a:fillRect/>
          </a:stretch>
        </p:blipFill>
        <p:spPr>
          <a:xfrm>
            <a:off x="8203967" y="4011067"/>
            <a:ext cx="645833" cy="930000"/>
          </a:xfrm>
          <a:prstGeom prst="rect">
            <a:avLst/>
          </a:prstGeom>
        </p:spPr>
      </p:pic>
      <p:pic>
        <p:nvPicPr>
          <p:cNvPr id="2" name="Picture 1">
            <a:extLst>
              <a:ext uri="{FF2B5EF4-FFF2-40B4-BE49-F238E27FC236}">
                <a16:creationId xmlns:a16="http://schemas.microsoft.com/office/drawing/2014/main" id="{1B2B6CEA-651C-8204-8C0E-2EAB9A3C6A34}"/>
              </a:ext>
            </a:extLst>
          </p:cNvPr>
          <p:cNvPicPr>
            <a:picLocks noChangeAspect="1"/>
          </p:cNvPicPr>
          <p:nvPr/>
        </p:nvPicPr>
        <p:blipFill>
          <a:blip r:embed="rId7"/>
          <a:stretch>
            <a:fillRect/>
          </a:stretch>
        </p:blipFill>
        <p:spPr>
          <a:xfrm>
            <a:off x="0" y="2203136"/>
            <a:ext cx="9144000" cy="737227"/>
          </a:xfrm>
          <a:prstGeom prst="rect">
            <a:avLst/>
          </a:prstGeom>
        </p:spPr>
      </p:pic>
    </p:spTree>
    <p:extLst>
      <p:ext uri="{BB962C8B-B14F-4D97-AF65-F5344CB8AC3E}">
        <p14:creationId xmlns:p14="http://schemas.microsoft.com/office/powerpoint/2010/main" val="31013443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03967" y="4011067"/>
            <a:ext cx="645833" cy="930000"/>
          </a:xfrm>
          <a:prstGeom prst="rect">
            <a:avLst/>
          </a:prstGeom>
        </p:spPr>
      </p:pic>
      <p:pic>
        <p:nvPicPr>
          <p:cNvPr id="3" name="Picture 2"/>
          <p:cNvPicPr>
            <a:picLocks noChangeAspect="1"/>
          </p:cNvPicPr>
          <p:nvPr/>
        </p:nvPicPr>
        <p:blipFill>
          <a:blip r:embed="rId4"/>
          <a:stretch>
            <a:fillRect/>
          </a:stretch>
        </p:blipFill>
        <p:spPr>
          <a:xfrm>
            <a:off x="305622" y="148103"/>
            <a:ext cx="8516850" cy="1943090"/>
          </a:xfrm>
          <a:prstGeom prst="rect">
            <a:avLst/>
          </a:prstGeom>
        </p:spPr>
      </p:pic>
      <p:sp>
        <p:nvSpPr>
          <p:cNvPr id="10" name="Rectangle 9"/>
          <p:cNvSpPr/>
          <p:nvPr/>
        </p:nvSpPr>
        <p:spPr>
          <a:xfrm>
            <a:off x="1094187" y="243877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926987" y="2330437"/>
                <a:ext cx="5849390" cy="2541530"/>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12</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13</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13</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12</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𝐸𝐷</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𝐷𝐹</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Do đó: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𝑀𝑃𝑁</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26987" y="2330437"/>
                <a:ext cx="5849390" cy="2541530"/>
              </a:xfrm>
              <a:prstGeom prst="rect">
                <a:avLst/>
              </a:prstGeom>
              <a:blipFill>
                <a:blip r:embed="rId5"/>
                <a:stretch>
                  <a:fillRect l="-833" b="-959"/>
                </a:stretch>
              </a:blipFill>
            </p:spPr>
            <p:txBody>
              <a:bodyPr/>
              <a:lstStyle/>
              <a:p>
                <a:r>
                  <a:rPr lang="en-US">
                    <a:noFill/>
                  </a:rPr>
                  <a:t> </a:t>
                </a:r>
              </a:p>
            </p:txBody>
          </p:sp>
        </mc:Fallback>
      </mc:AlternateContent>
    </p:spTree>
    <p:extLst>
      <p:ext uri="{BB962C8B-B14F-4D97-AF65-F5344CB8AC3E}">
        <p14:creationId xmlns:p14="http://schemas.microsoft.com/office/powerpoint/2010/main" val="412872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598040" y="73295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 2</a:t>
            </a:r>
          </a:p>
        </p:txBody>
      </p:sp>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13"/>
          <p:cNvSpPr/>
          <p:nvPr/>
        </p:nvSpPr>
        <p:spPr>
          <a:xfrm>
            <a:off x="536877" y="1438497"/>
            <a:ext cx="5036990" cy="3416320"/>
          </a:xfrm>
          <a:prstGeom prst="rect">
            <a:avLst/>
          </a:prstGeom>
        </p:spPr>
        <p:txBody>
          <a:bodyPr wrap="square">
            <a:spAutoFit/>
          </a:bodyPr>
          <a:lstStyle/>
          <a:p>
            <a:pPr lvl="0" algn="just">
              <a:lnSpc>
                <a:spcPct val="150000"/>
              </a:lnSpc>
            </a:pPr>
            <a:r>
              <a:rPr lang="vi-VN" sz="1800"/>
              <a:t>Để đón được một người khách, một xe taxi xuất phát từ vị trí điểm A, chạy dọc một con phố dài 3km đến điểm B thì rẽ vuông góc sang trái, chạy được 3km đến điểm C thì tài xế cho xe rẽ vuông góc sang phải, chạy 1km nữa thì gặp người khách tại điểm D (H.9.38). Hỏi lúc đầu, khoảng cách từ chỗ người lái xe đến người khác là bao nhiêu kilômét</a:t>
            </a:r>
            <a:r>
              <a:rPr lang="en-US" sz="1800"/>
              <a:t>?</a:t>
            </a:r>
            <a:endParaRPr lang="vi-VN" sz="180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3011" y="1498636"/>
            <a:ext cx="2921217" cy="2090316"/>
          </a:xfrm>
          <a:prstGeom prst="rect">
            <a:avLst/>
          </a:prstGeom>
        </p:spPr>
      </p:pic>
    </p:spTree>
    <p:extLst>
      <p:ext uri="{BB962C8B-B14F-4D97-AF65-F5344CB8AC3E}">
        <p14:creationId xmlns:p14="http://schemas.microsoft.com/office/powerpoint/2010/main" val="380319205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5428" y="1538490"/>
            <a:ext cx="2921217" cy="2090316"/>
          </a:xfrm>
          <a:prstGeom prst="rect">
            <a:avLst/>
          </a:prstGeom>
        </p:spPr>
      </p:pic>
      <p:sp>
        <p:nvSpPr>
          <p:cNvPr id="13" name="Rectangle 12"/>
          <p:cNvSpPr/>
          <p:nvPr/>
        </p:nvSpPr>
        <p:spPr>
          <a:xfrm>
            <a:off x="4425782" y="88542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526400" y="1457024"/>
                <a:ext cx="5045103" cy="2594685"/>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Do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𝐴𝐵𝐶𝑀</m:t>
                    </m:r>
                  </m:oMath>
                </a14:m>
                <a:r>
                  <a:rPr lang="en-US" sz="1800">
                    <a:effectLst/>
                    <a:latin typeface="+mn-lt"/>
                    <a:ea typeface="Dotum" panose="020B0600000101010101" pitchFamily="34" charset="-127"/>
                    <a:cs typeface="Times New Roman" panose="02020603050405020304" pitchFamily="18" charset="0"/>
                  </a:rPr>
                  <a:t> là hình vuông nên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𝑀𝐷</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800" i="1">
                        <a:effectLst/>
                        <a:latin typeface="Cambria Math" panose="02040503050406030204" pitchFamily="18" charset="0"/>
                        <a:ea typeface="Arial" panose="020B0604020202020204" pitchFamily="34" charset="0"/>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a:effectLst/>
                    <a:latin typeface="+mn-l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𝐴𝑀𝐷</m:t>
                    </m:r>
                  </m:oMath>
                </a14:m>
                <a:r>
                  <a:rPr lang="en-US" sz="1800">
                    <a:effectLst/>
                    <a:latin typeface="+mn-lt"/>
                    <a:ea typeface="Dotum" panose="020B0600000101010101" pitchFamily="34" charset="-127"/>
                    <a:cs typeface="Times New Roman" panose="02020603050405020304" pitchFamily="18" charset="0"/>
                  </a:rPr>
                  <a:t>, ta có: </a:t>
                </a:r>
              </a:p>
              <a:p>
                <a:pPr algn="ctr">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𝐴𝐷</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526400" y="1457024"/>
                <a:ext cx="5045103" cy="2594685"/>
              </a:xfrm>
              <a:prstGeom prst="rect">
                <a:avLst/>
              </a:prstGeom>
              <a:blipFill>
                <a:blip r:embed="rId6"/>
                <a:stretch>
                  <a:fillRect l="-966" r="-966" b="-939"/>
                </a:stretch>
              </a:blipFill>
            </p:spPr>
            <p:txBody>
              <a:bodyPr/>
              <a:lstStyle/>
              <a:p>
                <a:r>
                  <a:rPr lang="en-US">
                    <a:noFill/>
                  </a:rPr>
                  <a:t> </a:t>
                </a:r>
              </a:p>
            </p:txBody>
          </p:sp>
        </mc:Fallback>
      </mc:AlternateContent>
    </p:spTree>
    <p:extLst>
      <p:ext uri="{BB962C8B-B14F-4D97-AF65-F5344CB8AC3E}">
        <p14:creationId xmlns:p14="http://schemas.microsoft.com/office/powerpoint/2010/main" val="204198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left)">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7" dur="500"/>
                                        <p:tgtEl>
                                          <p:spTgt spid="17">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down)">
                                      <p:cBhvr>
                                        <p:cTn id="3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450381" y="285789"/>
            <a:ext cx="4356396"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lgn="ctr" defTabSz="457200">
              <a:buClr>
                <a:srgbClr val="070185"/>
              </a:buClr>
            </a:pPr>
            <a:r>
              <a:rPr lang="nl-NL" sz="2000" b="1" kern="1200">
                <a:solidFill>
                  <a:srgbClr val="000000"/>
                </a:solidFill>
                <a:latin typeface="Arial" panose="020B0604020202020204" pitchFamily="34" charset="0"/>
                <a:ea typeface="+mn-ea"/>
                <a:cs typeface="Arial" panose="020B0604020202020204" pitchFamily="34" charset="0"/>
                <a:sym typeface="Arial"/>
              </a:rPr>
              <a:t>Chứng minh tính chất hình học</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Rectangle 12"/>
          <p:cNvSpPr/>
          <p:nvPr/>
        </p:nvSpPr>
        <p:spPr>
          <a:xfrm>
            <a:off x="4279765" y="242870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2326" y="2779723"/>
                <a:ext cx="5738373" cy="2169825"/>
              </a:xfrm>
              <a:prstGeom prst="rect">
                <a:avLst/>
              </a:prstGeom>
            </p:spPr>
            <p:txBody>
              <a:bodyPr wrap="square">
                <a:spAutoFit/>
              </a:bodyPr>
              <a:lstStyle/>
              <a:p>
                <a:pPr lvl="0" algn="just">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Áp dụng định lí Pythagore cho</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hai</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tam giác </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vuông</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và</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𝐴</m:t>
                    </m:r>
                    <m:r>
                      <a:rPr lang="en-US" sz="1800" i="1">
                        <a:latin typeface="Cambria Math" panose="02040503050406030204" pitchFamily="18" charset="0"/>
                      </a:rPr>
                      <m:t>𝑀</m:t>
                    </m:r>
                    <m:r>
                      <a:rPr lang="en-US" sz="1800" b="0" i="1" smtClean="0">
                        <a:latin typeface="Cambria Math" panose="02040503050406030204" pitchFamily="18" charset="0"/>
                      </a:rPr>
                      <m:t>𝐷</m:t>
                    </m:r>
                  </m:oMath>
                </a14:m>
                <a:r>
                  <a:rPr lang="en-US" sz="1800">
                    <a:latin typeface="Arial" panose="020B0604020202020204" pitchFamily="34" charset="0"/>
                  </a:rPr>
                  <a:t> ta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được</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p>
              <a:p>
                <a:pPr lvl="0" algn="ctr">
                  <a:lnSpc>
                    <a:spcPct val="150000"/>
                  </a:lnSpc>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h</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𝑐</m:t>
                        </m:r>
                      </m:e>
                      <m:sup>
                        <m:r>
                          <a:rPr lang="en-US" sz="1800" i="1">
                            <a:latin typeface="Cambria Math" panose="02040503050406030204" pitchFamily="18" charset="0"/>
                          </a:rPr>
                          <m:t>2</m:t>
                        </m:r>
                      </m:sup>
                    </m:sSup>
                    <m:r>
                      <a:rPr lang="en-US" sz="1800" b="0" i="1" smtClean="0">
                        <a:latin typeface="Cambria Math" panose="02040503050406030204" pitchFamily="18" charset="0"/>
                      </a:rPr>
                      <m:t>          (1)</m:t>
                    </m:r>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lvl="0" algn="ctr">
                  <a:lnSpc>
                    <a:spcPct val="150000"/>
                  </a:lnSpc>
                </a:pPr>
                <a:r>
                  <a:rPr lang="en-US" sz="1800"/>
                  <a:t>Và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b="0" i="1" smtClean="0">
                            <a:latin typeface="Cambria Math" panose="02040503050406030204" pitchFamily="18" charset="0"/>
                          </a:rPr>
                          <m:t>𝐷</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𝐴𝑀</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𝐷</m:t>
                        </m:r>
                        <m:r>
                          <a:rPr lang="en-US" sz="1800" i="1">
                            <a:latin typeface="Cambria Math" panose="02040503050406030204" pitchFamily="18" charset="0"/>
                          </a:rPr>
                          <m:t>𝑀</m:t>
                        </m:r>
                      </m:e>
                      <m:sup>
                        <m:r>
                          <a:rPr lang="en-US" sz="1800" i="1">
                            <a:latin typeface="Cambria Math" panose="02040503050406030204" pitchFamily="18" charset="0"/>
                          </a:rPr>
                          <m:t>2</m:t>
                        </m:r>
                      </m:sup>
                    </m:sSup>
                  </m:oMath>
                </a14:m>
                <a:r>
                  <a:rPr lang="vi-VN" sz="1800">
                    <a:latin typeface="Arial" panose="020B0604020202020204" pitchFamily="34" charset="0"/>
                  </a:rPr>
                  <a:t>, hay</a:t>
                </a:r>
                <a:r>
                  <a:rPr lang="en-US" sz="1800">
                    <a:latin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𝑑</m:t>
                        </m:r>
                      </m:e>
                      <m:sup>
                        <m:r>
                          <a:rPr lang="en-US" sz="1800" i="1">
                            <a:latin typeface="Cambria Math" panose="02040503050406030204" pitchFamily="18" charset="0"/>
                          </a:rPr>
                          <m:t>2</m:t>
                        </m:r>
                      </m:sup>
                    </m:sSup>
                    <m:r>
                      <a:rPr lang="en-US" sz="1800" i="1">
                        <a:latin typeface="Cambria Math" panose="02040503050406030204" pitchFamily="18" charset="0"/>
                      </a:rPr>
                      <m:t>   (</m:t>
                    </m:r>
                    <m:r>
                      <a:rPr lang="en-US" sz="1800" b="0" i="1" smtClean="0">
                        <a:latin typeface="Cambria Math" panose="02040503050406030204" pitchFamily="18" charset="0"/>
                      </a:rPr>
                      <m:t>2</m:t>
                    </m:r>
                    <m:r>
                      <a:rPr lang="en-US" sz="1800" i="1">
                        <a:latin typeface="Cambria Math" panose="02040503050406030204" pitchFamily="18" charset="0"/>
                      </a:rPr>
                      <m:t>)</m:t>
                    </m:r>
                  </m:oMath>
                </a14:m>
                <a:endParaRPr lang="en-US" sz="1800">
                  <a:latin typeface="Arial" panose="020B0604020202020204" pitchFamily="34" charset="0"/>
                </a:endParaRPr>
              </a:p>
              <a:p>
                <a:pPr lvl="0" algn="just">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Vì</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𝑐</m:t>
                    </m:r>
                    <m:r>
                      <a:rPr lang="vi-VN" sz="1800" i="1">
                        <a:latin typeface="Cambria Math" panose="02040503050406030204" pitchFamily="18" charset="0"/>
                      </a:rPr>
                      <m:t>&lt;</m:t>
                    </m:r>
                    <m:r>
                      <a:rPr lang="vi-VN" sz="1800" i="1">
                        <a:latin typeface="Cambria Math" panose="02040503050406030204" pitchFamily="18" charset="0"/>
                      </a:rPr>
                      <m:t>𝑑</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từ (1) và (2) suy ra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&lt;</m:t>
                    </m:r>
                    <m:sSup>
                      <m:sSupPr>
                        <m:ctrlPr>
                          <a:rPr lang="en-US" sz="1800" i="1">
                            <a:latin typeface="Cambria Math" panose="02040503050406030204" pitchFamily="18" charset="0"/>
                          </a:rPr>
                        </m:ctrlPr>
                      </m:sSupPr>
                      <m:e>
                        <m:r>
                          <a:rPr lang="en-US" sz="1800" i="1">
                            <a:latin typeface="Cambria Math" panose="02040503050406030204" pitchFamily="18" charset="0"/>
                          </a:rPr>
                          <m:t>𝑏</m:t>
                        </m:r>
                      </m:e>
                      <m:sup>
                        <m:r>
                          <a:rPr lang="en-US" sz="1800" i="1">
                            <a:latin typeface="Cambria Math" panose="02040503050406030204" pitchFamily="18" charset="0"/>
                          </a:rPr>
                          <m:t>2</m:t>
                        </m:r>
                      </m:sup>
                    </m:sSup>
                  </m:oMath>
                </a14:m>
                <a:r>
                  <a:rPr kumimoji="0" lang="en-US" sz="1800" b="0" i="0" u="none" strike="noStrike" kern="0" cap="none" spc="0" normalizeH="0" baseline="0" noProof="0">
                    <a:ln>
                      <a:noFill/>
                    </a:ln>
                    <a:solidFill>
                      <a:srgbClr val="000000"/>
                    </a:solidFill>
                    <a:effectLst/>
                    <a:uLnTx/>
                    <a:uFillTx/>
                    <a:sym typeface="Arial"/>
                  </a:rPr>
                  <a:t>. Do đó</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r>
                      <a:rPr lang="vi-VN" sz="1800" i="1">
                        <a:latin typeface="Cambria Math" panose="02040503050406030204" pitchFamily="18" charset="0"/>
                      </a:rPr>
                      <m:t>𝑎</m:t>
                    </m:r>
                    <m:r>
                      <a:rPr lang="vi-VN" sz="1800" i="1">
                        <a:latin typeface="Cambria Math" panose="02040503050406030204" pitchFamily="18" charset="0"/>
                      </a:rPr>
                      <m:t>&lt;</m:t>
                    </m:r>
                    <m:r>
                      <a:rPr lang="vi-VN" sz="1800" i="1">
                        <a:latin typeface="Cambria Math" panose="02040503050406030204" pitchFamily="18" charset="0"/>
                      </a:rPr>
                      <m:t>𝑏</m:t>
                    </m:r>
                    <m:r>
                      <a:rPr lang="en-US" sz="1800" b="0" i="1" smtClean="0">
                        <a:latin typeface="Cambria Math" panose="02040503050406030204" pitchFamily="18" charset="0"/>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2326" y="2779723"/>
                <a:ext cx="5738373" cy="2169825"/>
              </a:xfrm>
              <a:prstGeom prst="rect">
                <a:avLst/>
              </a:prstGeom>
              <a:blipFill>
                <a:blip r:embed="rId3"/>
                <a:stretch>
                  <a:fillRect l="-956" r="-850" b="-1404"/>
                </a:stretch>
              </a:blipFill>
            </p:spPr>
            <p:txBody>
              <a:bodyPr/>
              <a:lstStyle/>
              <a:p>
                <a:r>
                  <a:rPr lang="en-US">
                    <a:noFill/>
                  </a:rPr>
                  <a:t> </a:t>
                </a:r>
              </a:p>
            </p:txBody>
          </p:sp>
        </mc:Fallback>
      </mc:AlternateContent>
      <p:sp>
        <p:nvSpPr>
          <p:cNvPr id="30" name="Rounded Rectangle 29"/>
          <p:cNvSpPr/>
          <p:nvPr/>
        </p:nvSpPr>
        <p:spPr>
          <a:xfrm>
            <a:off x="8423599" y="10861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32" name="Rounded Rectangle 31"/>
          <p:cNvSpPr/>
          <p:nvPr/>
        </p:nvSpPr>
        <p:spPr>
          <a:xfrm>
            <a:off x="8624739" y="158565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6301613" y="2699963"/>
            <a:ext cx="2603218" cy="2219136"/>
          </a:xfrm>
          <a:prstGeom prst="rect">
            <a:avLst/>
          </a:prstGeom>
        </p:spPr>
      </p:pic>
      <p:sp>
        <p:nvSpPr>
          <p:cNvPr id="34" name="Rounded Rectangle 33"/>
          <p:cNvSpPr/>
          <p:nvPr/>
        </p:nvSpPr>
        <p:spPr>
          <a:xfrm>
            <a:off x="8423599" y="66237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311942" y="756706"/>
                <a:ext cx="8521956" cy="1800493"/>
              </a:xfrm>
              <a:prstGeom prst="rect">
                <a:avLst/>
              </a:prstGeom>
            </p:spPr>
            <p:txBody>
              <a:bodyPr wrap="square">
                <a:spAutoFit/>
              </a:bodyPr>
              <a:lstStyle/>
              <a:p>
                <a:pPr lvl="0" algn="just">
                  <a:lnSpc>
                    <a:spcPct val="150000"/>
                  </a:lnSpc>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a:t>
                </a:r>
                <a:r>
                  <a:rPr lang="en-US" sz="2000" b="1">
                    <a:solidFill>
                      <a:srgbClr val="C00000"/>
                    </a:solidFill>
                    <a:ea typeface="Arial" panose="020B0604020202020204" pitchFamily="34" charset="0"/>
                  </a:rPr>
                  <a:t>2</a:t>
                </a: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 </a:t>
                </a:r>
                <a:r>
                  <a:rPr lang="vi-VN" sz="1800"/>
                  <a:t>Một chiếc cột có chiều cao </a:t>
                </a:r>
                <a14:m>
                  <m:oMath xmlns:m="http://schemas.openxmlformats.org/officeDocument/2006/math">
                    <m:r>
                      <a:rPr lang="vi-VN" sz="1800" i="1" smtClean="0">
                        <a:latin typeface="Cambria Math" panose="02040503050406030204" pitchFamily="18" charset="0"/>
                      </a:rPr>
                      <m:t>h</m:t>
                    </m:r>
                  </m:oMath>
                </a14:m>
                <a:r>
                  <a:rPr lang="vi-VN" sz="1800"/>
                  <a:t> dựng thẳng đứng trên mặt đất tại điểm </a:t>
                </a:r>
                <a14:m>
                  <m:oMath xmlns:m="http://schemas.openxmlformats.org/officeDocument/2006/math">
                    <m:r>
                      <a:rPr lang="vi-VN" sz="1800" i="1" smtClean="0">
                        <a:latin typeface="Cambria Math" panose="02040503050406030204" pitchFamily="18" charset="0"/>
                      </a:rPr>
                      <m:t>𝑀</m:t>
                    </m:r>
                  </m:oMath>
                </a14:m>
                <a:r>
                  <a:rPr lang="vi-VN" sz="1800"/>
                  <a:t>, người ta kéo căng các sợi dây từ đỉnh cột (điểm </a:t>
                </a:r>
                <a14:m>
                  <m:oMath xmlns:m="http://schemas.openxmlformats.org/officeDocument/2006/math">
                    <m:r>
                      <a:rPr lang="vi-VN" sz="1800" i="1" smtClean="0">
                        <a:latin typeface="Cambria Math" panose="02040503050406030204" pitchFamily="18" charset="0"/>
                      </a:rPr>
                      <m:t>𝐴</m:t>
                    </m:r>
                  </m:oMath>
                </a14:m>
                <a:r>
                  <a:rPr lang="vi-VN" sz="1800"/>
                  <a:t>) lần lượt đến các điểm </a:t>
                </a:r>
                <a14:m>
                  <m:oMath xmlns:m="http://schemas.openxmlformats.org/officeDocument/2006/math">
                    <m:r>
                      <a:rPr lang="vi-VN" sz="1800" i="1" smtClean="0">
                        <a:latin typeface="Cambria Math" panose="02040503050406030204" pitchFamily="18" charset="0"/>
                      </a:rPr>
                      <m:t>𝐶</m:t>
                    </m:r>
                  </m:oMath>
                </a14:m>
                <a:r>
                  <a:rPr lang="vi-VN" sz="1800"/>
                  <a:t> và </a:t>
                </a:r>
                <a14:m>
                  <m:oMath xmlns:m="http://schemas.openxmlformats.org/officeDocument/2006/math">
                    <m:r>
                      <a:rPr lang="vi-VN" sz="1800" i="1" smtClean="0">
                        <a:latin typeface="Cambria Math" panose="02040503050406030204" pitchFamily="18" charset="0"/>
                      </a:rPr>
                      <m:t>𝐷</m:t>
                    </m:r>
                  </m:oMath>
                </a14:m>
                <a:r>
                  <a:rPr lang="vi-VN" sz="1800"/>
                  <a:t> trên mặt đất (H.9.39). Biết rằng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𝐴𝐷</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r>
                      <a:rPr lang="vi-VN" sz="1800" i="1" smtClean="0">
                        <a:latin typeface="Cambria Math" panose="02040503050406030204" pitchFamily="18" charset="0"/>
                      </a:rPr>
                      <m:t>𝐶𝑀</m:t>
                    </m:r>
                    <m:r>
                      <a:rPr lang="vi-VN" sz="1800" i="1" smtClean="0">
                        <a:latin typeface="Cambria Math" panose="02040503050406030204" pitchFamily="18" charset="0"/>
                      </a:rPr>
                      <m:t>=</m:t>
                    </m:r>
                    <m:r>
                      <a:rPr lang="en-US" sz="1800" b="0" i="1" smtClean="0">
                        <a:latin typeface="Cambria Math" panose="02040503050406030204" pitchFamily="18" charset="0"/>
                      </a:rPr>
                      <m:t>𝑐</m:t>
                    </m:r>
                    <m:r>
                      <a:rPr lang="vi-VN" sz="1800" i="1" smtClean="0">
                        <a:latin typeface="Cambria Math" panose="02040503050406030204" pitchFamily="18" charset="0"/>
                      </a:rPr>
                      <m:t>, </m:t>
                    </m:r>
                    <m:r>
                      <a:rPr lang="vi-VN" sz="1800" i="1" smtClean="0">
                        <a:latin typeface="Cambria Math" panose="02040503050406030204" pitchFamily="18" charset="0"/>
                      </a:rPr>
                      <m:t>𝐷𝑀</m:t>
                    </m:r>
                    <m:r>
                      <a:rPr lang="vi-VN" sz="1800" i="1" smtClean="0">
                        <a:latin typeface="Cambria Math" panose="02040503050406030204" pitchFamily="18" charset="0"/>
                      </a:rPr>
                      <m:t>=</m:t>
                    </m:r>
                    <m:r>
                      <a:rPr lang="vi-VN" sz="1800" i="1" smtClean="0">
                        <a:latin typeface="Cambria Math" panose="02040503050406030204" pitchFamily="18" charset="0"/>
                      </a:rPr>
                      <m:t>𝑑</m:t>
                    </m:r>
                    <m:r>
                      <a:rPr lang="vi-VN" sz="1800" i="1" smtClean="0">
                        <a:latin typeface="Cambria Math" panose="02040503050406030204" pitchFamily="18" charset="0"/>
                      </a:rPr>
                      <m:t> </m:t>
                    </m:r>
                  </m:oMath>
                </a14:m>
                <a:r>
                  <a:rPr lang="en-US" sz="1800"/>
                  <a:t> </a:t>
                </a:r>
                <a:r>
                  <a:rPr lang="vi-VN" sz="1800"/>
                  <a:t>và </a:t>
                </a:r>
                <a14:m>
                  <m:oMath xmlns:m="http://schemas.openxmlformats.org/officeDocument/2006/math">
                    <m:r>
                      <a:rPr lang="vi-VN" sz="1800" i="1" smtClean="0">
                        <a:latin typeface="Cambria Math" panose="02040503050406030204" pitchFamily="18" charset="0"/>
                      </a:rPr>
                      <m:t>𝑐</m:t>
                    </m:r>
                    <m:r>
                      <a:rPr lang="vi-VN" sz="1800" i="1" smtClean="0">
                        <a:latin typeface="Cambria Math" panose="02040503050406030204" pitchFamily="18" charset="0"/>
                      </a:rPr>
                      <m:t>&lt;</m:t>
                    </m:r>
                    <m:r>
                      <a:rPr lang="vi-VN" sz="1800" i="1" smtClean="0">
                        <a:latin typeface="Cambria Math" panose="02040503050406030204" pitchFamily="18" charset="0"/>
                      </a:rPr>
                      <m:t>𝑑</m:t>
                    </m:r>
                  </m:oMath>
                </a14:m>
                <a:r>
                  <a:rPr lang="vi-VN" sz="1800"/>
                  <a:t>. Hãy chứng minh rằng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&lt;</m:t>
                    </m:r>
                    <m:r>
                      <a:rPr lang="vi-VN" sz="1800" i="1" smtClean="0">
                        <a:latin typeface="Cambria Math" panose="02040503050406030204" pitchFamily="18" charset="0"/>
                      </a:rPr>
                      <m:t>𝑏</m:t>
                    </m:r>
                  </m:oMath>
                </a14:m>
                <a:r>
                  <a:rPr lang="vi-VN" sz="1800"/>
                  <a:t>.</a:t>
                </a:r>
              </a:p>
            </p:txBody>
          </p:sp>
        </mc:Choice>
        <mc:Fallback xmlns="">
          <p:sp>
            <p:nvSpPr>
              <p:cNvPr id="35" name="Rectangle 34"/>
              <p:cNvSpPr>
                <a:spLocks noRot="1" noChangeAspect="1" noMove="1" noResize="1" noEditPoints="1" noAdjustHandles="1" noChangeArrowheads="1" noChangeShapeType="1" noTextEdit="1"/>
              </p:cNvSpPr>
              <p:nvPr/>
            </p:nvSpPr>
            <p:spPr>
              <a:xfrm>
                <a:off x="311942" y="756706"/>
                <a:ext cx="8521956" cy="1800493"/>
              </a:xfrm>
              <a:prstGeom prst="rect">
                <a:avLst/>
              </a:prstGeom>
              <a:blipFill>
                <a:blip r:embed="rId5"/>
                <a:stretch>
                  <a:fillRect l="-715" r="-644" b="-2034"/>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14005373">
            <a:off x="154055" y="189614"/>
            <a:ext cx="396932" cy="752609"/>
          </a:xfrm>
          <a:prstGeom prst="rect">
            <a:avLst/>
          </a:prstGeom>
        </p:spPr>
      </p:pic>
      <p:pic>
        <p:nvPicPr>
          <p:cNvPr id="4" name="Picture 3"/>
          <p:cNvPicPr>
            <a:picLocks noChangeAspect="1"/>
          </p:cNvPicPr>
          <p:nvPr/>
        </p:nvPicPr>
        <p:blipFill>
          <a:blip r:embed="rId7"/>
          <a:stretch>
            <a:fillRect/>
          </a:stretch>
        </p:blipFill>
        <p:spPr>
          <a:xfrm>
            <a:off x="8241679" y="2236273"/>
            <a:ext cx="684333" cy="905735"/>
          </a:xfrm>
          <a:prstGeom prst="rect">
            <a:avLst/>
          </a:prstGeom>
        </p:spPr>
      </p:pic>
    </p:spTree>
    <p:extLst>
      <p:ext uri="{BB962C8B-B14F-4D97-AF65-F5344CB8AC3E}">
        <p14:creationId xmlns:p14="http://schemas.microsoft.com/office/powerpoint/2010/main" val="130564772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3" end="3"/>
                                            </p:txEl>
                                          </p:spTgt>
                                        </p:tgtEl>
                                        <p:attrNameLst>
                                          <p:attrName>style.visibility</p:attrName>
                                        </p:attrNameLst>
                                      </p:cBhvr>
                                      <p:to>
                                        <p:strVal val="visible"/>
                                      </p:to>
                                    </p:set>
                                    <p:animEffect transition="in" filter="fade">
                                      <p:cBhvr>
                                        <p:cTn id="4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32131" y="853198"/>
            <a:ext cx="7838843" cy="3750606"/>
            <a:chOff x="400591" y="788543"/>
            <a:chExt cx="7973110" cy="6402455"/>
          </a:xfrm>
        </p:grpSpPr>
        <p:sp>
          <p:nvSpPr>
            <p:cNvPr id="3" name="Rounded Rectangular Callout 2"/>
            <p:cNvSpPr/>
            <p:nvPr/>
          </p:nvSpPr>
          <p:spPr>
            <a:xfrm>
              <a:off x="400591" y="788543"/>
              <a:ext cx="7973110" cy="6402455"/>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702981" y="1161920"/>
              <a:ext cx="7416851" cy="5753004"/>
            </a:xfrm>
            <a:prstGeom prst="rect">
              <a:avLst/>
            </a:prstGeom>
          </p:spPr>
          <p:txBody>
            <a:bodyPr wrap="square">
              <a:spAutoFit/>
            </a:bodyPr>
            <a:lstStyle/>
            <a:p>
              <a:pPr marL="342900" lvl="0" indent="-342900" algn="just">
                <a:lnSpc>
                  <a:spcPct val="150000"/>
                </a:lnSpc>
                <a:buClr>
                  <a:srgbClr val="4FBED2">
                    <a:lumMod val="50000"/>
                  </a:srgbClr>
                </a:buClr>
                <a:buFont typeface="Wingdings" panose="05000000000000000000" pitchFamily="2" charset="2"/>
                <a:buChar char="Ø"/>
              </a:pPr>
              <a:r>
                <a:rPr lang="vi-VN" sz="2200" b="1">
                  <a:solidFill>
                    <a:srgbClr val="4FBED2">
                      <a:lumMod val="50000"/>
                    </a:srgbClr>
                  </a:solidFill>
                  <a:latin typeface="Arial" panose="020B0604020202020204" pitchFamily="34" charset="0"/>
                  <a:ea typeface="Calibri" panose="020F0502020204030204" pitchFamily="34" charset="0"/>
                </a:rPr>
                <a:t>Chú ý</a:t>
              </a:r>
            </a:p>
            <a:p>
              <a:pPr lvl="0" algn="just">
                <a:lnSpc>
                  <a:spcPct val="150000"/>
                </a:lnSpc>
                <a:buClr>
                  <a:srgbClr val="4FBED2">
                    <a:lumMod val="50000"/>
                  </a:srgbClr>
                </a:buClr>
              </a:pPr>
              <a:r>
                <a:rPr lang="vi-VN" sz="2000">
                  <a:latin typeface="Arial" panose="020B0604020202020204" pitchFamily="34" charset="0"/>
                  <a:ea typeface="Calibri" panose="020F0502020204030204" pitchFamily="34" charset="0"/>
                </a:rPr>
                <a:t>Trong bài toán 2, nếu gọi AM là đường cao, các đoạn thẳng AC,</a:t>
              </a:r>
              <a:r>
                <a:rPr lang="en-US" sz="2000">
                  <a:latin typeface="Arial" panose="020B0604020202020204" pitchFamily="34" charset="0"/>
                  <a:ea typeface="Calibri" panose="020F0502020204030204" pitchFamily="34" charset="0"/>
                </a:rPr>
                <a:t> </a:t>
              </a:r>
              <a:r>
                <a:rPr lang="vi-VN" sz="2000">
                  <a:latin typeface="Arial" panose="020B0604020202020204" pitchFamily="34" charset="0"/>
                  <a:ea typeface="Calibri" panose="020F0502020204030204" pitchFamily="34" charset="0"/>
                </a:rPr>
                <a:t>AD là đường xiên thì đoạn thẳng MC được gọi là </a:t>
              </a:r>
              <a:r>
                <a:rPr lang="en-US" sz="2000">
                  <a:latin typeface="Arial" panose="020B0604020202020204" pitchFamily="34" charset="0"/>
                  <a:ea typeface="Calibri" panose="020F0502020204030204" pitchFamily="34" charset="0"/>
                </a:rPr>
                <a:t>          </a:t>
              </a:r>
              <a:r>
                <a:rPr lang="vi-VN" sz="2000">
                  <a:latin typeface="Arial" panose="020B0604020202020204" pitchFamily="34" charset="0"/>
                  <a:ea typeface="Calibri" panose="020F0502020204030204" pitchFamily="34" charset="0"/>
                </a:rPr>
                <a:t>hình chiếu của đường xiên AC và đoạn thẳng MD được gọi là hình chiếu của đường xiên AD.</a:t>
              </a:r>
            </a:p>
            <a:p>
              <a:pPr lvl="0" algn="just">
                <a:lnSpc>
                  <a:spcPct val="150000"/>
                </a:lnSpc>
                <a:buClr>
                  <a:srgbClr val="4FBED2">
                    <a:lumMod val="50000"/>
                  </a:srgbClr>
                </a:buClr>
              </a:pPr>
              <a:r>
                <a:rPr lang="vi-VN" sz="2000">
                  <a:latin typeface="Arial" panose="020B0604020202020204" pitchFamily="34" charset="0"/>
                  <a:ea typeface="Calibri" panose="020F0502020204030204" pitchFamily="34" charset="0"/>
                </a:rPr>
                <a:t>Với cùng 1 đường cao, hình chiếu cảng lớn thì đường xiên càng lớn.</a:t>
              </a:r>
            </a:p>
          </p:txBody>
        </p:sp>
      </p:grpSp>
      <p:pic>
        <p:nvPicPr>
          <p:cNvPr id="7" name="Picture 6"/>
          <p:cNvPicPr>
            <a:picLocks noChangeAspect="1"/>
          </p:cNvPicPr>
          <p:nvPr/>
        </p:nvPicPr>
        <p:blipFill>
          <a:blip r:embed="rId3"/>
          <a:stretch>
            <a:fillRect/>
          </a:stretch>
        </p:blipFill>
        <p:spPr>
          <a:xfrm>
            <a:off x="7609402" y="3946740"/>
            <a:ext cx="861572" cy="737927"/>
          </a:xfrm>
          <a:prstGeom prst="rect">
            <a:avLst/>
          </a:prstGeom>
        </p:spPr>
      </p:pic>
      <p:pic>
        <p:nvPicPr>
          <p:cNvPr id="8" name="Picture 7"/>
          <p:cNvPicPr>
            <a:picLocks noChangeAspect="1"/>
          </p:cNvPicPr>
          <p:nvPr/>
        </p:nvPicPr>
        <p:blipFill>
          <a:blip r:embed="rId4"/>
          <a:stretch>
            <a:fillRect/>
          </a:stretch>
        </p:blipFill>
        <p:spPr>
          <a:xfrm>
            <a:off x="7715117" y="864688"/>
            <a:ext cx="755857" cy="658190"/>
          </a:xfrm>
          <a:prstGeom prst="rect">
            <a:avLst/>
          </a:prstGeom>
        </p:spPr>
      </p:pic>
    </p:spTree>
    <p:extLst>
      <p:ext uri="{BB962C8B-B14F-4D97-AF65-F5344CB8AC3E}">
        <p14:creationId xmlns:p14="http://schemas.microsoft.com/office/powerpoint/2010/main" val="27350688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1" name="Rectangle 10"/>
          <p:cNvSpPr/>
          <p:nvPr/>
        </p:nvSpPr>
        <p:spPr>
          <a:xfrm>
            <a:off x="2929974" y="2956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stretch>
            <a:fillRect/>
          </a:stretch>
        </p:blipFill>
        <p:spPr>
          <a:xfrm>
            <a:off x="8110330" y="4183133"/>
            <a:ext cx="520312" cy="520312"/>
          </a:xfrm>
          <a:prstGeom prst="rect">
            <a:avLst/>
          </a:prstGeom>
        </p:spPr>
      </p:pic>
      <p:sp>
        <p:nvSpPr>
          <p:cNvPr id="10" name="Rounded Rectangle 9"/>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3" name="Rounded Rectangle 12"/>
          <p:cNvSpPr/>
          <p:nvPr/>
        </p:nvSpPr>
        <p:spPr>
          <a:xfrm>
            <a:off x="8097347" y="9152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14" name="Group 13"/>
          <p:cNvGrpSpPr/>
          <p:nvPr/>
        </p:nvGrpSpPr>
        <p:grpSpPr>
          <a:xfrm>
            <a:off x="633492" y="915209"/>
            <a:ext cx="4768464" cy="1938992"/>
            <a:chOff x="1050368" y="921052"/>
            <a:chExt cx="4768464" cy="1938992"/>
          </a:xfrm>
        </p:grpSpPr>
        <p:pic>
          <p:nvPicPr>
            <p:cNvPr id="15" name="Picture 14"/>
            <p:cNvPicPr>
              <a:picLocks noChangeAspect="1"/>
            </p:cNvPicPr>
            <p:nvPr/>
          </p:nvPicPr>
          <p:blipFill>
            <a:blip r:embed="rId4"/>
            <a:stretch>
              <a:fillRect/>
            </a:stretch>
          </p:blipFill>
          <p:spPr>
            <a:xfrm>
              <a:off x="1050368" y="1126865"/>
              <a:ext cx="384841" cy="592864"/>
            </a:xfrm>
            <a:prstGeom prst="rect">
              <a:avLst/>
            </a:prstGeom>
          </p:spPr>
        </p:pic>
        <p:sp>
          <p:nvSpPr>
            <p:cNvPr id="16" name="Rectangle 15"/>
            <p:cNvSpPr/>
            <p:nvPr/>
          </p:nvSpPr>
          <p:spPr>
            <a:xfrm>
              <a:off x="1542039" y="921052"/>
              <a:ext cx="4276793" cy="1938992"/>
            </a:xfrm>
            <a:prstGeom prst="rect">
              <a:avLst/>
            </a:prstGeom>
          </p:spPr>
          <p:txBody>
            <a:bodyPr wrap="square">
              <a:spAutoFit/>
            </a:bodyPr>
            <a:lstStyle/>
            <a:p>
              <a:pPr lvl="0" algn="just">
                <a:lnSpc>
                  <a:spcPct val="150000"/>
                </a:lnSpc>
              </a:pPr>
              <a:r>
                <a:rPr lang="en-US" sz="2000"/>
                <a:t>Cho hình 9.42, trong đó các đoạn thẳng AC, AD, AE đoạn nào có độ dài lớn nhất, đoạn nào có độ dài nhỏ nhất?</a:t>
              </a: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0348" y="1075818"/>
            <a:ext cx="2929557" cy="2097114"/>
          </a:xfrm>
          <a:prstGeom prst="rect">
            <a:avLst/>
          </a:prstGeom>
        </p:spPr>
      </p:pic>
      <p:sp>
        <p:nvSpPr>
          <p:cNvPr id="17" name="Rounded Rectangle 1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ounded Rectangle 17"/>
          <p:cNvSpPr/>
          <p:nvPr/>
        </p:nvSpPr>
        <p:spPr>
          <a:xfrm>
            <a:off x="1304284" y="42826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9" name="Rounded Rectangle 18"/>
          <p:cNvSpPr/>
          <p:nvPr/>
        </p:nvSpPr>
        <p:spPr>
          <a:xfrm>
            <a:off x="825912" y="37748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1125163" y="3459429"/>
                <a:ext cx="4822413"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Do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𝐻𝐶</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𝐻𝐸</m:t>
                    </m:r>
                  </m:oMath>
                </a14:m>
                <a:r>
                  <a:rPr lang="en-US" sz="20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Vậy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có độ dài lớn nhất.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25163" y="3459429"/>
                <a:ext cx="4822413" cy="1015663"/>
              </a:xfrm>
              <a:prstGeom prst="rect">
                <a:avLst/>
              </a:prstGeom>
              <a:blipFill>
                <a:blip r:embed="rId7"/>
                <a:stretch>
                  <a:fillRect l="-1391" r="-1264" b="-4192"/>
                </a:stretch>
              </a:blipFill>
            </p:spPr>
            <p:txBody>
              <a:bodyPr/>
              <a:lstStyle/>
              <a:p>
                <a:r>
                  <a:rPr lang="en-US">
                    <a:noFill/>
                  </a:rPr>
                  <a:t> </a:t>
                </a:r>
              </a:p>
            </p:txBody>
          </p:sp>
        </mc:Fallback>
      </mc:AlternateContent>
    </p:spTree>
    <p:extLst>
      <p:ext uri="{BB962C8B-B14F-4D97-AF65-F5344CB8AC3E}">
        <p14:creationId xmlns:p14="http://schemas.microsoft.com/office/powerpoint/2010/main" val="41526619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6" name="TextBox 5"/>
          <p:cNvSpPr txBox="1"/>
          <p:nvPr/>
        </p:nvSpPr>
        <p:spPr>
          <a:xfrm>
            <a:off x="3582401" y="425289"/>
            <a:ext cx="1903997"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3</a:t>
            </a:r>
          </a:p>
        </p:txBody>
      </p:sp>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3" name="Rectangle 22"/>
          <p:cNvSpPr/>
          <p:nvPr/>
        </p:nvSpPr>
        <p:spPr>
          <a:xfrm>
            <a:off x="548807" y="1042743"/>
            <a:ext cx="7971183" cy="2169825"/>
          </a:xfrm>
          <a:prstGeom prst="rect">
            <a:avLst/>
          </a:prstGeom>
        </p:spPr>
        <p:txBody>
          <a:bodyPr wrap="square">
            <a:spAutoFit/>
          </a:bodyPr>
          <a:lstStyle/>
          <a:p>
            <a:pPr algn="just">
              <a:lnSpc>
                <a:spcPct val="150000"/>
              </a:lnSpc>
            </a:pPr>
            <a:r>
              <a:rPr lang="vi-VN" sz="1800">
                <a:latin typeface="+mn-lt"/>
              </a:rPr>
              <a:t>Trước đây chúng ta thừa nhận định lí về trường hợp bằng nhau đặc biệt của hai tam giác vuông: "Nếu một cạnh góc vuông và cạnh huyền của tam giác vuông này bằng một cạnh góc vuông và cạnh huyền của tam giác vuông kia thì hai tam giác vuông đó bằng nhau”. Áp dụng định lí Pythagore</a:t>
            </a:r>
            <a:r>
              <a:rPr lang="en-US" sz="1800">
                <a:latin typeface="+mn-lt"/>
              </a:rPr>
              <a:t>, em hãy chứng minh định lí trên.</a:t>
            </a:r>
            <a:endParaRPr lang="vi-VN" sz="1800">
              <a:latin typeface="+mn-lt"/>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4774892" y="3110546"/>
            <a:ext cx="3661126" cy="1719198"/>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86919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606756">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700">
                              <a:effectLst/>
                              <a:latin typeface="+mn-lt"/>
                              <a:ea typeface="Dotum" panose="020B0600000101010101" pitchFamily="34" charset="-127"/>
                              <a:cs typeface="Times New Roman" panose="02020603050405020304" pitchFamily="18" charset="0"/>
                            </a:rPr>
                            <a:t> ,</a:t>
                          </a:r>
                          <a:r>
                            <a:rPr lang="en-US" sz="1700">
                              <a:effectLs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700" b="0" i="0">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AB</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700" b="0">
                            <a:effectLst/>
                            <a:latin typeface="+mn-lt"/>
                            <a:ea typeface="Dotum" panose="020B0600000101010101" pitchFamily="34" charset="-127"/>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xmlns="">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48057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972249">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6599" r="-202" b="-55000"/>
                          </a:stretch>
                        </a:blipFill>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6599" t="-190476" r="-202" b="-4762"/>
                          </a:stretch>
                        </a:blipFill>
                      </a:tcPr>
                    </a:tc>
                    <a:extLst>
                      <a:ext uri="{0D108BD9-81ED-4DB2-BD59-A6C34878D82A}">
                        <a16:rowId xmlns:a16="http://schemas.microsoft.com/office/drawing/2014/main" val="1287373802"/>
                      </a:ext>
                    </a:extLst>
                  </a:tr>
                </a:tbl>
              </a:graphicData>
            </a:graphic>
          </p:graphicFrame>
        </mc:Fallback>
      </mc:AlternateContent>
      <p:pic>
        <p:nvPicPr>
          <p:cNvPr id="2" name="Picture 1">
            <a:extLst>
              <a:ext uri="{FF2B5EF4-FFF2-40B4-BE49-F238E27FC236}">
                <a16:creationId xmlns:a16="http://schemas.microsoft.com/office/drawing/2014/main" id="{622EA99A-6662-39AC-43A0-DB2DF566642B}"/>
              </a:ext>
            </a:extLst>
          </p:cNvPr>
          <p:cNvPicPr>
            <a:picLocks noChangeAspect="1"/>
          </p:cNvPicPr>
          <p:nvPr/>
        </p:nvPicPr>
        <p:blipFill>
          <a:blip r:embed="rId6"/>
          <a:stretch>
            <a:fillRect/>
          </a:stretch>
        </p:blipFill>
        <p:spPr>
          <a:xfrm>
            <a:off x="0" y="2203136"/>
            <a:ext cx="9144000" cy="737227"/>
          </a:xfrm>
          <a:prstGeom prst="rect">
            <a:avLst/>
          </a:prstGeom>
        </p:spPr>
      </p:pic>
    </p:spTree>
    <p:extLst>
      <p:ext uri="{BB962C8B-B14F-4D97-AF65-F5344CB8AC3E}">
        <p14:creationId xmlns:p14="http://schemas.microsoft.com/office/powerpoint/2010/main" val="401722021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87920" y="1463037"/>
            <a:ext cx="3479356" cy="1633842"/>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ectangle 10"/>
          <p:cNvSpPr/>
          <p:nvPr/>
        </p:nvSpPr>
        <p:spPr>
          <a:xfrm>
            <a:off x="4308819" y="800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556891" y="1260894"/>
                <a:ext cx="4372109" cy="3382849"/>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a:t>
                </a:r>
              </a:p>
              <a:p>
                <a:pPr algn="ctr">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(1)</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có: </a:t>
                </a:r>
                <a:endParaRPr lang="en-US" sz="1800" i="1">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sSup>
                      <m:sSupPr>
                        <m:ctrlPr>
                          <a:rPr lang="en-US" sz="18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(2)</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Mà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(3)</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Từ (1)(2)(3) suy ra: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56891" y="1260894"/>
                <a:ext cx="4372109" cy="3382849"/>
              </a:xfrm>
              <a:prstGeom prst="rect">
                <a:avLst/>
              </a:prstGeom>
              <a:blipFill>
                <a:blip r:embed="rId5"/>
                <a:stretch>
                  <a:fillRect l="-1255" b="-541"/>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529771" y="3832529"/>
            <a:ext cx="1025928" cy="921310"/>
          </a:xfrm>
          <a:prstGeom prst="rect">
            <a:avLst/>
          </a:prstGeom>
        </p:spPr>
      </p:pic>
    </p:spTree>
    <p:extLst>
      <p:ext uri="{BB962C8B-B14F-4D97-AF65-F5344CB8AC3E}">
        <p14:creationId xmlns:p14="http://schemas.microsoft.com/office/powerpoint/2010/main" val="172623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86417" y="3979806"/>
            <a:ext cx="1157968" cy="910989"/>
          </a:xfrm>
          <a:prstGeom prst="rect">
            <a:avLst/>
          </a:prstGeom>
        </p:spPr>
      </p:pic>
      <p:sp>
        <p:nvSpPr>
          <p:cNvPr id="10" name="TextBox 9"/>
          <p:cNvSpPr txBox="1"/>
          <p:nvPr/>
        </p:nvSpPr>
        <p:spPr>
          <a:xfrm>
            <a:off x="683811" y="785913"/>
            <a:ext cx="2496710" cy="62324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300" b="1" kern="1200">
                <a:solidFill>
                  <a:srgbClr val="FFFFFF"/>
                </a:solidFill>
                <a:ea typeface="+mn-ea"/>
                <a:cs typeface="Arial" panose="020B0604020202020204" pitchFamily="34" charset="0"/>
              </a:rPr>
              <a:t>Thử thách nhỏ</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3" name="Rectangle 12"/>
          <p:cNvSpPr/>
          <p:nvPr/>
        </p:nvSpPr>
        <p:spPr>
          <a:xfrm>
            <a:off x="1568925" y="285148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ounded Rectangle 8"/>
          <p:cNvSpPr/>
          <p:nvPr/>
        </p:nvSpPr>
        <p:spPr>
          <a:xfrm>
            <a:off x="8054022" y="13492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8206422" y="15016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ectangle 11"/>
          <p:cNvSpPr/>
          <p:nvPr/>
        </p:nvSpPr>
        <p:spPr>
          <a:xfrm>
            <a:off x="575279" y="1443406"/>
            <a:ext cx="5372295" cy="1408078"/>
          </a:xfrm>
          <a:prstGeom prst="rect">
            <a:avLst/>
          </a:prstGeom>
        </p:spPr>
        <p:txBody>
          <a:bodyPr wrap="square">
            <a:spAutoFit/>
          </a:bodyPr>
          <a:lstStyle/>
          <a:p>
            <a:pPr lvl="0" algn="just">
              <a:lnSpc>
                <a:spcPct val="150000"/>
              </a:lnSpc>
            </a:pPr>
            <a:r>
              <a:rPr lang="vi-VN" sz="1900"/>
              <a:t>Tính chiều cao theo đơn vị centimét của một tam giác đều cạnh 2cm (h.9.4</a:t>
            </a:r>
            <a:r>
              <a:rPr lang="en-US" sz="1900"/>
              <a:t>2</a:t>
            </a:r>
            <a:r>
              <a:rPr lang="vi-VN" sz="1900"/>
              <a:t>) (làm tròn kết quả đến chữ số thập phân thứ hai)</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6464697" y="903820"/>
            <a:ext cx="1981302" cy="2121009"/>
          </a:xfrm>
          <a:prstGeom prst="rect">
            <a:avLst/>
          </a:prstGeom>
        </p:spPr>
      </p:pic>
      <p:sp>
        <p:nvSpPr>
          <p:cNvPr id="14" name="Rounded Rectangle 13"/>
          <p:cNvSpPr/>
          <p:nvPr/>
        </p:nvSpPr>
        <p:spPr>
          <a:xfrm>
            <a:off x="932302" y="36910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5" name="Rounded Rectangle 14"/>
          <p:cNvSpPr/>
          <p:nvPr/>
        </p:nvSpPr>
        <p:spPr>
          <a:xfrm>
            <a:off x="740034" y="417284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ounded Rectangle 15"/>
          <p:cNvSpPr/>
          <p:nvPr/>
        </p:nvSpPr>
        <p:spPr>
          <a:xfrm>
            <a:off x="1352800" y="423552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 name="Rectangle 3"/>
              <p:cNvSpPr/>
              <p:nvPr/>
            </p:nvSpPr>
            <p:spPr>
              <a:xfrm>
                <a:off x="583230" y="3236205"/>
                <a:ext cx="5446080" cy="1487202"/>
              </a:xfrm>
              <a:prstGeom prst="rect">
                <a:avLst/>
              </a:prstGeom>
            </p:spPr>
            <p:txBody>
              <a:bodyPr wrap="square">
                <a:spAutoFit/>
              </a:bodyPr>
              <a:lstStyle/>
              <a:p>
                <a:pPr algn="just">
                  <a:lnSpc>
                    <a:spcPct val="150000"/>
                  </a:lnSpc>
                  <a:spcBef>
                    <a:spcPts val="200"/>
                  </a:spcBef>
                  <a:spcAft>
                    <a:spcPts val="200"/>
                  </a:spcAft>
                </a:pPr>
                <a:r>
                  <a:rPr lang="en-US" sz="1900">
                    <a:latin typeface="+mn-lt"/>
                    <a:ea typeface="Arial" panose="020B0604020202020204" pitchFamily="34" charset="0"/>
                    <a:cs typeface="Times New Roman" panose="02020603050405020304" pitchFamily="18" charset="0"/>
                  </a:rPr>
                  <a:t>Áp dụng định lí Pythagore cho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𝐴𝐵𝐻</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a:latin typeface="Cambria Math" panose="02040503050406030204" pitchFamily="18" charset="0"/>
                        <a:ea typeface="Dotum" panose="020B0600000101010101" pitchFamily="34" charset="-127"/>
                        <a:cs typeface="Times New Roman" panose="02020603050405020304" pitchFamily="18" charset="0"/>
                      </a:rPr>
                      <m:t>⇒</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rad>
                    <m:r>
                      <a:rPr lang="en-US" sz="1900" i="1">
                        <a:effectLst/>
                        <a:latin typeface="Cambria Math" panose="02040503050406030204" pitchFamily="18" charset="0"/>
                        <a:ea typeface="Dotum" panose="020B0600000101010101" pitchFamily="34" charset="-127"/>
                        <a:cs typeface="Times New Roman" panose="02020603050405020304" pitchFamily="18" charset="0"/>
                      </a:rPr>
                      <m:t>≈1,73</m:t>
                    </m:r>
                  </m:oMath>
                </a14:m>
                <a:r>
                  <a:rPr lang="en-US" sz="1900">
                    <a:effectLst/>
                    <a:latin typeface="+mn-lt"/>
                    <a:ea typeface="Dotum" panose="020B0600000101010101" pitchFamily="34" charset="-127"/>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83230" y="3236205"/>
                <a:ext cx="5446080" cy="1487202"/>
              </a:xfrm>
              <a:prstGeom prst="rect">
                <a:avLst/>
              </a:prstGeom>
              <a:blipFill>
                <a:blip r:embed="rId6"/>
                <a:stretch>
                  <a:fillRect l="-1120" b="-6557"/>
                </a:stretch>
              </a:blipFill>
            </p:spPr>
            <p:txBody>
              <a:bodyPr/>
              <a:lstStyle/>
              <a:p>
                <a:r>
                  <a:rPr lang="en-US">
                    <a:noFill/>
                  </a:rPr>
                  <a:t> </a:t>
                </a:r>
              </a:p>
            </p:txBody>
          </p:sp>
        </mc:Fallback>
      </mc:AlternateContent>
    </p:spTree>
    <p:extLst>
      <p:ext uri="{BB962C8B-B14F-4D97-AF65-F5344CB8AC3E}">
        <p14:creationId xmlns:p14="http://schemas.microsoft.com/office/powerpoint/2010/main" val="5513005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1437129" y="1344522"/>
            <a:ext cx="6180222" cy="531900"/>
          </a:xfrm>
          <a:prstGeom prst="rect">
            <a:avLst/>
          </a:prstGeom>
        </p:spPr>
        <p:txBody>
          <a:bodyPr spcFirstLastPara="1" wrap="square" lIns="91425" tIns="91425" rIns="91425" bIns="91425" anchor="ctr" anchorCtr="0">
            <a:noAutofit/>
          </a:bodyPr>
          <a:lstStyle/>
          <a:p>
            <a:pPr lvl="0">
              <a:lnSpc>
                <a:spcPct val="150000"/>
              </a:lnSpc>
            </a:pPr>
            <a:r>
              <a:rPr lang="vi-VN" sz="3800" b="1">
                <a:solidFill>
                  <a:schemeClr val="accent3"/>
                </a:solidFill>
                <a:latin typeface="+mn-lt"/>
              </a:rPr>
              <a:t>CHƯƠNG IX. TAM GIÁC ĐỒNG DẠNG</a:t>
            </a:r>
            <a:endParaRPr sz="3800" b="1" dirty="0">
              <a:solidFill>
                <a:schemeClr val="accent3"/>
              </a:solidFill>
              <a:latin typeface="+mn-lt"/>
            </a:endParaRPr>
          </a:p>
        </p:txBody>
      </p:sp>
      <p:pic>
        <p:nvPicPr>
          <p:cNvPr id="1285" name="Google Shape;1285;p36"/>
          <p:cNvPicPr preferRelativeResize="0"/>
          <p:nvPr/>
        </p:nvPicPr>
        <p:blipFill rotWithShape="1">
          <a:blip r:embed="rId3">
            <a:alphaModFix/>
          </a:blip>
          <a:srcRect l="19717" t="14663" b="14670"/>
          <a:stretch/>
        </p:blipFill>
        <p:spPr>
          <a:xfrm>
            <a:off x="7839784" y="3832529"/>
            <a:ext cx="1304216" cy="1193198"/>
          </a:xfrm>
          <a:prstGeom prst="rect">
            <a:avLst/>
          </a:prstGeom>
          <a:noFill/>
          <a:ln>
            <a:noFill/>
          </a:ln>
        </p:spPr>
      </p:pic>
      <p:sp>
        <p:nvSpPr>
          <p:cNvPr id="2" name="Rectangle 1"/>
          <p:cNvSpPr/>
          <p:nvPr/>
        </p:nvSpPr>
        <p:spPr>
          <a:xfrm>
            <a:off x="864533" y="2480750"/>
            <a:ext cx="7325414" cy="1738296"/>
          </a:xfrm>
          <a:prstGeom prst="rect">
            <a:avLst/>
          </a:prstGeom>
        </p:spPr>
        <p:txBody>
          <a:bodyPr wrap="square">
            <a:spAutoFit/>
          </a:bodyPr>
          <a:lstStyle/>
          <a:p>
            <a:pPr algn="ctr">
              <a:lnSpc>
                <a:spcPct val="150000"/>
              </a:lnSpc>
            </a:pPr>
            <a:r>
              <a:rPr lang="en-US" sz="3800" b="1">
                <a:solidFill>
                  <a:srgbClr val="C00000"/>
                </a:solidFill>
                <a:latin typeface="+mj-lt"/>
                <a:ea typeface="Calibri" panose="020F0502020204030204" pitchFamily="34" charset="0"/>
              </a:rPr>
              <a:t>BÀI 35. ĐỊNH LÍ PYTHAGORE VÀ ỨNG DỤNG </a:t>
            </a:r>
            <a:endParaRPr lang="en-US" sz="3800">
              <a:solidFill>
                <a:srgbClr val="C00000"/>
              </a:solidFill>
              <a:latin typeface="+mj-lt"/>
            </a:endParaRPr>
          </a:p>
        </p:txBody>
      </p:sp>
      <p:sp>
        <p:nvSpPr>
          <p:cNvPr id="6" name="Google Shape;1250;p33"/>
          <p:cNvSpPr txBox="1"/>
          <p:nvPr/>
        </p:nvSpPr>
        <p:spPr>
          <a:xfrm>
            <a:off x="-147032" y="442912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2912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79" y="3126793"/>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6"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0" y="3020343"/>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4" y="3334239"/>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39" y="2417994"/>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6" y="21915"/>
            <a:ext cx="8136489" cy="176282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TextBox 32"/>
            <p:cNvSpPr txBox="1"/>
            <p:nvPr/>
          </p:nvSpPr>
          <p:spPr>
            <a:xfrm>
              <a:off x="1173965" y="1496613"/>
              <a:ext cx="9837415" cy="2154436"/>
            </a:xfrm>
            <a:prstGeom prst="rect">
              <a:avLst/>
            </a:prstGeom>
            <a:noFill/>
          </p:spPr>
          <p:txBody>
            <a:bodyPr wrap="square" rtlCol="0">
              <a:spAutoFit/>
            </a:bodyPr>
            <a:lstStyle/>
            <a:p>
              <a:pPr algn="ctr" defTabSz="685800">
                <a:buClrTx/>
              </a:pPr>
              <a:endParaRPr lang="en-US" sz="4950" b="1" kern="1200" dirty="0">
                <a:solidFill>
                  <a:prstClr val="white"/>
                </a:solidFill>
                <a:latin typeface="Arial" panose="020B0604020202020204" pitchFamily="34" charset="0"/>
                <a:ea typeface="+mn-ea"/>
                <a:cs typeface="Arial" panose="020B0604020202020204" pitchFamily="34" charset="0"/>
              </a:endParaRPr>
            </a:p>
            <a:p>
              <a:pPr algn="ctr" defTabSz="685800">
                <a:buClrTx/>
              </a:pPr>
              <a:r>
                <a:rPr lang="en-US" sz="4950" b="1" kern="1200" dirty="0">
                  <a:solidFill>
                    <a:prstClr val="white"/>
                  </a:solidFill>
                  <a:latin typeface="Arial" panose="020B0604020202020204" pitchFamily="34" charset="0"/>
                  <a:ea typeface="+mn-ea"/>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79572"/>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2"/>
            <a:ext cx="9192758" cy="5181077"/>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4489763" y="2031259"/>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05231" y="3031228"/>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21095" y="3345124"/>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577370" y="538861"/>
            <a:ext cx="7875638" cy="2176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5140882" y="4113703"/>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5140882" y="4113703"/>
                <a:ext cx="3307044" cy="627617"/>
              </a:xfrm>
              <a:prstGeom prst="rect">
                <a:avLst/>
              </a:prstGeom>
              <a:blipFill>
                <a:blip r:embed="rId16"/>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594035" y="4079524"/>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300" kern="120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300" i="1">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300">
                  <a:effectLst/>
                  <a:latin typeface="Times New Roman" panose="02020603050405020304" pitchFamily="18" charset="0"/>
                  <a:ea typeface="Times New Roman" panose="02020603050405020304" pitchFamily="18"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594035" y="4079524"/>
                <a:ext cx="3512852" cy="627617"/>
              </a:xfrm>
              <a:prstGeom prst="rect">
                <a:avLst/>
              </a:prstGeom>
              <a:blipFill>
                <a:blip r:embed="rId17"/>
                <a:stretch>
                  <a:fillRect b="-1068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5140882" y="3133872"/>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5140882" y="3133872"/>
                <a:ext cx="3307044" cy="627617"/>
              </a:xfrm>
              <a:prstGeom prst="rect">
                <a:avLst/>
              </a:prstGeom>
              <a:blipFill>
                <a:blip r:embed="rId18"/>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577370" y="3128476"/>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577370" y="3128476"/>
                <a:ext cx="3512852" cy="627617"/>
              </a:xfrm>
              <a:prstGeom prst="rect">
                <a:avLst/>
              </a:prstGeom>
              <a:blipFill>
                <a:blip r:embed="rId19"/>
                <a:stretch>
                  <a:fillRect b="-6796"/>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6039" y="30707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1549" y="313327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55018" y="405766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2779105" y="144376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1072119" y="1204523"/>
                <a:ext cx="6981464" cy="598177"/>
              </a:xfrm>
              <a:prstGeom prst="rect">
                <a:avLst/>
              </a:prstGeom>
              <a:noFill/>
            </p:spPr>
            <p:txBody>
              <a:bodyPr wrap="square" rtlCol="0">
                <a:spAutoFit/>
              </a:bodyPr>
              <a:lstStyle/>
              <a:p>
                <a:pPr marR="30480" algn="ctr">
                  <a:lnSpc>
                    <a:spcPct val="150000"/>
                  </a:lnSpc>
                  <a:spcBef>
                    <a:spcPts val="600"/>
                  </a:spcBef>
                  <a:spcAft>
                    <a:spcPts val="600"/>
                  </a:spcAft>
                </a:pPr>
                <a:r>
                  <a:rPr lang="en-US" sz="2500" b="1" kern="1200">
                    <a:solidFill>
                      <a:schemeClr val="bg1"/>
                    </a:solidFill>
                    <a:latin typeface="Arial" panose="020B0604020202020204" pitchFamily="34" charset="0"/>
                    <a:ea typeface="+mn-ea"/>
                    <a:cs typeface="Arial" panose="020B0604020202020204" pitchFamily="34" charset="0"/>
                  </a:rPr>
                  <a:t>CÂU HỎI</a:t>
                </a:r>
                <a:r>
                  <a:rPr lang="vi-VN" sz="2500" b="1" kern="1200">
                    <a:solidFill>
                      <a:schemeClr val="bg1"/>
                    </a:solidFill>
                    <a:latin typeface="Arial" panose="020B0604020202020204" pitchFamily="34" charset="0"/>
                    <a:ea typeface="+mn-ea"/>
                    <a:cs typeface="Arial" panose="020B0604020202020204" pitchFamily="34" charset="0"/>
                  </a:rPr>
                  <a:t> 1</a:t>
                </a:r>
                <a:r>
                  <a:rPr lang="en-US" sz="2500" b="1" kern="1200">
                    <a:solidFill>
                      <a:schemeClr val="bg1"/>
                    </a:solidFill>
                    <a:latin typeface="Arial" panose="020B0604020202020204" pitchFamily="34" charset="0"/>
                    <a:ea typeface="+mn-ea"/>
                    <a:cs typeface="Arial" panose="020B0604020202020204" pitchFamily="34" charset="0"/>
                  </a:rPr>
                  <a:t>: </a:t>
                </a:r>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đó:</a:t>
                </a:r>
                <a:endParaRPr lang="en-US" sz="2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1072119" y="1204523"/>
                <a:ext cx="6981464" cy="598177"/>
              </a:xfrm>
              <a:prstGeom prst="rect">
                <a:avLst/>
              </a:prstGeom>
              <a:blipFill>
                <a:blip r:embed="rId23"/>
                <a:stretch>
                  <a:fillRect b="-2346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8D73AF79-85F7-9029-42C7-0FB608DADBB9}"/>
              </a:ext>
            </a:extLst>
          </p:cNvPr>
          <p:cNvPicPr>
            <a:picLocks noChangeAspect="1"/>
          </p:cNvPicPr>
          <p:nvPr/>
        </p:nvPicPr>
        <p:blipFill>
          <a:blip r:embed="rId24"/>
          <a:stretch>
            <a:fillRect/>
          </a:stretch>
        </p:blipFill>
        <p:spPr>
          <a:xfrm>
            <a:off x="0" y="2203136"/>
            <a:ext cx="9144000" cy="737227"/>
          </a:xfrm>
          <a:prstGeom prst="rect">
            <a:avLst/>
          </a:prstGeom>
        </p:spPr>
      </p:pic>
    </p:spTree>
    <p:extLst>
      <p:ext uri="{BB962C8B-B14F-4D97-AF65-F5344CB8AC3E}">
        <p14:creationId xmlns:p14="http://schemas.microsoft.com/office/powerpoint/2010/main" val="22440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2" name="Group 1"/>
          <p:cNvGrpSpPr/>
          <p:nvPr/>
        </p:nvGrpSpPr>
        <p:grpSpPr>
          <a:xfrm>
            <a:off x="22843" y="2119565"/>
            <a:ext cx="9192758" cy="529164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4889841" y="2219849"/>
            <a:ext cx="2250550" cy="225055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2821095" y="3345124"/>
            <a:ext cx="666485" cy="539299"/>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577370" y="538862"/>
            <a:ext cx="7875638" cy="2008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6" name="Rectangle 95"/>
              <p:cNvSpPr/>
              <p:nvPr/>
            </p:nvSpPr>
            <p:spPr>
              <a:xfrm>
                <a:off x="5017271" y="4068191"/>
                <a:ext cx="3435737" cy="6389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fr-FR" sz="24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32</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6" name="Rectangle 95"/>
              <p:cNvSpPr>
                <a:spLocks noRot="1" noChangeAspect="1" noMove="1" noResize="1" noEditPoints="1" noAdjustHandles="1" noChangeArrowheads="1" noChangeShapeType="1" noTextEdit="1"/>
              </p:cNvSpPr>
              <p:nvPr/>
            </p:nvSpPr>
            <p:spPr>
              <a:xfrm>
                <a:off x="5017271" y="4068191"/>
                <a:ext cx="3435737" cy="638950"/>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594035" y="4068948"/>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400" kern="120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23</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7" name="Rectangle 96"/>
              <p:cNvSpPr>
                <a:spLocks noRot="1" noChangeAspect="1" noMove="1" noResize="1" noEditPoints="1" noAdjustHandles="1" noChangeArrowheads="1" noChangeShapeType="1" noTextEdit="1"/>
              </p:cNvSpPr>
              <p:nvPr/>
            </p:nvSpPr>
            <p:spPr>
              <a:xfrm>
                <a:off x="594035" y="4068948"/>
                <a:ext cx="3512852" cy="638193"/>
              </a:xfrm>
              <a:prstGeom prst="rect">
                <a:avLst/>
              </a:prstGeom>
              <a:blipFill>
                <a:blip r:embed="rId16"/>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4990445" y="3026027"/>
                <a:ext cx="3435737"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fr-FR" sz="24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400" i="1">
                        <a:effectLst/>
                        <a:latin typeface="Cambria Math" panose="02040503050406030204" pitchFamily="18" charset="0"/>
                        <a:ea typeface="Arial" panose="020B0604020202020204" pitchFamily="34" charset="0"/>
                        <a:cs typeface="Times New Roman" panose="02020603050405020304" pitchFamily="18" charset="0"/>
                      </a:rPr>
                      <m:t>𝐵𝐶</m:t>
                    </m:r>
                    <m:r>
                      <a:rPr lang="fr-FR" sz="2400" i="1">
                        <a:effectLst/>
                        <a:latin typeface="Cambria Math" panose="02040503050406030204" pitchFamily="18" charset="0"/>
                        <a:ea typeface="Arial" panose="020B0604020202020204" pitchFamily="34" charset="0"/>
                        <a:cs typeface="Times New Roman" panose="02020603050405020304" pitchFamily="18" charset="0"/>
                      </a:rPr>
                      <m:t>=4</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4990445" y="3026027"/>
                <a:ext cx="3435737" cy="638193"/>
              </a:xfrm>
              <a:prstGeom prst="rect">
                <a:avLst/>
              </a:prstGeom>
              <a:blipFill>
                <a:blip r:embed="rId17"/>
                <a:stretch>
                  <a:fillRect b="-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577370" y="3022483"/>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400" kern="120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400" i="1">
                        <a:latin typeface="Cambria Math" panose="02040503050406030204" pitchFamily="18" charset="0"/>
                        <a:ea typeface="Arial" panose="020B0604020202020204" pitchFamily="34" charset="0"/>
                        <a:cs typeface="Times New Roman" panose="02020603050405020304" pitchFamily="18" charset="0"/>
                      </a:rPr>
                      <m:t>𝐵𝐶</m:t>
                    </m:r>
                    <m:r>
                      <a:rPr lang="fr-FR" sz="2400" i="1">
                        <a:latin typeface="Cambria Math" panose="02040503050406030204" pitchFamily="18" charset="0"/>
                        <a:ea typeface="Arial" panose="020B0604020202020204" pitchFamily="34" charset="0"/>
                        <a:cs typeface="Times New Roman" panose="02020603050405020304" pitchFamily="18" charset="0"/>
                      </a:rPr>
                      <m:t>=6</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400" kern="1200" dirty="0">
                  <a:solidFill>
                    <a:prstClr val="white"/>
                  </a:solidFill>
                  <a:latin typeface="Arial" panose="020B0604020202020204" pitchFamily="34"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577370" y="3022483"/>
                <a:ext cx="3512852" cy="638193"/>
              </a:xfrm>
              <a:prstGeom prst="rect">
                <a:avLst/>
              </a:prstGeom>
              <a:blipFill>
                <a:blip r:embed="rId18"/>
                <a:stretch>
                  <a:fillRect b="-8571"/>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9686" y="29832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09806" y="30360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60101" y="40178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767719" y="177852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p:cNvSpPr txBox="1"/>
              <p:nvPr/>
            </p:nvSpPr>
            <p:spPr>
              <a:xfrm>
                <a:off x="750137" y="879270"/>
                <a:ext cx="7530104" cy="1133965"/>
              </a:xfrm>
              <a:prstGeom prst="rect">
                <a:avLst/>
              </a:prstGeom>
              <a:noFill/>
            </p:spPr>
            <p:txBody>
              <a:bodyPr wrap="square" rtlCol="0">
                <a:spAutoFit/>
              </a:bodyPr>
              <a:lstStyle/>
              <a:p>
                <a:pPr marR="30480" algn="just">
                  <a:lnSpc>
                    <a:spcPct val="150000"/>
                  </a:lnSpc>
                  <a:spcBef>
                    <a:spcPts val="600"/>
                  </a:spcBef>
                  <a:spcAft>
                    <a:spcPts val="600"/>
                  </a:spcAft>
                </a:pPr>
                <a:r>
                  <a:rPr lang="en-US" sz="2400" b="1" kern="1200">
                    <a:solidFill>
                      <a:schemeClr val="bg1"/>
                    </a:solidFill>
                    <a:latin typeface="Arial" panose="020B0604020202020204" pitchFamily="34" charset="0"/>
                    <a:ea typeface="+mn-ea"/>
                    <a:cs typeface="Arial" panose="020B0604020202020204" pitchFamily="34" charset="0"/>
                  </a:rPr>
                  <a:t>CÂU HỎI</a:t>
                </a:r>
                <a:r>
                  <a:rPr lang="vi-VN" sz="2400" b="1" kern="1200">
                    <a:solidFill>
                      <a:schemeClr val="bg1"/>
                    </a:solidFill>
                    <a:latin typeface="Arial" panose="020B0604020202020204" pitchFamily="34" charset="0"/>
                    <a:ea typeface="+mn-ea"/>
                    <a:cs typeface="Arial" panose="020B0604020202020204" pitchFamily="34" charset="0"/>
                  </a:rPr>
                  <a:t> 2</a:t>
                </a:r>
                <a:r>
                  <a:rPr lang="en-US" sz="2400" b="1" kern="1200">
                    <a:solidFill>
                      <a:schemeClr val="bg1"/>
                    </a:solidFill>
                    <a:latin typeface="Arial" panose="020B0604020202020204" pitchFamily="34" charset="0"/>
                    <a:ea typeface="+mn-ea"/>
                    <a:cs typeface="Arial" panose="020B0604020202020204" pitchFamily="34" charset="0"/>
                  </a:rPr>
                  <a:t>: </a:t>
                </a:r>
                <a:r>
                  <a:rPr lang="fr-FR" sz="24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cân tại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độ dài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dm</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750137" y="879270"/>
                <a:ext cx="7530104" cy="1133965"/>
              </a:xfrm>
              <a:prstGeom prst="rect">
                <a:avLst/>
              </a:prstGeom>
              <a:blipFill>
                <a:blip r:embed="rId22"/>
                <a:stretch>
                  <a:fillRect l="-1215" r="-891" b="-11828"/>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22843" y="6023613"/>
            <a:ext cx="9192758" cy="1377312"/>
          </a:xfrm>
          <a:prstGeom prst="rect">
            <a:avLst/>
          </a:prstGeom>
        </p:spPr>
      </p:pic>
    </p:spTree>
    <p:extLst>
      <p:ext uri="{BB962C8B-B14F-4D97-AF65-F5344CB8AC3E}">
        <p14:creationId xmlns:p14="http://schemas.microsoft.com/office/powerpoint/2010/main" val="21101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5"/>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6" y="2294891"/>
            <a:ext cx="2632355" cy="2632355"/>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5" y="3345124"/>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01223" y="507057"/>
            <a:ext cx="7875638" cy="20850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5011535" y="2978619"/>
            <a:ext cx="3483533"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C. 10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601223" y="4068625"/>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B. 10 cm; 22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4983381" y="4059098"/>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D. 15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601223" y="3030952"/>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A. 12 cm; 24 cm</a:t>
            </a:r>
            <a:endParaRPr lang="en-US" sz="22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3539" y="30309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79856" y="41083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42510" y="403813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6664" y="29723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801752" y="117943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723344" y="642273"/>
            <a:ext cx="7657325"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3</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Một tam giác có cạnh huyền bằng 26cm độ dài các cạnh góc vuông tỉ lệ với 5 và 12. Tính độ dài các cạnh góc vuông</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1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91" name="Group 90"/>
          <p:cNvGrpSpPr/>
          <p:nvPr/>
        </p:nvGrpSpPr>
        <p:grpSpPr>
          <a:xfrm>
            <a:off x="3902956" y="2294891"/>
            <a:ext cx="2632355" cy="2632355"/>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49"/>
            <a:ext cx="2212754" cy="2212754"/>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2881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5" y="3345124"/>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006" y="529591"/>
            <a:ext cx="7875638" cy="20307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562448" y="3099046"/>
            <a:ext cx="3516310"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AH=12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556115" y="4104358"/>
            <a:ext cx="3550527"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AH=10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0" name="Rectangle 99"/>
          <p:cNvSpPr/>
          <p:nvPr/>
        </p:nvSpPr>
        <p:spPr>
          <a:xfrm>
            <a:off x="4970321" y="3099547"/>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AH=15 cm;AB=12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1" name="Rectangle 100"/>
          <p:cNvSpPr/>
          <p:nvPr/>
        </p:nvSpPr>
        <p:spPr>
          <a:xfrm>
            <a:off x="4970321" y="410435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AH=12 cm;AB=13 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31223" y="401126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6796" y="30572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79150" y="399069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14144" y="300127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80725" y="145026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22127" y="664807"/>
            <a:ext cx="7553958"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4</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Cho ∆ABC vuông tại A có AC=20 cm. Kẻ AH vuông góc với BC. Biết BH=9 cm ; HC=16 cm. Tính AH,AB ?</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149" y="0"/>
            <a:ext cx="9144000" cy="5143500"/>
          </a:xfrm>
          <a:prstGeom prst="rect">
            <a:avLst/>
          </a:prstGeom>
        </p:spPr>
      </p:pic>
      <p:grpSp>
        <p:nvGrpSpPr>
          <p:cNvPr id="10" name="Group 9"/>
          <p:cNvGrpSpPr/>
          <p:nvPr/>
        </p:nvGrpSpPr>
        <p:grpSpPr>
          <a:xfrm>
            <a:off x="4052462" y="2929454"/>
            <a:ext cx="2212754" cy="2212754"/>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70102" y="-30373"/>
            <a:ext cx="2876563" cy="287656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052462" y="2333660"/>
            <a:ext cx="2409596" cy="2409596"/>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3262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012176" y="2243393"/>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593276" y="522960"/>
            <a:ext cx="7875638" cy="20245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593276" y="407599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21dm; 20dm; 29dm</a:t>
            </a:r>
            <a:endParaRPr lang="en-US" sz="23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5081628" y="3063954"/>
            <a:ext cx="334949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5m; 6m; 8m</a:t>
            </a:r>
            <a:endParaRPr lang="en-US" sz="23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5081628" y="4066023"/>
            <a:ext cx="3349491"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2m; 3m; 4m</a:t>
            </a:r>
            <a:endParaRPr lang="en-US" sz="23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593276" y="304341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15cm; 8cm; 18cm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35592" y="299119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2537" y="40630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9555" y="298124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13220" y="40175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741087" y="142170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673233" y="881267"/>
            <a:ext cx="7715723" cy="1131848"/>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5</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Tam giác nào là tam giác vuông trong các tam giác có độ dài ba cạnh như sau</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1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28540" y="3156968"/>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99464" y="305374"/>
            <a:ext cx="1152939" cy="1111639"/>
          </a:xfrm>
          <a:prstGeom prst="rect">
            <a:avLst/>
          </a:prstGeom>
          <a:noFill/>
          <a:ln>
            <a:noFill/>
          </a:ln>
        </p:spPr>
      </p:pic>
      <p:sp>
        <p:nvSpPr>
          <p:cNvPr id="2" name="Rectangle 1"/>
          <p:cNvSpPr/>
          <p:nvPr/>
        </p:nvSpPr>
        <p:spPr>
          <a:xfrm>
            <a:off x="1282184" y="349857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940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9044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331;p61"/>
          <p:cNvSpPr txBox="1"/>
          <p:nvPr/>
        </p:nvSpPr>
        <p:spPr>
          <a:xfrm flipH="1">
            <a:off x="3124933" y="480677"/>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9.17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428540" y="983872"/>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2846" y="118056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78987" y="1606945"/>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
              <p:cNvSpPr>
                <a:spLocks noChangeArrowheads="1"/>
              </p:cNvSpPr>
              <p:nvPr/>
            </p:nvSpPr>
            <p:spPr bwMode="auto">
              <a:xfrm>
                <a:off x="1041696" y="2062144"/>
                <a:ext cx="2695418" cy="25545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a) </a:t>
                </a:r>
                <a14:m>
                  <m:oMath xmlns:m="http://schemas.openxmlformats.org/officeDocument/2006/math">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oMath>
                </a14:m>
                <a:endParaRPr kumimoji="0" lang="en-US" altLang="en-US" sz="2000" b="0" i="0" u="none" strike="noStrike" cap="none" normalizeH="0" baseline="0">
                  <a:ln>
                    <a:noFill/>
                  </a:ln>
                  <a:solidFill>
                    <a:schemeClr val="tx1"/>
                  </a:solidFill>
                  <a:effectLst/>
                  <a:latin typeface="Arial" panose="020B0604020202020204" pitchFamily="34" charset="0"/>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b)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b="0" i="1"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b="0" i="0"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c)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d)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𝐵</m:t>
                        </m:r>
                      </m:e>
                      <m:sup>
                        <m:r>
                          <a:rPr lang="en-US" altLang="en-US" sz="2000" i="1">
                            <a:solidFill>
                              <a:srgbClr val="000000"/>
                            </a:solidFill>
                            <a:latin typeface="Cambria Math" panose="02040503050406030204" pitchFamily="18" charset="0"/>
                          </a:rPr>
                          <m:t>2</m:t>
                        </m:r>
                      </m:sup>
                    </m:sSup>
                    <m:r>
                      <a:rPr lang="en-US" altLang="en-US" sz="200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16" name="Rectangle 1"/>
              <p:cNvSpPr>
                <a:spLocks noRot="1" noChangeAspect="1" noMove="1" noResize="1" noEditPoints="1" noAdjustHandles="1" noChangeArrowheads="1" noChangeShapeType="1" noTextEdit="1"/>
              </p:cNvSpPr>
              <p:nvPr/>
            </p:nvSpPr>
            <p:spPr bwMode="auto">
              <a:xfrm>
                <a:off x="1041696" y="2062144"/>
                <a:ext cx="2695418" cy="2554545"/>
              </a:xfrm>
              <a:prstGeom prst="rect">
                <a:avLst/>
              </a:prstGeom>
              <a:blipFill>
                <a:blip r:embed="rId5"/>
                <a:stretch>
                  <a:fillRect l="-5882" b="-3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636" y="1049208"/>
                <a:ext cx="7668962" cy="1015663"/>
              </a:xfrm>
              <a:prstGeom prst="rect">
                <a:avLst/>
              </a:prstGeom>
            </p:spPr>
            <p:txBody>
              <a:bodyPr wrap="square">
                <a:spAutoFit/>
              </a:bodyPr>
              <a:lstStyle/>
              <a:p>
                <a:pPr lvl="0" eaLnBrk="0" fontAlgn="base" hangingPunct="0">
                  <a:lnSpc>
                    <a:spcPct val="150000"/>
                  </a:lnSpc>
                  <a:spcBef>
                    <a:spcPct val="0"/>
                  </a:spcBef>
                  <a:spcAft>
                    <a:spcPct val="0"/>
                  </a:spcAft>
                  <a:buClrTx/>
                </a:pPr>
                <a:r>
                  <a:rPr lang="en-US" altLang="en-US" sz="2000">
                    <a:latin typeface="Arial" panose="020B0604020202020204" pitchFamily="34" charset="0"/>
                    <a:ea typeface="OpenSans"/>
                  </a:rPr>
                  <a:t>Cho tam giác </a:t>
                </a:r>
                <a14:m>
                  <m:oMath xmlns:m="http://schemas.openxmlformats.org/officeDocument/2006/math">
                    <m:r>
                      <a:rPr lang="en-US" altLang="en-US" sz="2000" i="1" smtClean="0">
                        <a:latin typeface="Cambria Math" panose="02040503050406030204" pitchFamily="18" charset="0"/>
                        <a:ea typeface="OpenSans"/>
                      </a:rPr>
                      <m:t>𝐴𝐵𝐶</m:t>
                    </m:r>
                  </m:oMath>
                </a14:m>
                <a:r>
                  <a:rPr lang="en-US" altLang="en-US" sz="2000">
                    <a:latin typeface="Arial" panose="020B0604020202020204" pitchFamily="34" charset="0"/>
                    <a:ea typeface="OpenSans"/>
                  </a:rPr>
                  <a:t> vuông tại </a:t>
                </a:r>
                <a14:m>
                  <m:oMath xmlns:m="http://schemas.openxmlformats.org/officeDocument/2006/math">
                    <m:r>
                      <a:rPr lang="en-US" altLang="en-US" sz="2000" i="1" smtClean="0">
                        <a:latin typeface="Cambria Math" panose="02040503050406030204" pitchFamily="18" charset="0"/>
                        <a:ea typeface="OpenSans"/>
                      </a:rPr>
                      <m:t>𝐴</m:t>
                    </m:r>
                  </m:oMath>
                </a14:m>
                <a:r>
                  <a:rPr lang="en-US" altLang="en-US" sz="2000">
                    <a:latin typeface="Arial" panose="020B0604020202020204" pitchFamily="34" charset="0"/>
                    <a:ea typeface="OpenSans"/>
                  </a:rPr>
                  <a:t>. Trong các khẳng định sau đây, khẳng định nào đúng, khẳng định nào sai?</a:t>
                </a:r>
                <a:endParaRPr lang="en-US" altLang="en-US" sz="2000">
                  <a:solidFill>
                    <a:srgbClr val="191919"/>
                  </a:solidFill>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50636" y="1049208"/>
                <a:ext cx="7668962" cy="1015663"/>
              </a:xfrm>
              <a:prstGeom prst="rect">
                <a:avLst/>
              </a:prstGeom>
              <a:blipFill>
                <a:blip r:embed="rId6"/>
                <a:stretch>
                  <a:fillRect l="-874" b="-4192"/>
                </a:stretch>
              </a:blipFill>
            </p:spPr>
            <p:txBody>
              <a:bodyPr/>
              <a:lstStyle/>
              <a:p>
                <a:r>
                  <a:rPr lang="en-US">
                    <a:noFill/>
                  </a:rPr>
                  <a:t> </a:t>
                </a:r>
              </a:p>
            </p:txBody>
          </p:sp>
        </mc:Fallback>
      </mc:AlternateContent>
      <p:pic>
        <p:nvPicPr>
          <p:cNvPr id="19" name="Picture 18"/>
          <p:cNvPicPr>
            <a:picLocks noChangeAspect="1"/>
          </p:cNvPicPr>
          <p:nvPr/>
        </p:nvPicPr>
        <p:blipFill>
          <a:blip r:embed="rId7"/>
          <a:stretch>
            <a:fillRect/>
          </a:stretch>
        </p:blipFill>
        <p:spPr>
          <a:xfrm>
            <a:off x="3957241" y="2841272"/>
            <a:ext cx="428409" cy="407411"/>
          </a:xfrm>
          <a:prstGeom prst="rect">
            <a:avLst/>
          </a:prstGeom>
        </p:spPr>
      </p:pic>
      <p:pic>
        <p:nvPicPr>
          <p:cNvPr id="20" name="Picture 19"/>
          <p:cNvPicPr>
            <a:picLocks noChangeAspect="1"/>
          </p:cNvPicPr>
          <p:nvPr/>
        </p:nvPicPr>
        <p:blipFill>
          <a:blip r:embed="rId8"/>
          <a:stretch>
            <a:fillRect/>
          </a:stretch>
        </p:blipFill>
        <p:spPr>
          <a:xfrm>
            <a:off x="3960452" y="2150343"/>
            <a:ext cx="425198" cy="389097"/>
          </a:xfrm>
          <a:prstGeom prst="rect">
            <a:avLst/>
          </a:prstGeom>
        </p:spPr>
      </p:pic>
      <p:pic>
        <p:nvPicPr>
          <p:cNvPr id="21" name="Picture 20"/>
          <p:cNvPicPr>
            <a:picLocks noChangeAspect="1"/>
          </p:cNvPicPr>
          <p:nvPr/>
        </p:nvPicPr>
        <p:blipFill>
          <a:blip r:embed="rId8"/>
          <a:stretch>
            <a:fillRect/>
          </a:stretch>
        </p:blipFill>
        <p:spPr>
          <a:xfrm>
            <a:off x="3960452" y="3550515"/>
            <a:ext cx="425198" cy="389097"/>
          </a:xfrm>
          <a:prstGeom prst="rect">
            <a:avLst/>
          </a:prstGeom>
        </p:spPr>
      </p:pic>
      <p:pic>
        <p:nvPicPr>
          <p:cNvPr id="22" name="Picture 21"/>
          <p:cNvPicPr>
            <a:picLocks noChangeAspect="1"/>
          </p:cNvPicPr>
          <p:nvPr/>
        </p:nvPicPr>
        <p:blipFill>
          <a:blip r:embed="rId7"/>
          <a:stretch>
            <a:fillRect/>
          </a:stretch>
        </p:blipFill>
        <p:spPr>
          <a:xfrm>
            <a:off x="3957241" y="4160209"/>
            <a:ext cx="428409" cy="40741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064048" y="2212129"/>
                <a:ext cx="3013028" cy="101566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a:solidFill>
                      <a:srgbClr val="C00000"/>
                    </a:solidFill>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a:solidFill>
                      <a:srgbClr val="C00000"/>
                    </a:solidFill>
                    <a:effectLst/>
                    <a:latin typeface="+mn-lt"/>
                    <a:ea typeface="Calibri" panose="020F0502020204030204" pitchFamily="34" charset="0"/>
                    <a:cs typeface="Times New Roman" panose="02020603050405020304" pitchFamily="18" charset="0"/>
                  </a:rPr>
                  <a:t> thì có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fr-FR" sz="2000">
                    <a:solidFill>
                      <a:srgbClr val="C00000"/>
                    </a:solidFill>
                    <a:effectLst/>
                    <a:latin typeface="+mn-lt"/>
                    <a:ea typeface="Calibri" panose="020F0502020204030204" pitchFamily="34" charset="0"/>
                    <a:cs typeface="Times New Roman" panose="02020603050405020304" pitchFamily="18" charset="0"/>
                  </a:rPr>
                  <a:t> là cạnh huyền.</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064048" y="2212129"/>
                <a:ext cx="3013028" cy="1015663"/>
              </a:xfrm>
              <a:prstGeom prst="rect">
                <a:avLst/>
              </a:prstGeom>
              <a:blipFill>
                <a:blip r:embed="rId9"/>
                <a:stretch>
                  <a:fillRect r="-2024" b="-4819"/>
                </a:stretch>
              </a:blipFill>
            </p:spPr>
            <p:txBody>
              <a:bodyPr/>
              <a:lstStyle/>
              <a:p>
                <a:r>
                  <a:rPr lang="en-US">
                    <a:noFill/>
                  </a:rPr>
                  <a:t> </a:t>
                </a:r>
              </a:p>
            </p:txBody>
          </p:sp>
        </mc:Fallback>
      </mc:AlternateContent>
    </p:spTree>
    <p:extLst>
      <p:ext uri="{BB962C8B-B14F-4D97-AF65-F5344CB8AC3E}">
        <p14:creationId xmlns:p14="http://schemas.microsoft.com/office/powerpoint/2010/main" val="10110423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7842163" y="3901340"/>
            <a:ext cx="1013414" cy="980021"/>
          </a:xfrm>
          <a:prstGeom prst="rect">
            <a:avLst/>
          </a:prstGeom>
        </p:spPr>
      </p:pic>
      <p:sp>
        <p:nvSpPr>
          <p:cNvPr id="7" name="Google Shape;3331;p61"/>
          <p:cNvSpPr txBox="1"/>
          <p:nvPr/>
        </p:nvSpPr>
        <p:spPr>
          <a:xfrm flipH="1">
            <a:off x="3312078" y="416299"/>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9.18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312078" y="3551396"/>
            <a:ext cx="428409" cy="407411"/>
          </a:xfrm>
          <a:prstGeom prst="rect">
            <a:avLst/>
          </a:prstGeom>
        </p:spPr>
      </p:pic>
      <p:pic>
        <p:nvPicPr>
          <p:cNvPr id="13" name="Picture 12"/>
          <p:cNvPicPr>
            <a:picLocks noChangeAspect="1"/>
          </p:cNvPicPr>
          <p:nvPr/>
        </p:nvPicPr>
        <p:blipFill>
          <a:blip r:embed="rId5"/>
          <a:stretch>
            <a:fillRect/>
          </a:stretch>
        </p:blipFill>
        <p:spPr>
          <a:xfrm>
            <a:off x="3315289" y="2165666"/>
            <a:ext cx="425198" cy="389097"/>
          </a:xfrm>
          <a:prstGeom prst="rect">
            <a:avLst/>
          </a:prstGeom>
        </p:spPr>
      </p:pic>
      <p:pic>
        <p:nvPicPr>
          <p:cNvPr id="14" name="Picture 13"/>
          <p:cNvPicPr>
            <a:picLocks noChangeAspect="1"/>
          </p:cNvPicPr>
          <p:nvPr/>
        </p:nvPicPr>
        <p:blipFill>
          <a:blip r:embed="rId5"/>
          <a:stretch>
            <a:fillRect/>
          </a:stretch>
        </p:blipFill>
        <p:spPr>
          <a:xfrm>
            <a:off x="3315289" y="2858531"/>
            <a:ext cx="425198" cy="389097"/>
          </a:xfrm>
          <a:prstGeom prst="rect">
            <a:avLst/>
          </a:prstGeom>
        </p:spPr>
      </p:pic>
      <p:pic>
        <p:nvPicPr>
          <p:cNvPr id="15" name="Picture 14"/>
          <p:cNvPicPr>
            <a:picLocks noChangeAspect="1"/>
          </p:cNvPicPr>
          <p:nvPr/>
        </p:nvPicPr>
        <p:blipFill>
          <a:blip r:embed="rId4"/>
          <a:stretch>
            <a:fillRect/>
          </a:stretch>
        </p:blipFill>
        <p:spPr>
          <a:xfrm>
            <a:off x="3312078" y="4271292"/>
            <a:ext cx="428409" cy="407411"/>
          </a:xfrm>
          <a:prstGeom prst="rect">
            <a:avLst/>
          </a:prstGeom>
        </p:spPr>
      </p:pic>
      <p:sp>
        <p:nvSpPr>
          <p:cNvPr id="3" name="Rectangle 2"/>
          <p:cNvSpPr/>
          <p:nvPr/>
        </p:nvSpPr>
        <p:spPr>
          <a:xfrm>
            <a:off x="4435661" y="2021113"/>
            <a:ext cx="4076967" cy="1269578"/>
          </a:xfrm>
          <a:prstGeom prst="rect">
            <a:avLst/>
          </a:prstGeom>
        </p:spPr>
        <p:txBody>
          <a:bodyPr wrap="square">
            <a:spAutoFit/>
          </a:bodyPr>
          <a:lstStyle/>
          <a:p>
            <a:pPr algn="just">
              <a:lnSpc>
                <a:spcPct val="150000"/>
              </a:lnSpc>
              <a:spcBef>
                <a:spcPts val="600"/>
              </a:spcBef>
              <a:spcAft>
                <a:spcPts val="600"/>
              </a:spcAft>
            </a:pPr>
            <a:r>
              <a:rPr lang="fr-FR" sz="1700">
                <a:solidFill>
                  <a:srgbClr val="C00000"/>
                </a:solidFill>
                <a:latin typeface="+mj-lt"/>
                <a:ea typeface="Calibri" panose="020F0502020204030204" pitchFamily="34" charset="0"/>
                <a:cs typeface="Times New Roman" panose="02020603050405020304" pitchFamily="18" charset="0"/>
              </a:rPr>
              <a:t>không thỏa mãn bất đẳng thức tam giác nên không thể là độ dài ba cạnh của một tam giác.</a:t>
            </a:r>
            <a:endParaRPr lang="en-US" sz="1700">
              <a:solidFill>
                <a:srgbClr val="C00000"/>
              </a:solidFill>
              <a:effectLst/>
              <a:latin typeface="+mj-lt"/>
              <a:ea typeface="Arial" panose="020B0604020202020204" pitchFamily="34" charset="0"/>
              <a:cs typeface="Times New Roman" panose="02020603050405020304" pitchFamily="18" charset="0"/>
            </a:endParaRPr>
          </a:p>
        </p:txBody>
      </p:sp>
      <p:sp>
        <p:nvSpPr>
          <p:cNvPr id="9" name="Left Brace 8"/>
          <p:cNvSpPr/>
          <p:nvPr/>
        </p:nvSpPr>
        <p:spPr>
          <a:xfrm flipH="1">
            <a:off x="3970509" y="2106275"/>
            <a:ext cx="326005" cy="11498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389614" y="4086970"/>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3920" y="4653181"/>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574742" y="1833629"/>
                <a:ext cx="4572000" cy="2845074"/>
              </a:xfrm>
              <a:prstGeom prst="rect">
                <a:avLst/>
              </a:prstGeom>
            </p:spPr>
            <p:txBody>
              <a:bodyPr>
                <a:spAutoFit/>
              </a:bodyPr>
              <a:lstStyle/>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a) </a:t>
                </a:r>
                <a14:m>
                  <m:oMath xmlns:m="http://schemas.openxmlformats.org/officeDocument/2006/math">
                    <m:r>
                      <a:rPr lang="vi-VN" altLang="en-US" sz="2000" i="1">
                        <a:latin typeface="Cambria Math" panose="02040503050406030204" pitchFamily="18" charset="0"/>
                        <a:ea typeface="OpenSans"/>
                      </a:rPr>
                      <m:t>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b)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20</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c) </a:t>
                </a:r>
                <a14:m>
                  <m:oMath xmlns:m="http://schemas.openxmlformats.org/officeDocument/2006/math">
                    <m:r>
                      <a:rPr lang="vi-VN" altLang="en-US" sz="2000" i="1">
                        <a:latin typeface="Cambria Math" panose="02040503050406030204" pitchFamily="18" charset="0"/>
                        <a:ea typeface="OpenSans"/>
                      </a:rPr>
                      <m:t>5</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3</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d)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en-US" altLang="en-US" sz="2000">
                        <a:latin typeface="Cambria Math" panose="02040503050406030204" pitchFamily="18" charset="0"/>
                      </a:rPr>
                      <m:t>2</m:t>
                    </m:r>
                    <m:rad>
                      <m:radPr>
                        <m:degHide m:val="on"/>
                        <m:ctrlPr>
                          <a:rPr lang="vi-VN" altLang="en-US" sz="2000" i="1">
                            <a:latin typeface="Cambria Math" panose="02040503050406030204" pitchFamily="18" charset="0"/>
                          </a:rPr>
                        </m:ctrlPr>
                      </m:radPr>
                      <m:deg/>
                      <m:e>
                        <m:r>
                          <a:rPr lang="en-US" altLang="en-US" sz="2000" i="1">
                            <a:latin typeface="Cambria Math" panose="02040503050406030204" pitchFamily="18" charset="0"/>
                          </a:rPr>
                          <m:t>2</m:t>
                        </m:r>
                      </m:e>
                    </m:rad>
                    <m:r>
                      <a:rPr lang="en-US" altLang="en-US" sz="2000">
                        <a:latin typeface="Cambria Math" panose="02040503050406030204" pitchFamily="18" charset="0"/>
                      </a:rPr>
                      <m:t> </m:t>
                    </m:r>
                    <m:r>
                      <m:rPr>
                        <m:sty m:val="p"/>
                      </m:rPr>
                      <a:rPr lang="en-US" altLang="en-US" sz="2000">
                        <a:latin typeface="Cambria Math" panose="02040503050406030204" pitchFamily="18" charset="0"/>
                      </a:rPr>
                      <m:t>cm</m:t>
                    </m:r>
                  </m:oMath>
                </a14:m>
                <a:endParaRPr lang="vi-VN" altLang="en-US" sz="2000">
                  <a:latin typeface="Arial" panose="020B0604020202020204" pitchFamily="34" charset="0"/>
                  <a:ea typeface="OpenSans"/>
                </a:endParaRPr>
              </a:p>
            </p:txBody>
          </p:sp>
        </mc:Choice>
        <mc:Fallback xmlns="">
          <p:sp>
            <p:nvSpPr>
              <p:cNvPr id="19" name="Rectangle 18"/>
              <p:cNvSpPr>
                <a:spLocks noRot="1" noChangeAspect="1" noMove="1" noResize="1" noEditPoints="1" noAdjustHandles="1" noChangeArrowheads="1" noChangeShapeType="1" noTextEdit="1"/>
              </p:cNvSpPr>
              <p:nvPr/>
            </p:nvSpPr>
            <p:spPr>
              <a:xfrm>
                <a:off x="574742" y="1833629"/>
                <a:ext cx="4572000" cy="2845074"/>
              </a:xfrm>
              <a:prstGeom prst="rect">
                <a:avLst/>
              </a:prstGeom>
              <a:blipFill>
                <a:blip r:embed="rId6"/>
                <a:stretch>
                  <a:fillRect l="-1333" b="-29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435661" y="3598965"/>
                <a:ext cx="1710596" cy="359842"/>
              </a:xfrm>
              <a:prstGeom prst="rect">
                <a:avLst/>
              </a:prstGeom>
            </p:spPr>
            <p:txBody>
              <a:bodyPr wrap="none">
                <a:spAutoFit/>
              </a:bodyPr>
              <a:lstStyle/>
              <a:p>
                <a:r>
                  <a:rPr lang="fr-FR" sz="170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mn-lt"/>
                    <a:ea typeface="Calibri" panose="020F0502020204030204" pitchFamily="34" charset="0"/>
                  </a:rPr>
                  <a:t> </a:t>
                </a:r>
                <a:endParaRPr lang="en-US" sz="1700">
                  <a:solidFill>
                    <a:srgbClr val="C00000"/>
                  </a:solidFill>
                  <a:latin typeface="+mn-lt"/>
                </a:endParaRPr>
              </a:p>
            </p:txBody>
          </p:sp>
        </mc:Choice>
        <mc:Fallback xmlns="">
          <p:sp>
            <p:nvSpPr>
              <p:cNvPr id="20" name="Rectangle 19"/>
              <p:cNvSpPr>
                <a:spLocks noRot="1" noChangeAspect="1" noMove="1" noResize="1" noEditPoints="1" noAdjustHandles="1" noChangeArrowheads="1" noChangeShapeType="1" noTextEdit="1"/>
              </p:cNvSpPr>
              <p:nvPr/>
            </p:nvSpPr>
            <p:spPr>
              <a:xfrm>
                <a:off x="4435661" y="3598965"/>
                <a:ext cx="1710596" cy="359842"/>
              </a:xfrm>
              <a:prstGeom prst="rect">
                <a:avLst/>
              </a:prstGeom>
              <a:blipFill>
                <a:blip r:embed="rId7"/>
                <a:stretch>
                  <a:fillRect l="-2500" t="-3390" b="-22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435661" y="4226656"/>
                <a:ext cx="2173031" cy="452047"/>
              </a:xfrm>
              <a:prstGeom prst="rect">
                <a:avLst/>
              </a:prstGeom>
            </p:spPr>
            <p:txBody>
              <a:bodyPr wrap="none">
                <a:spAutoFit/>
              </a:bodyPr>
              <a:lstStyle/>
              <a:p>
                <a:r>
                  <a:rPr lang="fr-FR" sz="170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Times New Roman" panose="02020603050405020304" pitchFamily="18" charset="0"/>
                    <a:ea typeface="Calibri" panose="020F0502020204030204" pitchFamily="34" charset="0"/>
                  </a:rPr>
                  <a:t> </a:t>
                </a:r>
                <a:endParaRPr lang="en-US" sz="1700">
                  <a:solidFill>
                    <a:srgbClr val="C00000"/>
                  </a:solidFill>
                  <a:latin typeface="+mn-lt"/>
                </a:endParaRPr>
              </a:p>
            </p:txBody>
          </p:sp>
        </mc:Choice>
        <mc:Fallback xmlns="">
          <p:sp>
            <p:nvSpPr>
              <p:cNvPr id="21" name="Rectangle 20"/>
              <p:cNvSpPr>
                <a:spLocks noRot="1" noChangeAspect="1" noMove="1" noResize="1" noEditPoints="1" noAdjustHandles="1" noChangeArrowheads="1" noChangeShapeType="1" noTextEdit="1"/>
              </p:cNvSpPr>
              <p:nvPr/>
            </p:nvSpPr>
            <p:spPr>
              <a:xfrm>
                <a:off x="4435661" y="4226656"/>
                <a:ext cx="2173031" cy="452047"/>
              </a:xfrm>
              <a:prstGeom prst="rect">
                <a:avLst/>
              </a:prstGeom>
              <a:blipFill>
                <a:blip r:embed="rId8"/>
                <a:stretch>
                  <a:fillRect l="-1966" b="-12000"/>
                </a:stretch>
              </a:blipFill>
            </p:spPr>
            <p:txBody>
              <a:bodyPr/>
              <a:lstStyle/>
              <a:p>
                <a:r>
                  <a:rPr lang="en-US">
                    <a:noFill/>
                  </a:rPr>
                  <a:t> </a:t>
                </a:r>
              </a:p>
            </p:txBody>
          </p:sp>
        </mc:Fallback>
      </mc:AlternateContent>
      <p:sp>
        <p:nvSpPr>
          <p:cNvPr id="22" name="Rectangle 21"/>
          <p:cNvSpPr/>
          <p:nvPr/>
        </p:nvSpPr>
        <p:spPr>
          <a:xfrm>
            <a:off x="8468493" y="1136633"/>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741" y="953138"/>
            <a:ext cx="8044473" cy="1015663"/>
          </a:xfrm>
          <a:prstGeom prst="rect">
            <a:avLst/>
          </a:prstGeom>
        </p:spPr>
        <p:txBody>
          <a:bodyPr wrap="square">
            <a:spAutoFit/>
          </a:bodyPr>
          <a:lstStyle/>
          <a:p>
            <a:pPr lvl="0" algn="just" eaLnBrk="0" fontAlgn="base" hangingPunct="0">
              <a:lnSpc>
                <a:spcPct val="150000"/>
              </a:lnSpc>
              <a:spcBef>
                <a:spcPct val="0"/>
              </a:spcBef>
              <a:spcAft>
                <a:spcPct val="0"/>
              </a:spcAft>
              <a:buClrTx/>
            </a:pPr>
            <a:r>
              <a:rPr lang="vi-VN" altLang="en-US" sz="2000">
                <a:latin typeface="Arial" panose="020B0604020202020204" pitchFamily="34" charset="0"/>
                <a:ea typeface="OpenSans"/>
              </a:rPr>
              <a:t>Những bộ ba số đo nào dưới đây là độ dài ba cạnh của một tam giác vuông</a:t>
            </a:r>
            <a:r>
              <a:rPr lang="en-US" altLang="en-US" sz="2000">
                <a:latin typeface="Arial" panose="020B0604020202020204" pitchFamily="34" charset="0"/>
                <a:ea typeface="OpenSans"/>
              </a:rPr>
              <a:t>?</a:t>
            </a:r>
            <a:endParaRPr lang="vi-VN" altLang="en-US" sz="2000">
              <a:latin typeface="Arial" panose="020B0604020202020204" pitchFamily="34" charset="0"/>
              <a:ea typeface="OpenSan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9" grpId="0"/>
      <p:bldP spid="2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139231" y="894127"/>
            <a:ext cx="593718" cy="685529"/>
          </a:xfrm>
          <a:prstGeom prst="rect">
            <a:avLst/>
          </a:prstGeom>
        </p:spPr>
      </p:pic>
      <p:sp>
        <p:nvSpPr>
          <p:cNvPr id="10" name="Google Shape;3331;p61"/>
          <p:cNvSpPr txBox="1"/>
          <p:nvPr/>
        </p:nvSpPr>
        <p:spPr>
          <a:xfrm flipH="1">
            <a:off x="759707" y="29703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9.19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884210" y="338507"/>
                <a:ext cx="4727051" cy="400110"/>
              </a:xfrm>
              <a:prstGeom prst="rect">
                <a:avLst/>
              </a:prstGeom>
            </p:spPr>
            <p:txBody>
              <a:bodyPr wrap="square">
                <a:spAutoFit/>
              </a:bodyPr>
              <a:lstStyle/>
              <a:p>
                <a:r>
                  <a:rPr lang="en-US" sz="2000">
                    <a:latin typeface="+mj-lt"/>
                  </a:rPr>
                  <a:t>Tính các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r>
                      <a:rPr lang="en-US" sz="2000" i="1" smtClean="0">
                        <a:latin typeface="Cambria Math" panose="02040503050406030204" pitchFamily="18" charset="0"/>
                      </a:rPr>
                      <m:t>𝑧</m:t>
                    </m:r>
                    <m:r>
                      <a:rPr lang="en-US" sz="2000" i="1" smtClean="0">
                        <a:latin typeface="Cambria Math" panose="02040503050406030204" pitchFamily="18" charset="0"/>
                      </a:rPr>
                      <m:t>, </m:t>
                    </m:r>
                    <m:r>
                      <a:rPr lang="en-US" sz="2000" i="1" smtClean="0">
                        <a:latin typeface="Cambria Math" panose="02040503050406030204" pitchFamily="18" charset="0"/>
                      </a:rPr>
                      <m:t>𝑡</m:t>
                    </m:r>
                    <m:r>
                      <a:rPr lang="en-US" sz="2000" i="1" smtClean="0">
                        <a:latin typeface="Cambria Math" panose="02040503050406030204" pitchFamily="18" charset="0"/>
                      </a:rPr>
                      <m:t> </m:t>
                    </m:r>
                  </m:oMath>
                </a14:m>
                <a:r>
                  <a:rPr lang="en-US" sz="2000">
                    <a:latin typeface="+mj-lt"/>
                  </a:rPr>
                  <a:t>trong Hình 9.43</a:t>
                </a:r>
              </a:p>
            </p:txBody>
          </p:sp>
        </mc:Choice>
        <mc:Fallback xmlns="">
          <p:sp>
            <p:nvSpPr>
              <p:cNvPr id="2" name="Rectangle 1"/>
              <p:cNvSpPr>
                <a:spLocks noRot="1" noChangeAspect="1" noMove="1" noResize="1" noEditPoints="1" noAdjustHandles="1" noChangeArrowheads="1" noChangeShapeType="1" noTextEdit="1"/>
              </p:cNvSpPr>
              <p:nvPr/>
            </p:nvSpPr>
            <p:spPr>
              <a:xfrm>
                <a:off x="3884210" y="338507"/>
                <a:ext cx="4727051" cy="400110"/>
              </a:xfrm>
              <a:prstGeom prst="rect">
                <a:avLst/>
              </a:prstGeom>
              <a:blipFill>
                <a:blip r:embed="rId4"/>
                <a:stretch>
                  <a:fillRect l="-1289" t="-7692" b="-29231"/>
                </a:stretch>
              </a:blipFill>
            </p:spPr>
            <p:txBody>
              <a:bodyPr/>
              <a:lstStyle/>
              <a:p>
                <a:r>
                  <a:rPr lang="en-US">
                    <a:noFill/>
                  </a:rPr>
                  <a:t> </a:t>
                </a:r>
              </a:p>
            </p:txBody>
          </p:sp>
        </mc:Fallback>
      </mc:AlternateContent>
      <p:pic>
        <p:nvPicPr>
          <p:cNvPr id="6" name="Picture 5"/>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479788" y="1043823"/>
            <a:ext cx="6303224" cy="208258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4346" y="3566786"/>
                <a:ext cx="4572000" cy="1261307"/>
              </a:xfrm>
              <a:prstGeom prst="rect">
                <a:avLst/>
              </a:prstGeom>
            </p:spPr>
            <p:txBody>
              <a:bodyPr>
                <a:spAutoFit/>
              </a:bodyPr>
              <a:lstStyle/>
              <a:p>
                <a:pPr algn="just">
                  <a:lnSpc>
                    <a:spcPct val="150000"/>
                  </a:lnSpc>
                  <a:spcBef>
                    <a:spcPts val="600"/>
                  </a:spcBef>
                  <a:spcAft>
                    <a:spcPts val="600"/>
                  </a:spcAft>
                </a:pPr>
                <a14:m>
                  <m:oMath xmlns:m="http://schemas.openxmlformats.org/officeDocument/2006/math">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oMath>
                </a14:m>
                <a:r>
                  <a:rPr lang="en-US"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4346" y="3566786"/>
                <a:ext cx="4572000" cy="1261307"/>
              </a:xfrm>
              <a:prstGeom prst="rect">
                <a:avLst/>
              </a:prstGeom>
              <a:blipFill>
                <a:blip r:embed="rId7"/>
                <a:stretch>
                  <a:fillRect/>
                </a:stretch>
              </a:blipFill>
            </p:spPr>
            <p:txBody>
              <a:bodyPr/>
              <a:lstStyle/>
              <a:p>
                <a:r>
                  <a:rPr lang="en-US">
                    <a:noFill/>
                  </a:rPr>
                  <a:t> </a:t>
                </a:r>
              </a:p>
            </p:txBody>
          </p:sp>
        </mc:Fallback>
      </mc:AlternateContent>
      <p:sp>
        <p:nvSpPr>
          <p:cNvPr id="14" name="Rectangle 13"/>
          <p:cNvSpPr/>
          <p:nvPr/>
        </p:nvSpPr>
        <p:spPr>
          <a:xfrm>
            <a:off x="4255335" y="284643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4859468" y="3466278"/>
                <a:ext cx="4572000" cy="1394228"/>
              </a:xfrm>
              <a:prstGeom prst="rect">
                <a:avLst/>
              </a:prstGeom>
            </p:spPr>
            <p:txBody>
              <a:bodyPr>
                <a:spAutoFit/>
              </a:bodyPr>
              <a:lstStyle/>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𝑧</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=25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𝑧</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𝑡</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2</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1</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𝑡</m:t>
                    </m:r>
                    <m:r>
                      <a:rPr lang="fr-FR" sz="20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859468" y="3466278"/>
                <a:ext cx="4572000" cy="1394228"/>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rot="21302353" flipH="1">
            <a:off x="495025" y="2169034"/>
            <a:ext cx="402143" cy="603214"/>
          </a:xfrm>
          <a:prstGeom prst="rect">
            <a:avLst/>
          </a:prstGeom>
        </p:spPr>
      </p:pic>
    </p:spTree>
    <p:extLst>
      <p:ext uri="{BB962C8B-B14F-4D97-AF65-F5344CB8AC3E}">
        <p14:creationId xmlns:p14="http://schemas.microsoft.com/office/powerpoint/2010/main" val="40004475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fade">
                                      <p:cBhvr>
                                        <p:cTn id="4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7010210" y="3721211"/>
            <a:ext cx="1775981" cy="1219516"/>
          </a:xfrm>
          <a:prstGeom prst="rect">
            <a:avLst/>
          </a:prstGeom>
          <a:noFill/>
          <a:ln>
            <a:noFill/>
          </a:ln>
        </p:spPr>
      </p:pic>
      <p:sp>
        <p:nvSpPr>
          <p:cNvPr id="8" name="TextBox 7"/>
          <p:cNvSpPr txBox="1"/>
          <p:nvPr/>
        </p:nvSpPr>
        <p:spPr>
          <a:xfrm>
            <a:off x="2358260" y="773551"/>
            <a:ext cx="453552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NỘI DUNG BÀI HỌC</a:t>
            </a:r>
            <a:endParaRPr lang="en-US" sz="3200" b="1" dirty="0">
              <a:solidFill>
                <a:srgbClr val="C00000"/>
              </a:solidFill>
              <a:latin typeface="Arial" panose="020B0604020202020204" pitchFamily="34" charset="0"/>
              <a:cs typeface="Arial" panose="020B0604020202020204" pitchFamily="34" charset="0"/>
            </a:endParaRPr>
          </a:p>
        </p:txBody>
      </p:sp>
      <p:sp>
        <p:nvSpPr>
          <p:cNvPr id="9" name="Google Shape;2004;p39"/>
          <p:cNvSpPr txBox="1">
            <a:spLocks/>
          </p:cNvSpPr>
          <p:nvPr/>
        </p:nvSpPr>
        <p:spPr>
          <a:xfrm>
            <a:off x="1750532" y="178354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cs typeface="Maven Pro ExtraBold"/>
                <a:sym typeface="Maven Pro ExtraBold"/>
              </a:rPr>
              <a:t>01</a:t>
            </a:r>
          </a:p>
        </p:txBody>
      </p:sp>
      <p:sp>
        <p:nvSpPr>
          <p:cNvPr id="10" name="Google Shape;2007;p39"/>
          <p:cNvSpPr txBox="1">
            <a:spLocks/>
          </p:cNvSpPr>
          <p:nvPr/>
        </p:nvSpPr>
        <p:spPr>
          <a:xfrm>
            <a:off x="2663687" y="1855721"/>
            <a:ext cx="294198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400" b="1">
                <a:solidFill>
                  <a:srgbClr val="070185"/>
                </a:solidFill>
                <a:latin typeface="Arial" panose="020B0604020202020204" pitchFamily="34" charset="0"/>
              </a:rPr>
              <a:t>Định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12" name="Google Shape;2004;p39"/>
          <p:cNvSpPr txBox="1">
            <a:spLocks/>
          </p:cNvSpPr>
          <p:nvPr/>
        </p:nvSpPr>
        <p:spPr>
          <a:xfrm>
            <a:off x="1750532" y="284984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cs typeface="Maven Pro ExtraBold"/>
                <a:sym typeface="Maven Pro ExtraBold"/>
              </a:rPr>
              <a:t>02</a:t>
            </a:r>
          </a:p>
        </p:txBody>
      </p:sp>
      <p:sp>
        <p:nvSpPr>
          <p:cNvPr id="13" name="Google Shape;2007;p39"/>
          <p:cNvSpPr txBox="1">
            <a:spLocks/>
          </p:cNvSpPr>
          <p:nvPr/>
        </p:nvSpPr>
        <p:spPr>
          <a:xfrm>
            <a:off x="2663687" y="2922020"/>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a:solidFill>
                <a:srgbClr val="070185"/>
              </a:solidFill>
              <a:latin typeface="Arial" panose="020B0604020202020204" pitchFamily="34" charset="0"/>
            </a:endParaRPr>
          </a:p>
          <a:p>
            <a:pPr marL="0" lvl="0" indent="0">
              <a:buClr>
                <a:srgbClr val="070185"/>
              </a:buClr>
            </a:pPr>
            <a:r>
              <a:rPr lang="en-US" sz="2400" b="1">
                <a:solidFill>
                  <a:srgbClr val="070185"/>
                </a:solidFill>
                <a:latin typeface="Arial" panose="020B0604020202020204" pitchFamily="34" charset="0"/>
              </a:rPr>
              <a:t>Ứng dụng của đ</a:t>
            </a:r>
            <a:r>
              <a:rPr lang="vi-VN" sz="2400" b="1">
                <a:solidFill>
                  <a:srgbClr val="070185"/>
                </a:solidFill>
                <a:latin typeface="Arial" panose="020B0604020202020204" pitchFamily="34" charset="0"/>
              </a:rPr>
              <a:t>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build="p"/>
      <p:bldP spid="12" grpId="0" animBg="1"/>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479883" y="727546"/>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89358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8292618" y="1790063"/>
            <a:ext cx="590877" cy="706617"/>
          </a:xfrm>
          <a:prstGeom prst="rect">
            <a:avLst/>
          </a:prstGeom>
          <a:noFill/>
          <a:ln>
            <a:noFill/>
          </a:ln>
        </p:spPr>
      </p:pic>
      <p:pic>
        <p:nvPicPr>
          <p:cNvPr id="18" name="Google Shape;1299;p38"/>
          <p:cNvPicPr preferRelativeResize="0"/>
          <p:nvPr/>
        </p:nvPicPr>
        <p:blipFill>
          <a:blip r:embed="rId4">
            <a:alphaModFix/>
          </a:blip>
          <a:stretch>
            <a:fillRect/>
          </a:stretch>
        </p:blipFill>
        <p:spPr>
          <a:xfrm>
            <a:off x="304378" y="349007"/>
            <a:ext cx="551691" cy="800578"/>
          </a:xfrm>
          <a:prstGeom prst="rect">
            <a:avLst/>
          </a:prstGeom>
          <a:noFill/>
          <a:ln>
            <a:noFill/>
          </a:ln>
        </p:spPr>
      </p:pic>
      <p:sp>
        <p:nvSpPr>
          <p:cNvPr id="9" name="Google Shape;3331;p61"/>
          <p:cNvSpPr txBox="1"/>
          <p:nvPr/>
        </p:nvSpPr>
        <p:spPr>
          <a:xfrm flipH="1">
            <a:off x="3209502" y="62844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9.20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56671" y="1167073"/>
                <a:ext cx="8839623" cy="915315"/>
              </a:xfrm>
              <a:prstGeom prst="rect">
                <a:avLst/>
              </a:prstGeom>
            </p:spPr>
            <p:txBody>
              <a:bodyPr wrap="square">
                <a:spAutoFit/>
              </a:bodyPr>
              <a:lstStyle/>
              <a:p>
                <a:pPr>
                  <a:lnSpc>
                    <a:spcPct val="150000"/>
                  </a:lnSpc>
                </a:pPr>
                <a:r>
                  <a:rPr lang="en-US" sz="1900">
                    <a:latin typeface="+mj-lt"/>
                  </a:rPr>
                  <a:t>Cho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cân tại đỉnh </a:t>
                </a:r>
                <a14:m>
                  <m:oMath xmlns:m="http://schemas.openxmlformats.org/officeDocument/2006/math">
                    <m:r>
                      <a:rPr lang="en-US" sz="1900" i="1" smtClean="0">
                        <a:latin typeface="Cambria Math" panose="02040503050406030204" pitchFamily="18" charset="0"/>
                      </a:rPr>
                      <m:t>𝐴</m:t>
                    </m:r>
                  </m:oMath>
                </a14:m>
                <a:r>
                  <a:rPr lang="en-US" sz="1900">
                    <a:latin typeface="+mj-lt"/>
                  </a:rPr>
                  <a:t>, chiều cao </a:t>
                </a:r>
                <a14:m>
                  <m:oMath xmlns:m="http://schemas.openxmlformats.org/officeDocument/2006/math">
                    <m:r>
                      <a:rPr lang="en-US" sz="1900" i="1" smtClean="0">
                        <a:latin typeface="Cambria Math" panose="02040503050406030204" pitchFamily="18" charset="0"/>
                      </a:rPr>
                      <m:t>𝐴𝐻</m:t>
                    </m:r>
                    <m:r>
                      <a:rPr lang="en-US" sz="1900" i="1" smtClean="0">
                        <a:latin typeface="Cambria Math" panose="02040503050406030204" pitchFamily="18" charset="0"/>
                      </a:rPr>
                      <m:t>=3</m:t>
                    </m:r>
                    <m:r>
                      <a:rPr lang="en-US" sz="1900" i="1" smtClean="0">
                        <a:latin typeface="Cambria Math" panose="02040503050406030204" pitchFamily="18" charset="0"/>
                      </a:rPr>
                      <m:t>𝑐𝑚</m:t>
                    </m:r>
                  </m:oMath>
                </a14:m>
                <a:r>
                  <a:rPr lang="en-US" sz="1900">
                    <a:latin typeface="+mj-lt"/>
                  </a:rPr>
                  <a:t> và cạnh đáy </a:t>
                </a:r>
                <a14:m>
                  <m:oMath xmlns:m="http://schemas.openxmlformats.org/officeDocument/2006/math">
                    <m:r>
                      <a:rPr lang="en-US" sz="1900" i="1" smtClean="0">
                        <a:latin typeface="Cambria Math" panose="02040503050406030204" pitchFamily="18" charset="0"/>
                      </a:rPr>
                      <m:t>𝐵𝐶</m:t>
                    </m:r>
                    <m:r>
                      <a:rPr lang="en-US" sz="1900" i="1" smtClean="0">
                        <a:latin typeface="Cambria Math" panose="02040503050406030204" pitchFamily="18" charset="0"/>
                      </a:rPr>
                      <m:t>=10</m:t>
                    </m:r>
                    <m:r>
                      <a:rPr lang="en-US" sz="1900" i="1" smtClean="0">
                        <a:latin typeface="Cambria Math" panose="02040503050406030204" pitchFamily="18" charset="0"/>
                      </a:rPr>
                      <m:t>𝑐𝑚</m:t>
                    </m:r>
                  </m:oMath>
                </a14:m>
                <a:r>
                  <a:rPr lang="en-US" sz="1900">
                    <a:latin typeface="+mj-lt"/>
                  </a:rPr>
                  <a:t>. Hãy tính độ dài các cạnh bên </a:t>
                </a:r>
                <a14:m>
                  <m:oMath xmlns:m="http://schemas.openxmlformats.org/officeDocument/2006/math">
                    <m:r>
                      <a:rPr lang="en-US" sz="1900" i="1" smtClean="0">
                        <a:latin typeface="Cambria Math" panose="02040503050406030204" pitchFamily="18" charset="0"/>
                      </a:rPr>
                      <m:t>𝐴𝐵</m:t>
                    </m:r>
                    <m:r>
                      <a:rPr lang="en-US" sz="1900" i="1">
                        <a:latin typeface="Cambria Math" panose="02040503050406030204" pitchFamily="18" charset="0"/>
                      </a:rPr>
                      <m:t>, </m:t>
                    </m:r>
                    <m:r>
                      <a:rPr lang="en-US" sz="1900" i="1" smtClean="0">
                        <a:latin typeface="Cambria Math" panose="02040503050406030204" pitchFamily="18" charset="0"/>
                      </a:rPr>
                      <m:t>𝐴𝐶</m:t>
                    </m:r>
                    <m:r>
                      <a:rPr lang="en-US" sz="1900" b="0" i="0" smtClean="0">
                        <a:latin typeface="Cambria Math" panose="02040503050406030204" pitchFamily="18" charset="0"/>
                      </a:rPr>
                      <m:t>.</m:t>
                    </m:r>
                  </m:oMath>
                </a14:m>
                <a:endParaRPr lang="en-US" sz="190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1" y="1167073"/>
                <a:ext cx="8839623" cy="915315"/>
              </a:xfrm>
              <a:prstGeom prst="rect">
                <a:avLst/>
              </a:prstGeom>
              <a:blipFill>
                <a:blip r:embed="rId5"/>
                <a:stretch>
                  <a:fillRect l="-621" r="-69" b="-9934"/>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96427" y="2776732"/>
            <a:ext cx="3144173" cy="1582733"/>
          </a:xfrm>
          <a:prstGeom prst="rect">
            <a:avLst/>
          </a:prstGeom>
        </p:spPr>
      </p:pic>
      <p:sp>
        <p:nvSpPr>
          <p:cNvPr id="12" name="Rectangle 11"/>
          <p:cNvSpPr/>
          <p:nvPr/>
        </p:nvSpPr>
        <p:spPr>
          <a:xfrm>
            <a:off x="264623" y="208238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723520" y="2601492"/>
                <a:ext cx="5117720" cy="2288319"/>
              </a:xfrm>
              <a:prstGeom prst="rect">
                <a:avLst/>
              </a:prstGeom>
            </p:spPr>
            <p:txBody>
              <a:bodyPr wrap="square">
                <a:spAutoFit/>
              </a:bodyPr>
              <a:lstStyle/>
              <a:p>
                <a:pPr algn="just">
                  <a:lnSpc>
                    <a:spcPct val="130000"/>
                  </a:lnSpc>
                </a:pPr>
                <a:r>
                  <a:rPr lang="fr-FR" sz="1900">
                    <a:latin typeface="+mn-lt"/>
                    <a:ea typeface="Calibri" panose="020F0502020204030204" pitchFamily="34" charset="0"/>
                    <a:cs typeface="Times New Roman" panose="02020603050405020304" pitchFamily="18" charset="0"/>
                  </a:rPr>
                  <a:t>Áp dụng định lí Pythagore cho tam giác vuông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𝐴𝐵𝐻</m:t>
                    </m:r>
                  </m:oMath>
                </a14:m>
                <a:r>
                  <a:rPr lang="fr-FR" sz="1900">
                    <a:effectLst/>
                    <a:latin typeface="+mn-lt"/>
                    <a:ea typeface="Calibri" panose="020F0502020204030204" pitchFamily="34" charset="0"/>
                    <a:cs typeface="Times New Roman" panose="02020603050405020304" pitchFamily="18" charset="0"/>
                  </a:rPr>
                  <a:t> có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=9+25=34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r>
                  <a:rPr lang="fr-FR" sz="1900">
                    <a:effectLst/>
                    <a:latin typeface="+mn-lt"/>
                    <a:ea typeface="Calibri" panose="020F0502020204030204" pitchFamily="34" charset="0"/>
                    <a:cs typeface="Times New Roman" panose="02020603050405020304" pitchFamily="18" charset="0"/>
                  </a:rPr>
                  <a:t>Do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mn-lt"/>
                    <a:ea typeface="Calibri" panose="020F0502020204030204" pitchFamily="34" charset="0"/>
                    <a:cs typeface="Times New Roman" panose="02020603050405020304" pitchFamily="18" charset="0"/>
                  </a:rPr>
                  <a:t> cân tại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23520" y="2601492"/>
                <a:ext cx="5117720" cy="2288319"/>
              </a:xfrm>
              <a:prstGeom prst="rect">
                <a:avLst/>
              </a:prstGeom>
              <a:blipFill>
                <a:blip r:embed="rId8"/>
                <a:stretch>
                  <a:fillRect l="-1192" r="-1073" b="-1600"/>
                </a:stretch>
              </a:blipFill>
            </p:spPr>
            <p:txBody>
              <a:bodyPr/>
              <a:lstStyle/>
              <a:p>
                <a:r>
                  <a:rPr lang="en-US">
                    <a:noFill/>
                  </a:rPr>
                  <a:t> </a:t>
                </a:r>
              </a:p>
            </p:txBody>
          </p:sp>
        </mc:Fallback>
      </mc:AlternateContent>
    </p:spTree>
    <p:extLst>
      <p:ext uri="{BB962C8B-B14F-4D97-AF65-F5344CB8AC3E}">
        <p14:creationId xmlns:p14="http://schemas.microsoft.com/office/powerpoint/2010/main" val="277719599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307180" y="4503953"/>
            <a:ext cx="545811" cy="429397"/>
          </a:xfrm>
          <a:prstGeom prst="rect">
            <a:avLst/>
          </a:prstGeom>
        </p:spPr>
      </p:pic>
      <p:sp>
        <p:nvSpPr>
          <p:cNvPr id="5" name="Google Shape;3331;p61"/>
          <p:cNvSpPr txBox="1"/>
          <p:nvPr/>
        </p:nvSpPr>
        <p:spPr>
          <a:xfrm flipH="1">
            <a:off x="3153844" y="746032"/>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9.21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65534" y="1936875"/>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51820" y="2551641"/>
            <a:ext cx="2973115" cy="192594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93131" y="2413609"/>
                <a:ext cx="5806529" cy="2351734"/>
              </a:xfrm>
              <a:prstGeom prst="rect">
                <a:avLst/>
              </a:prstGeom>
            </p:spPr>
            <p:txBody>
              <a:bodyPr wrap="square">
                <a:spAutoFit/>
              </a:bodyPr>
              <a:lstStyle/>
              <a:p>
                <a:pPr algn="just">
                  <a:lnSpc>
                    <a:spcPct val="150000"/>
                  </a:lnSpc>
                </a:pPr>
                <a:r>
                  <a:rPr lang="fr-FR" sz="190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là chiều dài hình chữ nhật. </a:t>
                </a:r>
              </a:p>
              <a:p>
                <a:pPr algn="just">
                  <a:lnSpc>
                    <a:spcPct val="150000"/>
                  </a:lnSpc>
                </a:pPr>
                <a:r>
                  <a:rPr lang="fr-FR" sz="1900">
                    <a:effectLst/>
                    <a:latin typeface="+mj-lt"/>
                    <a:ea typeface="Calibri" panose="020F0502020204030204" pitchFamily="34" charset="0"/>
                    <a:cs typeface="Times New Roman" panose="02020603050405020304" pitchFamily="18" charset="0"/>
                  </a:rPr>
                  <a:t>Theo định lí Pythagore ta có:</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=225</m:t>
                    </m:r>
                  </m:oMath>
                </a14:m>
                <a:r>
                  <a:rPr lang="fr-FR" sz="1900">
                    <a:effectLst/>
                    <a:latin typeface="+mj-lt"/>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1900">
                    <a:effectLst/>
                    <a:latin typeface="+mj-lt"/>
                    <a:ea typeface="Calibri" panose="020F0502020204030204" pitchFamily="34" charset="0"/>
                    <a:cs typeface="Times New Roman" panose="02020603050405020304" pitchFamily="18" charset="0"/>
                  </a:rPr>
                  <a:t> cm</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Diện tích hình chữ nhật bằng: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8 . 15=120</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93131" y="2413609"/>
                <a:ext cx="5806529" cy="2351734"/>
              </a:xfrm>
              <a:prstGeom prst="rect">
                <a:avLst/>
              </a:prstGeom>
              <a:blipFill>
                <a:blip r:embed="rId6"/>
                <a:stretch>
                  <a:fillRect l="-1050" b="-518"/>
                </a:stretch>
              </a:blipFill>
            </p:spPr>
            <p:txBody>
              <a:bodyPr/>
              <a:lstStyle/>
              <a:p>
                <a:r>
                  <a:rPr lang="en-US">
                    <a:noFill/>
                  </a:rPr>
                  <a:t> </a:t>
                </a:r>
              </a:p>
            </p:txBody>
          </p:sp>
        </mc:Fallback>
      </mc:AlternateContent>
      <p:sp>
        <p:nvSpPr>
          <p:cNvPr id="4" name="Rectangle 3"/>
          <p:cNvSpPr/>
          <p:nvPr/>
        </p:nvSpPr>
        <p:spPr>
          <a:xfrm>
            <a:off x="7577593" y="1089329"/>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54121" y="1583516"/>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7989" y="1253917"/>
            <a:ext cx="8394347" cy="969496"/>
          </a:xfrm>
          <a:prstGeom prst="rect">
            <a:avLst/>
          </a:prstGeom>
        </p:spPr>
        <p:txBody>
          <a:bodyPr wrap="square">
            <a:spAutoFit/>
          </a:bodyPr>
          <a:lstStyle/>
          <a:p>
            <a:pPr>
              <a:lnSpc>
                <a:spcPct val="150000"/>
              </a:lnSpc>
            </a:pPr>
            <a:r>
              <a:rPr lang="vi-VN" sz="1900">
                <a:latin typeface="+mn-lt"/>
              </a:rPr>
              <a:t>Hãy tính diện tích của một hình chữ nhật có chiều rộng 8cm và đường chéo dài 17cm.</a:t>
            </a:r>
          </a:p>
        </p:txBody>
      </p:sp>
      <p:pic>
        <p:nvPicPr>
          <p:cNvPr id="14" name="Google Shape;1299;p38"/>
          <p:cNvPicPr preferRelativeResize="0"/>
          <p:nvPr/>
        </p:nvPicPr>
        <p:blipFill>
          <a:blip r:embed="rId7">
            <a:alphaModFix/>
          </a:blip>
          <a:stretch>
            <a:fillRect/>
          </a:stretch>
        </p:blipFill>
        <p:spPr>
          <a:xfrm flipH="1">
            <a:off x="8340355" y="1936875"/>
            <a:ext cx="421981" cy="601795"/>
          </a:xfrm>
          <a:prstGeom prst="rect">
            <a:avLst/>
          </a:prstGeom>
          <a:noFill/>
          <a:ln>
            <a:noFill/>
          </a:ln>
        </p:spPr>
      </p:pic>
    </p:spTree>
    <p:extLst>
      <p:ext uri="{BB962C8B-B14F-4D97-AF65-F5344CB8AC3E}">
        <p14:creationId xmlns:p14="http://schemas.microsoft.com/office/powerpoint/2010/main" val="2551640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43504"/>
            <a:ext cx="593718" cy="685529"/>
          </a:xfrm>
          <a:prstGeom prst="rect">
            <a:avLst/>
          </a:prstGeom>
        </p:spPr>
      </p:pic>
      <p:sp>
        <p:nvSpPr>
          <p:cNvPr id="10" name="Google Shape;3331;p61"/>
          <p:cNvSpPr txBox="1"/>
          <p:nvPr/>
        </p:nvSpPr>
        <p:spPr>
          <a:xfrm flipH="1">
            <a:off x="568876" y="344740"/>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9.22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425754" y="1009815"/>
            <a:ext cx="4591521" cy="3728649"/>
          </a:xfrm>
          <a:prstGeom prst="rect">
            <a:avLst/>
          </a:prstGeom>
        </p:spPr>
        <p:txBody>
          <a:bodyPr wrap="square">
            <a:spAutoFit/>
          </a:bodyPr>
          <a:lstStyle/>
          <a:p>
            <a:pPr lvl="0" algn="just">
              <a:lnSpc>
                <a:spcPct val="150000"/>
              </a:lnSpc>
            </a:pPr>
            <a:r>
              <a:rPr lang="vi-VN" sz="2000"/>
              <a:t>Chú cún bị xích bởi một sợi dây dài 6m để canh một mảnh vườn giới hạn bởi các điểm A, B, E, F, D trong hình vuông ABCD có cạnh 5m như Hình 9.44. Đầu xích buộc cố định tại điểm A của mảnh vườn. Hỏi chú cún có thể chạy đến tất cả các điểm của mảnh vườn mình phải canh không?</a:t>
            </a:r>
          </a:p>
        </p:txBody>
      </p:sp>
      <p:pic>
        <p:nvPicPr>
          <p:cNvPr id="16" name="Picture 15"/>
          <p:cNvPicPr>
            <a:picLocks noChangeAspect="1"/>
          </p:cNvPicPr>
          <p:nvPr/>
        </p:nvPicPr>
        <p:blipFill>
          <a:blip r:embed="rId4"/>
          <a:stretch>
            <a:fillRect/>
          </a:stretch>
        </p:blipFill>
        <p:spPr>
          <a:xfrm rot="21302353" flipH="1">
            <a:off x="367804" y="216650"/>
            <a:ext cx="402143" cy="60321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5264392" y="1140655"/>
            <a:ext cx="3426384" cy="3526358"/>
          </a:xfrm>
          <a:prstGeom prst="rect">
            <a:avLst/>
          </a:prstGeom>
        </p:spPr>
      </p:pic>
    </p:spTree>
    <p:extLst>
      <p:ext uri="{BB962C8B-B14F-4D97-AF65-F5344CB8AC3E}">
        <p14:creationId xmlns:p14="http://schemas.microsoft.com/office/powerpoint/2010/main" val="42473125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65230"/>
            <a:ext cx="593718" cy="68552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509511" y="1106306"/>
            <a:ext cx="3105413" cy="3196022"/>
          </a:xfrm>
          <a:prstGeom prst="rect">
            <a:avLst/>
          </a:prstGeom>
        </p:spPr>
      </p:pic>
      <p:sp>
        <p:nvSpPr>
          <p:cNvPr id="7" name="Rectangle 6"/>
          <p:cNvSpPr/>
          <p:nvPr/>
        </p:nvSpPr>
        <p:spPr>
          <a:xfrm>
            <a:off x="4300418" y="26937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8" name="Picture 7"/>
          <p:cNvPicPr>
            <a:picLocks noChangeAspect="1"/>
          </p:cNvPicPr>
          <p:nvPr/>
        </p:nvPicPr>
        <p:blipFill>
          <a:blip r:embed="rId6"/>
          <a:stretch>
            <a:fillRect/>
          </a:stretch>
        </p:blipFill>
        <p:spPr>
          <a:xfrm rot="21302353" flipH="1">
            <a:off x="300489" y="4340715"/>
            <a:ext cx="402143" cy="60321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002731" y="1106306"/>
                <a:ext cx="4572000" cy="3091680"/>
              </a:xfrm>
              <a:prstGeom prst="rect">
                <a:avLst/>
              </a:prstGeom>
            </p:spPr>
            <p:txBody>
              <a:bodyPr>
                <a:spAutoFit/>
              </a:bodyPr>
              <a:lstStyle/>
              <a:p>
                <a:pPr algn="just">
                  <a:lnSpc>
                    <a:spcPct val="150000"/>
                  </a:lnSpc>
                  <a:spcBef>
                    <a:spcPts val="300"/>
                  </a:spcBef>
                  <a:spcAft>
                    <a:spcPts val="300"/>
                  </a:spcAft>
                </a:pPr>
                <a:r>
                  <a:rPr lang="fr-FR" sz="2000">
                    <a:latin typeface="+mj-lt"/>
                    <a:ea typeface="Calibri" panose="020F0502020204030204" pitchFamily="34" charset="0"/>
                    <a:cs typeface="Times New Roman" panose="02020603050405020304" pitchFamily="18" charset="0"/>
                  </a:rPr>
                  <a:t>Ta thấy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oMath>
                </a14:m>
                <a:r>
                  <a:rPr lang="fr-FR" sz="2000">
                    <a:effectLst/>
                    <a:latin typeface="+mj-lt"/>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e>
                    </m:rad>
                  </m:oMath>
                </a14:m>
                <a:r>
                  <a:rPr lang="fr-FR" sz="2000">
                    <a:effectLst/>
                    <a:latin typeface="+mj-lt"/>
                    <a:ea typeface="Calibri" panose="020F0502020204030204" pitchFamily="34" charset="0"/>
                    <a:cs typeface="Times New Roman" panose="02020603050405020304" pitchFamily="18" charset="0"/>
                  </a:rPr>
                  <a:t> (m)</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&gt;6</m:t>
                    </m:r>
                  </m:oMath>
                </a14:m>
                <a:r>
                  <a:rPr lang="fr-FR" sz="2000">
                    <a:effectLst/>
                    <a:latin typeface="+mj-lt"/>
                    <a:ea typeface="Calibri" panose="020F0502020204030204" pitchFamily="34" charset="0"/>
                    <a:cs typeface="Times New Roman" panose="02020603050405020304" pitchFamily="18" charset="0"/>
                  </a:rPr>
                  <a:t> m. Do đó chú cún không thể đến được điểm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Vì vậy chú cún không thể đến được tất cả các điểm trong mảnh vườn.</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02731" y="1106306"/>
                <a:ext cx="4572000" cy="3091680"/>
              </a:xfrm>
              <a:prstGeom prst="rect">
                <a:avLst/>
              </a:prstGeom>
              <a:blipFill>
                <a:blip r:embed="rId7"/>
                <a:stretch>
                  <a:fillRect l="-1467" r="-1333" b="-2559"/>
                </a:stretch>
              </a:blipFill>
            </p:spPr>
            <p:txBody>
              <a:bodyPr/>
              <a:lstStyle/>
              <a:p>
                <a:r>
                  <a:rPr lang="en-US">
                    <a:noFill/>
                  </a:rPr>
                  <a:t> </a:t>
                </a:r>
              </a:p>
            </p:txBody>
          </p:sp>
        </mc:Fallback>
      </mc:AlternateContent>
    </p:spTree>
    <p:extLst>
      <p:ext uri="{BB962C8B-B14F-4D97-AF65-F5344CB8AC3E}">
        <p14:creationId xmlns:p14="http://schemas.microsoft.com/office/powerpoint/2010/main" val="403407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anim calcmode="lin" valueType="num">
                                      <p:cBhvr>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871119" y="3540848"/>
            <a:ext cx="2150490" cy="1432592"/>
          </a:xfrm>
          <a:prstGeom prst="rect">
            <a:avLst/>
          </a:prstGeom>
          <a:noFill/>
          <a:ln>
            <a:noFill/>
          </a:ln>
        </p:spPr>
      </p:pic>
      <p:sp>
        <p:nvSpPr>
          <p:cNvPr id="7" name="TextBox 6"/>
          <p:cNvSpPr txBox="1"/>
          <p:nvPr/>
        </p:nvSpPr>
        <p:spPr>
          <a:xfrm>
            <a:off x="2308979" y="1002127"/>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120231" y="1710512"/>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20231" y="2454727"/>
            <a:ext cx="413856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11" name="Rectangle 10"/>
          <p:cNvSpPr/>
          <p:nvPr/>
        </p:nvSpPr>
        <p:spPr>
          <a:xfrm>
            <a:off x="1120231" y="3198942"/>
            <a:ext cx="5161299" cy="1477328"/>
          </a:xfrm>
          <a:prstGeom prst="rect">
            <a:avLst/>
          </a:prstGeom>
        </p:spPr>
        <p:txBody>
          <a:bodyPr wrap="square">
            <a:spAutoFit/>
          </a:bodyPr>
          <a:lstStyle/>
          <a:p>
            <a:pPr marL="342900" lvl="0" indent="-342900" algn="just"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a:t>
            </a:r>
            <a:r>
              <a:rPr lang="en-US"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6 – Các trường hợp đồng dạng của hai tam giác vuông</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a:solidFill>
                  <a:srgbClr val="2F1932"/>
                </a:solidFill>
              </a:rPr>
              <a:t>HẸN GẶP LẠI CÁC EM Ở TIẾT HỌC SAU!</a:t>
            </a: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1344711" y="878622"/>
            <a:ext cx="6367800" cy="2529300"/>
          </a:xfrm>
          <a:prstGeom prst="rect">
            <a:avLst/>
          </a:prstGeom>
        </p:spPr>
        <p:txBody>
          <a:bodyPr spcFirstLastPara="1" wrap="square" lIns="91425" tIns="91425" rIns="91425" bIns="91425" anchor="ctr" anchorCtr="0">
            <a:noAutofit/>
          </a:bodyPr>
          <a:lstStyle/>
          <a:p>
            <a:pPr lvl="0">
              <a:lnSpc>
                <a:spcPct val="150000"/>
              </a:lnSpc>
            </a:pPr>
            <a:r>
              <a:rPr lang="en-US" sz="5500" b="1">
                <a:solidFill>
                  <a:schemeClr val="accent3">
                    <a:lumMod val="50000"/>
                  </a:schemeClr>
                </a:solidFill>
                <a:latin typeface="+mn-lt"/>
              </a:rPr>
              <a:t>I. ĐỊNH LÍ</a:t>
            </a:r>
            <a:br>
              <a:rPr lang="en-US" sz="5500" b="1">
                <a:solidFill>
                  <a:schemeClr val="accent3">
                    <a:lumMod val="50000"/>
                  </a:schemeClr>
                </a:solidFill>
                <a:latin typeface="+mn-lt"/>
              </a:rPr>
            </a:br>
            <a:r>
              <a:rPr lang="en-US" sz="5500" b="1">
                <a:solidFill>
                  <a:schemeClr val="accent3">
                    <a:lumMod val="50000"/>
                  </a:schemeClr>
                </a:solidFill>
                <a:latin typeface="+mn-lt"/>
              </a:rPr>
              <a:t>PYTHAGORE</a:t>
            </a:r>
            <a:endParaRPr sz="5500" b="1">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1191878" y="723568"/>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080560" y="1214600"/>
                <a:ext cx="6870743" cy="1606209"/>
              </a:xfrm>
              <a:prstGeom prst="rect">
                <a:avLst/>
              </a:prstGeom>
            </p:spPr>
            <p:txBody>
              <a:bodyPr wrap="square">
                <a:spAutoFit/>
              </a:bodyPr>
              <a:lstStyle/>
              <a:p>
                <a:pPr lvl="0" algn="just">
                  <a:lnSpc>
                    <a:spcPct val="170000"/>
                  </a:lnSpc>
                  <a:buClrTx/>
                </a:pPr>
                <a:r>
                  <a:rPr lang="vi-VN" sz="1900">
                    <a:latin typeface="+mn-lt"/>
                  </a:rPr>
                  <a:t>Cho tam giác vuông </a:t>
                </a:r>
                <a14:m>
                  <m:oMath xmlns:m="http://schemas.openxmlformats.org/officeDocument/2006/math">
                    <m:r>
                      <a:rPr lang="vi-VN" sz="1900" i="1" smtClean="0">
                        <a:latin typeface="Cambria Math" panose="02040503050406030204" pitchFamily="18" charset="0"/>
                      </a:rPr>
                      <m:t>𝐴𝐵𝐶</m:t>
                    </m:r>
                  </m:oMath>
                </a14:m>
                <a:r>
                  <a:rPr lang="vi-VN" sz="1900">
                    <a:latin typeface="+mn-lt"/>
                  </a:rPr>
                  <a:t> có hai cạnh góc vuông </a:t>
                </a:r>
                <a14:m>
                  <m:oMath xmlns:m="http://schemas.openxmlformats.org/officeDocument/2006/math">
                    <m:r>
                      <a:rPr lang="vi-VN" sz="1900" i="1" smtClean="0">
                        <a:latin typeface="Cambria Math" panose="02040503050406030204" pitchFamily="18" charset="0"/>
                      </a:rPr>
                      <m:t>𝐴𝐵</m:t>
                    </m:r>
                    <m:r>
                      <a:rPr lang="vi-VN" sz="1900" i="1" smtClean="0">
                        <a:latin typeface="Cambria Math" panose="02040503050406030204" pitchFamily="18" charset="0"/>
                      </a:rPr>
                      <m:t>=3</m:t>
                    </m:r>
                    <m:r>
                      <a:rPr lang="vi-VN" sz="1900" i="1" smtClean="0">
                        <a:latin typeface="Cambria Math" panose="02040503050406030204" pitchFamily="18" charset="0"/>
                      </a:rPr>
                      <m:t>𝑐𝑚</m:t>
                    </m:r>
                    <m:r>
                      <a:rPr lang="vi-VN" sz="1900" i="1" smtClean="0">
                        <a:latin typeface="Cambria Math" panose="02040503050406030204" pitchFamily="18" charset="0"/>
                      </a:rPr>
                      <m:t>,</m:t>
                    </m:r>
                  </m:oMath>
                </a14:m>
                <a:r>
                  <a:rPr lang="en-US" sz="1900">
                    <a:latin typeface="+mn-lt"/>
                  </a:rPr>
                  <a:t>             </a:t>
                </a:r>
                <a14:m>
                  <m:oMath xmlns:m="http://schemas.openxmlformats.org/officeDocument/2006/math">
                    <m:r>
                      <a:rPr lang="vi-VN" sz="1900" i="1">
                        <a:latin typeface="Cambria Math" panose="02040503050406030204" pitchFamily="18" charset="0"/>
                      </a:rPr>
                      <m:t>𝐴𝐶</m:t>
                    </m:r>
                    <m:r>
                      <a:rPr lang="vi-VN" sz="1900" i="1">
                        <a:latin typeface="Cambria Math" panose="02040503050406030204" pitchFamily="18" charset="0"/>
                      </a:rPr>
                      <m:t>=4</m:t>
                    </m:r>
                    <m:r>
                      <a:rPr lang="vi-VN" sz="1900" i="1">
                        <a:latin typeface="Cambria Math" panose="02040503050406030204" pitchFamily="18" charset="0"/>
                      </a:rPr>
                      <m:t>𝑐𝑚</m:t>
                    </m:r>
                    <m:r>
                      <a:rPr lang="vi-VN" sz="1900" i="1">
                        <a:latin typeface="Cambria Math" panose="02040503050406030204" pitchFamily="18" charset="0"/>
                      </a:rPr>
                      <m:t> </m:t>
                    </m:r>
                  </m:oMath>
                </a14:m>
                <a:r>
                  <a:rPr lang="vi-VN" sz="1900">
                    <a:latin typeface="+mn-lt"/>
                  </a:rPr>
                  <a:t> (H.9.31). Hãy đo độ dài cạnh </a:t>
                </a:r>
                <a14:m>
                  <m:oMath xmlns:m="http://schemas.openxmlformats.org/officeDocument/2006/math">
                    <m:r>
                      <a:rPr lang="vi-VN" sz="1900" i="1" smtClean="0">
                        <a:latin typeface="Cambria Math" panose="02040503050406030204" pitchFamily="18" charset="0"/>
                      </a:rPr>
                      <m:t>𝐵𝐶</m:t>
                    </m:r>
                  </m:oMath>
                </a14:m>
                <a:r>
                  <a:rPr lang="vi-VN" sz="1900">
                    <a:latin typeface="+mn-lt"/>
                  </a:rPr>
                  <a:t> và so sánh hai </a:t>
                </a:r>
                <a:r>
                  <a:rPr lang="en-US" sz="1900">
                    <a:latin typeface="+mn-lt"/>
                  </a:rPr>
                  <a:t>   </a:t>
                </a:r>
                <a:r>
                  <a:rPr lang="vi-VN" sz="1900">
                    <a:latin typeface="+mn-lt"/>
                  </a:rPr>
                  <a:t>đại lượng </a:t>
                </a:r>
                <a14:m>
                  <m:oMath xmlns:m="http://schemas.openxmlformats.org/officeDocument/2006/math">
                    <m:sSup>
                      <m:sSupPr>
                        <m:ctrlPr>
                          <a:rPr lang="vi-VN"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vi-VN" sz="1900" i="1" smtClean="0">
                        <a:latin typeface="Cambria Math" panose="02040503050406030204" pitchFamily="18" charset="0"/>
                      </a:rPr>
                      <m:t>+</m:t>
                    </m:r>
                    <m:sSup>
                      <m:sSupPr>
                        <m:ctrlPr>
                          <a:rPr lang="vi-VN"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vi-VN" sz="1900">
                    <a:latin typeface="+mn-lt"/>
                  </a:rPr>
                  <a:t> với </a:t>
                </a:r>
                <a14:m>
                  <m:oMath xmlns:m="http://schemas.openxmlformats.org/officeDocument/2006/math">
                    <m:sSup>
                      <m:sSupPr>
                        <m:ctrlPr>
                          <a:rPr lang="vi-VN" sz="1900" i="1">
                            <a:latin typeface="Cambria Math" panose="02040503050406030204" pitchFamily="18" charset="0"/>
                          </a:rPr>
                        </m:ctrlPr>
                      </m:sSupPr>
                      <m:e>
                        <m:r>
                          <a:rPr lang="en-US" sz="1900" b="0" i="1" smtClean="0">
                            <a:latin typeface="Cambria Math" panose="02040503050406030204" pitchFamily="18" charset="0"/>
                          </a:rPr>
                          <m:t>𝐵</m:t>
                        </m:r>
                        <m:r>
                          <a:rPr lang="en-US" sz="1900" i="1">
                            <a:latin typeface="Cambria Math" panose="02040503050406030204" pitchFamily="18" charset="0"/>
                          </a:rPr>
                          <m:t>𝐶</m:t>
                        </m:r>
                      </m:e>
                      <m:sup>
                        <m:r>
                          <a:rPr lang="en-US" sz="1900" i="1">
                            <a:latin typeface="Cambria Math" panose="02040503050406030204" pitchFamily="18" charset="0"/>
                          </a:rPr>
                          <m:t>2</m:t>
                        </m:r>
                      </m:sup>
                    </m:sSup>
                  </m:oMath>
                </a14:m>
                <a:r>
                  <a:rPr kumimoji="0" lang="en-US" sz="1900" b="0" i="0" u="none" strike="noStrike" kern="0" cap="none" spc="0" normalizeH="0" baseline="0" noProof="0">
                    <a:ln>
                      <a:noFill/>
                    </a:ln>
                    <a:solidFill>
                      <a:sysClr val="windowText" lastClr="000000"/>
                    </a:solidFill>
                    <a:effectLst/>
                    <a:uLnTx/>
                    <a:uFillTx/>
                    <a:latin typeface="+mn-lt"/>
                    <a:ea typeface="Arial" panose="020B0604020202020204" pitchFamily="34" charset="0"/>
                    <a:cs typeface="Times New Roman" panose="02020603050405020304" pitchFamily="18" charset="0"/>
                  </a:rPr>
                  <a:t>.</a:t>
                </a:r>
                <a:endParaRPr kumimoji="0" lang="vi-VN" sz="1900" b="0" i="0" u="none" strike="noStrike" kern="0" cap="none" spc="0" normalizeH="0" baseline="0" noProof="0">
                  <a:ln>
                    <a:noFill/>
                  </a:ln>
                  <a:solidFill>
                    <a:sysClr val="windowText" lastClr="000000"/>
                  </a:solidFill>
                  <a:effectLst/>
                  <a:uLnTx/>
                  <a:uFillTx/>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080560" y="1214600"/>
                <a:ext cx="6870743" cy="1606209"/>
              </a:xfrm>
              <a:prstGeom prst="rect">
                <a:avLst/>
              </a:prstGeom>
              <a:blipFill>
                <a:blip r:embed="rId3"/>
                <a:stretch>
                  <a:fillRect l="-799" r="-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144944" y="2836711"/>
                <a:ext cx="2922105" cy="1715854"/>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𝐵𝐶</m:t>
                    </m:r>
                    <m:r>
                      <a:rPr lang="en-US" sz="1900" i="1">
                        <a:latin typeface="Cambria Math" panose="02040503050406030204" pitchFamily="18" charset="0"/>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Ta thấy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hay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44944" y="2836711"/>
                <a:ext cx="2922105" cy="1715854"/>
              </a:xfrm>
              <a:prstGeom prst="rect">
                <a:avLst/>
              </a:prstGeom>
              <a:blipFill>
                <a:blip r:embed="rId4"/>
                <a:stretch>
                  <a:fillRect l="-2088" b="-2837"/>
                </a:stretch>
              </a:blipFill>
            </p:spPr>
            <p:txBody>
              <a:bodyPr/>
              <a:lstStyle/>
              <a:p>
                <a:r>
                  <a:rPr lang="en-US">
                    <a:noFill/>
                  </a:rPr>
                  <a:t> </a:t>
                </a:r>
              </a:p>
            </p:txBody>
          </p:sp>
        </mc:Fallback>
      </mc:AlternateContent>
      <p:grpSp>
        <p:nvGrpSpPr>
          <p:cNvPr id="18" name="Group 17"/>
          <p:cNvGrpSpPr/>
          <p:nvPr/>
        </p:nvGrpSpPr>
        <p:grpSpPr>
          <a:xfrm>
            <a:off x="735891" y="2887813"/>
            <a:ext cx="3537376" cy="2199258"/>
            <a:chOff x="807452" y="2682133"/>
            <a:chExt cx="3537376" cy="2199258"/>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878890">
              <a:off x="1867183" y="2999758"/>
              <a:ext cx="230589" cy="23456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1481550" y="2682133"/>
                  <a:ext cx="4082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𝐴</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1481550" y="2682133"/>
                  <a:ext cx="4082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07452" y="3942209"/>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𝐵</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807452" y="3942209"/>
                  <a:ext cx="418833"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936255" y="3979373"/>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𝐶</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3936255" y="3979373"/>
                  <a:ext cx="408573" cy="384721"/>
                </a:xfrm>
                <a:prstGeom prst="rect">
                  <a:avLst/>
                </a:prstGeom>
                <a:blipFill>
                  <a:blip r:embed="rId7"/>
                  <a:stretch>
                    <a:fillRect/>
                  </a:stretch>
                </a:blipFill>
              </p:spPr>
              <p:txBody>
                <a:bodyPr/>
                <a:lstStyle/>
                <a:p>
                  <a:r>
                    <a:rPr lang="en-US">
                      <a:noFill/>
                    </a:rPr>
                    <a:t> </a:t>
                  </a:r>
                </a:p>
              </p:txBody>
            </p:sp>
          </mc:Fallback>
        </mc:AlternateContent>
      </p:grpSp>
      <p:sp>
        <p:nvSpPr>
          <p:cNvPr id="19" name="Right Arrow 18"/>
          <p:cNvSpPr/>
          <p:nvPr/>
        </p:nvSpPr>
        <p:spPr>
          <a:xfrm>
            <a:off x="4754880" y="3029071"/>
            <a:ext cx="304972" cy="192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311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sp>
        <p:nvSpPr>
          <p:cNvPr id="8" name="Title 21"/>
          <p:cNvSpPr txBox="1">
            <a:spLocks/>
          </p:cNvSpPr>
          <p:nvPr/>
        </p:nvSpPr>
        <p:spPr>
          <a:xfrm>
            <a:off x="301331" y="135177"/>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06733" y="103373"/>
                <a:ext cx="8722580" cy="1703030"/>
              </a:xfrm>
              <a:prstGeom prst="rect">
                <a:avLst/>
              </a:prstGeom>
            </p:spPr>
            <p:txBody>
              <a:bodyPr wrap="square">
                <a:spAutoFit/>
              </a:bodyPr>
              <a:lstStyle/>
              <a:p>
                <a:pPr algn="just">
                  <a:lnSpc>
                    <a:spcPct val="150000"/>
                  </a:lnSpc>
                </a:pPr>
                <a:r>
                  <a:rPr lang="en-US" sz="1800">
                    <a:latin typeface="+mn-lt"/>
                  </a:rPr>
                  <a:t>                </a:t>
                </a:r>
                <a:r>
                  <a:rPr lang="vi-VN" sz="1800">
                    <a:latin typeface="+mn-lt"/>
                  </a:rPr>
                  <a:t>Lấy giấy trắng cắt bốn tam giác vuông bằng nhau. Gọi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mn-lt"/>
                  </a:rPr>
                  <a:t>là độ dài hai cạnh góc vuông, </a:t>
                </a:r>
                <a14:m>
                  <m:oMath xmlns:m="http://schemas.openxmlformats.org/officeDocument/2006/math">
                    <m:r>
                      <a:rPr lang="vi-VN" sz="1800" i="1" smtClean="0">
                        <a:latin typeface="Cambria Math" panose="02040503050406030204" pitchFamily="18" charset="0"/>
                      </a:rPr>
                      <m:t>𝑐</m:t>
                    </m:r>
                  </m:oMath>
                </a14:m>
                <a:r>
                  <a:rPr lang="vi-VN" sz="1800">
                    <a:latin typeface="+mn-lt"/>
                  </a:rPr>
                  <a:t> là độ dài cạnh huyền của các tam giác vuông này. Cắt một hình vuông bằng tấm bìa có cạnh dài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oMath>
                </a14:m>
                <a:r>
                  <a:rPr lang="vi-VN" sz="1800">
                    <a:latin typeface="+mn-lt"/>
                  </a:rPr>
                  <a:t>. Dán bốn tam giác vuông lên tấm bìa như Hình 9.32</a:t>
                </a:r>
              </a:p>
            </p:txBody>
          </p:sp>
        </mc:Choice>
        <mc:Fallback xmlns="">
          <p:sp>
            <p:nvSpPr>
              <p:cNvPr id="9" name="Rectangle 8"/>
              <p:cNvSpPr>
                <a:spLocks noRot="1" noChangeAspect="1" noMove="1" noResize="1" noEditPoints="1" noAdjustHandles="1" noChangeArrowheads="1" noChangeShapeType="1" noTextEdit="1"/>
              </p:cNvSpPr>
              <p:nvPr/>
            </p:nvSpPr>
            <p:spPr>
              <a:xfrm>
                <a:off x="206733" y="103373"/>
                <a:ext cx="8722580" cy="1703030"/>
              </a:xfrm>
              <a:prstGeom prst="rect">
                <a:avLst/>
              </a:prstGeom>
              <a:blipFill>
                <a:blip r:embed="rId3"/>
                <a:stretch>
                  <a:fillRect l="-629" r="-559" b="-501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7131623" y="1472083"/>
            <a:ext cx="1797690" cy="20662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634" y="1734177"/>
                <a:ext cx="6692772" cy="2585323"/>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Dùng ê ke kiểm tra</a:t>
                </a:r>
                <a:r>
                  <a:rPr lang="en-US" sz="1800">
                    <a:latin typeface="Arial" panose="020B0604020202020204" pitchFamily="34" charset="0"/>
                  </a:rPr>
                  <a:t> xem</a:t>
                </a:r>
                <a:r>
                  <a:rPr lang="vi-VN" sz="1800">
                    <a:latin typeface="Arial" panose="020B0604020202020204" pitchFamily="34" charset="0"/>
                  </a:rPr>
                  <a:t> phần bìa không bị che lấp có phải là hình vuông cạnh bằng </a:t>
                </a:r>
                <a14:m>
                  <m:oMath xmlns:m="http://schemas.openxmlformats.org/officeDocument/2006/math">
                    <m:r>
                      <a:rPr lang="vi-VN" sz="1800" i="1" smtClean="0">
                        <a:latin typeface="Cambria Math" panose="02040503050406030204" pitchFamily="18" charset="0"/>
                      </a:rPr>
                      <m:t>𝑐</m:t>
                    </m:r>
                  </m:oMath>
                </a14:m>
                <a:r>
                  <a:rPr lang="vi-VN" sz="1800">
                    <a:latin typeface="Arial" panose="020B0604020202020204" pitchFamily="34" charset="0"/>
                  </a:rPr>
                  <a:t> không. Từ đó tính diện tích phần bìa này theo </a:t>
                </a:r>
                <a14:m>
                  <m:oMath xmlns:m="http://schemas.openxmlformats.org/officeDocument/2006/math">
                    <m:r>
                      <a:rPr lang="vi-VN" sz="1800" i="1" smtClean="0">
                        <a:latin typeface="Cambria Math" panose="02040503050406030204" pitchFamily="18" charset="0"/>
                      </a:rPr>
                      <m:t>𝑐</m:t>
                    </m:r>
                  </m:oMath>
                </a14:m>
                <a:r>
                  <a:rPr lang="en-US" sz="1800">
                    <a:latin typeface="Arial" panose="020B0604020202020204" pitchFamily="34" charset="0"/>
                  </a:rPr>
                  <a:t>.</a:t>
                </a:r>
              </a:p>
              <a:p>
                <a:pPr marL="285750" lvl="0" indent="-285750" algn="just">
                  <a:lnSpc>
                    <a:spcPct val="150000"/>
                  </a:lnSpc>
                  <a:buFontTx/>
                  <a:buChar char="-"/>
                </a:pPr>
                <a:r>
                  <a:rPr lang="vi-VN" sz="1800">
                    <a:latin typeface="Arial" panose="020B0604020202020204" pitchFamily="34" charset="0"/>
                  </a:rPr>
                  <a:t>Tổng diện tích bốn tam giác vuông có độ dài hai cạnh góc vuông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là bao nhiêu?</a:t>
                </a:r>
                <a:endParaRPr lang="en-US" sz="1800">
                  <a:latin typeface="Arial" panose="020B0604020202020204" pitchFamily="34" charset="0"/>
                </a:endParaRPr>
              </a:p>
              <a:p>
                <a:pPr marL="285750" lvl="0" indent="-285750" algn="just">
                  <a:lnSpc>
                    <a:spcPct val="150000"/>
                  </a:lnSpc>
                  <a:buFontTx/>
                  <a:buChar char="-"/>
                </a:pPr>
                <a:r>
                  <a:rPr lang="vi-VN" sz="1800">
                    <a:latin typeface="Arial" panose="020B0604020202020204" pitchFamily="34" charset="0"/>
                  </a:rPr>
                  <a:t>Diện t</a:t>
                </a:r>
                <a:r>
                  <a:rPr lang="en-US" sz="1800">
                    <a:latin typeface="Arial" panose="020B0604020202020204" pitchFamily="34" charset="0"/>
                  </a:rPr>
                  <a:t>í</a:t>
                </a:r>
                <a:r>
                  <a:rPr lang="vi-VN" sz="1800">
                    <a:latin typeface="Arial" panose="020B0604020202020204" pitchFamily="34" charset="0"/>
                  </a:rPr>
                  <a:t>ch cả tấm bìa hình vuông cạnh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bằng bao nhiêu?</a:t>
                </a:r>
              </a:p>
            </p:txBody>
          </p:sp>
        </mc:Choice>
        <mc:Fallback xmlns="">
          <p:sp>
            <p:nvSpPr>
              <p:cNvPr id="7" name="Rectangle 6"/>
              <p:cNvSpPr>
                <a:spLocks noRot="1" noChangeAspect="1" noMove="1" noResize="1" noEditPoints="1" noAdjustHandles="1" noChangeArrowheads="1" noChangeShapeType="1" noTextEdit="1"/>
              </p:cNvSpPr>
              <p:nvPr/>
            </p:nvSpPr>
            <p:spPr>
              <a:xfrm>
                <a:off x="222634" y="1734177"/>
                <a:ext cx="6692772" cy="2585323"/>
              </a:xfrm>
              <a:prstGeom prst="rect">
                <a:avLst/>
              </a:prstGeom>
              <a:blipFill>
                <a:blip r:embed="rId6"/>
                <a:stretch>
                  <a:fillRect l="-638" r="-820" b="-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06732" y="4196789"/>
                <a:ext cx="8635118"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So sánh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𝑎𝑏</m:t>
                    </m:r>
                  </m:oMath>
                </a14:m>
                <a:r>
                  <a:rPr lang="vi-VN" sz="1800">
                    <a:latin typeface="Arial" panose="020B0604020202020204" pitchFamily="34" charset="0"/>
                  </a:rPr>
                  <a:t> với </a:t>
                </a:r>
                <a14:m>
                  <m:oMath xmlns:m="http://schemas.openxmlformats.org/officeDocument/2006/math">
                    <m:sSup>
                      <m:sSupPr>
                        <m:ctrlPr>
                          <a:rPr lang="vi-VN" sz="1800" i="1">
                            <a:latin typeface="Cambria Math" panose="02040503050406030204" pitchFamily="18" charset="0"/>
                          </a:rPr>
                        </m:ctrlPr>
                      </m:sSupPr>
                      <m:e>
                        <m:d>
                          <m:dPr>
                            <m:ctrlPr>
                              <a:rPr lang="vi-VN" sz="1800" i="1">
                                <a:latin typeface="Cambria Math" panose="02040503050406030204" pitchFamily="18" charset="0"/>
                              </a:rPr>
                            </m:ctrlPr>
                          </m:dPr>
                          <m:e>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e>
                        </m:d>
                      </m:e>
                      <m:sup>
                        <m:r>
                          <a:rPr lang="en-US" sz="1800" i="1">
                            <a:latin typeface="Cambria Math" panose="02040503050406030204" pitchFamily="18" charset="0"/>
                          </a:rPr>
                          <m:t>2</m:t>
                        </m:r>
                      </m:sup>
                    </m:sSup>
                  </m:oMath>
                </a14:m>
                <a:r>
                  <a:rPr lang="en-US" sz="1800">
                    <a:latin typeface="Arial" panose="020B0604020202020204" pitchFamily="34" charset="0"/>
                  </a:rPr>
                  <a:t> </a:t>
                </a:r>
                <a:r>
                  <a:rPr lang="vi-VN" sz="1800">
                    <a:latin typeface="Arial" panose="020B0604020202020204" pitchFamily="34" charset="0"/>
                  </a:rPr>
                  <a:t>để rút ra nhận xét về mối quan hệ giữa hai </a:t>
                </a:r>
                <a:r>
                  <a:rPr lang="en-US" sz="1800">
                    <a:latin typeface="Arial" panose="020B0604020202020204" pitchFamily="34" charset="0"/>
                  </a:rPr>
                  <a:t>            </a:t>
                </a:r>
                <a:r>
                  <a:rPr lang="vi-VN" sz="1800">
                    <a:latin typeface="Arial" panose="020B0604020202020204" pitchFamily="34" charset="0"/>
                  </a:rPr>
                  <a:t>đại lượng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oMath>
                </a14:m>
                <a:r>
                  <a:rPr lang="en-US" sz="1800">
                    <a:latin typeface="Arial" panose="020B0604020202020204" pitchFamily="34" charset="0"/>
                  </a:rPr>
                  <a:t> và </a:t>
                </a:r>
                <a14:m>
                  <m:oMath xmlns:m="http://schemas.openxmlformats.org/officeDocument/2006/math">
                    <m:sSup>
                      <m:sSupPr>
                        <m:ctrlPr>
                          <a:rPr lang="vi-VN"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vi-VN"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b="0" i="1" smtClean="0">
                        <a:latin typeface="Cambria Math" panose="02040503050406030204" pitchFamily="18" charset="0"/>
                      </a:rPr>
                      <m:t>.</m:t>
                    </m:r>
                  </m:oMath>
                </a14:m>
                <a:endParaRPr lang="en-US" sz="1800">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06732" y="4196789"/>
                <a:ext cx="8635118" cy="923330"/>
              </a:xfrm>
              <a:prstGeom prst="rect">
                <a:avLst/>
              </a:prstGeom>
              <a:blipFill>
                <a:blip r:embed="rId7"/>
                <a:stretch>
                  <a:fillRect l="-494" r="-565" b="-394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rot="13820229">
            <a:off x="8481816" y="4732785"/>
            <a:ext cx="422157" cy="487438"/>
          </a:xfrm>
          <a:prstGeom prst="rect">
            <a:avLst/>
          </a:prstGeom>
        </p:spPr>
      </p:pic>
      <p:pic>
        <p:nvPicPr>
          <p:cNvPr id="2" name="Picture 1">
            <a:extLst>
              <a:ext uri="{FF2B5EF4-FFF2-40B4-BE49-F238E27FC236}">
                <a16:creationId xmlns:a16="http://schemas.microsoft.com/office/drawing/2014/main" id="{CF11AA1C-2AC4-2E7A-D1B4-7AD224FAF36D}"/>
              </a:ext>
            </a:extLst>
          </p:cNvPr>
          <p:cNvPicPr>
            <a:picLocks noChangeAspect="1"/>
          </p:cNvPicPr>
          <p:nvPr/>
        </p:nvPicPr>
        <p:blipFill>
          <a:blip r:embed="rId9"/>
          <a:stretch>
            <a:fillRect/>
          </a:stretch>
        </p:blipFill>
        <p:spPr>
          <a:xfrm>
            <a:off x="0" y="2203136"/>
            <a:ext cx="9144000" cy="737227"/>
          </a:xfrm>
          <a:prstGeom prst="rect">
            <a:avLst/>
          </a:prstGeom>
        </p:spPr>
      </p:pic>
    </p:spTree>
    <p:extLst>
      <p:ext uri="{BB962C8B-B14F-4D97-AF65-F5344CB8AC3E}">
        <p14:creationId xmlns:p14="http://schemas.microsoft.com/office/powerpoint/2010/main" val="328085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545740" y="971263"/>
            <a:ext cx="2316730" cy="2662826"/>
          </a:xfrm>
          <a:prstGeom prst="rect">
            <a:avLst/>
          </a:prstGeom>
        </p:spPr>
      </p:pic>
      <p:sp>
        <p:nvSpPr>
          <p:cNvPr id="10" name="Rectangle 9"/>
          <p:cNvSpPr/>
          <p:nvPr/>
        </p:nvSpPr>
        <p:spPr>
          <a:xfrm>
            <a:off x="545740" y="30208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56058" y="971263"/>
                <a:ext cx="5530131" cy="3771930"/>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en-US" sz="1900">
                    <a:latin typeface="+mn-lt"/>
                    <a:ea typeface="Dotum" panose="020B0600000101010101" pitchFamily="34" charset="-127"/>
                    <a:cs typeface="Times New Roman" panose="02020603050405020304" pitchFamily="18" charset="0"/>
                  </a:rPr>
                  <a:t>Phần không bị che khuất là hình vuông.</a:t>
                </a:r>
              </a:p>
              <a:p>
                <a:pPr marL="342900" indent="-342900" algn="just">
                  <a:lnSpc>
                    <a:spcPct val="150000"/>
                  </a:lnSpc>
                  <a:spcBef>
                    <a:spcPts val="600"/>
                  </a:spcBef>
                  <a:spcAft>
                    <a:spcPts val="600"/>
                  </a:spcAft>
                  <a:buFontTx/>
                  <a:buChar char="-"/>
                </a:pPr>
                <a:r>
                  <a:rPr lang="en-US" sz="1900">
                    <a:effectLst/>
                    <a:latin typeface="+mn-lt"/>
                    <a:ea typeface="Dotum" panose="020B0600000101010101" pitchFamily="34" charset="-127"/>
                    <a:cs typeface="Times New Roman" panose="02020603050405020304" pitchFamily="18" charset="0"/>
                  </a:rPr>
                  <a:t>Tổng diện tích bốn ta, giác vuông: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m:oMathPara>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a:effectLst/>
                    <a:latin typeface="+mn-lt"/>
                    <a:ea typeface="Dotum" panose="020B0600000101010101" pitchFamily="34" charset="-127"/>
                    <a:cs typeface="Times New Roman" panose="02020603050405020304" pitchFamily="18" charset="0"/>
                  </a:rPr>
                  <a:t>Diện tích tấm bìa: </a:t>
                </a:r>
                <a14:m>
                  <m:oMath xmlns:m="http://schemas.openxmlformats.org/officeDocument/2006/math">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a:effectLst/>
                  <a:latin typeface="+mn-l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a:effectLst/>
                    <a:latin typeface="+mn-lt"/>
                    <a:ea typeface="Dotum" panose="020B0600000101010101" pitchFamily="34" charset="-127"/>
                    <a:cs typeface="Times New Roman" panose="02020603050405020304" pitchFamily="18" charset="0"/>
                  </a:rPr>
                  <a:t>Ta có: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Vậy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56058" y="971263"/>
                <a:ext cx="5530131" cy="3771930"/>
              </a:xfrm>
              <a:prstGeom prst="rect">
                <a:avLst/>
              </a:prstGeom>
              <a:blipFill>
                <a:blip r:embed="rId5"/>
                <a:stretch>
                  <a:fillRect l="-992" b="-1777"/>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270914" y="4479965"/>
            <a:ext cx="669183" cy="526455"/>
          </a:xfrm>
          <a:prstGeom prst="rect">
            <a:avLst/>
          </a:prstGeom>
        </p:spPr>
      </p:pic>
      <p:pic>
        <p:nvPicPr>
          <p:cNvPr id="5" name="Picture 4"/>
          <p:cNvPicPr>
            <a:picLocks noChangeAspect="1"/>
          </p:cNvPicPr>
          <p:nvPr/>
        </p:nvPicPr>
        <p:blipFill>
          <a:blip r:embed="rId7"/>
          <a:stretch>
            <a:fillRect/>
          </a:stretch>
        </p:blipFill>
        <p:spPr>
          <a:xfrm rot="13820229">
            <a:off x="7996045" y="-18943"/>
            <a:ext cx="742439" cy="857248"/>
          </a:xfrm>
          <a:prstGeom prst="rect">
            <a:avLst/>
          </a:prstGeom>
        </p:spPr>
      </p:pic>
    </p:spTree>
    <p:extLst>
      <p:ext uri="{BB962C8B-B14F-4D97-AF65-F5344CB8AC3E}">
        <p14:creationId xmlns:p14="http://schemas.microsoft.com/office/powerpoint/2010/main" val="137786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down)">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left)">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barn(inVertical)">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1776838"/>
            <a:chOff x="457200" y="910704"/>
            <a:chExt cx="7889355" cy="3033143"/>
          </a:xfrm>
        </p:grpSpPr>
        <p:sp>
          <p:nvSpPr>
            <p:cNvPr id="3" name="Rounded Rectangular Callout 2"/>
            <p:cNvSpPr/>
            <p:nvPr/>
          </p:nvSpPr>
          <p:spPr>
            <a:xfrm>
              <a:off x="457200" y="910704"/>
              <a:ext cx="7889355" cy="3033143"/>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1629998"/>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b="1">
                  <a:solidFill>
                    <a:schemeClr val="accent3">
                      <a:lumMod val="50000"/>
                    </a:schemeClr>
                  </a:solidFill>
                  <a:latin typeface="+mn-lt"/>
                  <a:ea typeface="Calibri" panose="020F0502020204030204" pitchFamily="34" charset="0"/>
                </a:rPr>
                <a:t>Định lí Pythagore</a:t>
              </a:r>
            </a:p>
            <a:p>
              <a:pPr algn="just">
                <a:lnSpc>
                  <a:spcPct val="150000"/>
                </a:lnSpc>
                <a:spcBef>
                  <a:spcPts val="300"/>
                </a:spcBef>
                <a:spcAft>
                  <a:spcPts val="300"/>
                </a:spcAft>
              </a:pPr>
              <a:r>
                <a:rPr lang="vi-VN" sz="2200">
                  <a:latin typeface="+mn-lt"/>
                  <a:ea typeface="Calibri" panose="020F0502020204030204" pitchFamily="34" charset="0"/>
                </a:rPr>
                <a:t>Trong một tam giác vuông, bình phương cạnh huyền bằng tổng các bình phương của hai cạnh góc vuông.</a:t>
              </a:r>
            </a:p>
          </p:txBody>
        </p:sp>
      </p:grpSp>
      <p:pic>
        <p:nvPicPr>
          <p:cNvPr id="2" name="Picture 1"/>
          <p:cNvPicPr>
            <a:picLocks noChangeAspect="1"/>
          </p:cNvPicPr>
          <p:nvPr/>
        </p:nvPicPr>
        <p:blipFill>
          <a:blip r:embed="rId3"/>
          <a:stretch>
            <a:fillRect/>
          </a:stretch>
        </p:blipFill>
        <p:spPr>
          <a:xfrm>
            <a:off x="7731200" y="3427012"/>
            <a:ext cx="890059" cy="1327712"/>
          </a:xfrm>
          <a:prstGeom prst="rect">
            <a:avLst/>
          </a:prstGeom>
        </p:spPr>
      </p:pic>
      <p:pic>
        <p:nvPicPr>
          <p:cNvPr id="7" name="Picture 6"/>
          <p:cNvPicPr>
            <a:picLocks noChangeAspect="1"/>
          </p:cNvPicPr>
          <p:nvPr/>
        </p:nvPicPr>
        <p:blipFill>
          <a:blip r:embed="rId4"/>
          <a:stretch>
            <a:fillRect/>
          </a:stretch>
        </p:blipFill>
        <p:spPr>
          <a:xfrm>
            <a:off x="7657106" y="613795"/>
            <a:ext cx="869525" cy="701442"/>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33333" r="-254" b="-92000"/>
                          </a:stretch>
                        </a:blipFill>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33333" t="-119048" r="-254" b="-9524"/>
                          </a:stretch>
                        </a:blipFill>
                      </a:tcPr>
                    </a:tc>
                    <a:extLst>
                      <a:ext uri="{0D108BD9-81ED-4DB2-BD59-A6C34878D82A}">
                        <a16:rowId xmlns:a16="http://schemas.microsoft.com/office/drawing/2014/main" val="1287373802"/>
                      </a:ext>
                    </a:extLst>
                  </a:tr>
                </a:tbl>
              </a:graphicData>
            </a:graphic>
          </p:graphicFrame>
        </mc:Fallback>
      </mc:AlternateContent>
      <p:pic>
        <p:nvPicPr>
          <p:cNvPr id="21" name="Picture 20"/>
          <p:cNvPicPr>
            <a:picLocks noChangeAspect="1"/>
          </p:cNvPicPr>
          <p:nvPr/>
        </p:nvPicPr>
        <p:blipFill>
          <a:blip r:embed="rId6"/>
          <a:stretch>
            <a:fillRect/>
          </a:stretch>
        </p:blipFill>
        <p:spPr>
          <a:xfrm>
            <a:off x="4866199" y="2996663"/>
            <a:ext cx="2645526" cy="1546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1770</TotalTime>
  <Words>2994</Words>
  <Application>Microsoft Office PowerPoint</Application>
  <PresentationFormat>On-screen Show (16:9)</PresentationFormat>
  <Paragraphs>243</Paragraphs>
  <Slides>46</Slides>
  <Notes>45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Calibri Light</vt:lpstr>
      <vt:lpstr>Wingdings</vt:lpstr>
      <vt:lpstr>Times New Roman</vt:lpstr>
      <vt:lpstr>Maven Pro ExtraBold</vt:lpstr>
      <vt:lpstr>Open Sans</vt:lpstr>
      <vt:lpstr>Calibri</vt:lpstr>
      <vt:lpstr>Cambria Math</vt:lpstr>
      <vt:lpstr>DengXian</vt:lpstr>
      <vt:lpstr>Dotum</vt:lpstr>
      <vt:lpstr>Montserrat</vt:lpstr>
      <vt:lpstr>Bellota Text</vt:lpstr>
      <vt:lpstr>Arial</vt:lpstr>
      <vt:lpstr>Grammar Subject for Elementary - 4th Grade: Ordering Adjectives by Slidesgo</vt:lpstr>
      <vt:lpstr>Office Theme</vt:lpstr>
      <vt:lpstr>CHÀO MỪNG CÁC EM  ĐẾN VỚI TIẾT HỌC HÔM NAY!</vt:lpstr>
      <vt:lpstr>PowerPoint Presentation</vt:lpstr>
      <vt:lpstr>CHƯƠNG IX. TAM GIÁC ĐỒNG DẠNG</vt:lpstr>
      <vt:lpstr>PowerPoint Presentation</vt:lpstr>
      <vt:lpstr>I.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ỨNG DỤNG CỦA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tailieugiaovien.edu.vn</dc:creator>
  <cp:lastModifiedBy>trungduchy1980</cp:lastModifiedBy>
  <cp:revision>1</cp:revision>
  <dcterms:modified xsi:type="dcterms:W3CDTF">2024-02-27T09:29:06Z</dcterms:modified>
</cp:coreProperties>
</file>