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67" r:id="rId3"/>
    <p:sldId id="268" r:id="rId4"/>
    <p:sldId id="269" r:id="rId5"/>
    <p:sldId id="29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5" r:id="rId27"/>
    <p:sldId id="291" r:id="rId28"/>
    <p:sldId id="2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E8F72-9BA3-4929-AD62-952C44115D57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5BF2-2FA4-4D5D-806E-52B1382DA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5C2757-3566-443F-9922-C07128E83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2666" r="36584" b="66925"/>
          <a:stretch/>
        </p:blipFill>
        <p:spPr>
          <a:xfrm>
            <a:off x="0" y="-60960"/>
            <a:ext cx="9144000" cy="1718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70ADDF-8FB3-4BB0-AB2E-E54078D30AC0}"/>
              </a:ext>
            </a:extLst>
          </p:cNvPr>
          <p:cNvSpPr txBox="1"/>
          <p:nvPr/>
        </p:nvSpPr>
        <p:spPr>
          <a:xfrm>
            <a:off x="0" y="1600201"/>
            <a:ext cx="9144000" cy="48013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 ĐỒ - PH</a:t>
            </a:r>
            <a:r>
              <a:rPr 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ƠNG TIỆN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 HIỆN BỀ MẶT TRÁI ĐẤT</a:t>
            </a: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5143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700" y="138047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b. Vĩ tuy</a:t>
            </a:r>
            <a:r>
              <a:rPr lang="vi-VN" sz="28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76200" y="63103"/>
            <a:ext cx="5562600" cy="5080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676400" y="2057400"/>
            <a:ext cx="3043238" cy="1714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600200" y="2114550"/>
            <a:ext cx="1752600" cy="119657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953000" y="228601"/>
            <a:ext cx="4114800" cy="17565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vòng tròn trên quả địa cầu vuông góc với các kinh tuyến là những đường gì?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524000" y="2057400"/>
            <a:ext cx="762000" cy="228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33400" y="1885950"/>
            <a:ext cx="12954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 tuyến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4" grpId="1" animBg="1"/>
      <p:bldP spid="1332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6899" y="1652226"/>
            <a:ext cx="84582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Vĩ tuyến là những đường tròn vuông góc với các kinh tuyến.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299" y="35692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699" y="93802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b. Vĩ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304800" y="63103"/>
            <a:ext cx="5715000" cy="5080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52600" y="2457450"/>
            <a:ext cx="12954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Xích đạo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62600" y="285750"/>
            <a:ext cx="3352800" cy="1049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1250"/>
              </a:spcBef>
              <a:buClr>
                <a:srgbClr val="9966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xích đạo là đường như thế nào?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485900" y="2876550"/>
            <a:ext cx="3810000" cy="1588"/>
          </a:xfrm>
          <a:prstGeom prst="line">
            <a:avLst/>
          </a:prstGeom>
          <a:noFill/>
          <a:ln w="38100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953000" y="2571750"/>
            <a:ext cx="762000" cy="649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971800"/>
            <a:ext cx="144780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 tuyến gốc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447800" y="2857500"/>
            <a:ext cx="838200" cy="29289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0" grpId="0" animBg="1"/>
      <p:bldP spid="20" grpId="1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1388" y="1519651"/>
            <a:ext cx="80772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Vĩ tuyến gốc được đánh số 0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còn gọi là đường Xích đạo.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4804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200" y="921777"/>
            <a:ext cx="26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b. Vĩ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76200" y="63103"/>
            <a:ext cx="6400800" cy="5080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72000" y="1123950"/>
            <a:ext cx="1600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 tuyến Bắc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8200" y="4229100"/>
            <a:ext cx="1600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 tuyến Nam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719639" y="1371600"/>
            <a:ext cx="1304925" cy="857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1600200" y="3311129"/>
            <a:ext cx="1752600" cy="92154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324600" y="165100"/>
            <a:ext cx="2692400" cy="1690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25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trên hình vẽ vĩ tuyến Bắc và Nam.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58900" y="2857500"/>
            <a:ext cx="4356100" cy="19050"/>
          </a:xfrm>
          <a:prstGeom prst="line">
            <a:avLst/>
          </a:prstGeom>
          <a:noFill/>
          <a:ln w="38100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962400" y="2571750"/>
            <a:ext cx="1588" cy="514350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352800" y="3028950"/>
            <a:ext cx="12954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alt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352800" y="2343150"/>
            <a:ext cx="12954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  <p:bldP spid="13323" grpId="0" animBg="1"/>
      <p:bldP spid="19" grpId="0" animBg="1"/>
      <p:bldP spid="19" grpId="1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1227" y="1809750"/>
            <a:ext cx="85344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Vĩ tuyến gốc chia quả địa cầu thành nửa cầu Bắc và nửa cầu Nam.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064" y="2966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332" y="90679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b. Vĩ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 rot="5400000">
            <a:off x="2609850" y="3257352"/>
            <a:ext cx="3771900" cy="1588"/>
          </a:xfrm>
          <a:prstGeom prst="lin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12694" y="612233"/>
            <a:ext cx="20574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 tuyến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119" y="599159"/>
            <a:ext cx="20574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 tuyến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487" y="1134531"/>
            <a:ext cx="434340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Vĩ tuyến là những đường tròn vuông góc với các kinh tuyến.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Vĩ tuyến gốc được đánh số 0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gọi là đường Xích đạo.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Vĩ tuyến gốc chia quả địa cầu thành nửa cầu Bắc và nửa cầu Nam.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7794" y="1134531"/>
            <a:ext cx="426720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Kinh tuyến là nửa đường tròn nối cực Bắc với cực Nam, có độ dài bằng nhau.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Kinh tuyến gốc: đánh số 0.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Kinh tuyến gốc chia quả địa cầu thành nửa cầu Đông và nửa cầu Tây.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19" y="2095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8" y="2857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Kinh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vĩ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và tọa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lí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ADCDCB-031B-46E7-8CA9-C75B0EC0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20296" r="38083" b="26667"/>
          <a:stretch/>
        </p:blipFill>
        <p:spPr>
          <a:xfrm>
            <a:off x="4526768" y="717550"/>
            <a:ext cx="4541032" cy="388620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6" name="AutoShape 65"/>
          <p:cNvSpPr>
            <a:spLocks noChangeArrowheads="1"/>
          </p:cNvSpPr>
          <p:nvPr/>
        </p:nvSpPr>
        <p:spPr bwMode="auto">
          <a:xfrm>
            <a:off x="4724400" y="2362414"/>
            <a:ext cx="3048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133814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6BED55-C97F-4F3B-8848-9D56335DD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152400" y="914051"/>
            <a:ext cx="1277316" cy="63569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59568" y="2800350"/>
            <a:ext cx="3962400" cy="10472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 C n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ằm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kinh tuyến và vĩ tuyến bao nhiêu?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809750"/>
            <a:ext cx="42672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hiểu kinh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gì? Vĩ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9" grpId="0" animBg="1"/>
      <p:bldP spid="19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" y="1103352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Kinh độ của một điểm là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khoảng cách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fr-FR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 độ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từ kinh tuyến gốc đến kinh tuyến đi qua điểm đó.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839" y="234315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- Vĩ độ của một điểm là khoảng cách tính bằng độ từ Xích đạo đến vĩ tuyến đi qua điểm đó.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19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Kinh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vĩ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và tọa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288925" y="24860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180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35939"/>
            <a:ext cx="9144000" cy="2252924"/>
          </a:xfrm>
          <a:prstGeom prst="rect">
            <a:avLst/>
          </a:prstGeom>
          <a:solidFill>
            <a:srgbClr val="CCFF33"/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vi-VN" sz="3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 2,3 B</a:t>
            </a:r>
            <a:r>
              <a:rPr lang="vi-VN" altLang="vi-VN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ÀI</a:t>
            </a: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vi-VN" sz="36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HỆ THỐNG KINH, VĨ TUYẾN. </a:t>
            </a:r>
          </a:p>
          <a:p>
            <a:pPr algn="ctr">
              <a:lnSpc>
                <a:spcPct val="130000"/>
              </a:lnSpc>
            </a:pP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TỌA ĐỘ ĐỊA LÍ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3429000" y="4095750"/>
            <a:ext cx="5410200" cy="8060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Kinh độ, vĩ độ và tọa độ địa lí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2667000" y="3048000"/>
            <a:ext cx="4953000" cy="838200"/>
          </a:xfrm>
          <a:prstGeom prst="roundRect">
            <a:avLst/>
          </a:prstGeom>
          <a:solidFill>
            <a:srgbClr val="0000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	Hệ thống kinh, vĩ tuyến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E9DAAF-4DBA-43F7-915F-D94B3CDD85D0}"/>
              </a:ext>
            </a:extLst>
          </p:cNvPr>
          <p:cNvSpPr txBox="1"/>
          <p:nvPr/>
        </p:nvSpPr>
        <p:spPr>
          <a:xfrm>
            <a:off x="381000" y="2266950"/>
            <a:ext cx="3276600" cy="62865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CC00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000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2286000" y="3028950"/>
            <a:ext cx="866404" cy="874622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3048000" y="4114800"/>
            <a:ext cx="851164" cy="81808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ADCDCB-031B-46E7-8CA9-C75B0EC0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20296" r="38083" b="26667"/>
          <a:stretch/>
        </p:blipFill>
        <p:spPr>
          <a:xfrm>
            <a:off x="4602969" y="1257300"/>
            <a:ext cx="4541031" cy="3886200"/>
          </a:xfrm>
          <a:prstGeom prst="rect">
            <a:avLst/>
          </a:prstGeom>
        </p:spPr>
      </p:pic>
      <p:sp>
        <p:nvSpPr>
          <p:cNvPr id="16" name="AutoShape 65"/>
          <p:cNvSpPr>
            <a:spLocks noChangeArrowheads="1"/>
          </p:cNvSpPr>
          <p:nvPr/>
        </p:nvSpPr>
        <p:spPr bwMode="auto">
          <a:xfrm>
            <a:off x="4800600" y="2914650"/>
            <a:ext cx="3048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686050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045" y="1870429"/>
            <a:ext cx="4038600" cy="155504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Nơi giao nhau giữa vĩ độ và kinh độ của một điểm được gọi là gì?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6BED55-C97F-4F3B-8848-9D56335DD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152400" y="1123950"/>
            <a:ext cx="1277316" cy="63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3619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Kinh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vĩ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và tọa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" y="1123950"/>
            <a:ext cx="83820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Kinh độ và vĩ độ của một điểm được gọi chung là toạ độ địa lí của điểm đó.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7DC7EAD3-EBD3-4D46-AEB9-E9F98B386C23}"/>
              </a:ext>
            </a:extLst>
          </p:cNvPr>
          <p:cNvSpPr/>
          <p:nvPr/>
        </p:nvSpPr>
        <p:spPr>
          <a:xfrm>
            <a:off x="1358900" y="3746956"/>
            <a:ext cx="228600" cy="622140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C6D6C9-2DE8-4B81-BAA8-F3C5099C6D3A}"/>
              </a:ext>
            </a:extLst>
          </p:cNvPr>
          <p:cNvSpPr txBox="1"/>
          <p:nvPr/>
        </p:nvSpPr>
        <p:spPr>
          <a:xfrm>
            <a:off x="1663700" y="3518356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vĩ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5D4E43-6218-4A77-9642-15B88E59400E}"/>
              </a:ext>
            </a:extLst>
          </p:cNvPr>
          <p:cNvSpPr txBox="1"/>
          <p:nvPr/>
        </p:nvSpPr>
        <p:spPr>
          <a:xfrm>
            <a:off x="1663700" y="4147006"/>
            <a:ext cx="26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500" y="386125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" y="2431487"/>
            <a:ext cx="6477000" cy="57996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viết toạ độ địa lí của một điểm như thế nào?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2876550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Cách viết: A (vĩ độ, kinh độ) hoặc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700" y="50756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Kinh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vĩ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và tọa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2" grpId="0"/>
      <p:bldP spid="13" grpId="0"/>
      <p:bldP spid="16" grpId="0"/>
      <p:bldP spid="18" grpId="0" animBg="1"/>
      <p:bldP spid="18" grpId="1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4BDDCB-DFD8-40FA-9DAD-4D9CECBBD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25778" r="42000" b="21482"/>
          <a:stretch/>
        </p:blipFill>
        <p:spPr>
          <a:xfrm>
            <a:off x="4572000" y="684383"/>
            <a:ext cx="4419601" cy="385541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925AC1-B14B-4FA2-9DE7-5641F9EBF0FF}"/>
              </a:ext>
            </a:extLst>
          </p:cNvPr>
          <p:cNvSpPr/>
          <p:nvPr/>
        </p:nvSpPr>
        <p:spPr>
          <a:xfrm>
            <a:off x="4593455" y="4061817"/>
            <a:ext cx="4419600" cy="464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 4. Một số địa điểm trên quả Địa cầu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4EE8159F-5CBA-4ADD-84FF-9E299D30E65F}"/>
              </a:ext>
            </a:extLst>
          </p:cNvPr>
          <p:cNvSpPr/>
          <p:nvPr/>
        </p:nvSpPr>
        <p:spPr>
          <a:xfrm>
            <a:off x="0" y="2266950"/>
            <a:ext cx="3863340" cy="2072640"/>
          </a:xfrm>
          <a:prstGeom prst="cloudCallout">
            <a:avLst>
              <a:gd name="adj1" fmla="val 59502"/>
              <a:gd name="adj2" fmla="val 5864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 định tọa độ địa lí của các điểm A, B, C trên hình 4?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B2D4CA-5C5B-4F50-9DE4-953F6B1A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152400" y="1733550"/>
            <a:ext cx="957987" cy="635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A30B1D-F5FB-4364-A9DD-BCB73A69ACE7}"/>
              </a:ext>
            </a:extLst>
          </p:cNvPr>
          <p:cNvSpPr txBox="1"/>
          <p:nvPr/>
        </p:nvSpPr>
        <p:spPr>
          <a:xfrm>
            <a:off x="1524000" y="203835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3270B072-C472-4B8E-B07C-7B3DFA1ED13C}"/>
              </a:ext>
            </a:extLst>
          </p:cNvPr>
          <p:cNvSpPr/>
          <p:nvPr/>
        </p:nvSpPr>
        <p:spPr>
          <a:xfrm>
            <a:off x="2057400" y="1962150"/>
            <a:ext cx="220980" cy="609600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A2DAE7-2C9F-4269-8E1F-838E3D252987}"/>
              </a:ext>
            </a:extLst>
          </p:cNvPr>
          <p:cNvSpPr txBox="1"/>
          <p:nvPr/>
        </p:nvSpPr>
        <p:spPr>
          <a:xfrm>
            <a:off x="2209800" y="179070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6E53B2-9DFD-4BAE-B8B1-0CBF6F786DE1}"/>
              </a:ext>
            </a:extLst>
          </p:cNvPr>
          <p:cNvSpPr txBox="1"/>
          <p:nvPr/>
        </p:nvSpPr>
        <p:spPr>
          <a:xfrm>
            <a:off x="2286000" y="226695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EC7B0F-AB8F-451D-A081-12D846B1E8E7}"/>
              </a:ext>
            </a:extLst>
          </p:cNvPr>
          <p:cNvSpPr txBox="1"/>
          <p:nvPr/>
        </p:nvSpPr>
        <p:spPr>
          <a:xfrm>
            <a:off x="1524000" y="310515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26C51BEB-99D5-400D-A459-B8B66F7DA49F}"/>
              </a:ext>
            </a:extLst>
          </p:cNvPr>
          <p:cNvSpPr/>
          <p:nvPr/>
        </p:nvSpPr>
        <p:spPr>
          <a:xfrm>
            <a:off x="1981200" y="2952750"/>
            <a:ext cx="304800" cy="641190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C8A967-B4E9-4A9C-8C8C-A1A7E78A5EA2}"/>
              </a:ext>
            </a:extLst>
          </p:cNvPr>
          <p:cNvSpPr txBox="1"/>
          <p:nvPr/>
        </p:nvSpPr>
        <p:spPr>
          <a:xfrm>
            <a:off x="2273300" y="271145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C20C27-C8AF-441D-B326-10CC9D67AA08}"/>
              </a:ext>
            </a:extLst>
          </p:cNvPr>
          <p:cNvSpPr txBox="1"/>
          <p:nvPr/>
        </p:nvSpPr>
        <p:spPr>
          <a:xfrm>
            <a:off x="2298700" y="331470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5BC729-69FE-4CF3-BBAE-314323FD9B93}"/>
              </a:ext>
            </a:extLst>
          </p:cNvPr>
          <p:cNvSpPr txBox="1"/>
          <p:nvPr/>
        </p:nvSpPr>
        <p:spPr>
          <a:xfrm>
            <a:off x="1447800" y="4095750"/>
            <a:ext cx="476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73BC6B42-B02B-43B8-8BC3-E7DC8AC57327}"/>
              </a:ext>
            </a:extLst>
          </p:cNvPr>
          <p:cNvSpPr/>
          <p:nvPr/>
        </p:nvSpPr>
        <p:spPr>
          <a:xfrm>
            <a:off x="1905000" y="3943350"/>
            <a:ext cx="297180" cy="685800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E8D402-5B26-43AE-89C4-4E3EF68BF287}"/>
              </a:ext>
            </a:extLst>
          </p:cNvPr>
          <p:cNvSpPr txBox="1"/>
          <p:nvPr/>
        </p:nvSpPr>
        <p:spPr>
          <a:xfrm>
            <a:off x="2286000" y="382905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CC5F92-C622-4651-807C-763FD32AAE47}"/>
              </a:ext>
            </a:extLst>
          </p:cNvPr>
          <p:cNvSpPr txBox="1"/>
          <p:nvPr/>
        </p:nvSpPr>
        <p:spPr>
          <a:xfrm>
            <a:off x="2209800" y="4324350"/>
            <a:ext cx="1242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fr-FR" sz="2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2" y="4381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Kinh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vĩ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và tọa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lí</a:t>
            </a:r>
          </a:p>
        </p:txBody>
      </p:sp>
    </p:spTree>
    <p:extLst>
      <p:ext uri="{BB962C8B-B14F-4D97-AF65-F5344CB8AC3E}">
        <p14:creationId xmlns:p14="http://schemas.microsoft.com/office/powerpoint/2010/main" val="14922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57800" y="1600200"/>
            <a:ext cx="2057400" cy="3028950"/>
            <a:chOff x="720" y="1273"/>
            <a:chExt cx="1367" cy="2565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40"/>
              <a:chOff x="1289" y="582"/>
              <a:chExt cx="668" cy="725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72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1251" y="1273"/>
              <a:ext cx="276" cy="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600" b="1" dirty="0">
                <a:latin typeface="Times New Roman" pitchFamily="18" charset="0"/>
              </a:endParaRP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gray">
            <a:xfrm>
              <a:off x="769" y="1776"/>
              <a:ext cx="1295" cy="1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>
                  <a:latin typeface="Times New Roman" pitchFamily="18" charset="0"/>
                </a:rPr>
                <a:t>Kinh </a:t>
              </a:r>
              <a:r>
                <a:rPr lang="vi-VN" sz="2800" b="1" dirty="0">
                  <a:latin typeface="Times New Roman" pitchFamily="18" charset="0"/>
                </a:rPr>
                <a:t>độ</a:t>
              </a:r>
              <a:r>
                <a:rPr lang="en-US" sz="2800" b="1" dirty="0">
                  <a:latin typeface="Times New Roman" pitchFamily="18" charset="0"/>
                </a:rPr>
                <a:t>, vĩ </a:t>
              </a:r>
              <a:r>
                <a:rPr lang="vi-VN" sz="2800" b="1" dirty="0">
                  <a:latin typeface="Times New Roman" pitchFamily="18" charset="0"/>
                </a:rPr>
                <a:t>độ</a:t>
              </a:r>
              <a:r>
                <a:rPr lang="en-US" sz="2800" b="1" dirty="0">
                  <a:latin typeface="Times New Roman" pitchFamily="18" charset="0"/>
                </a:rPr>
                <a:t> và tọa </a:t>
              </a:r>
              <a:r>
                <a:rPr lang="vi-VN" sz="2800" b="1" dirty="0">
                  <a:latin typeface="Times New Roman" pitchFamily="18" charset="0"/>
                </a:rPr>
                <a:t>độ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vi-VN" sz="2800" b="1" dirty="0">
                  <a:latin typeface="Times New Roman" pitchFamily="18" charset="0"/>
                </a:rPr>
                <a:t>đị</a:t>
              </a:r>
              <a:r>
                <a:rPr lang="en-US" sz="2800" b="1" dirty="0">
                  <a:latin typeface="Times New Roman" pitchFamily="18" charset="0"/>
                </a:rPr>
                <a:t>a lí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47800" y="1600200"/>
            <a:ext cx="2057400" cy="2914650"/>
            <a:chOff x="720" y="1273"/>
            <a:chExt cx="1367" cy="2565"/>
          </a:xfrm>
        </p:grpSpPr>
        <p:sp>
          <p:nvSpPr>
            <p:cNvPr id="49" name="AutoShape 19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>
                    <a:alpha val="0"/>
                  </a:srgbClr>
                </a:gs>
                <a:gs pos="100000">
                  <a:srgbClr val="FF99CC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22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99CC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189" y="1296"/>
              <a:ext cx="405" cy="457"/>
              <a:chOff x="1289" y="582"/>
              <a:chExt cx="668" cy="754"/>
            </a:xfrm>
          </p:grpSpPr>
          <p:sp>
            <p:nvSpPr>
              <p:cNvPr id="58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75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0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2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6" name="Text Box 31"/>
            <p:cNvSpPr txBox="1">
              <a:spLocks noChangeArrowheads="1"/>
            </p:cNvSpPr>
            <p:nvPr/>
          </p:nvSpPr>
          <p:spPr bwMode="gray">
            <a:xfrm>
              <a:off x="1251" y="1273"/>
              <a:ext cx="276" cy="5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</a:endParaRP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gray">
            <a:xfrm>
              <a:off x="769" y="1776"/>
              <a:ext cx="1295" cy="1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>
                  <a:latin typeface="Times New Roman" pitchFamily="18" charset="0"/>
                </a:rPr>
                <a:t>Hệ thống kinh, vĩ tuyến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776E85-BAB2-44BE-9EEF-24772F85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40964" r="28163" b="22410"/>
          <a:stretch/>
        </p:blipFill>
        <p:spPr>
          <a:xfrm>
            <a:off x="762001" y="1371600"/>
            <a:ext cx="8382001" cy="3771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B04ADD-34D0-4C7D-93C4-70093BA39994}"/>
              </a:ext>
            </a:extLst>
          </p:cNvPr>
          <p:cNvSpPr txBox="1"/>
          <p:nvPr/>
        </p:nvSpPr>
        <p:spPr>
          <a:xfrm>
            <a:off x="480060" y="628650"/>
            <a:ext cx="8663940" cy="76944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Hãy ghi chú thích cho các hình sau dựa vào dữ liệu: 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đạo, chí tuyến bắc, chí tuyến nam, vòng cực bắc, vòng cực nam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B5A410-B8B4-407A-9029-425FA29A58CD}"/>
              </a:ext>
            </a:extLst>
          </p:cNvPr>
          <p:cNvSpPr txBox="1"/>
          <p:nvPr/>
        </p:nvSpPr>
        <p:spPr>
          <a:xfrm>
            <a:off x="5943600" y="1657350"/>
            <a:ext cx="25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cực bắc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361637-F5C8-4AA5-A857-79F2A94B8756}"/>
              </a:ext>
            </a:extLst>
          </p:cNvPr>
          <p:cNvSpPr txBox="1"/>
          <p:nvPr/>
        </p:nvSpPr>
        <p:spPr>
          <a:xfrm>
            <a:off x="5943600" y="4457700"/>
            <a:ext cx="25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 cực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686F8A-755D-4B53-B2FE-57314F5567C3}"/>
              </a:ext>
            </a:extLst>
          </p:cNvPr>
          <p:cNvSpPr txBox="1"/>
          <p:nvPr/>
        </p:nvSpPr>
        <p:spPr>
          <a:xfrm>
            <a:off x="5943600" y="2343150"/>
            <a:ext cx="25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tuyến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A2518B-ACF6-4C73-B5C2-6C6FD0C43E56}"/>
              </a:ext>
            </a:extLst>
          </p:cNvPr>
          <p:cNvSpPr txBox="1"/>
          <p:nvPr/>
        </p:nvSpPr>
        <p:spPr>
          <a:xfrm>
            <a:off x="5943600" y="2971800"/>
            <a:ext cx="25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đạo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4F0218-0B21-4522-BC6C-EB258DFBEF94}"/>
              </a:ext>
            </a:extLst>
          </p:cNvPr>
          <p:cNvSpPr txBox="1"/>
          <p:nvPr/>
        </p:nvSpPr>
        <p:spPr>
          <a:xfrm>
            <a:off x="5943600" y="3714750"/>
            <a:ext cx="2520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 tuyến nam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505200" y="114300"/>
            <a:ext cx="2320298" cy="371475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  TẬP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3CAEE-B02C-45CE-A268-8EF14680C928}"/>
              </a:ext>
            </a:extLst>
          </p:cNvPr>
          <p:cNvSpPr txBox="1"/>
          <p:nvPr/>
        </p:nvSpPr>
        <p:spPr>
          <a:xfrm>
            <a:off x="685800" y="171450"/>
            <a:ext cx="8001000" cy="43088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Ghép nối </a:t>
            </a:r>
            <a:r>
              <a:rPr lang="en-US" sz="22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các ô bên trái với các ô bên phải sao cho phù hợp</a:t>
            </a:r>
            <a:endParaRPr lang="en-US" sz="2200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xmlns="" id="{63AFC154-16A5-428D-A1E4-1AA6F62B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78752"/>
              </p:ext>
            </p:extLst>
          </p:nvPr>
        </p:nvGraphicFramePr>
        <p:xfrm>
          <a:off x="533400" y="1323428"/>
          <a:ext cx="189738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Kinh tuyến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xmlns="" id="{7EA14B66-BECB-4C38-AE86-54CFC43B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1371"/>
              </p:ext>
            </p:extLst>
          </p:nvPr>
        </p:nvGraphicFramePr>
        <p:xfrm>
          <a:off x="533400" y="1963092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Vĩ tuyến gốc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xmlns="" id="{FF29D4C1-3F85-4608-986C-47341CB44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97345"/>
              </p:ext>
            </p:extLst>
          </p:nvPr>
        </p:nvGraphicFramePr>
        <p:xfrm>
          <a:off x="533400" y="2624171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Bán cầu bắc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xmlns="" id="{420C36D9-06EE-49F7-B488-68C1A948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94271"/>
              </p:ext>
            </p:extLst>
          </p:nvPr>
        </p:nvGraphicFramePr>
        <p:xfrm>
          <a:off x="533400" y="3237668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Bán cầu nam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xmlns="" id="{6B126622-7427-4661-864C-86FE8C85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02619"/>
              </p:ext>
            </p:extLst>
          </p:nvPr>
        </p:nvGraphicFramePr>
        <p:xfrm>
          <a:off x="3276600" y="800100"/>
          <a:ext cx="5669280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Là xích đạo chia quả Địa Cầu thành 2 nửa cầu: nửa cầu Bắc và nửa cầu Nam.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xmlns="" id="{6D78C4AA-1B4B-4543-BD1B-0D48FA210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196"/>
              </p:ext>
            </p:extLst>
          </p:nvPr>
        </p:nvGraphicFramePr>
        <p:xfrm>
          <a:off x="3276600" y="1828800"/>
          <a:ext cx="5669280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Là các nửa đ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ờng tròn nối cực bắc và cực nam trên quả Địa cầu.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xmlns="" id="{86C8B818-DCED-4FA3-81AF-B248DDA9B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90785"/>
              </p:ext>
            </p:extLst>
          </p:nvPr>
        </p:nvGraphicFramePr>
        <p:xfrm>
          <a:off x="3124200" y="3486150"/>
          <a:ext cx="566928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Đ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ợc đánh số </a:t>
                      </a:r>
                      <a:r>
                        <a:rPr lang="pt-BR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pt-BR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 qua đài thiên văn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Grin-uých ở ngoại ô thủ đô Lôn Đôn (Anh).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xmlns="" id="{814648F1-22A7-4BC2-A5CD-0480C44A8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420"/>
              </p:ext>
            </p:extLst>
          </p:nvPr>
        </p:nvGraphicFramePr>
        <p:xfrm>
          <a:off x="3124200" y="4572000"/>
          <a:ext cx="566928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 Là nửa cầu nằm phía bắc xích đạo.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xmlns="" id="{597C9334-3D23-492E-9A0E-5A950AB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85497"/>
              </p:ext>
            </p:extLst>
          </p:nvPr>
        </p:nvGraphicFramePr>
        <p:xfrm>
          <a:off x="457200" y="3824408"/>
          <a:ext cx="20574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Kinh tuyến gốc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xmlns="" id="{6D812088-1C79-44D5-ABD9-39C935FD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0844"/>
              </p:ext>
            </p:extLst>
          </p:nvPr>
        </p:nvGraphicFramePr>
        <p:xfrm>
          <a:off x="3200400" y="2971800"/>
          <a:ext cx="566928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Là nửa cầu nằm phía nam xích đạo.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E1A8D5D-4C89-4545-A191-78BABDC9C92A}"/>
              </a:ext>
            </a:extLst>
          </p:cNvPr>
          <p:cNvCxnSpPr/>
          <p:nvPr/>
        </p:nvCxnSpPr>
        <p:spPr>
          <a:xfrm>
            <a:off x="2430780" y="1447122"/>
            <a:ext cx="1150620" cy="667428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1675838-F80E-4369-BE3E-DDB970DDDA0F}"/>
              </a:ext>
            </a:extLst>
          </p:cNvPr>
          <p:cNvCxnSpPr>
            <a:cxnSpLocks/>
          </p:cNvCxnSpPr>
          <p:nvPr/>
        </p:nvCxnSpPr>
        <p:spPr>
          <a:xfrm flipV="1">
            <a:off x="2438400" y="1200150"/>
            <a:ext cx="990600" cy="928214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8CA5C56-2691-4315-92CE-0D8DB49313A9}"/>
              </a:ext>
            </a:extLst>
          </p:cNvPr>
          <p:cNvCxnSpPr>
            <a:cxnSpLocks/>
          </p:cNvCxnSpPr>
          <p:nvPr/>
        </p:nvCxnSpPr>
        <p:spPr>
          <a:xfrm flipV="1">
            <a:off x="2514600" y="3714750"/>
            <a:ext cx="727710" cy="381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F061738-D9E9-4B13-929D-AD18AB4D0D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25495" y="3354245"/>
            <a:ext cx="178781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F3373A92-B016-4835-9724-D10A08353B9C}"/>
              </a:ext>
            </a:extLst>
          </p:cNvPr>
          <p:cNvCxnSpPr>
            <a:cxnSpLocks/>
          </p:cNvCxnSpPr>
          <p:nvPr/>
        </p:nvCxnSpPr>
        <p:spPr>
          <a:xfrm flipV="1">
            <a:off x="2362200" y="3181350"/>
            <a:ext cx="990600" cy="242456"/>
          </a:xfrm>
          <a:prstGeom prst="straightConnector1">
            <a:avLst/>
          </a:prstGeom>
          <a:ln w="38100">
            <a:solidFill>
              <a:srgbClr val="66E6F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3CAEE-B02C-45CE-A268-8EF14680C928}"/>
              </a:ext>
            </a:extLst>
          </p:cNvPr>
          <p:cNvSpPr txBox="1"/>
          <p:nvPr/>
        </p:nvSpPr>
        <p:spPr>
          <a:xfrm>
            <a:off x="685800" y="171450"/>
            <a:ext cx="8001000" cy="430887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Ghép nối </a:t>
            </a:r>
            <a:r>
              <a:rPr lang="en-US" sz="2200" b="1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các ô bên trái với các ô bên phải sao cho phù hợp</a:t>
            </a:r>
            <a:endParaRPr lang="en-US" sz="2200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xmlns="" id="{63AFC154-16A5-428D-A1E4-1AA6F62B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48587"/>
              </p:ext>
            </p:extLst>
          </p:nvPr>
        </p:nvGraphicFramePr>
        <p:xfrm>
          <a:off x="258371" y="888268"/>
          <a:ext cx="189738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Kinh tuyến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xmlns="" id="{7EA14B66-BECB-4C38-AE86-54CFC43B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95717"/>
              </p:ext>
            </p:extLst>
          </p:nvPr>
        </p:nvGraphicFramePr>
        <p:xfrm>
          <a:off x="304800" y="2043100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Vĩ tuyến gốc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xmlns="" id="{FF29D4C1-3F85-4608-986C-47341CB44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98087"/>
              </p:ext>
            </p:extLst>
          </p:nvPr>
        </p:nvGraphicFramePr>
        <p:xfrm>
          <a:off x="354419" y="2921527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Bán cầu bắc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xmlns="" id="{420C36D9-06EE-49F7-B488-68C1A948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33737"/>
              </p:ext>
            </p:extLst>
          </p:nvPr>
        </p:nvGraphicFramePr>
        <p:xfrm>
          <a:off x="354419" y="3786987"/>
          <a:ext cx="19050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Bán cầu nam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xmlns="" id="{6B126622-7427-4661-864C-86FE8C85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34047"/>
              </p:ext>
            </p:extLst>
          </p:nvPr>
        </p:nvGraphicFramePr>
        <p:xfrm>
          <a:off x="2295391" y="1711368"/>
          <a:ext cx="5669280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Là xích đạo chia quả Địa Cầu thành 2 nửa cầu: nửa cầu Bắc và nửa cầu Nam.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xmlns="" id="{6D78C4AA-1B4B-4543-BD1B-0D48FA210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31755"/>
              </p:ext>
            </p:extLst>
          </p:nvPr>
        </p:nvGraphicFramePr>
        <p:xfrm>
          <a:off x="2289189" y="630034"/>
          <a:ext cx="5535841" cy="98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5841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Là các nửa đ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ờng tròn nối cực bắc và cực nam trên quả Địa cầu.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xmlns="" id="{86C8B818-DCED-4FA3-81AF-B248DDA9B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47749"/>
              </p:ext>
            </p:extLst>
          </p:nvPr>
        </p:nvGraphicFramePr>
        <p:xfrm>
          <a:off x="2379035" y="4293870"/>
          <a:ext cx="566928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Đ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ợc đánh số </a:t>
                      </a:r>
                      <a:r>
                        <a:rPr lang="pt-BR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</a:t>
                      </a:r>
                      <a:r>
                        <a:rPr lang="vi-VN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pt-BR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 qua đài thiên văn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Grin-uých ở ngoại ô thủ đô Lôn Đôn (Anh).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xmlns="" id="{814648F1-22A7-4BC2-A5CD-0480C44A8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7122"/>
              </p:ext>
            </p:extLst>
          </p:nvPr>
        </p:nvGraphicFramePr>
        <p:xfrm>
          <a:off x="2328530" y="2908591"/>
          <a:ext cx="44196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 Là nửa cầu nằm phía bắc xích đạo.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xmlns="" id="{597C9334-3D23-492E-9A0E-5A950AB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380"/>
              </p:ext>
            </p:extLst>
          </p:nvPr>
        </p:nvGraphicFramePr>
        <p:xfrm>
          <a:off x="202019" y="4585059"/>
          <a:ext cx="20574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Kinh tuyến gốc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xmlns="" id="{6D812088-1C79-44D5-ABD9-39C935FD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36360"/>
              </p:ext>
            </p:extLst>
          </p:nvPr>
        </p:nvGraphicFramePr>
        <p:xfrm>
          <a:off x="2379035" y="3740987"/>
          <a:ext cx="4419600" cy="3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53558006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Là nửa cầu nằm phía nam xích đạo.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13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0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600200" y="438150"/>
            <a:ext cx="5410200" cy="707886"/>
          </a:xfrm>
          <a:prstGeom prst="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+mj-lt"/>
              </a:rPr>
              <a:t>HOẠT ĐỘNG VỀ NHÀ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62246" y="1438358"/>
            <a:ext cx="2590800" cy="3767533"/>
            <a:chOff x="720" y="1273"/>
            <a:chExt cx="1367" cy="2866"/>
          </a:xfrm>
        </p:grpSpPr>
        <p:sp>
          <p:nvSpPr>
            <p:cNvPr id="7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16"/>
            <p:cNvSpPr txBox="1">
              <a:spLocks noChangeArrowheads="1"/>
            </p:cNvSpPr>
            <p:nvPr/>
          </p:nvSpPr>
          <p:spPr bwMode="gray">
            <a:xfrm>
              <a:off x="1251" y="1273"/>
              <a:ext cx="219" cy="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600" b="1" dirty="0">
                <a:latin typeface="Times New Roman" pitchFamily="18" charset="0"/>
              </a:endParaRP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gray">
            <a:xfrm>
              <a:off x="796" y="1751"/>
              <a:ext cx="1282" cy="2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Chuẩn bị bài 2. Bản </a:t>
              </a:r>
              <a:r>
                <a:rPr lang="vi-VN" sz="2200" b="1" dirty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 Một số l</a:t>
              </a:r>
              <a:r>
                <a:rPr lang="vi-VN" sz="2200" b="1" dirty="0">
                  <a:latin typeface="Times New Roman" pitchFamily="18" charset="0"/>
                  <a:cs typeface="Times New Roman" pitchFamily="18" charset="0"/>
                </a:rPr>
                <a:t>ướ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i kinh, vĩ tuyến. Ph</a:t>
              </a:r>
              <a:r>
                <a:rPr lang="vi-VN" sz="2200" b="1" dirty="0"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ng h</a:t>
              </a:r>
              <a:r>
                <a:rPr lang="vi-VN" sz="2200" b="1" dirty="0">
                  <a:latin typeface="Times New Roman" pitchFamily="18" charset="0"/>
                  <a:cs typeface="Times New Roman" pitchFamily="18" charset="0"/>
                </a:rPr>
                <a:t>ướ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ng trên bản </a:t>
              </a:r>
              <a:r>
                <a:rPr lang="vi-VN" sz="2200" b="1" dirty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84028" y="1468738"/>
            <a:ext cx="2515157" cy="3371850"/>
            <a:chOff x="720" y="1273"/>
            <a:chExt cx="1418" cy="2565"/>
          </a:xfrm>
        </p:grpSpPr>
        <p:sp>
          <p:nvSpPr>
            <p:cNvPr id="93" name="AutoShape 19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20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AutoShape 21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>
                    <a:alpha val="0"/>
                  </a:srgbClr>
                </a:gs>
                <a:gs pos="100000">
                  <a:srgbClr val="FF99CC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22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99CC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AutoShape 23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24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7"/>
            </a:xfrm>
          </p:grpSpPr>
          <p:sp>
            <p:nvSpPr>
              <p:cNvPr id="102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4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5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06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31"/>
            <p:cNvSpPr txBox="1">
              <a:spLocks noChangeArrowheads="1"/>
            </p:cNvSpPr>
            <p:nvPr/>
          </p:nvSpPr>
          <p:spPr bwMode="gray">
            <a:xfrm>
              <a:off x="1251" y="1273"/>
              <a:ext cx="234" cy="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600" b="1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</a:endParaRP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gray">
            <a:xfrm>
              <a:off x="769" y="1776"/>
              <a:ext cx="1369" cy="2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>
                  <a:latin typeface="Times New Roman" pitchFamily="18" charset="0"/>
                </a:rPr>
                <a:t>Học bài cũ, làm bài tập 1,2 SGK; tìm kiếm thông tin về kinh, vĩ </a:t>
              </a:r>
              <a:r>
                <a:rPr lang="vi-VN" sz="2200" b="1" dirty="0">
                  <a:latin typeface="Times New Roman" pitchFamily="18" charset="0"/>
                </a:rPr>
                <a:t>độ</a:t>
              </a:r>
              <a:r>
                <a:rPr lang="en-US" sz="2200" b="1" dirty="0">
                  <a:latin typeface="Times New Roman" pitchFamily="18" charset="0"/>
                </a:rPr>
                <a:t> và tọa </a:t>
              </a:r>
              <a:r>
                <a:rPr lang="vi-VN" sz="2200" b="1" dirty="0">
                  <a:latin typeface="Times New Roman" pitchFamily="18" charset="0"/>
                </a:rPr>
                <a:t>độ</a:t>
              </a:r>
              <a:r>
                <a:rPr lang="en-US" sz="2200" b="1" dirty="0">
                  <a:latin typeface="Times New Roman" pitchFamily="18" charset="0"/>
                </a:rPr>
                <a:t> </a:t>
              </a:r>
              <a:r>
                <a:rPr lang="vi-VN" sz="2200" b="1" dirty="0">
                  <a:latin typeface="Times New Roman" pitchFamily="18" charset="0"/>
                </a:rPr>
                <a:t>đị</a:t>
              </a:r>
              <a:r>
                <a:rPr lang="en-US" sz="2200" b="1" dirty="0">
                  <a:latin typeface="Times New Roman" pitchFamily="18" charset="0"/>
                </a:rPr>
                <a:t>a lí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88925" y="24860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1800">
              <a:latin typeface="Times New Roman" pitchFamily="18" charset="0"/>
            </a:endParaRPr>
          </a:p>
        </p:txBody>
      </p:sp>
      <p:pic>
        <p:nvPicPr>
          <p:cNvPr id="35843" name="Picture 3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0" y="3320653"/>
            <a:ext cx="1784350" cy="182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228600" y="171450"/>
            <a:ext cx="1876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86200" y="1657350"/>
            <a:ext cx="1143000" cy="857250"/>
            <a:chOff x="4608" y="384"/>
            <a:chExt cx="720" cy="720"/>
          </a:xfrm>
        </p:grpSpPr>
        <p:pic>
          <p:nvPicPr>
            <p:cNvPr id="35852" name="Picture 8" descr="globe_anim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8" name="WordArt 10"/>
          <p:cNvSpPr>
            <a:spLocks noChangeArrowheads="1" noChangeShapeType="1" noTextEdit="1"/>
          </p:cNvSpPr>
          <p:nvPr/>
        </p:nvSpPr>
        <p:spPr bwMode="auto">
          <a:xfrm>
            <a:off x="457200" y="800101"/>
            <a:ext cx="8305800" cy="38516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802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C0E6C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học kết thúc.</a:t>
            </a:r>
          </a:p>
        </p:txBody>
      </p:sp>
      <p:sp>
        <p:nvSpPr>
          <p:cNvPr id="217099" name="WordArt 11"/>
          <p:cNvSpPr>
            <a:spLocks noChangeArrowheads="1" noChangeShapeType="1" noTextEdit="1"/>
          </p:cNvSpPr>
          <p:nvPr/>
        </p:nvSpPr>
        <p:spPr bwMode="auto">
          <a:xfrm>
            <a:off x="685800" y="2800351"/>
            <a:ext cx="7894638" cy="860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00099"/>
                  </a:prstShdw>
                </a:effectLst>
                <a:latin typeface="Times New Roman"/>
                <a:cs typeface="Times New Roman"/>
              </a:rPr>
              <a:t>Chúc các em học tập tốt, đạt kết quả cao trong học tập.</a:t>
            </a:r>
            <a:endParaRPr lang="en-US" sz="1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00099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35851" name="Picture 13" descr="br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882628"/>
            <a:ext cx="1752600" cy="12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8" grpId="0" animBg="1"/>
      <p:bldP spid="217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857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0" y="6286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a. Kinh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7151"/>
            <a:ext cx="5562600" cy="452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934200" y="228601"/>
            <a:ext cx="2057400" cy="3649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Các đường nối liền điểm cực Bắc và Nam trên bề m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ặ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t qu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ả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 địa cầu là những đường gì?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2286001" y="3028950"/>
            <a:ext cx="5029199" cy="2286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 flipV="1">
            <a:off x="5181597" y="2686050"/>
            <a:ext cx="2133602" cy="571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4038599" y="2743200"/>
            <a:ext cx="3352801" cy="51435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315200" y="3086100"/>
            <a:ext cx="12954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 tuyến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  <p:bldP spid="11278" grpId="0" animBg="1"/>
      <p:bldP spid="21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81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7810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a. Kinh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428750"/>
            <a:ext cx="8610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- Kinh tuyến là nửa đường tròn nối cực Bắc với cực Nam, có độ dài bằng nhau.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6019800" cy="5086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38800" y="342900"/>
            <a:ext cx="3276600" cy="11101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</a:rPr>
              <a:t>Đường kinh tuyến gốc là kinh tuyến bao nhiêu độ?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638800" y="285750"/>
            <a:ext cx="3276600" cy="11361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500"/>
              </a:spcBef>
              <a:buClr>
                <a:srgbClr val="00006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Xác định trên hình vẽ đường kinh tuyến gốc.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C766A3-C8D0-4F07-8185-D8661EFAA148}"/>
              </a:ext>
            </a:extLst>
          </p:cNvPr>
          <p:cNvCxnSpPr>
            <a:cxnSpLocks/>
          </p:cNvCxnSpPr>
          <p:nvPr/>
        </p:nvCxnSpPr>
        <p:spPr>
          <a:xfrm rot="5400000">
            <a:off x="1067594" y="2723356"/>
            <a:ext cx="4114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 bwMode="auto">
          <a:xfrm>
            <a:off x="2819400" y="4494312"/>
            <a:ext cx="685800" cy="6491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6858" y="1355904"/>
            <a:ext cx="713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- Kinh tuyến gốc được đánh số 0.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858" y="35692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458" y="69982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a. Kinh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1"/>
            <a:ext cx="5943600" cy="4526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667794" y="2533054"/>
            <a:ext cx="838200" cy="1191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953000" y="4171950"/>
            <a:ext cx="1828800" cy="457200"/>
          </a:xfrm>
          <a:prstGeom prst="rect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 tuyến đông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4800" y="4000500"/>
            <a:ext cx="1524000" cy="476250"/>
          </a:xfrm>
          <a:prstGeom prst="rect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 tuyến tây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4262439" y="3654029"/>
            <a:ext cx="1304925" cy="464344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914400" y="3425429"/>
            <a:ext cx="1143000" cy="578644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248400" y="228600"/>
            <a:ext cx="2667000" cy="1618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đị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c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kinh tuy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ến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kinh tuy</a:t>
            </a:r>
            <a:r>
              <a:rPr lang="vi-VN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ến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tây?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C766A3-C8D0-4F07-8185-D8661EFAA148}"/>
              </a:ext>
            </a:extLst>
          </p:cNvPr>
          <p:cNvCxnSpPr>
            <a:cxnSpLocks/>
          </p:cNvCxnSpPr>
          <p:nvPr/>
        </p:nvCxnSpPr>
        <p:spPr>
          <a:xfrm rot="5400000">
            <a:off x="1239044" y="2475706"/>
            <a:ext cx="37719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994" y="2247304"/>
            <a:ext cx="9144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9594" y="2190154"/>
            <a:ext cx="9144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Tây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1273" grpId="0" animBg="1"/>
      <p:bldP spid="11274" grpId="0" animBg="1"/>
      <p:bldP spid="20" grpId="0" animBg="1"/>
      <p:bldP spid="20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213" y="1352550"/>
            <a:ext cx="85344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- Kinh tuyến gốc chia quả địa cầu thành nửa cầu Đông và nửa cầu Tây.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417" y="31011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Hệ thống kinh, vĩ tuyến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617" y="65301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a. Kinh tuy</a:t>
            </a:r>
            <a:r>
              <a:rPr lang="vi-VN" sz="2400" b="1" i="1" u="sng" dirty="0">
                <a:latin typeface="Times New Roman" pitchFamily="18" charset="0"/>
                <a:cs typeface="Times New Roman" pitchFamily="18" charset="0"/>
              </a:rPr>
              <a:t>ến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1113</Words>
  <Application>Microsoft Office PowerPoint</Application>
  <PresentationFormat>On-screen Show (16:9)</PresentationFormat>
  <Paragraphs>129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113</cp:revision>
  <dcterms:created xsi:type="dcterms:W3CDTF">2018-01-20T06:19:24Z</dcterms:created>
  <dcterms:modified xsi:type="dcterms:W3CDTF">2023-08-04T07:54:23Z</dcterms:modified>
</cp:coreProperties>
</file>