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68" r:id="rId3"/>
    <p:sldId id="302" r:id="rId4"/>
    <p:sldId id="303" r:id="rId5"/>
    <p:sldId id="297" r:id="rId6"/>
    <p:sldId id="304" r:id="rId7"/>
    <p:sldId id="305" r:id="rId8"/>
    <p:sldId id="296" r:id="rId9"/>
    <p:sldId id="306" r:id="rId10"/>
    <p:sldId id="307"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17515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396644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172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111867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485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61616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372988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337733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370613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73E6E-973D-461B-B6F7-F5AB49668E6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147655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073E6E-973D-461B-B6F7-F5AB49668E6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325250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073E6E-973D-461B-B6F7-F5AB49668E6B}"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219787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073E6E-973D-461B-B6F7-F5AB49668E6B}"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275258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73E6E-973D-461B-B6F7-F5AB49668E6B}"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22066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73E6E-973D-461B-B6F7-F5AB49668E6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17146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073E6E-973D-461B-B6F7-F5AB49668E6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8011A-A01D-4F8F-9ACC-139AD3598EBA}" type="slidenum">
              <a:rPr lang="en-US" smtClean="0"/>
              <a:t>‹#›</a:t>
            </a:fld>
            <a:endParaRPr lang="en-US"/>
          </a:p>
        </p:txBody>
      </p:sp>
    </p:spTree>
    <p:extLst>
      <p:ext uri="{BB962C8B-B14F-4D97-AF65-F5344CB8AC3E}">
        <p14:creationId xmlns:p14="http://schemas.microsoft.com/office/powerpoint/2010/main" val="400019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073E6E-973D-461B-B6F7-F5AB49668E6B}" type="datetimeFigureOut">
              <a:rPr lang="en-US" smtClean="0"/>
              <a:t>12/4/2023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88011A-A01D-4F8F-9ACC-139AD3598EBA}" type="slidenum">
              <a:rPr lang="en-US" smtClean="0"/>
              <a:t>‹#›</a:t>
            </a:fld>
            <a:endParaRPr lang="en-US"/>
          </a:p>
        </p:txBody>
      </p:sp>
    </p:spTree>
    <p:extLst>
      <p:ext uri="{BB962C8B-B14F-4D97-AF65-F5344CB8AC3E}">
        <p14:creationId xmlns:p14="http://schemas.microsoft.com/office/powerpoint/2010/main" val="48742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8754" y="259631"/>
            <a:ext cx="4454489" cy="768031"/>
          </a:xfrm>
          <a:prstGeom prst="rect">
            <a:avLst/>
          </a:prstGeom>
        </p:spPr>
        <p:txBody>
          <a:bodyPr wrap="none">
            <a:spAutoFit/>
          </a:bodyPr>
          <a:lstStyle/>
          <a:p>
            <a:pPr algn="ctr">
              <a:lnSpc>
                <a:spcPct val="107000"/>
              </a:lnSpc>
            </a:pPr>
            <a:r>
              <a:rPr lang="en-US" sz="4400" b="1" u="sng">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TIẾT 23-BÀI </a:t>
            </a:r>
            <a:r>
              <a:rPr lang="en-US" sz="4400" b="1" u="sng"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10: </a:t>
            </a:r>
          </a:p>
        </p:txBody>
      </p:sp>
      <p:sp>
        <p:nvSpPr>
          <p:cNvPr id="2" name="Rectangle 1"/>
          <p:cNvSpPr/>
          <p:nvPr/>
        </p:nvSpPr>
        <p:spPr>
          <a:xfrm>
            <a:off x="1435842" y="2163651"/>
            <a:ext cx="9333665" cy="2849989"/>
          </a:xfrm>
          <a:prstGeom prst="rect">
            <a:avLst/>
          </a:prstGeom>
          <a:noFill/>
          <a:scene3d>
            <a:camera prst="perspectiveRight"/>
            <a:lightRig rig="threePt" dir="t"/>
          </a:scene3d>
        </p:spPr>
        <p:txBody>
          <a:bodyPr wrap="none" lIns="91440" tIns="45720" rIns="91440" bIns="45720">
            <a:prstTxWarp prst="textWave2">
              <a:avLst/>
            </a:prstTxWarp>
            <a:spAutoFit/>
            <a:scene3d>
              <a:camera prst="orthographicFront"/>
              <a:lightRig rig="threePt" dir="t"/>
            </a:scene3d>
            <a:sp3d extrusionH="57150">
              <a:bevelT w="38100" h="38100" prst="convex"/>
            </a:sp3d>
          </a:bodyPr>
          <a:lstStyle/>
          <a:p>
            <a:pPr algn="ctr"/>
            <a:r>
              <a:rPr lang="en-US" sz="6000" b="1" dirty="0">
                <a:ln w="22225">
                  <a:solidFill>
                    <a:srgbClr val="00B0F0"/>
                  </a:solidFill>
                  <a:prstDash val="solid"/>
                </a:ln>
                <a:solidFill>
                  <a:schemeClr val="accent5"/>
                </a:solidFill>
              </a:rPr>
              <a:t>HY LẠP CỔ ĐẠI</a:t>
            </a:r>
          </a:p>
          <a:p>
            <a:pPr algn="ctr"/>
            <a:r>
              <a:rPr lang="en-US" sz="6000" b="1" dirty="0">
                <a:ln w="22225">
                  <a:solidFill>
                    <a:srgbClr val="00B0F0"/>
                  </a:solidFill>
                  <a:prstDash val="solid"/>
                </a:ln>
                <a:solidFill>
                  <a:srgbClr val="00B0F0"/>
                </a:solidFill>
              </a:rPr>
              <a:t>(</a:t>
            </a:r>
            <a:r>
              <a:rPr lang="en-US" sz="6000" b="1" dirty="0" err="1">
                <a:ln w="22225">
                  <a:solidFill>
                    <a:srgbClr val="00B0F0"/>
                  </a:solidFill>
                  <a:prstDash val="solid"/>
                </a:ln>
                <a:solidFill>
                  <a:srgbClr val="00B0F0"/>
                </a:solidFill>
              </a:rPr>
              <a:t>tiếp</a:t>
            </a:r>
            <a:r>
              <a:rPr lang="en-US" sz="6000" b="1" dirty="0">
                <a:ln w="22225">
                  <a:solidFill>
                    <a:srgbClr val="00B0F0"/>
                  </a:solidFill>
                  <a:prstDash val="solid"/>
                </a:ln>
                <a:solidFill>
                  <a:srgbClr val="00B0F0"/>
                </a:solidFill>
              </a:rPr>
              <a:t> </a:t>
            </a:r>
            <a:r>
              <a:rPr lang="en-US" sz="6000" b="1" dirty="0" err="1">
                <a:ln w="22225">
                  <a:solidFill>
                    <a:srgbClr val="00B0F0"/>
                  </a:solidFill>
                  <a:prstDash val="solid"/>
                </a:ln>
                <a:solidFill>
                  <a:srgbClr val="00B0F0"/>
                </a:solidFill>
              </a:rPr>
              <a:t>theo</a:t>
            </a:r>
            <a:r>
              <a:rPr lang="en-US" sz="6000" b="1" dirty="0">
                <a:ln w="22225">
                  <a:solidFill>
                    <a:srgbClr val="00B0F0"/>
                  </a:solidFill>
                  <a:prstDash val="solid"/>
                </a:ln>
                <a:solidFill>
                  <a:srgbClr val="00B0F0"/>
                </a:solidFill>
              </a:rPr>
              <a:t>)</a:t>
            </a:r>
          </a:p>
        </p:txBody>
      </p:sp>
    </p:spTree>
    <p:extLst>
      <p:ext uri="{BB962C8B-B14F-4D97-AF65-F5344CB8AC3E}">
        <p14:creationId xmlns:p14="http://schemas.microsoft.com/office/powerpoint/2010/main" val="35536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60" y="107323"/>
            <a:ext cx="8596668" cy="691167"/>
          </a:xfrm>
        </p:spPr>
        <p:txBody>
          <a:bodyPr/>
          <a:lstStyle/>
          <a:p>
            <a:pPr algn="ct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–ô – </a:t>
            </a:r>
            <a:r>
              <a:rPr lang="en-US" b="1" dirty="0" err="1">
                <a:latin typeface="Times New Roman" panose="02020603050405020304" pitchFamily="18" charset="0"/>
                <a:cs typeface="Times New Roman" panose="02020603050405020304" pitchFamily="18" charset="0"/>
              </a:rPr>
              <a:t>ni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xốt</a:t>
            </a:r>
            <a:r>
              <a:rPr lang="en-US" b="1" dirty="0">
                <a:latin typeface="Times New Roman" panose="02020603050405020304" pitchFamily="18" charset="0"/>
                <a:cs typeface="Times New Roman" panose="02020603050405020304" pitchFamily="18" charset="0"/>
              </a:rPr>
              <a:t> (A ten)</a:t>
            </a:r>
          </a:p>
        </p:txBody>
      </p:sp>
      <p:pic>
        <p:nvPicPr>
          <p:cNvPr id="4" name="Picture 3"/>
          <p:cNvPicPr>
            <a:picLocks noChangeAspect="1"/>
          </p:cNvPicPr>
          <p:nvPr/>
        </p:nvPicPr>
        <p:blipFill>
          <a:blip r:embed="rId2"/>
          <a:stretch>
            <a:fillRect/>
          </a:stretch>
        </p:blipFill>
        <p:spPr>
          <a:xfrm>
            <a:off x="0" y="798491"/>
            <a:ext cx="5988676" cy="5924282"/>
          </a:xfrm>
          <a:prstGeom prst="rect">
            <a:avLst/>
          </a:prstGeom>
        </p:spPr>
      </p:pic>
      <p:pic>
        <p:nvPicPr>
          <p:cNvPr id="5" name="Picture 4"/>
          <p:cNvPicPr>
            <a:picLocks noChangeAspect="1"/>
          </p:cNvPicPr>
          <p:nvPr/>
        </p:nvPicPr>
        <p:blipFill>
          <a:blip r:embed="rId3"/>
          <a:stretch>
            <a:fillRect/>
          </a:stretch>
        </p:blipFill>
        <p:spPr>
          <a:xfrm>
            <a:off x="6383292" y="798491"/>
            <a:ext cx="5808708" cy="6059510"/>
          </a:xfrm>
          <a:prstGeom prst="rect">
            <a:avLst/>
          </a:prstGeom>
        </p:spPr>
      </p:pic>
    </p:spTree>
    <p:extLst>
      <p:ext uri="{BB962C8B-B14F-4D97-AF65-F5344CB8AC3E}">
        <p14:creationId xmlns:p14="http://schemas.microsoft.com/office/powerpoint/2010/main" val="9051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00" y="609600"/>
            <a:ext cx="8596668" cy="1320800"/>
          </a:xfrm>
        </p:spPr>
        <p:txBody>
          <a:bodyPr>
            <a:normAutofit/>
          </a:bodyPr>
          <a:lstStyle/>
          <a:p>
            <a:pPr algn="ctr"/>
            <a:r>
              <a:rPr lang="en-US" sz="4400" b="1" dirty="0" err="1"/>
              <a:t>Yêu</a:t>
            </a:r>
            <a:r>
              <a:rPr lang="en-US" sz="4400" b="1" dirty="0"/>
              <a:t> </a:t>
            </a:r>
            <a:r>
              <a:rPr lang="en-US" sz="4400" b="1" dirty="0" err="1"/>
              <a:t>cầu</a:t>
            </a:r>
            <a:r>
              <a:rPr lang="en-US" sz="4400" b="1" dirty="0"/>
              <a:t> </a:t>
            </a:r>
            <a:r>
              <a:rPr lang="en-US" sz="4400" b="1" dirty="0" err="1"/>
              <a:t>về</a:t>
            </a:r>
            <a:r>
              <a:rPr lang="en-US" sz="4400" b="1" dirty="0"/>
              <a:t> </a:t>
            </a:r>
            <a:r>
              <a:rPr lang="en-US" sz="4400" b="1" dirty="0" err="1"/>
              <a:t>nhà</a:t>
            </a:r>
            <a:endParaRPr lang="en-US" sz="4400" b="1" dirty="0"/>
          </a:p>
        </p:txBody>
      </p:sp>
      <p:sp>
        <p:nvSpPr>
          <p:cNvPr id="3" name="Content Placeholder 2"/>
          <p:cNvSpPr>
            <a:spLocks noGrp="1"/>
          </p:cNvSpPr>
          <p:nvPr>
            <p:ph idx="1"/>
          </p:nvPr>
        </p:nvSpPr>
        <p:spPr>
          <a:xfrm>
            <a:off x="1800740" y="2160589"/>
            <a:ext cx="8596668" cy="3880773"/>
          </a:xfrm>
        </p:spPr>
        <p:txBody>
          <a:bodyPr>
            <a:normAutofit/>
          </a:bodyPr>
          <a:lstStyle/>
          <a:p>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III</a:t>
            </a:r>
          </a:p>
          <a:p>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11</a:t>
            </a:r>
          </a:p>
        </p:txBody>
      </p:sp>
    </p:spTree>
    <p:extLst>
      <p:ext uri="{BB962C8B-B14F-4D97-AF65-F5344CB8AC3E}">
        <p14:creationId xmlns:p14="http://schemas.microsoft.com/office/powerpoint/2010/main" val="10961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5533" y="0"/>
            <a:ext cx="8918619" cy="704048"/>
          </a:xfrm>
        </p:spPr>
        <p:txBody>
          <a:bodyPr>
            <a:noAutofit/>
          </a:bodyPr>
          <a:lstStyle/>
          <a:p>
            <a:pPr lvl="0">
              <a:lnSpc>
                <a:spcPct val="107000"/>
              </a:lnSpc>
              <a:spcBef>
                <a:spcPts val="0"/>
              </a:spcBef>
            </a:pPr>
            <a:r>
              <a:rPr lang="en-US" sz="4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bang</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76518" y="832403"/>
            <a:ext cx="11140226" cy="1323439"/>
          </a:xfrm>
          <a:prstGeom prst="rect">
            <a:avLst/>
          </a:prstGeom>
        </p:spPr>
        <p:txBody>
          <a:bodyPr wrap="square">
            <a:spAutoFit/>
          </a:bodyPr>
          <a:lstStyle/>
          <a:p>
            <a:r>
              <a:rPr lang="en-US" sz="4000" b="1" dirty="0">
                <a:solidFill>
                  <a:srgbClr val="00B0F0"/>
                </a:solidFill>
                <a:latin typeface="Times New Roman" panose="02020603050405020304" pitchFamily="18" charset="0"/>
                <a:cs typeface="Times New Roman" panose="02020603050405020304" pitchFamily="18" charset="0"/>
              </a:rPr>
              <a:t>??? </a:t>
            </a:r>
            <a:r>
              <a:rPr lang="vi-VN" sz="4000" b="1" dirty="0">
                <a:solidFill>
                  <a:srgbClr val="00B0F0"/>
                </a:solidFill>
                <a:latin typeface="Times New Roman" panose="02020603050405020304" pitchFamily="18" charset="0"/>
                <a:cs typeface="Times New Roman" panose="02020603050405020304" pitchFamily="18" charset="0"/>
              </a:rPr>
              <a:t>Em hãy trình bày </a:t>
            </a:r>
            <a:r>
              <a:rPr lang="vi-VN" sz="4000" b="1" u="sng" dirty="0">
                <a:solidFill>
                  <a:srgbClr val="FF3399"/>
                </a:solidFill>
                <a:latin typeface="Times New Roman" panose="02020603050405020304" pitchFamily="18" charset="0"/>
                <a:cs typeface="Times New Roman" panose="02020603050405020304" pitchFamily="18" charset="0"/>
              </a:rPr>
              <a:t>cơ cấu tổ chức </a:t>
            </a:r>
            <a:r>
              <a:rPr lang="vi-VN" sz="4000" b="1" dirty="0">
                <a:solidFill>
                  <a:srgbClr val="00B0F0"/>
                </a:solidFill>
                <a:latin typeface="Times New Roman" panose="02020603050405020304" pitchFamily="18" charset="0"/>
                <a:cs typeface="Times New Roman" panose="02020603050405020304" pitchFamily="18" charset="0"/>
              </a:rPr>
              <a:t>của nhà nước thành bang A-ten</a:t>
            </a:r>
            <a:r>
              <a:rPr lang="en-US" sz="4000" b="1" dirty="0">
                <a:solidFill>
                  <a:srgbClr val="00B0F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stretch>
            <a:fillRect/>
          </a:stretch>
        </p:blipFill>
        <p:spPr>
          <a:xfrm>
            <a:off x="1687132" y="2504471"/>
            <a:ext cx="8693239" cy="4179664"/>
          </a:xfrm>
          <a:prstGeom prst="rect">
            <a:avLst/>
          </a:prstGeom>
        </p:spPr>
      </p:pic>
    </p:spTree>
    <p:extLst>
      <p:ext uri="{BB962C8B-B14F-4D97-AF65-F5344CB8AC3E}">
        <p14:creationId xmlns:p14="http://schemas.microsoft.com/office/powerpoint/2010/main" val="166862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5533" y="0"/>
            <a:ext cx="8918619" cy="704048"/>
          </a:xfrm>
        </p:spPr>
        <p:txBody>
          <a:bodyPr>
            <a:noAutofit/>
          </a:bodyPr>
          <a:lstStyle/>
          <a:p>
            <a:pPr lvl="0">
              <a:lnSpc>
                <a:spcPct val="107000"/>
              </a:lnSpc>
              <a:spcBef>
                <a:spcPts val="0"/>
              </a:spcBef>
            </a:pP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bang</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909677"/>
            <a:ext cx="12192000" cy="1323439"/>
          </a:xfrm>
          <a:prstGeom prst="rect">
            <a:avLst/>
          </a:prstGeom>
        </p:spPr>
        <p:txBody>
          <a:bodyPr wrap="square">
            <a:spAutoFit/>
          </a:bodyPr>
          <a:lstStyle/>
          <a:p>
            <a:r>
              <a:rPr lang="vi-VN"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Quan</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sát</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4000" b="1" dirty="0">
                <a:solidFill>
                  <a:schemeClr val="accent5">
                    <a:lumMod val="75000"/>
                  </a:schemeClr>
                </a:solidFill>
                <a:latin typeface="Times New Roman" panose="02020603050405020304" pitchFamily="18" charset="0"/>
                <a:cs typeface="Times New Roman" panose="02020603050405020304" pitchFamily="18" charset="0"/>
              </a:rPr>
              <a:t> 10.3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theo</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em</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nền</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vi-VN" sz="4000" b="1" dirty="0">
                <a:solidFill>
                  <a:schemeClr val="accent5">
                    <a:lumMod val="75000"/>
                  </a:schemeClr>
                </a:solidFill>
                <a:latin typeface="Times New Roman" panose="02020603050405020304" pitchFamily="18" charset="0"/>
                <a:cs typeface="Times New Roman" panose="02020603050405020304" pitchFamily="18" charset="0"/>
              </a:rPr>
              <a:t>dân chủ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nhà</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nước</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vi-VN" sz="4000" b="1" dirty="0">
                <a:solidFill>
                  <a:schemeClr val="accent5">
                    <a:lumMod val="75000"/>
                  </a:schemeClr>
                </a:solidFill>
                <a:latin typeface="Times New Roman" panose="02020603050405020304" pitchFamily="18" charset="0"/>
                <a:cs typeface="Times New Roman" panose="02020603050405020304" pitchFamily="18" charset="0"/>
              </a:rPr>
              <a:t>A-ten</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vi-VN" sz="4000" b="1" dirty="0">
                <a:solidFill>
                  <a:schemeClr val="accent5">
                    <a:lumMod val="75000"/>
                  </a:schemeClr>
                </a:solidFill>
                <a:latin typeface="Times New Roman" panose="02020603050405020304" pitchFamily="18" charset="0"/>
                <a:cs typeface="Times New Roman" panose="02020603050405020304" pitchFamily="18" charset="0"/>
              </a:rPr>
              <a:t>được thể hiện như thế nào </a:t>
            </a:r>
            <a:r>
              <a:rPr lang="en-US" sz="4000" b="1" dirty="0">
                <a:solidFill>
                  <a:schemeClr val="accent5">
                    <a:lumMod val="75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476518" y="2252865"/>
            <a:ext cx="10534919" cy="4438650"/>
          </a:xfrm>
          <a:prstGeom prst="rect">
            <a:avLst/>
          </a:prstGeom>
        </p:spPr>
      </p:pic>
    </p:spTree>
    <p:extLst>
      <p:ext uri="{BB962C8B-B14F-4D97-AF65-F5344CB8AC3E}">
        <p14:creationId xmlns:p14="http://schemas.microsoft.com/office/powerpoint/2010/main" val="18544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1642"/>
            <a:ext cx="12192000" cy="3880773"/>
          </a:xfrm>
        </p:spPr>
        <p:txBody>
          <a:bodyPr>
            <a:noAutofit/>
          </a:bodyPr>
          <a:lstStyle/>
          <a:p>
            <a:r>
              <a:rPr lang="vi-VN" sz="4000" dirty="0">
                <a:latin typeface="Times New Roman" panose="02020603050405020304" pitchFamily="18" charset="0"/>
                <a:cs typeface="Times New Roman" panose="02020603050405020304" pitchFamily="18" charset="0"/>
              </a:rPr>
              <a:t>Tất cả công dân nam từ 18 tuổi trở lên, có quyền bầu cử, giám sát, bãi miễn các viên chức trong bộ máy nhà nước qua hình thức bỏ phiếu bằng vỏ sò. </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Vào thời đại Pê-ri-clét, A-ten còn thực hiện chế độ bổ nhiệm bằng bốc thăm, trả lương cho viên chức, những người nghèo cũng có thể tham gia chính quyền.</a:t>
            </a:r>
            <a:br>
              <a:rPr lang="vi-VN" sz="4000" dirty="0">
                <a:latin typeface="Times New Roman" panose="02020603050405020304" pitchFamily="18" charset="0"/>
                <a:cs typeface="Times New Roman" panose="02020603050405020304" pitchFamily="18" charset="0"/>
              </a:rPr>
            </a:br>
            <a:br>
              <a:rPr lang="vi-VN"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5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3" y="1143152"/>
            <a:ext cx="12184367" cy="5714848"/>
          </a:xfrm>
        </p:spPr>
        <p:txBody>
          <a:bodyPr>
            <a:noAutofit/>
          </a:bodyPr>
          <a:lstStyle/>
          <a:p>
            <a:r>
              <a:rPr lang="nl-NL" sz="4000" dirty="0">
                <a:latin typeface="Times New Roman" panose="02020603050405020304" pitchFamily="18" charset="0"/>
                <a:cs typeface="Times New Roman" panose="02020603050405020304" pitchFamily="18" charset="0"/>
              </a:rPr>
              <a:t>Cơ cấu tổ chức của nhà nước A-ten: gồm </a:t>
            </a:r>
            <a:r>
              <a:rPr lang="nl-NL" sz="4000" b="1" dirty="0">
                <a:solidFill>
                  <a:srgbClr val="FF0000"/>
                </a:solidFill>
                <a:latin typeface="Times New Roman" panose="02020603050405020304" pitchFamily="18" charset="0"/>
                <a:cs typeface="Times New Roman" panose="02020603050405020304" pitchFamily="18" charset="0"/>
              </a:rPr>
              <a:t>4</a:t>
            </a:r>
            <a:r>
              <a:rPr lang="nl-NL" sz="4000" dirty="0">
                <a:latin typeface="Times New Roman" panose="02020603050405020304" pitchFamily="18" charset="0"/>
                <a:cs typeface="Times New Roman" panose="02020603050405020304" pitchFamily="18" charset="0"/>
              </a:rPr>
              <a:t> cơ quan chính: </a:t>
            </a:r>
          </a:p>
          <a:p>
            <a:pPr marL="0" indent="0">
              <a:buNone/>
            </a:pPr>
            <a:r>
              <a:rPr lang="nl-NL" sz="4000" dirty="0">
                <a:latin typeface="Times New Roman" panose="02020603050405020304" pitchFamily="18" charset="0"/>
                <a:cs typeface="Times New Roman" panose="02020603050405020304" pitchFamily="18" charset="0"/>
              </a:rPr>
              <a:t>	+ Đại hội nhân dân, </a:t>
            </a:r>
          </a:p>
          <a:p>
            <a:pPr marL="0" indent="0">
              <a:buNone/>
            </a:pPr>
            <a:r>
              <a:rPr lang="nl-NL" sz="4000" dirty="0">
                <a:latin typeface="Times New Roman" panose="02020603050405020304" pitchFamily="18" charset="0"/>
                <a:cs typeface="Times New Roman" panose="02020603050405020304" pitchFamily="18" charset="0"/>
              </a:rPr>
              <a:t>	+Hội đồng 10 tướng lĩnh, </a:t>
            </a:r>
          </a:p>
          <a:p>
            <a:pPr marL="0" indent="0">
              <a:buNone/>
            </a:pPr>
            <a:r>
              <a:rPr lang="nl-NL" sz="4000" dirty="0">
                <a:latin typeface="Times New Roman" panose="02020603050405020304" pitchFamily="18" charset="0"/>
                <a:cs typeface="Times New Roman" panose="02020603050405020304" pitchFamily="18" charset="0"/>
              </a:rPr>
              <a:t>	+ Hội đồng 500 </a:t>
            </a:r>
          </a:p>
          <a:p>
            <a:pPr marL="0" indent="0">
              <a:buNone/>
            </a:pPr>
            <a:r>
              <a:rPr lang="nl-NL" sz="4000" dirty="0">
                <a:latin typeface="Times New Roman" panose="02020603050405020304" pitchFamily="18" charset="0"/>
                <a:cs typeface="Times New Roman" panose="02020603050405020304" pitchFamily="18" charset="0"/>
              </a:rPr>
              <a:t>	+Toà án 6.000 người.</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15533" y="0"/>
            <a:ext cx="8918619" cy="70404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Bef>
                <a:spcPts val="0"/>
              </a:spcBef>
            </a:pP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bang</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6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3" y="1143152"/>
            <a:ext cx="12184367" cy="5714848"/>
          </a:xfrm>
        </p:spPr>
        <p:txBody>
          <a:bodyPr>
            <a:noAutofit/>
          </a:bodyPr>
          <a:lstStyle/>
          <a:p>
            <a:pPr>
              <a:buFontTx/>
              <a:buChar char="-"/>
            </a:pPr>
            <a:r>
              <a:rPr lang="nl-NL" sz="4000" dirty="0">
                <a:latin typeface="Times New Roman" panose="02020603050405020304" pitchFamily="18" charset="0"/>
                <a:cs typeface="Times New Roman" panose="02020603050405020304" pitchFamily="18" charset="0"/>
              </a:rPr>
              <a:t>Một số thành tựu văn hóa tiêu biểu của Hi Lạp cổ đại:</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nl-NL" sz="4000" dirty="0">
                <a:solidFill>
                  <a:srgbClr val="FF3399"/>
                </a:solidFill>
                <a:latin typeface="Times New Roman" panose="02020603050405020304" pitchFamily="18" charset="0"/>
                <a:cs typeface="Times New Roman" panose="02020603050405020304" pitchFamily="18" charset="0"/>
              </a:rPr>
              <a:t>+ Chữ viết: </a:t>
            </a:r>
            <a:r>
              <a:rPr lang="nl-NL" sz="4000" dirty="0">
                <a:latin typeface="Times New Roman" panose="02020603050405020304" pitchFamily="18" charset="0"/>
                <a:cs typeface="Times New Roman" panose="02020603050405020304" pitchFamily="18" charset="0"/>
              </a:rPr>
              <a:t>sáng tạo ra hệ thống chữ viết gồm 24 chữ cái.</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nl-NL" sz="4000" dirty="0">
                <a:solidFill>
                  <a:srgbClr val="FF3399"/>
                </a:solidFill>
                <a:latin typeface="Times New Roman" panose="02020603050405020304" pitchFamily="18" charset="0"/>
                <a:cs typeface="Times New Roman" panose="02020603050405020304" pitchFamily="18" charset="0"/>
              </a:rPr>
              <a:t>+ Văn học: </a:t>
            </a:r>
            <a:r>
              <a:rPr lang="nl-NL" sz="4000" dirty="0">
                <a:latin typeface="Times New Roman" panose="02020603050405020304" pitchFamily="18" charset="0"/>
                <a:cs typeface="Times New Roman" panose="02020603050405020304" pitchFamily="18" charset="0"/>
              </a:rPr>
              <a:t>2 bộ sử thi nổi tiếng là I-li-át và Ô-đi-xê được lưu lại cho đời sau.</a:t>
            </a:r>
            <a:endParaRPr lang="en-US" sz="4000" dirty="0">
              <a:latin typeface="Times New Roman" panose="02020603050405020304" pitchFamily="18" charset="0"/>
              <a:cs typeface="Times New Roman" panose="02020603050405020304" pitchFamily="18" charset="0"/>
            </a:endParaRPr>
          </a:p>
          <a:p>
            <a:pPr marL="0" indent="0">
              <a:buNone/>
            </a:pPr>
            <a:r>
              <a:rPr lang="nl-NL"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15533" y="0"/>
            <a:ext cx="8918619" cy="70404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Bef>
                <a:spcPts val="0"/>
              </a:spcBef>
            </a:pP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7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3" y="679512"/>
            <a:ext cx="12184367" cy="5714848"/>
          </a:xfrm>
        </p:spPr>
        <p:txBody>
          <a:bodyPr>
            <a:noAutofit/>
          </a:bodyPr>
          <a:lstStyle/>
          <a:p>
            <a:pPr marL="0" indent="0">
              <a:buNone/>
            </a:pPr>
            <a:r>
              <a:rPr lang="nl-NL" sz="4000" dirty="0">
                <a:solidFill>
                  <a:srgbClr val="FF3399"/>
                </a:solidFill>
                <a:latin typeface="Times New Roman" panose="02020603050405020304" pitchFamily="18" charset="0"/>
                <a:cs typeface="Times New Roman" panose="02020603050405020304" pitchFamily="18" charset="0"/>
              </a:rPr>
              <a:t>+ Khoa học: </a:t>
            </a:r>
            <a:r>
              <a:rPr lang="nl-NL" sz="4000" dirty="0">
                <a:latin typeface="Times New Roman" panose="02020603050405020304" pitchFamily="18" charset="0"/>
                <a:cs typeface="Times New Roman" panose="02020603050405020304" pitchFamily="18" charset="0"/>
              </a:rPr>
              <a:t>Về toán học có Ta-lét, Pi-ta-go, Ơ-clít, </a:t>
            </a:r>
          </a:p>
          <a:p>
            <a:pPr marL="0" indent="0">
              <a:buNone/>
            </a:pPr>
            <a:r>
              <a:rPr lang="nl-NL" sz="4000" dirty="0">
                <a:latin typeface="Times New Roman" panose="02020603050405020304" pitchFamily="18" charset="0"/>
                <a:cs typeface="Times New Roman" panose="02020603050405020304" pitchFamily="18" charset="0"/>
              </a:rPr>
              <a:t>Ác-si-mét; về sử học có Hê-rô-đốt, Tuy- xi-dít; về triết học có Xô-crát, Pla-tông (Platon), A-ri-xtốt.</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nl-NL" sz="4000" dirty="0">
                <a:solidFill>
                  <a:srgbClr val="FF3399"/>
                </a:solidFill>
                <a:latin typeface="Times New Roman" panose="02020603050405020304" pitchFamily="18" charset="0"/>
                <a:cs typeface="Times New Roman" panose="02020603050405020304" pitchFamily="18" charset="0"/>
              </a:rPr>
              <a:t>+ Kiến trúc điêu khắc: </a:t>
            </a:r>
            <a:r>
              <a:rPr lang="nl-NL" sz="4000" dirty="0">
                <a:latin typeface="Times New Roman" panose="02020603050405020304" pitchFamily="18" charset="0"/>
                <a:cs typeface="Times New Roman" panose="02020603050405020304" pitchFamily="18" charset="0"/>
              </a:rPr>
              <a:t>đền Pác-tê-nông, đền A-tê-na, nhà </a:t>
            </a:r>
            <a:r>
              <a:rPr lang="nl-NL" sz="4000">
                <a:latin typeface="Times New Roman" panose="02020603050405020304" pitchFamily="18" charset="0"/>
                <a:cs typeface="Times New Roman" panose="02020603050405020304" pitchFamily="18" charset="0"/>
              </a:rPr>
              <a:t>hát Đi-ô-ni-xốt  </a:t>
            </a:r>
            <a:r>
              <a:rPr lang="nl-NL" sz="4000" dirty="0">
                <a:latin typeface="Times New Roman" panose="02020603050405020304" pitchFamily="18" charset="0"/>
                <a:cs typeface="Times New Roman" panose="02020603050405020304" pitchFamily="18" charset="0"/>
              </a:rPr>
              <a:t>của A-ten; hay những tác phẩm về điêu khắc như tượng thần Dớt, tượng nữ thần A-tê-na, tượng Vệ nữ thành Mi-lô.</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nl-NL"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02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035" y="4287"/>
            <a:ext cx="8596668" cy="665413"/>
          </a:xfrm>
        </p:spPr>
        <p:txBody>
          <a:bodyPr/>
          <a:lstStyle/>
          <a:p>
            <a:pPr algn="ctr"/>
            <a:r>
              <a:rPr lang="en-US" b="1" dirty="0" err="1">
                <a:solidFill>
                  <a:schemeClr val="accent5"/>
                </a:solidFill>
                <a:latin typeface="Times New Roman" panose="02020603050405020304" pitchFamily="18" charset="0"/>
                <a:cs typeface="Times New Roman" panose="02020603050405020304" pitchFamily="18" charset="0"/>
              </a:rPr>
              <a:t>Tượng</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vệ</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nữ</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thành</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Mi</a:t>
            </a:r>
            <a:r>
              <a:rPr lang="en-US" b="1" dirty="0">
                <a:solidFill>
                  <a:schemeClr val="accent5"/>
                </a:solidFill>
                <a:latin typeface="Times New Roman" panose="02020603050405020304" pitchFamily="18" charset="0"/>
                <a:cs typeface="Times New Roman" panose="02020603050405020304" pitchFamily="18" charset="0"/>
              </a:rPr>
              <a:t> - </a:t>
            </a:r>
            <a:r>
              <a:rPr lang="en-US" b="1" dirty="0" err="1">
                <a:solidFill>
                  <a:schemeClr val="accent5"/>
                </a:solidFill>
                <a:latin typeface="Times New Roman" panose="02020603050405020304" pitchFamily="18" charset="0"/>
                <a:cs typeface="Times New Roman" panose="02020603050405020304" pitchFamily="18" charset="0"/>
              </a:rPr>
              <a:t>lô</a:t>
            </a:r>
            <a:endParaRPr lang="en-US" b="1" dirty="0">
              <a:solidFill>
                <a:schemeClr val="accent5"/>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656823"/>
            <a:ext cx="4984124" cy="6201177"/>
          </a:xfrm>
          <a:prstGeom prst="rect">
            <a:avLst/>
          </a:prstGeom>
        </p:spPr>
      </p:pic>
      <p:pic>
        <p:nvPicPr>
          <p:cNvPr id="5" name="Picture 4"/>
          <p:cNvPicPr>
            <a:picLocks noChangeAspect="1"/>
          </p:cNvPicPr>
          <p:nvPr/>
        </p:nvPicPr>
        <p:blipFill>
          <a:blip r:embed="rId3"/>
          <a:stretch>
            <a:fillRect/>
          </a:stretch>
        </p:blipFill>
        <p:spPr>
          <a:xfrm>
            <a:off x="5344732" y="656823"/>
            <a:ext cx="2833352" cy="6201177"/>
          </a:xfrm>
          <a:prstGeom prst="rect">
            <a:avLst/>
          </a:prstGeom>
        </p:spPr>
      </p:pic>
      <p:pic>
        <p:nvPicPr>
          <p:cNvPr id="6" name="Picture 5"/>
          <p:cNvPicPr>
            <a:picLocks noChangeAspect="1"/>
          </p:cNvPicPr>
          <p:nvPr/>
        </p:nvPicPr>
        <p:blipFill>
          <a:blip r:embed="rId4"/>
          <a:stretch>
            <a:fillRect/>
          </a:stretch>
        </p:blipFill>
        <p:spPr>
          <a:xfrm>
            <a:off x="8268236" y="656823"/>
            <a:ext cx="3934495" cy="6001554"/>
          </a:xfrm>
          <a:prstGeom prst="rect">
            <a:avLst/>
          </a:prstGeom>
        </p:spPr>
      </p:pic>
    </p:spTree>
    <p:extLst>
      <p:ext uri="{BB962C8B-B14F-4D97-AF65-F5344CB8AC3E}">
        <p14:creationId xmlns:p14="http://schemas.microsoft.com/office/powerpoint/2010/main" val="9472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035" y="4287"/>
            <a:ext cx="8596668" cy="665413"/>
          </a:xfrm>
        </p:spPr>
        <p:txBody>
          <a:bodyPr/>
          <a:lstStyle/>
          <a:p>
            <a:pPr algn="ctr"/>
            <a:r>
              <a:rPr lang="en-US" b="1" dirty="0" err="1">
                <a:solidFill>
                  <a:schemeClr val="accent5"/>
                </a:solidFill>
                <a:latin typeface="Times New Roman" panose="02020603050405020304" pitchFamily="18" charset="0"/>
                <a:cs typeface="Times New Roman" panose="02020603050405020304" pitchFamily="18" charset="0"/>
              </a:rPr>
              <a:t>Đền</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pac</a:t>
            </a:r>
            <a:r>
              <a:rPr lang="en-US" b="1" dirty="0">
                <a:solidFill>
                  <a:schemeClr val="accent5"/>
                </a:solidFill>
                <a:latin typeface="Times New Roman" panose="02020603050405020304" pitchFamily="18" charset="0"/>
                <a:cs typeface="Times New Roman" panose="02020603050405020304" pitchFamily="18" charset="0"/>
              </a:rPr>
              <a:t> – </a:t>
            </a:r>
            <a:r>
              <a:rPr lang="en-US" b="1" dirty="0" err="1">
                <a:solidFill>
                  <a:schemeClr val="accent5"/>
                </a:solidFill>
                <a:latin typeface="Times New Roman" panose="02020603050405020304" pitchFamily="18" charset="0"/>
                <a:cs typeface="Times New Roman" panose="02020603050405020304" pitchFamily="18" charset="0"/>
              </a:rPr>
              <a:t>tê</a:t>
            </a:r>
            <a:r>
              <a:rPr lang="en-US" b="1" dirty="0">
                <a:solidFill>
                  <a:schemeClr val="accent5"/>
                </a:solidFill>
                <a:latin typeface="Times New Roman" panose="02020603050405020304" pitchFamily="18" charset="0"/>
                <a:cs typeface="Times New Roman" panose="02020603050405020304" pitchFamily="18" charset="0"/>
              </a:rPr>
              <a:t> - </a:t>
            </a:r>
            <a:r>
              <a:rPr lang="en-US" b="1" dirty="0" err="1">
                <a:solidFill>
                  <a:schemeClr val="accent5"/>
                </a:solidFill>
                <a:latin typeface="Times New Roman" panose="02020603050405020304" pitchFamily="18" charset="0"/>
                <a:cs typeface="Times New Roman" panose="02020603050405020304" pitchFamily="18" charset="0"/>
              </a:rPr>
              <a:t>nông</a:t>
            </a:r>
            <a:endParaRPr lang="en-US" b="1" dirty="0">
              <a:solidFill>
                <a:schemeClr val="accent5"/>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 y="1004552"/>
            <a:ext cx="6078828" cy="5853448"/>
          </a:xfrm>
          <a:prstGeom prst="rect">
            <a:avLst/>
          </a:prstGeom>
        </p:spPr>
      </p:pic>
      <p:pic>
        <p:nvPicPr>
          <p:cNvPr id="7" name="Picture 6"/>
          <p:cNvPicPr>
            <a:picLocks noChangeAspect="1"/>
          </p:cNvPicPr>
          <p:nvPr/>
        </p:nvPicPr>
        <p:blipFill>
          <a:blip r:embed="rId3"/>
          <a:stretch>
            <a:fillRect/>
          </a:stretch>
        </p:blipFill>
        <p:spPr>
          <a:xfrm>
            <a:off x="6349285" y="914400"/>
            <a:ext cx="5732306" cy="5692462"/>
          </a:xfrm>
          <a:prstGeom prst="rect">
            <a:avLst/>
          </a:prstGeom>
        </p:spPr>
      </p:pic>
    </p:spTree>
    <p:extLst>
      <p:ext uri="{BB962C8B-B14F-4D97-AF65-F5344CB8AC3E}">
        <p14:creationId xmlns:p14="http://schemas.microsoft.com/office/powerpoint/2010/main" val="38748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856</TotalTime>
  <Words>367</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Trebuchet MS</vt:lpstr>
      <vt:lpstr>Wingdings 3</vt:lpstr>
      <vt:lpstr>Facet</vt:lpstr>
      <vt:lpstr>PowerPoint Presentation</vt:lpstr>
      <vt:lpstr>II/ Tổ chức nhà nước thành bang</vt:lpstr>
      <vt:lpstr>II/ Tổ chức nhà nước thành bang</vt:lpstr>
      <vt:lpstr>PowerPoint Presentation</vt:lpstr>
      <vt:lpstr>PowerPoint Presentation</vt:lpstr>
      <vt:lpstr>PowerPoint Presentation</vt:lpstr>
      <vt:lpstr>PowerPoint Presentation</vt:lpstr>
      <vt:lpstr>Tượng vệ nữ thành Mi - lô</vt:lpstr>
      <vt:lpstr>Đền pac – tê - nông</vt:lpstr>
      <vt:lpstr>Nhà hát Đi –ô – ni – xốt (A ten)</vt:lpstr>
      <vt:lpstr>Yêu cầu về nhà</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PHẠM THỊ ME</cp:lastModifiedBy>
  <cp:revision>114</cp:revision>
  <dcterms:created xsi:type="dcterms:W3CDTF">2021-09-11T05:34:05Z</dcterms:created>
  <dcterms:modified xsi:type="dcterms:W3CDTF">2023-12-04T07:43:44Z</dcterms:modified>
</cp:coreProperties>
</file>