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77" r:id="rId2"/>
    <p:sldId id="482" r:id="rId3"/>
    <p:sldId id="491" r:id="rId4"/>
    <p:sldId id="492" r:id="rId5"/>
    <p:sldId id="479" r:id="rId6"/>
    <p:sldId id="487" r:id="rId7"/>
    <p:sldId id="485" r:id="rId8"/>
    <p:sldId id="490"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1"/>
  </p:normalViewPr>
  <p:slideViewPr>
    <p:cSldViewPr snapToGrid="0" snapToObjects="1">
      <p:cViewPr varScale="1">
        <p:scale>
          <a:sx n="61" d="100"/>
          <a:sy n="61" d="100"/>
        </p:scale>
        <p:origin x="3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t>21/1/2024</a:t>
            </a:fld>
            <a:endParaRPr lang="x-none"/>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21/1/2024</a:t>
            </a:fld>
            <a:endParaRPr lang="x-none"/>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stars">
            <a:extLst>
              <a:ext uri="{FF2B5EF4-FFF2-40B4-BE49-F238E27FC236}">
                <a16:creationId xmlns:a16="http://schemas.microsoft.com/office/drawing/2014/main"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WordArt 14">
            <a:extLst>
              <a:ext uri="{FF2B5EF4-FFF2-40B4-BE49-F238E27FC236}">
                <a16:creationId xmlns:a16="http://schemas.microsoft.com/office/drawing/2014/main"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 Lich Sử lớp 6</a:t>
            </a:r>
            <a:endParaRPr lang="x-none"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id="{A5D2323F-5554-DA4C-9473-BAC21B4F9D34}"/>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1026" name="Picture 2" descr="Description: thi-tran-oc-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35" y="398582"/>
            <a:ext cx="4407877" cy="407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escription: kien-truc-oc-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438" y="398582"/>
            <a:ext cx="4665823" cy="407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1161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id="{FF8EB499-0334-054E-A2C0-C7C85CDDF50A}"/>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2050" name="Picture 2" descr="khu-di-chi-van-hoa-oc-eo-khamphadis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1" y="363413"/>
            <a:ext cx="4548557" cy="424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Description: http://baotanglichsu.vn/DataFiles/asset/upload/data_hung_/thang_1_nam_2018/di_tich_ba_the_oc_eo/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067" y="363413"/>
            <a:ext cx="4712717" cy="411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05775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id="{7692E260-6916-B24A-BE24-52DD2FFA2BE1}"/>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3074" name="Picture 1" descr="Description: C:\Users\HP\OneDrive\Desktop\Screenshot_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862" y="457200"/>
            <a:ext cx="6857999" cy="59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452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393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174510"/>
            <a:ext cx="9624645" cy="1004314"/>
          </a:xfrm>
          <a:prstGeom prst="rect">
            <a:avLst/>
          </a:prstGeom>
          <a:noFill/>
        </p:spPr>
        <p:txBody>
          <a:bodyPr wrap="square" rtlCol="0">
            <a:spAutoFit/>
          </a:bodyPr>
          <a:lstStyle/>
          <a:p>
            <a:pPr marL="63500" algn="ctr">
              <a:lnSpc>
                <a:spcPct val="130000"/>
              </a:lnSpc>
              <a:spcAft>
                <a:spcPts val="0"/>
              </a:spcAft>
            </a:pPr>
            <a:r>
              <a:rPr lang="en-US" sz="2400" b="1" dirty="0">
                <a:solidFill>
                  <a:srgbClr val="FFFF00"/>
                </a:solidFill>
                <a:latin typeface="Times New Roman"/>
                <a:ea typeface="Arial"/>
              </a:rPr>
              <a:t>BÀI 13. GIAO LƯU THƯƠNG MẠI VÀ VĂN HOÁ Ở ĐÔNG NAM Á</a:t>
            </a:r>
            <a:endParaRPr lang="en-US" sz="4000" b="1" dirty="0">
              <a:solidFill>
                <a:srgbClr val="FFFF00"/>
              </a:solidFill>
              <a:latin typeface="Arial"/>
              <a:ea typeface="Arial"/>
            </a:endParaRPr>
          </a:p>
          <a:p>
            <a:pPr marL="63500" indent="622300" algn="ctr">
              <a:lnSpc>
                <a:spcPct val="130000"/>
              </a:lnSpc>
              <a:spcAft>
                <a:spcPts val="0"/>
              </a:spcAft>
            </a:pPr>
            <a:r>
              <a:rPr lang="en-US" sz="2400" b="1" dirty="0">
                <a:solidFill>
                  <a:srgbClr val="FFFF00"/>
                </a:solidFill>
                <a:latin typeface="Times New Roman"/>
                <a:ea typeface="Arial"/>
              </a:rPr>
              <a:t>TỪ ĐẨU CÔNG NGUYÊN ĐẾN THÊ KỈ X</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94526" y="1656814"/>
            <a:ext cx="4780345" cy="461665"/>
          </a:xfrm>
          <a:prstGeom prst="rect">
            <a:avLst/>
          </a:prstGeom>
          <a:noFill/>
        </p:spPr>
        <p:txBody>
          <a:bodyPr wrap="square" rtlCol="0">
            <a:spAutoFit/>
          </a:bodyPr>
          <a:lstStyle/>
          <a:p>
            <a:r>
              <a:rPr lang="en-US" sz="2400" b="1" dirty="0">
                <a:solidFill>
                  <a:srgbClr val="FFFF00"/>
                </a:solidFill>
                <a:latin typeface="Times New Roman"/>
                <a:ea typeface="Times New Roman"/>
              </a:rPr>
              <a:t>I</a:t>
            </a:r>
            <a:r>
              <a:rPr lang="vi-VN" sz="2400" b="1" dirty="0">
                <a:solidFill>
                  <a:srgbClr val="FFFF00"/>
                </a:solidFill>
                <a:latin typeface="Times New Roman"/>
                <a:ea typeface="Times New Roman"/>
              </a:rPr>
              <a:t>. </a:t>
            </a:r>
            <a:r>
              <a:rPr lang="nl-NL" sz="2400" b="1" dirty="0">
                <a:solidFill>
                  <a:srgbClr val="FFFF00"/>
                </a:solidFill>
                <a:latin typeface="Times New Roman"/>
                <a:ea typeface="Calibri"/>
              </a:rPr>
              <a:t>Quá trình giao lưu thương mại</a:t>
            </a:r>
            <a:endParaRPr lang="x-none" sz="2400" b="1" dirty="0">
              <a:solidFill>
                <a:srgbClr val="FFFF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1F7D5323-3BD2-2644-A456-20ED73ECFD59}"/>
              </a:ext>
            </a:extLst>
          </p:cNvPr>
          <p:cNvCxnSpPr/>
          <p:nvPr/>
        </p:nvCxnSpPr>
        <p:spPr>
          <a:xfrm>
            <a:off x="5467772" y="1641463"/>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6AC8D1-070F-8D47-A097-CE3EE06F98F4}"/>
              </a:ext>
            </a:extLst>
          </p:cNvPr>
          <p:cNvSpPr txBox="1"/>
          <p:nvPr/>
        </p:nvSpPr>
        <p:spPr>
          <a:xfrm>
            <a:off x="115749" y="1883469"/>
            <a:ext cx="5352023" cy="1105431"/>
          </a:xfrm>
          <a:prstGeom prst="rect">
            <a:avLst/>
          </a:prstGeom>
          <a:noFill/>
        </p:spPr>
        <p:txBody>
          <a:bodyPr wrap="square" rtlCol="0">
            <a:spAutoFit/>
          </a:bodyPr>
          <a:lstStyle/>
          <a:p>
            <a:pPr algn="just">
              <a:lnSpc>
                <a:spcPts val="1700"/>
              </a:lnSpc>
              <a:spcBef>
                <a:spcPts val="700"/>
              </a:spcBef>
              <a:spcAft>
                <a:spcPts val="700"/>
              </a:spcAft>
            </a:pPr>
            <a:r>
              <a:rPr lang="nl-NL" sz="2400" dirty="0">
                <a:solidFill>
                  <a:srgbClr val="000000"/>
                </a:solidFill>
                <a:latin typeface="Times New Roman"/>
                <a:ea typeface="Calibri"/>
              </a:rPr>
              <a:t> </a:t>
            </a:r>
            <a:endParaRPr lang="en-US" sz="2400" dirty="0">
              <a:latin typeface="Times New Roman"/>
              <a:ea typeface="Calibri"/>
            </a:endParaRPr>
          </a:p>
          <a:p>
            <a:pPr algn="just">
              <a:lnSpc>
                <a:spcPts val="1700"/>
              </a:lnSpc>
              <a:spcBef>
                <a:spcPts val="700"/>
              </a:spcBef>
              <a:spcAft>
                <a:spcPts val="700"/>
              </a:spcAft>
            </a:pPr>
            <a:endParaRPr lang="en-US" sz="2400" dirty="0">
              <a:solidFill>
                <a:schemeClr val="bg2"/>
              </a:solidFill>
              <a:latin typeface="Times New Roman"/>
              <a:ea typeface="Calibri"/>
            </a:endParaRPr>
          </a:p>
          <a:p>
            <a:pPr algn="just">
              <a:lnSpc>
                <a:spcPts val="1700"/>
              </a:lnSpc>
              <a:spcBef>
                <a:spcPts val="700"/>
              </a:spcBef>
              <a:spcAft>
                <a:spcPts val="700"/>
              </a:spcAft>
            </a:pPr>
            <a:r>
              <a:rPr lang="nl-NL" sz="2400" dirty="0">
                <a:solidFill>
                  <a:schemeClr val="bg2"/>
                </a:solidFill>
                <a:latin typeface="Times New Roman"/>
                <a:ea typeface="Calibri"/>
              </a:rPr>
              <a:t> </a:t>
            </a:r>
            <a:endParaRPr lang="en-US" sz="2400" dirty="0">
              <a:solidFill>
                <a:schemeClr val="bg2"/>
              </a:solidFill>
              <a:effectLst/>
              <a:latin typeface="Times New Roman"/>
              <a:ea typeface="Calibri"/>
            </a:endParaRPr>
          </a:p>
        </p:txBody>
      </p:sp>
      <p:sp>
        <p:nvSpPr>
          <p:cNvPr id="12" name="TextBox 11">
            <a:extLst>
              <a:ext uri="{FF2B5EF4-FFF2-40B4-BE49-F238E27FC236}">
                <a16:creationId xmlns:a16="http://schemas.microsoft.com/office/drawing/2014/main" id="{F5D2757B-0D57-3C49-87B7-328BB58C5779}"/>
              </a:ext>
            </a:extLst>
          </p:cNvPr>
          <p:cNvSpPr txBox="1"/>
          <p:nvPr/>
        </p:nvSpPr>
        <p:spPr>
          <a:xfrm>
            <a:off x="63179" y="2436184"/>
            <a:ext cx="5352023" cy="3375283"/>
          </a:xfrm>
          <a:prstGeom prst="rect">
            <a:avLst/>
          </a:prstGeom>
          <a:noFill/>
        </p:spPr>
        <p:txBody>
          <a:bodyPr wrap="square" rtlCol="0">
            <a:spAutoFit/>
          </a:bodyPr>
          <a:lstStyle/>
          <a:p>
            <a:pPr algn="just">
              <a:lnSpc>
                <a:spcPts val="1800"/>
              </a:lnSpc>
              <a:spcBef>
                <a:spcPts val="800"/>
              </a:spcBef>
              <a:spcAft>
                <a:spcPts val="800"/>
              </a:spcAft>
            </a:pPr>
            <a:r>
              <a:rPr lang="vi-VN" sz="2400" dirty="0">
                <a:latin typeface="Times New Roman"/>
                <a:ea typeface="Calibri"/>
              </a:rPr>
              <a:t>- </a:t>
            </a:r>
            <a:r>
              <a:rPr lang="nl-NL" sz="2400" dirty="0">
                <a:latin typeface="Times New Roman"/>
                <a:ea typeface="Calibri"/>
              </a:rPr>
              <a:t>Hoạt động giao lưu thương mại ở </a:t>
            </a:r>
            <a:endParaRPr lang="vi-VN" sz="2400" dirty="0">
              <a:latin typeface="Times New Roman"/>
              <a:ea typeface="Calibri"/>
            </a:endParaRPr>
          </a:p>
          <a:p>
            <a:pPr algn="just">
              <a:lnSpc>
                <a:spcPts val="1800"/>
              </a:lnSpc>
              <a:spcBef>
                <a:spcPts val="800"/>
              </a:spcBef>
              <a:spcAft>
                <a:spcPts val="800"/>
              </a:spcAft>
            </a:pPr>
            <a:r>
              <a:rPr lang="nl-NL" sz="2400" dirty="0">
                <a:latin typeface="Times New Roman"/>
                <a:ea typeface="Calibri"/>
              </a:rPr>
              <a:t>Đông Nam Á trong mười thế kỉ</a:t>
            </a:r>
            <a:endParaRPr lang="vi-VN" sz="2400" dirty="0">
              <a:latin typeface="Times New Roman"/>
              <a:ea typeface="Calibri"/>
            </a:endParaRPr>
          </a:p>
          <a:p>
            <a:pPr algn="just">
              <a:lnSpc>
                <a:spcPts val="1800"/>
              </a:lnSpc>
              <a:spcBef>
                <a:spcPts val="800"/>
              </a:spcBef>
              <a:spcAft>
                <a:spcPts val="800"/>
              </a:spcAft>
            </a:pPr>
            <a:r>
              <a:rPr lang="nl-NL" sz="2400" dirty="0">
                <a:latin typeface="Times New Roman"/>
                <a:ea typeface="Calibri"/>
              </a:rPr>
              <a:t>đầu Công nguyên:</a:t>
            </a:r>
            <a:endParaRPr lang="en-US" sz="2400" dirty="0">
              <a:latin typeface="Times New Roman"/>
              <a:ea typeface="Calibri"/>
            </a:endParaRPr>
          </a:p>
          <a:p>
            <a:pPr algn="just">
              <a:lnSpc>
                <a:spcPts val="1800"/>
              </a:lnSpc>
              <a:spcBef>
                <a:spcPts val="800"/>
              </a:spcBef>
              <a:spcAft>
                <a:spcPts val="800"/>
              </a:spcAft>
            </a:pPr>
            <a:r>
              <a:rPr lang="vi-VN" sz="2400" dirty="0">
                <a:latin typeface="Times New Roman"/>
                <a:ea typeface="Calibri"/>
              </a:rPr>
              <a:t>- </a:t>
            </a:r>
            <a:r>
              <a:rPr lang="nl-NL" sz="2400" dirty="0">
                <a:latin typeface="Times New Roman"/>
                <a:ea typeface="Calibri"/>
              </a:rPr>
              <a:t>Là nơi cung cấp nước ngọt, lương thực.</a:t>
            </a:r>
            <a:endParaRPr lang="en-US" sz="2400" dirty="0">
              <a:latin typeface="Times New Roman"/>
              <a:ea typeface="Calibri"/>
            </a:endParaRPr>
          </a:p>
          <a:p>
            <a:pPr algn="just">
              <a:lnSpc>
                <a:spcPts val="1800"/>
              </a:lnSpc>
              <a:spcBef>
                <a:spcPts val="800"/>
              </a:spcBef>
              <a:spcAft>
                <a:spcPts val="800"/>
              </a:spcAft>
            </a:pPr>
            <a:r>
              <a:rPr lang="vi-VN" sz="2400" dirty="0">
                <a:latin typeface="Times New Roman"/>
                <a:ea typeface="Calibri"/>
              </a:rPr>
              <a:t>- </a:t>
            </a:r>
            <a:r>
              <a:rPr lang="nl-NL" sz="2400" dirty="0">
                <a:latin typeface="Times New Roman"/>
                <a:ea typeface="Calibri"/>
              </a:rPr>
              <a:t>Là nơi trao đổi những sản vật có giá</a:t>
            </a:r>
            <a:endParaRPr lang="vi-VN" sz="2400" dirty="0">
              <a:latin typeface="Times New Roman"/>
              <a:ea typeface="Calibri"/>
            </a:endParaRPr>
          </a:p>
          <a:p>
            <a:pPr algn="just">
              <a:lnSpc>
                <a:spcPts val="1800"/>
              </a:lnSpc>
              <a:spcBef>
                <a:spcPts val="800"/>
              </a:spcBef>
              <a:spcAft>
                <a:spcPts val="800"/>
              </a:spcAft>
            </a:pPr>
            <a:r>
              <a:rPr lang="nl-NL" sz="2400" dirty="0">
                <a:latin typeface="Times New Roman"/>
                <a:ea typeface="Calibri"/>
              </a:rPr>
              <a:t> trị như: hồ tiêu, đậu khấu, ngọc trai,</a:t>
            </a:r>
            <a:endParaRPr lang="vi-VN" sz="2400" dirty="0">
              <a:latin typeface="Times New Roman"/>
              <a:ea typeface="Calibri"/>
            </a:endParaRPr>
          </a:p>
          <a:p>
            <a:pPr algn="just">
              <a:lnSpc>
                <a:spcPts val="1800"/>
              </a:lnSpc>
              <a:spcBef>
                <a:spcPts val="800"/>
              </a:spcBef>
              <a:spcAft>
                <a:spcPts val="800"/>
              </a:spcAft>
            </a:pPr>
            <a:r>
              <a:rPr lang="nl-NL" sz="2400" dirty="0">
                <a:latin typeface="Times New Roman"/>
                <a:ea typeface="Calibri"/>
              </a:rPr>
              <a:t> san hô, đặc biệt là trầm hương – một</a:t>
            </a:r>
            <a:endParaRPr lang="vi-VN" sz="2400" dirty="0">
              <a:latin typeface="Times New Roman"/>
              <a:ea typeface="Calibri"/>
            </a:endParaRPr>
          </a:p>
          <a:p>
            <a:pPr algn="just">
              <a:lnSpc>
                <a:spcPts val="1800"/>
              </a:lnSpc>
              <a:spcBef>
                <a:spcPts val="800"/>
              </a:spcBef>
              <a:spcAft>
                <a:spcPts val="800"/>
              </a:spcAft>
            </a:pPr>
            <a:r>
              <a:rPr lang="nl-NL" sz="2400" dirty="0">
                <a:latin typeface="Times New Roman"/>
                <a:ea typeface="Calibri"/>
              </a:rPr>
              <a:t> mặt hàng có giá trị cao. </a:t>
            </a:r>
            <a:endParaRPr lang="en-US" sz="2400" dirty="0">
              <a:effectLst/>
              <a:latin typeface="Times New Roman"/>
              <a:ea typeface="Calibri"/>
            </a:endParaRPr>
          </a:p>
        </p:txBody>
      </p:sp>
      <p:pic>
        <p:nvPicPr>
          <p:cNvPr id="4098" name="Picture 7" descr="Description: C:\Users\HP\OneDrive\Desktop\Screenshot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869" y="1532327"/>
            <a:ext cx="2750299" cy="27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Description: C:\Users\HP\OneDrive\Desktop\Screenshot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5598" y="1532327"/>
            <a:ext cx="2355850" cy="27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Description: C:\Users\HP\OneDrive\Desktop\Screenshot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969" y="4443047"/>
            <a:ext cx="3453625" cy="22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strips(downLef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strips(downLeft)">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strips(downLeft)">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strips(downLeft)">
                                      <p:cBhvr>
                                        <p:cTn id="31" dur="500"/>
                                        <p:tgtEl>
                                          <p:spTgt spid="1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animEffect transition="in" filter="strips(downLeft)">
                                      <p:cBhvr>
                                        <p:cTn id="36" dur="500"/>
                                        <p:tgtEl>
                                          <p:spTgt spid="1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animEffect transition="in" filter="strips(downLeft)">
                                      <p:cBhvr>
                                        <p:cTn id="41" dur="500"/>
                                        <p:tgtEl>
                                          <p:spTgt spid="1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12">
                                            <p:txEl>
                                              <p:pRg st="4" end="4"/>
                                            </p:txEl>
                                          </p:spTgt>
                                        </p:tgtEl>
                                        <p:attrNameLst>
                                          <p:attrName>style.visibility</p:attrName>
                                        </p:attrNameLst>
                                      </p:cBhvr>
                                      <p:to>
                                        <p:strVal val="visible"/>
                                      </p:to>
                                    </p:set>
                                    <p:animEffect transition="in" filter="strips(downLeft)">
                                      <p:cBhvr>
                                        <p:cTn id="46" dur="500"/>
                                        <p:tgtEl>
                                          <p:spTgt spid="1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12">
                                            <p:txEl>
                                              <p:pRg st="5" end="5"/>
                                            </p:txEl>
                                          </p:spTgt>
                                        </p:tgtEl>
                                        <p:attrNameLst>
                                          <p:attrName>style.visibility</p:attrName>
                                        </p:attrNameLst>
                                      </p:cBhvr>
                                      <p:to>
                                        <p:strVal val="visible"/>
                                      </p:to>
                                    </p:set>
                                    <p:animEffect transition="in" filter="strips(downLeft)">
                                      <p:cBhvr>
                                        <p:cTn id="51" dur="500"/>
                                        <p:tgtEl>
                                          <p:spTgt spid="1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xEl>
                                              <p:pRg st="6" end="6"/>
                                            </p:txEl>
                                          </p:spTgt>
                                        </p:tgtEl>
                                        <p:attrNameLst>
                                          <p:attrName>style.visibility</p:attrName>
                                        </p:attrNameLst>
                                      </p:cBhvr>
                                      <p:to>
                                        <p:strVal val="visible"/>
                                      </p:to>
                                    </p:set>
                                    <p:animEffect transition="in" filter="strips(downLeft)">
                                      <p:cBhvr>
                                        <p:cTn id="56" dur="500"/>
                                        <p:tgtEl>
                                          <p:spTgt spid="12">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2">
                                            <p:txEl>
                                              <p:pRg st="7" end="7"/>
                                            </p:txEl>
                                          </p:spTgt>
                                        </p:tgtEl>
                                        <p:attrNameLst>
                                          <p:attrName>style.visibility</p:attrName>
                                        </p:attrNameLst>
                                      </p:cBhvr>
                                      <p:to>
                                        <p:strVal val="visible"/>
                                      </p:to>
                                    </p:set>
                                    <p:animEffect transition="in" filter="strips(downLeft)">
                                      <p:cBhvr>
                                        <p:cTn id="61"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28869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1113692" y="291740"/>
            <a:ext cx="9527292" cy="1004314"/>
          </a:xfrm>
          <a:prstGeom prst="rect">
            <a:avLst/>
          </a:prstGeom>
          <a:noFill/>
        </p:spPr>
        <p:txBody>
          <a:bodyPr wrap="square" rtlCol="0">
            <a:spAutoFit/>
          </a:bodyPr>
          <a:lstStyle/>
          <a:p>
            <a:pPr marL="63500" lvl="0" algn="ctr">
              <a:lnSpc>
                <a:spcPct val="130000"/>
              </a:lnSpc>
            </a:pPr>
            <a:r>
              <a:rPr lang="en-US" sz="2400" b="1" dirty="0">
                <a:solidFill>
                  <a:srgbClr val="FFFF00"/>
                </a:solidFill>
                <a:latin typeface="Times New Roman"/>
                <a:ea typeface="Arial"/>
              </a:rPr>
              <a:t>BÀI 13. GIAO LƯU THƯƠNG MẠI VÀ VĂN HOÁ Ở ĐÔNG NAM Á</a:t>
            </a:r>
            <a:endParaRPr lang="en-US" sz="4000" b="1" dirty="0">
              <a:solidFill>
                <a:srgbClr val="FFFF00"/>
              </a:solidFill>
              <a:latin typeface="Arial"/>
              <a:ea typeface="Arial"/>
            </a:endParaRPr>
          </a:p>
          <a:p>
            <a:pPr marL="63500" lvl="0" indent="622300" algn="ctr">
              <a:lnSpc>
                <a:spcPct val="130000"/>
              </a:lnSpc>
            </a:pPr>
            <a:r>
              <a:rPr lang="en-US" sz="2400" b="1" dirty="0">
                <a:solidFill>
                  <a:srgbClr val="FFFF00"/>
                </a:solidFill>
                <a:latin typeface="Times New Roman"/>
                <a:ea typeface="Arial"/>
              </a:rPr>
              <a:t>(TỪ ĐẨU CÔNG NGUYÊN ĐẾN THÊ KỈ X)</a:t>
            </a:r>
            <a:endParaRPr lang="en-US" sz="4000" b="1" dirty="0">
              <a:solidFill>
                <a:srgbClr val="FFFF00"/>
              </a:solidFill>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40984" y="-100013"/>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94526" y="1551307"/>
            <a:ext cx="4780345" cy="461665"/>
          </a:xfrm>
          <a:prstGeom prst="rect">
            <a:avLst/>
          </a:prstGeom>
          <a:noFill/>
        </p:spPr>
        <p:txBody>
          <a:bodyPr wrap="square" rtlCol="0">
            <a:spAutoFit/>
          </a:bodyPr>
          <a:lstStyle/>
          <a:p>
            <a:r>
              <a:rPr lang="en-US" sz="2400" b="1" dirty="0">
                <a:solidFill>
                  <a:srgbClr val="FFFF00"/>
                </a:solidFill>
                <a:latin typeface="Times New Roman"/>
                <a:ea typeface="Times New Roman"/>
              </a:rPr>
              <a:t>II</a:t>
            </a:r>
            <a:r>
              <a:rPr lang="vi-VN" sz="2400" b="1" dirty="0">
                <a:solidFill>
                  <a:srgbClr val="FFFF00"/>
                </a:solidFill>
                <a:latin typeface="Times New Roman"/>
                <a:ea typeface="Times New Roman"/>
              </a:rPr>
              <a:t>. </a:t>
            </a:r>
            <a:r>
              <a:rPr lang="nl-NL" sz="2400" b="1" dirty="0">
                <a:solidFill>
                  <a:srgbClr val="FFFF00"/>
                </a:solidFill>
                <a:latin typeface="Times New Roman"/>
                <a:ea typeface="Calibri"/>
              </a:rPr>
              <a:t>Quá trình giao lưu văn hóa</a:t>
            </a:r>
            <a:endParaRPr lang="x-none" sz="2400" b="1" dirty="0">
              <a:solidFill>
                <a:srgbClr val="FFFF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1F7D5323-3BD2-2644-A456-20ED73ECFD59}"/>
              </a:ext>
            </a:extLst>
          </p:cNvPr>
          <p:cNvCxnSpPr/>
          <p:nvPr/>
        </p:nvCxnSpPr>
        <p:spPr>
          <a:xfrm>
            <a:off x="6441743" y="1489064"/>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6AC8D1-070F-8D47-A097-CE3EE06F98F4}"/>
              </a:ext>
            </a:extLst>
          </p:cNvPr>
          <p:cNvSpPr txBox="1"/>
          <p:nvPr/>
        </p:nvSpPr>
        <p:spPr>
          <a:xfrm>
            <a:off x="115749" y="2012971"/>
            <a:ext cx="6212480" cy="2528897"/>
          </a:xfrm>
          <a:prstGeom prst="rect">
            <a:avLst/>
          </a:prstGeom>
          <a:noFill/>
        </p:spPr>
        <p:txBody>
          <a:bodyPr wrap="square" rtlCol="0">
            <a:spAutoFit/>
          </a:bodyPr>
          <a:lstStyle/>
          <a:p>
            <a:pPr algn="just">
              <a:lnSpc>
                <a:spcPts val="1800"/>
              </a:lnSpc>
              <a:spcBef>
                <a:spcPts val="800"/>
              </a:spcBef>
              <a:spcAft>
                <a:spcPts val="800"/>
              </a:spcAft>
            </a:pPr>
            <a:r>
              <a:rPr lang="nl-NL" sz="2400" dirty="0">
                <a:latin typeface="Times New Roman"/>
                <a:ea typeface="Calibri"/>
              </a:rPr>
              <a:t>+ Tôn giáo: Hin-đu giáo và Phật giáo</a:t>
            </a:r>
            <a:endParaRPr lang="vi-VN" sz="2400" dirty="0">
              <a:latin typeface="Times New Roman"/>
              <a:ea typeface="Calibri"/>
            </a:endParaRPr>
          </a:p>
          <a:p>
            <a:pPr algn="just">
              <a:lnSpc>
                <a:spcPts val="1800"/>
              </a:lnSpc>
              <a:spcBef>
                <a:spcPts val="800"/>
              </a:spcBef>
              <a:spcAft>
                <a:spcPts val="800"/>
              </a:spcAft>
            </a:pPr>
            <a:r>
              <a:rPr lang="nl-NL" sz="2400" dirty="0">
                <a:latin typeface="Times New Roman"/>
                <a:ea typeface="Calibri"/>
              </a:rPr>
              <a:t> nhanh chóng hoà quyện với tín ngưỡng bản địa </a:t>
            </a:r>
            <a:endParaRPr lang="en-US" sz="2400" dirty="0">
              <a:latin typeface="Times New Roman"/>
              <a:ea typeface="Calibri"/>
            </a:endParaRPr>
          </a:p>
          <a:p>
            <a:pPr algn="just">
              <a:lnSpc>
                <a:spcPts val="1800"/>
              </a:lnSpc>
              <a:spcBef>
                <a:spcPts val="800"/>
              </a:spcBef>
              <a:spcAft>
                <a:spcPts val="800"/>
              </a:spcAft>
            </a:pPr>
            <a:r>
              <a:rPr lang="vi-VN" sz="2400" dirty="0">
                <a:latin typeface="Times New Roman"/>
                <a:ea typeface="Calibri"/>
              </a:rPr>
              <a:t>- </a:t>
            </a:r>
            <a:r>
              <a:rPr lang="nl-NL" sz="2400" dirty="0">
                <a:latin typeface="Times New Roman"/>
                <a:ea typeface="Calibri"/>
              </a:rPr>
              <a:t>Phù Nam, các vương quốc trên đảo</a:t>
            </a:r>
            <a:endParaRPr lang="vi-VN" sz="2400" dirty="0">
              <a:latin typeface="Times New Roman"/>
              <a:ea typeface="Calibri"/>
            </a:endParaRPr>
          </a:p>
          <a:p>
            <a:pPr algn="just">
              <a:lnSpc>
                <a:spcPts val="1800"/>
              </a:lnSpc>
              <a:spcBef>
                <a:spcPts val="800"/>
              </a:spcBef>
              <a:spcAft>
                <a:spcPts val="800"/>
              </a:spcAft>
            </a:pPr>
            <a:r>
              <a:rPr lang="nl-NL" sz="2400" dirty="0">
                <a:latin typeface="Times New Roman"/>
                <a:ea typeface="Calibri"/>
              </a:rPr>
              <a:t> Xu-ma-tra, đảo Gia-va và vương quốc</a:t>
            </a:r>
            <a:endParaRPr lang="vi-VN" sz="2400" dirty="0">
              <a:latin typeface="Times New Roman"/>
              <a:ea typeface="Calibri"/>
            </a:endParaRPr>
          </a:p>
          <a:p>
            <a:pPr algn="just">
              <a:lnSpc>
                <a:spcPts val="1800"/>
              </a:lnSpc>
              <a:spcBef>
                <a:spcPts val="800"/>
              </a:spcBef>
              <a:spcAft>
                <a:spcPts val="800"/>
              </a:spcAft>
            </a:pPr>
            <a:r>
              <a:rPr lang="nl-NL" sz="2400" dirty="0">
                <a:latin typeface="Times New Roman"/>
                <a:ea typeface="Calibri"/>
              </a:rPr>
              <a:t> Pa-gan của người Miến chịu ảnh hưởng từ Phật giáo. Hin-đu giáo lại khá phổ biến ở Chăm-pa, Chân Lạp.</a:t>
            </a:r>
            <a:endParaRPr lang="en-US" sz="2400" dirty="0">
              <a:effectLst/>
              <a:latin typeface="Times New Roman"/>
              <a:ea typeface="Calibri"/>
            </a:endParaRPr>
          </a:p>
        </p:txBody>
      </p:sp>
      <p:sp>
        <p:nvSpPr>
          <p:cNvPr id="12" name="TextBox 11">
            <a:extLst>
              <a:ext uri="{FF2B5EF4-FFF2-40B4-BE49-F238E27FC236}">
                <a16:creationId xmlns:a16="http://schemas.microsoft.com/office/drawing/2014/main" id="{F5D2757B-0D57-3C49-87B7-328BB58C5779}"/>
              </a:ext>
            </a:extLst>
          </p:cNvPr>
          <p:cNvSpPr txBox="1"/>
          <p:nvPr/>
        </p:nvSpPr>
        <p:spPr>
          <a:xfrm>
            <a:off x="94526" y="4095709"/>
            <a:ext cx="5786977" cy="1209627"/>
          </a:xfrm>
          <a:prstGeom prst="rect">
            <a:avLst/>
          </a:prstGeom>
          <a:noFill/>
        </p:spPr>
        <p:txBody>
          <a:bodyPr wrap="square" rtlCol="0">
            <a:spAutoFit/>
          </a:bodyPr>
          <a:lstStyle/>
          <a:p>
            <a:pPr algn="just">
              <a:lnSpc>
                <a:spcPts val="1800"/>
              </a:lnSpc>
              <a:spcBef>
                <a:spcPts val="800"/>
              </a:spcBef>
              <a:spcAft>
                <a:spcPts val="800"/>
              </a:spcAft>
            </a:pPr>
            <a:endParaRPr lang="vi-VN" sz="2400" dirty="0">
              <a:solidFill>
                <a:schemeClr val="bg2"/>
              </a:solidFill>
              <a:latin typeface="Times New Roman"/>
              <a:ea typeface="Calibri"/>
            </a:endParaRPr>
          </a:p>
          <a:p>
            <a:pPr algn="just">
              <a:lnSpc>
                <a:spcPts val="1800"/>
              </a:lnSpc>
              <a:spcBef>
                <a:spcPts val="800"/>
              </a:spcBef>
              <a:spcAft>
                <a:spcPts val="800"/>
              </a:spcAft>
            </a:pPr>
            <a:endParaRPr lang="vi-VN" sz="2400" dirty="0">
              <a:solidFill>
                <a:schemeClr val="bg2"/>
              </a:solidFill>
              <a:latin typeface="Times New Roman"/>
              <a:ea typeface="Calibri"/>
            </a:endParaRPr>
          </a:p>
          <a:p>
            <a:pPr algn="just">
              <a:lnSpc>
                <a:spcPts val="1800"/>
              </a:lnSpc>
              <a:spcBef>
                <a:spcPts val="800"/>
              </a:spcBef>
              <a:spcAft>
                <a:spcPts val="800"/>
              </a:spcAft>
            </a:pPr>
            <a:r>
              <a:rPr lang="nl-NL" sz="2400" dirty="0">
                <a:latin typeface="Times New Roman"/>
                <a:ea typeface="Calibri"/>
              </a:rPr>
              <a:t>+ Chữ viết: chữ Phạn  </a:t>
            </a:r>
            <a:endParaRPr lang="en-US" sz="2400" dirty="0">
              <a:effectLst/>
              <a:latin typeface="Times New Roman"/>
              <a:ea typeface="Calibri"/>
            </a:endParaRPr>
          </a:p>
        </p:txBody>
      </p:sp>
      <p:sp>
        <p:nvSpPr>
          <p:cNvPr id="13" name="TextBox 12">
            <a:extLst>
              <a:ext uri="{FF2B5EF4-FFF2-40B4-BE49-F238E27FC236}">
                <a16:creationId xmlns:a16="http://schemas.microsoft.com/office/drawing/2014/main" id="{F5D2757B-0D57-3C49-87B7-328BB58C5779}"/>
              </a:ext>
            </a:extLst>
          </p:cNvPr>
          <p:cNvSpPr txBox="1"/>
          <p:nvPr/>
        </p:nvSpPr>
        <p:spPr>
          <a:xfrm>
            <a:off x="186088" y="5652196"/>
            <a:ext cx="6255655" cy="568425"/>
          </a:xfrm>
          <a:prstGeom prst="rect">
            <a:avLst/>
          </a:prstGeom>
          <a:noFill/>
        </p:spPr>
        <p:txBody>
          <a:bodyPr wrap="square" rtlCol="0">
            <a:spAutoFit/>
          </a:bodyPr>
          <a:lstStyle/>
          <a:p>
            <a:pPr algn="just">
              <a:lnSpc>
                <a:spcPts val="1800"/>
              </a:lnSpc>
              <a:spcBef>
                <a:spcPts val="800"/>
              </a:spcBef>
              <a:spcAft>
                <a:spcPts val="800"/>
              </a:spcAft>
            </a:pPr>
            <a:r>
              <a:rPr lang="nl-NL" sz="2400" dirty="0">
                <a:latin typeface="Times New Roman"/>
                <a:ea typeface="Calibri"/>
              </a:rPr>
              <a:t>+ Nghệ thuật: khu đền tháp Mỹ Sơn (Việt Nam) và quần thể Bô-rô-bu-đua (In-đô-nê-xi-a) .</a:t>
            </a:r>
            <a:endParaRPr lang="en-US" sz="2400" dirty="0">
              <a:effectLst/>
              <a:latin typeface="Times New Roman"/>
              <a:ea typeface="Calibri"/>
            </a:endParaRPr>
          </a:p>
        </p:txBody>
      </p:sp>
    </p:spTree>
    <p:extLst>
      <p:ext uri="{BB962C8B-B14F-4D97-AF65-F5344CB8AC3E}">
        <p14:creationId xmlns:p14="http://schemas.microsoft.com/office/powerpoint/2010/main" val="14550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strips(downLef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strips(downLeft)">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strips(downLeft)">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strips(downLeft)">
                                      <p:cBhvr>
                                        <p:cTn id="31" dur="5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strips(downLeft)">
                                      <p:cBhvr>
                                        <p:cTn id="36" dur="500"/>
                                        <p:tgtEl>
                                          <p:spTgt spid="8">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strips(downLeft)">
                                      <p:cBhvr>
                                        <p:cTn id="41" dur="500"/>
                                        <p:tgtEl>
                                          <p:spTgt spid="1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strips(downLeft)">
                                      <p:cBhvr>
                                        <p:cTn id="4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410310" y="104172"/>
            <a:ext cx="10451107" cy="1004314"/>
          </a:xfrm>
          <a:prstGeom prst="rect">
            <a:avLst/>
          </a:prstGeom>
          <a:noFill/>
        </p:spPr>
        <p:txBody>
          <a:bodyPr wrap="square" rtlCol="0">
            <a:spAutoFit/>
          </a:bodyPr>
          <a:lstStyle/>
          <a:p>
            <a:pPr marL="63500" lvl="0" algn="ctr">
              <a:lnSpc>
                <a:spcPct val="130000"/>
              </a:lnSpc>
            </a:pPr>
            <a:r>
              <a:rPr lang="en-US" sz="2400" b="1" dirty="0">
                <a:solidFill>
                  <a:srgbClr val="FFFF00"/>
                </a:solidFill>
                <a:latin typeface="Times New Roman"/>
                <a:ea typeface="Arial"/>
              </a:rPr>
              <a:t>BÀI 13. GIAO LƯU THƯƠNG MẠI VÀ VĂN HOÁ Ở ĐÔNG NAM Á</a:t>
            </a:r>
            <a:endParaRPr lang="en-US" sz="4000" b="1" dirty="0">
              <a:solidFill>
                <a:srgbClr val="FFFF00"/>
              </a:solidFill>
              <a:latin typeface="Arial"/>
              <a:ea typeface="Arial"/>
            </a:endParaRPr>
          </a:p>
          <a:p>
            <a:pPr marL="63500" lvl="0" indent="622300" algn="ctr">
              <a:lnSpc>
                <a:spcPct val="130000"/>
              </a:lnSpc>
            </a:pPr>
            <a:r>
              <a:rPr lang="en-US" sz="2400" b="1" dirty="0">
                <a:solidFill>
                  <a:srgbClr val="FFFF00"/>
                </a:solidFill>
                <a:latin typeface="Times New Roman"/>
                <a:ea typeface="Arial"/>
              </a:rPr>
              <a:t>(TỪ ĐẨU CÔNG NGUYÊN ĐẾN THÊ KỈ X)</a:t>
            </a:r>
            <a:endParaRPr lang="en-US" sz="4000" b="1" dirty="0">
              <a:solidFill>
                <a:srgbClr val="FFFF00"/>
              </a:solidFill>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213535" y="-206255"/>
            <a:ext cx="2092928" cy="2092928"/>
          </a:xfrm>
          <a:prstGeom prst="rect">
            <a:avLst/>
          </a:prstGeom>
        </p:spPr>
      </p:pic>
      <p:sp>
        <p:nvSpPr>
          <p:cNvPr id="6" name="TextBox 5">
            <a:extLst>
              <a:ext uri="{FF2B5EF4-FFF2-40B4-BE49-F238E27FC236}">
                <a16:creationId xmlns:a16="http://schemas.microsoft.com/office/drawing/2014/main" id="{8719A0C6-B251-1547-975A-6FBA73099C3E}"/>
              </a:ext>
            </a:extLst>
          </p:cNvPr>
          <p:cNvSpPr txBox="1"/>
          <p:nvPr/>
        </p:nvSpPr>
        <p:spPr>
          <a:xfrm>
            <a:off x="94526" y="1211340"/>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   LUYỆN TẬP</a:t>
            </a:r>
          </a:p>
        </p:txBody>
      </p:sp>
      <p:sp>
        <p:nvSpPr>
          <p:cNvPr id="7" name="TextBox 6">
            <a:extLst>
              <a:ext uri="{FF2B5EF4-FFF2-40B4-BE49-F238E27FC236}">
                <a16:creationId xmlns:a16="http://schemas.microsoft.com/office/drawing/2014/main" id="{0E61F672-A4ED-6E47-890D-EBB7B590D181}"/>
              </a:ext>
            </a:extLst>
          </p:cNvPr>
          <p:cNvSpPr txBox="1"/>
          <p:nvPr/>
        </p:nvSpPr>
        <p:spPr>
          <a:xfrm>
            <a:off x="258199" y="1656800"/>
            <a:ext cx="8492262" cy="602857"/>
          </a:xfrm>
          <a:prstGeom prst="rect">
            <a:avLst/>
          </a:prstGeom>
          <a:noFill/>
        </p:spPr>
        <p:txBody>
          <a:bodyPr wrap="square" rtlCol="0">
            <a:spAutoFit/>
          </a:bodyPr>
          <a:lstStyle/>
          <a:p>
            <a:pPr algn="just">
              <a:lnSpc>
                <a:spcPts val="1900"/>
              </a:lnSpc>
              <a:spcBef>
                <a:spcPts val="900"/>
              </a:spcBef>
              <a:spcAft>
                <a:spcPts val="900"/>
              </a:spcAft>
            </a:pPr>
            <a:r>
              <a:rPr lang="x-none" sz="2600" b="1" dirty="0">
                <a:latin typeface="Times New Roman" panose="02020603050405020304" pitchFamily="18" charset="0"/>
                <a:cs typeface="Times New Roman" panose="02020603050405020304" pitchFamily="18" charset="0"/>
              </a:rPr>
              <a:t>Bài tập 1</a:t>
            </a:r>
            <a:r>
              <a:rPr lang="x-none" sz="2600" dirty="0">
                <a:latin typeface="Times New Roman" panose="02020603050405020304" pitchFamily="18" charset="0"/>
                <a:cs typeface="Times New Roman" panose="02020603050405020304" pitchFamily="18" charset="0"/>
              </a:rPr>
              <a:t>: </a:t>
            </a:r>
            <a:r>
              <a:rPr lang="nl-NL" sz="2800" i="1" dirty="0">
                <a:latin typeface="Times New Roman"/>
                <a:ea typeface="Calibri"/>
              </a:rPr>
              <a:t>Nêu một ví dụ cho thấy sự sáng tạo của cư dân Đông Nam Á khi tiếp thu văn hóa Ấn Độ.</a:t>
            </a:r>
            <a:endParaRPr lang="en-US" sz="2800" dirty="0">
              <a:effectLst/>
              <a:latin typeface="Times New Roman"/>
              <a:ea typeface="Calibri"/>
            </a:endParaRPr>
          </a:p>
        </p:txBody>
      </p:sp>
      <p:sp>
        <p:nvSpPr>
          <p:cNvPr id="8" name="TextBox 7">
            <a:extLst>
              <a:ext uri="{FF2B5EF4-FFF2-40B4-BE49-F238E27FC236}">
                <a16:creationId xmlns:a16="http://schemas.microsoft.com/office/drawing/2014/main" id="{7AF38D05-A2CC-DD4B-86DF-223207E59031}"/>
              </a:ext>
            </a:extLst>
          </p:cNvPr>
          <p:cNvSpPr txBox="1"/>
          <p:nvPr/>
        </p:nvSpPr>
        <p:spPr>
          <a:xfrm>
            <a:off x="228943" y="3596054"/>
            <a:ext cx="11212780" cy="846514"/>
          </a:xfrm>
          <a:prstGeom prst="rect">
            <a:avLst/>
          </a:prstGeom>
          <a:noFill/>
        </p:spPr>
        <p:txBody>
          <a:bodyPr wrap="square" rtlCol="0">
            <a:spAutoFit/>
          </a:bodyPr>
          <a:lstStyle/>
          <a:p>
            <a:pPr algn="just">
              <a:lnSpc>
                <a:spcPts val="1900"/>
              </a:lnSpc>
              <a:spcBef>
                <a:spcPts val="900"/>
              </a:spcBef>
              <a:spcAft>
                <a:spcPts val="900"/>
              </a:spcAft>
            </a:pPr>
            <a:r>
              <a:rPr lang="x-none" sz="2600" b="1" dirty="0">
                <a:latin typeface="Times New Roman" panose="02020603050405020304" pitchFamily="18" charset="0"/>
                <a:cs typeface="Times New Roman" panose="02020603050405020304" pitchFamily="18" charset="0"/>
              </a:rPr>
              <a:t>Bài tập </a:t>
            </a:r>
            <a:r>
              <a:rPr lang="en-US" sz="2600" b="1" dirty="0">
                <a:latin typeface="Times New Roman" panose="02020603050405020304" pitchFamily="18" charset="0"/>
                <a:cs typeface="Times New Roman" panose="02020603050405020304" pitchFamily="18" charset="0"/>
              </a:rPr>
              <a:t>3</a:t>
            </a:r>
            <a:r>
              <a:rPr lang="x-none" sz="2600" dirty="0">
                <a:latin typeface="Times New Roman" panose="02020603050405020304" pitchFamily="18" charset="0"/>
                <a:cs typeface="Times New Roman" panose="02020603050405020304" pitchFamily="18" charset="0"/>
              </a:rPr>
              <a:t>: </a:t>
            </a:r>
            <a:r>
              <a:rPr lang="nl-NL" sz="2800" dirty="0">
                <a:latin typeface="Times New Roman"/>
                <a:ea typeface="Calibri"/>
              </a:rPr>
              <a:t>Dựa vào Lược đồ 13.4, đối chiếu với Bản đồ 12.1, em hãy cho biết con đường thương mại ở Đông Nam Á đi qua những vùng biển, đại dương nào ngày nay. </a:t>
            </a:r>
            <a:endParaRPr lang="en-US" sz="2800" dirty="0">
              <a:effectLst/>
              <a:latin typeface="Times New Roman"/>
              <a:ea typeface="Calibri"/>
            </a:endParaRPr>
          </a:p>
        </p:txBody>
      </p:sp>
      <p:sp>
        <p:nvSpPr>
          <p:cNvPr id="10" name="TextBox 9">
            <a:extLst>
              <a:ext uri="{FF2B5EF4-FFF2-40B4-BE49-F238E27FC236}">
                <a16:creationId xmlns:a16="http://schemas.microsoft.com/office/drawing/2014/main" id="{DCA3929C-81D4-6E40-9C04-2E29DE3B6472}"/>
              </a:ext>
            </a:extLst>
          </p:cNvPr>
          <p:cNvSpPr txBox="1"/>
          <p:nvPr/>
        </p:nvSpPr>
        <p:spPr>
          <a:xfrm>
            <a:off x="228943" y="2485041"/>
            <a:ext cx="11704857" cy="834524"/>
          </a:xfrm>
          <a:prstGeom prst="rect">
            <a:avLst/>
          </a:prstGeom>
          <a:noFill/>
        </p:spPr>
        <p:txBody>
          <a:bodyPr wrap="square" rtlCol="0">
            <a:spAutoFit/>
          </a:bodyPr>
          <a:lstStyle/>
          <a:p>
            <a:pPr algn="just">
              <a:lnSpc>
                <a:spcPts val="1900"/>
              </a:lnSpc>
              <a:spcBef>
                <a:spcPts val="900"/>
              </a:spcBef>
              <a:spcAft>
                <a:spcPts val="900"/>
              </a:spcAft>
            </a:pPr>
            <a:r>
              <a:rPr lang="nl-NL" sz="2400" dirty="0">
                <a:latin typeface="Times New Roman"/>
                <a:ea typeface="Calibri"/>
              </a:rPr>
              <a:t>- Sự sáng tạo của cư dân Đông Nam Á khi tiếp thu văn hóa Ấn Độ:</a:t>
            </a:r>
            <a:r>
              <a:rPr lang="nl-NL" sz="2400" dirty="0">
                <a:ea typeface="Calibri"/>
                <a:cs typeface="Times New Roman"/>
              </a:rPr>
              <a:t> </a:t>
            </a:r>
            <a:r>
              <a:rPr lang="nl-NL" sz="2400" dirty="0">
                <a:latin typeface="Times New Roman"/>
                <a:ea typeface="Calibri"/>
              </a:rPr>
              <a:t>chữ Phạn trở thành văn tự chính của nhiều vương quốc trong buối đầu thành lập. Về sau, đã dần cải biến chữ Phạn thành chữ viết riêng như chữ Chăm cổ, chữ Khơ-me cổ, chữ Mã Lai cổ,...</a:t>
            </a:r>
            <a:endParaRPr lang="en-US" sz="2400" dirty="0">
              <a:effectLst/>
              <a:latin typeface="Times New Roman"/>
              <a:ea typeface="Calibri"/>
            </a:endParaRPr>
          </a:p>
        </p:txBody>
      </p:sp>
      <p:sp>
        <p:nvSpPr>
          <p:cNvPr id="13" name="TextBox 12">
            <a:extLst>
              <a:ext uri="{FF2B5EF4-FFF2-40B4-BE49-F238E27FC236}">
                <a16:creationId xmlns:a16="http://schemas.microsoft.com/office/drawing/2014/main" id="{BE14648F-829F-9D47-B678-EC2F15B05D22}"/>
              </a:ext>
            </a:extLst>
          </p:cNvPr>
          <p:cNvSpPr txBox="1"/>
          <p:nvPr/>
        </p:nvSpPr>
        <p:spPr>
          <a:xfrm>
            <a:off x="228943" y="4502089"/>
            <a:ext cx="10872811" cy="1078180"/>
          </a:xfrm>
          <a:prstGeom prst="rect">
            <a:avLst/>
          </a:prstGeom>
          <a:noFill/>
        </p:spPr>
        <p:txBody>
          <a:bodyPr wrap="square" rtlCol="0">
            <a:spAutoFit/>
          </a:bodyPr>
          <a:lstStyle/>
          <a:p>
            <a:pPr algn="just">
              <a:lnSpc>
                <a:spcPts val="1900"/>
              </a:lnSpc>
              <a:spcBef>
                <a:spcPts val="900"/>
              </a:spcBef>
              <a:spcAft>
                <a:spcPts val="900"/>
              </a:spcAft>
            </a:pPr>
            <a:r>
              <a:rPr lang="nl-NL" sz="2400" dirty="0">
                <a:solidFill>
                  <a:schemeClr val="bg2"/>
                </a:solidFill>
                <a:latin typeface="Times New Roman"/>
                <a:ea typeface="Calibri"/>
              </a:rPr>
              <a:t>-</a:t>
            </a:r>
            <a:r>
              <a:rPr lang="nl-NL" sz="2400" dirty="0">
                <a:latin typeface="Times New Roman"/>
                <a:ea typeface="Calibri"/>
              </a:rPr>
              <a:t> Con đường thương mại ở Đông Nam Á đi qua những vùng biển, đại dương ngày nay: biển An-da-man ở Đông nam vịnh Ben-ga-, miền Nam Mi-an-ma, miền Tây Thái Lan và miền Đông quần đảo An-da-man thuộc Ấn Độ Dương. Vịnh Ben-gan là điểm bắt đầu của con đường biển nối miền Nam Ấn Độ với eo Kra và bán đảo Ma-lai-xi-a.</a:t>
            </a:r>
            <a:endParaRPr lang="en-US" sz="2400" dirty="0">
              <a:effectLst/>
              <a:latin typeface="Times New Roman"/>
              <a:ea typeface="Calibri"/>
            </a:endParaRPr>
          </a:p>
        </p:txBody>
      </p:sp>
    </p:spTree>
    <p:extLst>
      <p:ext uri="{BB962C8B-B14F-4D97-AF65-F5344CB8AC3E}">
        <p14:creationId xmlns:p14="http://schemas.microsoft.com/office/powerpoint/2010/main" val="915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0C703D0-36D6-9A4E-A6CA-4DA0C4C8CF96}"/>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 name="Picture 1">
            <a:extLst>
              <a:ext uri="{FF2B5EF4-FFF2-40B4-BE49-F238E27FC236}">
                <a16:creationId xmlns:a16="http://schemas.microsoft.com/office/drawing/2014/main"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a16="http://schemas.microsoft.com/office/drawing/2014/main"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x-none" sz="4000" b="1" dirty="0">
                <a:solidFill>
                  <a:srgbClr val="FFFF00"/>
                </a:solidFill>
                <a:latin typeface="APPLE CHANCERY" panose="03020702040506060504" pitchFamily="66" charset="-79"/>
                <a:cs typeface="APPLE CHANCERY" panose="03020702040506060504" pitchFamily="66" charset="-79"/>
              </a:rPr>
              <a:t>CẢM ƠN CÁC EM!</a:t>
            </a:r>
          </a:p>
          <a:p>
            <a:pPr algn="ctr"/>
            <a:r>
              <a:rPr lang="x-none" sz="4000" b="1" dirty="0">
                <a:solidFill>
                  <a:srgbClr val="FFFF0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2555456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466</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APPLE CHANCERY</vt:lpstr>
      <vt:lpstr>Arial</vt:lpstr>
      <vt:lpstr>Calibri</vt:lpstr>
      <vt:lpstr>Calibri Light</vt:lpstr>
      <vt:lpstr>Times New Roman</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Administrator</cp:lastModifiedBy>
  <cp:revision>39</cp:revision>
  <dcterms:created xsi:type="dcterms:W3CDTF">2021-07-16T02:46:11Z</dcterms:created>
  <dcterms:modified xsi:type="dcterms:W3CDTF">2024-01-21T13:38:50Z</dcterms:modified>
</cp:coreProperties>
</file>