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96" r:id="rId1"/>
  </p:sldMasterIdLst>
  <p:notesMasterIdLst>
    <p:notesMasterId r:id="rId14"/>
  </p:notesMasterIdLst>
  <p:sldIdLst>
    <p:sldId id="271" r:id="rId2"/>
    <p:sldId id="273" r:id="rId3"/>
    <p:sldId id="275" r:id="rId4"/>
    <p:sldId id="276" r:id="rId5"/>
    <p:sldId id="277" r:id="rId6"/>
    <p:sldId id="278" r:id="rId7"/>
    <p:sldId id="279" r:id="rId8"/>
    <p:sldId id="280" r:id="rId9"/>
    <p:sldId id="281" r:id="rId10"/>
    <p:sldId id="282" r:id="rId11"/>
    <p:sldId id="284" r:id="rId12"/>
    <p:sldId id="28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51"/>
  </p:normalViewPr>
  <p:slideViewPr>
    <p:cSldViewPr snapToGrid="0" snapToObjects="1">
      <p:cViewPr varScale="1">
        <p:scale>
          <a:sx n="68" d="100"/>
          <a:sy n="68" d="100"/>
        </p:scale>
        <p:origin x="79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618022-E933-4E3C-84CD-EE7EFB5FD289}" type="datetimeFigureOut">
              <a:rPr lang="en-US" smtClean="0"/>
              <a:t>08/02/2023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FDDAD6-9265-485C-AD58-15DC3CA9454F}" type="slidenum">
              <a:rPr lang="en-US" smtClean="0"/>
              <a:t>‹#›</a:t>
            </a:fld>
            <a:endParaRPr lang="en-US"/>
          </a:p>
        </p:txBody>
      </p:sp>
    </p:spTree>
    <p:extLst>
      <p:ext uri="{BB962C8B-B14F-4D97-AF65-F5344CB8AC3E}">
        <p14:creationId xmlns:p14="http://schemas.microsoft.com/office/powerpoint/2010/main" val="2612709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D7AD7-6865-4A15-A714-25568BB712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E66A1E-A3A7-4D39-84A3-0509604DD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BB6CF5-6BFF-4E0F-A3AA-F1431EFA8F9B}"/>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5" name="Footer Placeholder 4">
            <a:extLst>
              <a:ext uri="{FF2B5EF4-FFF2-40B4-BE49-F238E27FC236}">
                <a16:creationId xmlns:a16="http://schemas.microsoft.com/office/drawing/2014/main" id="{E3BB2A5F-E08F-4CCF-832A-DCA9BDD0C6FE}"/>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F2B8270C-DC87-4C78-989B-4D54FEECD398}"/>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3218487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9D7DC-5C5F-4D77-B43F-3938FDC7C8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86ADD6-517E-4F36-B1EE-337E20640DE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DA5941-D1F0-44C7-B013-30D3C7585712}"/>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5" name="Footer Placeholder 4">
            <a:extLst>
              <a:ext uri="{FF2B5EF4-FFF2-40B4-BE49-F238E27FC236}">
                <a16:creationId xmlns:a16="http://schemas.microsoft.com/office/drawing/2014/main" id="{CAD71BF5-BA92-4D21-88C6-9B994CC633D4}"/>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E02F4864-1E6E-4291-BA85-7979BA798237}"/>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242062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FE0F41-AB23-471F-B4D0-70D2D23BB7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89CB4C-AFDB-4A3A-B530-A92102A6BE9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505CA-FEFC-48ED-A771-C277ECE237E2}"/>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5" name="Footer Placeholder 4">
            <a:extLst>
              <a:ext uri="{FF2B5EF4-FFF2-40B4-BE49-F238E27FC236}">
                <a16:creationId xmlns:a16="http://schemas.microsoft.com/office/drawing/2014/main" id="{B74141CC-1162-42E3-B9E9-F0564C51C138}"/>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DE1D2F3C-9014-4736-8963-C7110CFEE886}"/>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384877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B6FF7-2791-41CB-A979-084977D40E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955DD5-513A-4356-BA41-D67C663E81F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D62EB-85E9-4707-BB14-E0B48E9E2724}"/>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5" name="Footer Placeholder 4">
            <a:extLst>
              <a:ext uri="{FF2B5EF4-FFF2-40B4-BE49-F238E27FC236}">
                <a16:creationId xmlns:a16="http://schemas.microsoft.com/office/drawing/2014/main" id="{60B14881-3036-4AD9-98E1-172354BF5A5C}"/>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48DC66B9-1F85-454A-9D69-E920BF623D76}"/>
              </a:ext>
            </a:extLst>
          </p:cNvPr>
          <p:cNvSpPr>
            <a:spLocks noGrp="1"/>
          </p:cNvSpPr>
          <p:nvPr>
            <p:ph type="sldNum" sz="quarter" idx="12"/>
          </p:nvPr>
        </p:nvSpPr>
        <p:spPr/>
        <p:txBody>
          <a:bodyPr/>
          <a:lstStyle/>
          <a:p>
            <a:fld id="{E0600755-D1C8-6B46-AEDB-81690690640B}" type="slidenum">
              <a:rPr lang="x-none" smtClean="0"/>
              <a:t>‹#›</a:t>
            </a:fld>
            <a:endParaRPr lang="x-none"/>
          </a:p>
        </p:txBody>
      </p:sp>
      <p:pic>
        <p:nvPicPr>
          <p:cNvPr id="7" name="Content Placeholder 4">
            <a:extLst>
              <a:ext uri="{FF2B5EF4-FFF2-40B4-BE49-F238E27FC236}">
                <a16:creationId xmlns:a16="http://schemas.microsoft.com/office/drawing/2014/main" id="{1EA6D734-A649-497D-A565-99E2DC9273DE}"/>
              </a:ext>
            </a:extLst>
          </p:cNvPr>
          <p:cNvPicPr>
            <a:picLocks noChangeAspect="1"/>
          </p:cNvPicPr>
          <p:nvPr userDrawn="1"/>
        </p:nvPicPr>
        <p:blipFill rotWithShape="1">
          <a:blip r:embed="rId2"/>
          <a:srcRect t="7737" b="7737"/>
          <a:stretch/>
        </p:blipFill>
        <p:spPr>
          <a:xfrm>
            <a:off x="0" y="0"/>
            <a:ext cx="12192000" cy="6858000"/>
          </a:xfrm>
          <a:prstGeom prst="rect">
            <a:avLst/>
          </a:prstGeom>
        </p:spPr>
      </p:pic>
    </p:spTree>
    <p:extLst>
      <p:ext uri="{BB962C8B-B14F-4D97-AF65-F5344CB8AC3E}">
        <p14:creationId xmlns:p14="http://schemas.microsoft.com/office/powerpoint/2010/main" val="123421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417F3-0DA6-4A27-B772-985B754DD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789E56-B8F8-4BC7-A9F8-1D90924DD2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3359257-1864-4446-A2AE-BC390F3D9F2B}"/>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5" name="Footer Placeholder 4">
            <a:extLst>
              <a:ext uri="{FF2B5EF4-FFF2-40B4-BE49-F238E27FC236}">
                <a16:creationId xmlns:a16="http://schemas.microsoft.com/office/drawing/2014/main" id="{25EC8021-781C-4096-8C9F-5EE65C95C540}"/>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B1DFEA3B-583F-41CA-B48F-0BDF27D85010}"/>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3707603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0DA0B-02FA-4E87-8072-F6344502B5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3D3BC3-182C-441C-975B-9D15F93153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BC10CA-23B2-498D-B0E6-2DD3B79486C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44DCDD-71BC-460F-BC60-ACD43AF15910}"/>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6" name="Footer Placeholder 5">
            <a:extLst>
              <a:ext uri="{FF2B5EF4-FFF2-40B4-BE49-F238E27FC236}">
                <a16:creationId xmlns:a16="http://schemas.microsoft.com/office/drawing/2014/main" id="{4C1A7565-B4F5-49B7-A17A-3FB7772C4A4F}"/>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2A293CD6-222D-427F-ACA5-CC82E0906660}"/>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87971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BA269-3D61-4208-9192-7CE7058C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B6D8DA-09D0-4B5D-B4BF-D3F957D342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85B6E5F-1634-416B-BA9A-ACF8A04E1C4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722907-C0BA-4810-9214-EFDCFE7ED4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842EAA-118B-4469-88E5-33D4AA499A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E9CF7A-2A4B-4F26-85F8-CF6939D409B9}"/>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8" name="Footer Placeholder 7">
            <a:extLst>
              <a:ext uri="{FF2B5EF4-FFF2-40B4-BE49-F238E27FC236}">
                <a16:creationId xmlns:a16="http://schemas.microsoft.com/office/drawing/2014/main" id="{136497BD-DB12-4039-86C9-41DC614FE9F3}"/>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id="{6850EB33-156C-46DB-9305-CBDBA33486E2}"/>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2880949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C3855-DDE4-4487-AB44-897D33B14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4F0E7D-2FEC-4BB0-B2E9-4396542FBEE5}"/>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4" name="Footer Placeholder 3">
            <a:extLst>
              <a:ext uri="{FF2B5EF4-FFF2-40B4-BE49-F238E27FC236}">
                <a16:creationId xmlns:a16="http://schemas.microsoft.com/office/drawing/2014/main" id="{DAA8CC87-81D0-44A7-A1D0-53C00FF80F23}"/>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id="{6B322FE3-9C2E-4F3E-B310-74D8501036E5}"/>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402607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FDDC26-4E60-4CEE-A986-63C8130543F2}"/>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3" name="Footer Placeholder 2">
            <a:extLst>
              <a:ext uri="{FF2B5EF4-FFF2-40B4-BE49-F238E27FC236}">
                <a16:creationId xmlns:a16="http://schemas.microsoft.com/office/drawing/2014/main" id="{93BB1CC7-006B-4668-95BC-8DB87BA4F5DA}"/>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id="{11CB283B-96ED-4207-91B6-524305F03E7C}"/>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3807425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A303-6EDB-41DE-B7A3-C08EB2DD5A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85EFD1-20D4-4130-8343-A77D6DB96D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94821D5-4516-4502-BBB4-C3FFEEC2AB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34896DC-6B71-4C27-AF6F-53271471277E}"/>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6" name="Footer Placeholder 5">
            <a:extLst>
              <a:ext uri="{FF2B5EF4-FFF2-40B4-BE49-F238E27FC236}">
                <a16:creationId xmlns:a16="http://schemas.microsoft.com/office/drawing/2014/main" id="{372F979D-2258-4636-8D21-FBE323CA95DF}"/>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D558066A-925A-4DEF-BA25-98370E116CC0}"/>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227612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51DAB-3BD8-4354-ABFA-C796A3D5CF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855C31-452F-42CC-A582-1879015EBC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9B9D8B-5358-424F-ACB5-57959B7609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244C83-4E1E-4469-B026-79486BEA71AC}"/>
              </a:ext>
            </a:extLst>
          </p:cNvPr>
          <p:cNvSpPr>
            <a:spLocks noGrp="1"/>
          </p:cNvSpPr>
          <p:nvPr>
            <p:ph type="dt" sz="half" idx="10"/>
          </p:nvPr>
        </p:nvSpPr>
        <p:spPr/>
        <p:txBody>
          <a:bodyPr/>
          <a:lstStyle/>
          <a:p>
            <a:fld id="{AB0018BF-1DEF-AF45-856A-D94288752618}" type="datetimeFigureOut">
              <a:rPr lang="x-none" smtClean="0"/>
              <a:t>08/02/2023</a:t>
            </a:fld>
            <a:endParaRPr lang="x-none"/>
          </a:p>
        </p:txBody>
      </p:sp>
      <p:sp>
        <p:nvSpPr>
          <p:cNvPr id="6" name="Footer Placeholder 5">
            <a:extLst>
              <a:ext uri="{FF2B5EF4-FFF2-40B4-BE49-F238E27FC236}">
                <a16:creationId xmlns:a16="http://schemas.microsoft.com/office/drawing/2014/main" id="{BD039CDB-DC5D-4E45-8960-08278BBE7B6B}"/>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5C17FF4B-6EB4-4EB5-8FBC-19BF6D3E7E2F}"/>
              </a:ext>
            </a:extLst>
          </p:cNvPr>
          <p:cNvSpPr>
            <a:spLocks noGrp="1"/>
          </p:cNvSpPr>
          <p:nvPr>
            <p:ph type="sldNum" sz="quarter" idx="12"/>
          </p:nvPr>
        </p:nvSpPr>
        <p:spPr/>
        <p:txBody>
          <a:bodyPr/>
          <a:lstStyle/>
          <a:p>
            <a:fld id="{E0600755-D1C8-6B46-AEDB-81690690640B}" type="slidenum">
              <a:rPr lang="x-none" smtClean="0"/>
              <a:t>‹#›</a:t>
            </a:fld>
            <a:endParaRPr lang="x-none"/>
          </a:p>
        </p:txBody>
      </p:sp>
    </p:spTree>
    <p:extLst>
      <p:ext uri="{BB962C8B-B14F-4D97-AF65-F5344CB8AC3E}">
        <p14:creationId xmlns:p14="http://schemas.microsoft.com/office/powerpoint/2010/main" val="1351671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15182B-0A6C-417E-820D-5B695AEF40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B25E91-6CA3-45CA-B3F0-F4752A1A01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E2CE53-0CE6-4B0D-9B7E-6220338A00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0018BF-1DEF-AF45-856A-D94288752618}" type="datetimeFigureOut">
              <a:rPr lang="x-none" smtClean="0"/>
              <a:t>08/02/2023</a:t>
            </a:fld>
            <a:endParaRPr lang="x-none"/>
          </a:p>
        </p:txBody>
      </p:sp>
      <p:sp>
        <p:nvSpPr>
          <p:cNvPr id="5" name="Footer Placeholder 4">
            <a:extLst>
              <a:ext uri="{FF2B5EF4-FFF2-40B4-BE49-F238E27FC236}">
                <a16:creationId xmlns:a16="http://schemas.microsoft.com/office/drawing/2014/main" id="{0C4A08E8-13DE-40FA-97B0-A5FDD787C4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id="{8F30829E-4D33-4769-8AB3-73C5EA0C02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00755-D1C8-6B46-AEDB-81690690640B}" type="slidenum">
              <a:rPr lang="x-none" smtClean="0"/>
              <a:t>‹#›</a:t>
            </a:fld>
            <a:endParaRPr lang="x-none"/>
          </a:p>
        </p:txBody>
      </p:sp>
    </p:spTree>
    <p:extLst>
      <p:ext uri="{BB962C8B-B14F-4D97-AF65-F5344CB8AC3E}">
        <p14:creationId xmlns:p14="http://schemas.microsoft.com/office/powerpoint/2010/main" val="6048480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320802" y="158043"/>
            <a:ext cx="9581660" cy="475003"/>
          </a:xfrm>
          <a:prstGeom prst="round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b="1" dirty="0">
                <a:solidFill>
                  <a:srgbClr val="FF0000"/>
                </a:solidFill>
                <a:latin typeface="Times New Roman" panose="02020603050405020304" pitchFamily="18" charset="0"/>
                <a:cs typeface="Times New Roman" panose="02020603050405020304" pitchFamily="18" charset="0"/>
              </a:rPr>
              <a:t>LUYỆN TẬP</a:t>
            </a:r>
          </a:p>
        </p:txBody>
      </p:sp>
      <p:pic>
        <p:nvPicPr>
          <p:cNvPr id="7" name="Picture 6">
            <a:extLst>
              <a:ext uri="{FF2B5EF4-FFF2-40B4-BE49-F238E27FC236}">
                <a16:creationId xmlns:a16="http://schemas.microsoft.com/office/drawing/2014/main" id="{22231808-4386-5E43-8295-3F201E9119DF}"/>
              </a:ext>
            </a:extLst>
          </p:cNvPr>
          <p:cNvPicPr>
            <a:picLocks noChangeAspect="1"/>
          </p:cNvPicPr>
          <p:nvPr/>
        </p:nvPicPr>
        <p:blipFill>
          <a:blip r:embed="rId2"/>
          <a:stretch>
            <a:fillRect/>
          </a:stretch>
        </p:blipFill>
        <p:spPr>
          <a:xfrm>
            <a:off x="11040533" y="-79024"/>
            <a:ext cx="1151467" cy="1151467"/>
          </a:xfrm>
          <a:prstGeom prst="rect">
            <a:avLst/>
          </a:prstGeom>
        </p:spPr>
      </p:pic>
      <p:sp>
        <p:nvSpPr>
          <p:cNvPr id="10" name="Rectangle 9"/>
          <p:cNvSpPr/>
          <p:nvPr/>
        </p:nvSpPr>
        <p:spPr>
          <a:xfrm>
            <a:off x="1458873" y="1039306"/>
            <a:ext cx="9581660" cy="1077218"/>
          </a:xfrm>
          <a:prstGeom prst="rect">
            <a:avLst/>
          </a:prstGeom>
        </p:spPr>
        <p:txBody>
          <a:bodyPr wrap="square">
            <a:spAutoFit/>
          </a:bodyPr>
          <a:lstStyle/>
          <a:p>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1: </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kê</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nội</a:t>
            </a:r>
            <a:r>
              <a:rPr lang="en-US" sz="3200" dirty="0">
                <a:latin typeface="Times New Roman" panose="02020603050405020304" pitchFamily="18" charset="0"/>
                <a:cs typeface="Times New Roman" panose="02020603050405020304" pitchFamily="18" charset="0"/>
              </a:rPr>
              <a:t> dung </a:t>
            </a:r>
            <a:r>
              <a:rPr lang="en-US" sz="3200" dirty="0" err="1">
                <a:latin typeface="Times New Roman" panose="02020603050405020304" pitchFamily="18" charset="0"/>
                <a:cs typeface="Times New Roman" panose="02020603050405020304" pitchFamily="18" charset="0"/>
              </a:rPr>
              <a:t>dưới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nước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Lang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Lạc</a:t>
            </a:r>
            <a:endParaRPr lang="en-US" sz="3200"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1CEBBF1A-A81C-4E28-AE5C-485F203C916F}"/>
              </a:ext>
            </a:extLst>
          </p:cNvPr>
          <p:cNvGraphicFramePr>
            <a:graphicFrameLocks noGrp="1"/>
          </p:cNvGraphicFramePr>
          <p:nvPr>
            <p:extLst>
              <p:ext uri="{D42A27DB-BD31-4B8C-83A1-F6EECF244321}">
                <p14:modId xmlns:p14="http://schemas.microsoft.com/office/powerpoint/2010/main" val="44566897"/>
              </p:ext>
            </p:extLst>
          </p:nvPr>
        </p:nvGraphicFramePr>
        <p:xfrm>
          <a:off x="1730326" y="2377439"/>
          <a:ext cx="8773551" cy="4164037"/>
        </p:xfrm>
        <a:graphic>
          <a:graphicData uri="http://schemas.openxmlformats.org/drawingml/2006/table">
            <a:tbl>
              <a:tblPr firstRow="1" firstCol="1" bandRow="1">
                <a:tableStyleId>{5C22544A-7EE6-4342-B048-85BDC9FD1C3A}</a:tableStyleId>
              </a:tblPr>
              <a:tblGrid>
                <a:gridCol w="2923923">
                  <a:extLst>
                    <a:ext uri="{9D8B030D-6E8A-4147-A177-3AD203B41FA5}">
                      <a16:colId xmlns:a16="http://schemas.microsoft.com/office/drawing/2014/main" val="700097671"/>
                    </a:ext>
                  </a:extLst>
                </a:gridCol>
                <a:gridCol w="2924814">
                  <a:extLst>
                    <a:ext uri="{9D8B030D-6E8A-4147-A177-3AD203B41FA5}">
                      <a16:colId xmlns:a16="http://schemas.microsoft.com/office/drawing/2014/main" val="4120271378"/>
                    </a:ext>
                  </a:extLst>
                </a:gridCol>
                <a:gridCol w="2924814">
                  <a:extLst>
                    <a:ext uri="{9D8B030D-6E8A-4147-A177-3AD203B41FA5}">
                      <a16:colId xmlns:a16="http://schemas.microsoft.com/office/drawing/2014/main" val="547233240"/>
                    </a:ext>
                  </a:extLst>
                </a:gridCol>
              </a:tblGrid>
              <a:tr h="897304">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Nội</a:t>
                      </a:r>
                      <a:r>
                        <a:rPr lang="en-US" sz="2800" b="1" dirty="0">
                          <a:effectLst/>
                          <a:latin typeface="Times New Roman" panose="02020603050405020304" pitchFamily="18" charset="0"/>
                          <a:cs typeface="Times New Roman" panose="02020603050405020304" pitchFamily="18" charset="0"/>
                        </a:rPr>
                        <a:t> dung</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b"/>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Nước Văn Lang</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b"/>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Nước Âu Lạc</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6336603"/>
                  </a:ext>
                </a:extLst>
              </a:tr>
              <a:tr h="1088911">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Thời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gian</a:t>
                      </a:r>
                      <a:r>
                        <a:rPr lang="en-US" sz="2800" b="1" dirty="0">
                          <a:effectLst/>
                          <a:latin typeface="Times New Roman" panose="02020603050405020304" pitchFamily="18" charset="0"/>
                          <a:cs typeface="Times New Roman" panose="02020603050405020304" pitchFamily="18" charset="0"/>
                        </a:rPr>
                        <a:t> ra </a:t>
                      </a:r>
                      <a:r>
                        <a:rPr lang="en-US" sz="2800" b="1" dirty="0" err="1">
                          <a:effectLst/>
                          <a:latin typeface="Times New Roman" panose="02020603050405020304" pitchFamily="18" charset="0"/>
                          <a:cs typeface="Times New Roman" panose="02020603050405020304" pitchFamily="18" charset="0"/>
                        </a:rPr>
                        <a:t>đời</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ctr"/>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 </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 </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6895178"/>
                  </a:ext>
                </a:extLst>
              </a:tr>
              <a:tr h="1088911">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Đứng</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đầu</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nhà</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nước</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ctr"/>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 </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 </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6524085"/>
                  </a:ext>
                </a:extLst>
              </a:tr>
              <a:tr h="1088911">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Kinh</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đô</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ctr"/>
                </a:tc>
                <a:tc>
                  <a:txBody>
                    <a:bodyPr/>
                    <a:lstStyle/>
                    <a:p>
                      <a:pPr indent="254000" algn="ctr">
                        <a:lnSpc>
                          <a:spcPct val="115000"/>
                        </a:lnSpc>
                        <a:spcAft>
                          <a:spcPts val="0"/>
                        </a:spcAft>
                      </a:pPr>
                      <a:r>
                        <a:rPr lang="en-US" sz="2800" b="1" dirty="0">
                          <a:effectLst/>
                          <a:latin typeface="Times New Roman" panose="02020603050405020304" pitchFamily="18" charset="0"/>
                          <a:cs typeface="Times New Roman" panose="02020603050405020304" pitchFamily="18" charset="0"/>
                        </a:rPr>
                        <a:t>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tc>
                  <a:txBody>
                    <a:bodyPr/>
                    <a:lstStyle/>
                    <a:p>
                      <a:pPr indent="254000" algn="ctr">
                        <a:lnSpc>
                          <a:spcPct val="115000"/>
                        </a:lnSpc>
                        <a:spcAft>
                          <a:spcPts val="0"/>
                        </a:spcAft>
                      </a:pPr>
                      <a:r>
                        <a:rPr lang="en-US" sz="2800" b="1" dirty="0">
                          <a:effectLst/>
                          <a:latin typeface="Times New Roman" panose="02020603050405020304" pitchFamily="18" charset="0"/>
                          <a:cs typeface="Times New Roman" panose="02020603050405020304" pitchFamily="18" charset="0"/>
                        </a:rPr>
                        <a:t>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1867368"/>
                  </a:ext>
                </a:extLst>
              </a:tr>
            </a:tbl>
          </a:graphicData>
        </a:graphic>
      </p:graphicFrame>
    </p:spTree>
    <p:extLst>
      <p:ext uri="{BB962C8B-B14F-4D97-AF65-F5344CB8AC3E}">
        <p14:creationId xmlns:p14="http://schemas.microsoft.com/office/powerpoint/2010/main" val="555100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par>
                                <p:cTn id="17" presetID="42" presetClass="exit" presetSubtype="0" fill="hold" grpId="1" nodeType="withEffect">
                                  <p:stCondLst>
                                    <p:cond delay="0"/>
                                  </p:stCondLst>
                                  <p:childTnLst>
                                    <p:animEffect transition="out" filter="fade">
                                      <p:cBhvr>
                                        <p:cTn id="18" dur="1000"/>
                                        <p:tgtEl>
                                          <p:spTgt spid="10"/>
                                        </p:tgtEl>
                                      </p:cBhvr>
                                    </p:animEffect>
                                    <p:anim calcmode="lin" valueType="num">
                                      <p:cBhvr>
                                        <p:cTn id="19" dur="1000"/>
                                        <p:tgtEl>
                                          <p:spTgt spid="10"/>
                                        </p:tgtEl>
                                        <p:attrNameLst>
                                          <p:attrName>ppt_x</p:attrName>
                                        </p:attrNameLst>
                                      </p:cBhvr>
                                      <p:tavLst>
                                        <p:tav tm="0">
                                          <p:val>
                                            <p:strVal val="ppt_x"/>
                                          </p:val>
                                        </p:tav>
                                        <p:tav tm="100000">
                                          <p:val>
                                            <p:strVal val="ppt_x"/>
                                          </p:val>
                                        </p:tav>
                                      </p:tavLst>
                                    </p:anim>
                                    <p:anim calcmode="lin" valueType="num">
                                      <p:cBhvr>
                                        <p:cTn id="20" dur="1000"/>
                                        <p:tgtEl>
                                          <p:spTgt spid="10"/>
                                        </p:tgtEl>
                                        <p:attrNameLst>
                                          <p:attrName>ppt_y</p:attrName>
                                        </p:attrNameLst>
                                      </p:cBhvr>
                                      <p:tavLst>
                                        <p:tav tm="0">
                                          <p:val>
                                            <p:strVal val="ppt_y"/>
                                          </p:val>
                                        </p:tav>
                                        <p:tav tm="100000">
                                          <p:val>
                                            <p:strVal val="ppt_y+.1"/>
                                          </p:val>
                                        </p:tav>
                                      </p:tavLst>
                                    </p:anim>
                                    <p:set>
                                      <p:cBhvr>
                                        <p:cTn id="21" dur="1" fill="hold">
                                          <p:stCondLst>
                                            <p:cond delay="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08853"/>
            <a:ext cx="11353800" cy="5683983"/>
          </a:xfrm>
        </p:spPr>
        <p:txBody>
          <a:bodyPr>
            <a:normAutofit/>
          </a:bodyPr>
          <a:lstStyle/>
          <a:p>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5. </a:t>
            </a:r>
            <a:r>
              <a:rPr lang="en-US" dirty="0" err="1">
                <a:latin typeface="Times New Roman" panose="02020603050405020304" pitchFamily="18" charset="0"/>
                <a:cs typeface="Times New Roman" panose="02020603050405020304" pitchFamily="18" charset="0"/>
              </a:rPr>
              <a:t>Giỗ</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Vương</a:t>
            </a:r>
            <a:r>
              <a:rPr lang="en-US" dirty="0">
                <a:latin typeface="Times New Roman" panose="02020603050405020304" pitchFamily="18" charset="0"/>
                <a:cs typeface="Times New Roman" panose="02020603050405020304" pitchFamily="18" charset="0"/>
              </a:rPr>
              <a:t> hang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diễn</a:t>
            </a:r>
            <a:r>
              <a:rPr lang="en-US" dirty="0">
                <a:latin typeface="Times New Roman" panose="02020603050405020304" pitchFamily="18" charset="0"/>
                <a:cs typeface="Times New Roman" panose="02020603050405020304" pitchFamily="18" charset="0"/>
              </a:rPr>
              <a:t> ra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Mùng</a:t>
            </a:r>
            <a:r>
              <a:rPr lang="en-US" dirty="0">
                <a:latin typeface="Times New Roman" panose="02020603050405020304" pitchFamily="18" charset="0"/>
                <a:cs typeface="Times New Roman" panose="02020603050405020304" pitchFamily="18" charset="0"/>
              </a:rPr>
              <a:t> 7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Mùng</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Mùng</a:t>
            </a:r>
            <a:r>
              <a:rPr lang="en-US" dirty="0">
                <a:latin typeface="Times New Roman" panose="02020603050405020304" pitchFamily="18" charset="0"/>
                <a:cs typeface="Times New Roman" panose="02020603050405020304" pitchFamily="18" charset="0"/>
              </a:rPr>
              <a:t> 9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Mùng</a:t>
            </a:r>
            <a:r>
              <a:rPr lang="en-US" dirty="0">
                <a:latin typeface="Times New Roman" panose="02020603050405020304" pitchFamily="18" charset="0"/>
                <a:cs typeface="Times New Roman" panose="02020603050405020304" pitchFamily="18" charset="0"/>
              </a:rPr>
              <a:t> 10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850AB4B8-848D-4643-BAF0-24DC0C71D0DC}"/>
              </a:ext>
            </a:extLst>
          </p:cNvPr>
          <p:cNvSpPr/>
          <p:nvPr/>
        </p:nvSpPr>
        <p:spPr>
          <a:xfrm>
            <a:off x="582636" y="5197572"/>
            <a:ext cx="891248" cy="68492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rPr>
              <a:t>D</a:t>
            </a:r>
          </a:p>
        </p:txBody>
      </p:sp>
    </p:spTree>
    <p:extLst>
      <p:ext uri="{BB962C8B-B14F-4D97-AF65-F5344CB8AC3E}">
        <p14:creationId xmlns:p14="http://schemas.microsoft.com/office/powerpoint/2010/main" val="753440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2684583"/>
            <a:ext cx="11353800" cy="3308253"/>
          </a:xfrm>
        </p:spPr>
        <p:txBody>
          <a:bodyPr>
            <a:normAutofit fontScale="90000"/>
          </a:bodyPr>
          <a:lstStyle/>
          <a:p>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thuyết</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Rồng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cháu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tiễn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nay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11A40C21-6B12-451C-8928-C7B257E76860}"/>
              </a:ext>
            </a:extLst>
          </p:cNvPr>
          <p:cNvSpPr/>
          <p:nvPr/>
        </p:nvSpPr>
        <p:spPr>
          <a:xfrm>
            <a:off x="2194560" y="548640"/>
            <a:ext cx="8215532" cy="15755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latin typeface="Times New Roman" panose="02020603050405020304" pitchFamily="18" charset="0"/>
                <a:cs typeface="Times New Roman" panose="02020603050405020304" pitchFamily="18" charset="0"/>
              </a:rPr>
              <a:t>LUYỆN TẬP</a:t>
            </a:r>
          </a:p>
        </p:txBody>
      </p:sp>
    </p:spTree>
    <p:extLst>
      <p:ext uri="{BB962C8B-B14F-4D97-AF65-F5344CB8AC3E}">
        <p14:creationId xmlns:p14="http://schemas.microsoft.com/office/powerpoint/2010/main" val="629850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950742" y="1519311"/>
            <a:ext cx="11353800" cy="5261316"/>
          </a:xfrm>
        </p:spPr>
        <p:txBody>
          <a:bodyPr>
            <a:normAutofit/>
          </a:bodyPr>
          <a:lstStyle/>
          <a:p>
            <a:r>
              <a:rPr lang="en-US" dirty="0"/>
              <a:t>"</a:t>
            </a:r>
            <a:r>
              <a:rPr lang="en-US" dirty="0" err="1">
                <a:latin typeface="Times New Roman" panose="02020603050405020304" pitchFamily="18" charset="0"/>
                <a:cs typeface="Times New Roman" panose="02020603050405020304" pitchFamily="18" charset="0"/>
              </a:rPr>
              <a:t>Đồng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thuyết"Con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cháu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đếu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nguồn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Truyền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Nam:</a:t>
            </a:r>
            <a:br>
              <a:rPr lang="en-US" dirty="0">
                <a:latin typeface="Times New Roman" panose="02020603050405020304" pitchFamily="18" charset="0"/>
                <a:cs typeface="Times New Roman" panose="02020603050405020304" pitchFamily="18" charset="0"/>
              </a:rPr>
            </a:br>
            <a:r>
              <a:rPr lang="en-US" i="1"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Bâu</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ơi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thương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lấy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bí</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cùng</a:t>
            </a:r>
            <a:br>
              <a:rPr lang="en-US" dirty="0">
                <a:latin typeface="Times New Roman" panose="02020603050405020304" pitchFamily="18" charset="0"/>
                <a:cs typeface="Times New Roman" panose="02020603050405020304" pitchFamily="18" charset="0"/>
              </a:rPr>
            </a:br>
            <a:r>
              <a:rPr lang="en-US" i="1" dirty="0" err="1">
                <a:latin typeface="Times New Roman" panose="02020603050405020304" pitchFamily="18" charset="0"/>
                <a:cs typeface="Times New Roman" panose="02020603050405020304" pitchFamily="18" charset="0"/>
              </a:rPr>
              <a:t>Tuy</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rằng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khác</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giống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nhưng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chung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một</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giàn</a:t>
            </a:r>
            <a:r>
              <a:rPr lang="en-US" i="1"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457020CD-AF81-4DC2-BEDB-AFBA0B09D31D}"/>
              </a:ext>
            </a:extLst>
          </p:cNvPr>
          <p:cNvSpPr/>
          <p:nvPr/>
        </p:nvSpPr>
        <p:spPr>
          <a:xfrm>
            <a:off x="1800664" y="77373"/>
            <a:ext cx="8215532" cy="15755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latin typeface="Times New Roman" panose="02020603050405020304" pitchFamily="18" charset="0"/>
                <a:cs typeface="Times New Roman" panose="02020603050405020304" pitchFamily="18" charset="0"/>
              </a:rPr>
              <a:t>LUYỆN TẬP</a:t>
            </a:r>
          </a:p>
        </p:txBody>
      </p:sp>
    </p:spTree>
    <p:extLst>
      <p:ext uri="{BB962C8B-B14F-4D97-AF65-F5344CB8AC3E}">
        <p14:creationId xmlns:p14="http://schemas.microsoft.com/office/powerpoint/2010/main" val="3517198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320802" y="158043"/>
            <a:ext cx="9581660" cy="475003"/>
          </a:xfrm>
          <a:prstGeom prst="round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b="1" dirty="0">
                <a:solidFill>
                  <a:srgbClr val="FF0000"/>
                </a:solidFill>
                <a:latin typeface="Times New Roman" panose="02020603050405020304" pitchFamily="18" charset="0"/>
                <a:cs typeface="Times New Roman" panose="02020603050405020304" pitchFamily="18" charset="0"/>
              </a:rPr>
              <a:t>LUYỆN TẬP</a:t>
            </a:r>
          </a:p>
        </p:txBody>
      </p:sp>
      <p:pic>
        <p:nvPicPr>
          <p:cNvPr id="7" name="Picture 6">
            <a:extLst>
              <a:ext uri="{FF2B5EF4-FFF2-40B4-BE49-F238E27FC236}">
                <a16:creationId xmlns:a16="http://schemas.microsoft.com/office/drawing/2014/main" id="{22231808-4386-5E43-8295-3F201E9119DF}"/>
              </a:ext>
            </a:extLst>
          </p:cNvPr>
          <p:cNvPicPr>
            <a:picLocks noChangeAspect="1"/>
          </p:cNvPicPr>
          <p:nvPr/>
        </p:nvPicPr>
        <p:blipFill>
          <a:blip r:embed="rId2"/>
          <a:stretch>
            <a:fillRect/>
          </a:stretch>
        </p:blipFill>
        <p:spPr>
          <a:xfrm>
            <a:off x="11040533" y="-79024"/>
            <a:ext cx="1151467" cy="1151467"/>
          </a:xfrm>
          <a:prstGeom prst="rect">
            <a:avLst/>
          </a:prstGeom>
        </p:spPr>
      </p:pic>
      <p:sp>
        <p:nvSpPr>
          <p:cNvPr id="10" name="Rectangle 9"/>
          <p:cNvSpPr/>
          <p:nvPr/>
        </p:nvSpPr>
        <p:spPr>
          <a:xfrm>
            <a:off x="1458873" y="1039306"/>
            <a:ext cx="9581660" cy="1077218"/>
          </a:xfrm>
          <a:prstGeom prst="rect">
            <a:avLst/>
          </a:prstGeom>
        </p:spPr>
        <p:txBody>
          <a:bodyPr wrap="square">
            <a:spAutoFit/>
          </a:bodyPr>
          <a:lstStyle/>
          <a:p>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1: </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kê</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nội</a:t>
            </a:r>
            <a:r>
              <a:rPr lang="en-US" sz="3200" dirty="0">
                <a:latin typeface="Times New Roman" panose="02020603050405020304" pitchFamily="18" charset="0"/>
                <a:cs typeface="Times New Roman" panose="02020603050405020304" pitchFamily="18" charset="0"/>
              </a:rPr>
              <a:t> dung </a:t>
            </a:r>
            <a:r>
              <a:rPr lang="en-US" sz="3200" dirty="0" err="1">
                <a:latin typeface="Times New Roman" panose="02020603050405020304" pitchFamily="18" charset="0"/>
                <a:cs typeface="Times New Roman" panose="02020603050405020304" pitchFamily="18" charset="0"/>
              </a:rPr>
              <a:t>dưới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nước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Lang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Lạc</a:t>
            </a:r>
            <a:endParaRPr lang="en-US" sz="3200"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1CEBBF1A-A81C-4E28-AE5C-485F203C916F}"/>
              </a:ext>
            </a:extLst>
          </p:cNvPr>
          <p:cNvGraphicFramePr>
            <a:graphicFrameLocks noGrp="1"/>
          </p:cNvGraphicFramePr>
          <p:nvPr>
            <p:extLst>
              <p:ext uri="{D42A27DB-BD31-4B8C-83A1-F6EECF244321}">
                <p14:modId xmlns:p14="http://schemas.microsoft.com/office/powerpoint/2010/main" val="1114131051"/>
              </p:ext>
            </p:extLst>
          </p:nvPr>
        </p:nvGraphicFramePr>
        <p:xfrm>
          <a:off x="1730326" y="2377439"/>
          <a:ext cx="8773551" cy="4507940"/>
        </p:xfrm>
        <a:graphic>
          <a:graphicData uri="http://schemas.openxmlformats.org/drawingml/2006/table">
            <a:tbl>
              <a:tblPr firstRow="1" firstCol="1" bandRow="1">
                <a:tableStyleId>{5C22544A-7EE6-4342-B048-85BDC9FD1C3A}</a:tableStyleId>
              </a:tblPr>
              <a:tblGrid>
                <a:gridCol w="2923923">
                  <a:extLst>
                    <a:ext uri="{9D8B030D-6E8A-4147-A177-3AD203B41FA5}">
                      <a16:colId xmlns:a16="http://schemas.microsoft.com/office/drawing/2014/main" val="700097671"/>
                    </a:ext>
                  </a:extLst>
                </a:gridCol>
                <a:gridCol w="2924814">
                  <a:extLst>
                    <a:ext uri="{9D8B030D-6E8A-4147-A177-3AD203B41FA5}">
                      <a16:colId xmlns:a16="http://schemas.microsoft.com/office/drawing/2014/main" val="4120271378"/>
                    </a:ext>
                  </a:extLst>
                </a:gridCol>
                <a:gridCol w="2924814">
                  <a:extLst>
                    <a:ext uri="{9D8B030D-6E8A-4147-A177-3AD203B41FA5}">
                      <a16:colId xmlns:a16="http://schemas.microsoft.com/office/drawing/2014/main" val="547233240"/>
                    </a:ext>
                  </a:extLst>
                </a:gridCol>
              </a:tblGrid>
              <a:tr h="897304">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Nội</a:t>
                      </a:r>
                      <a:r>
                        <a:rPr lang="en-US" sz="2800" b="1" dirty="0">
                          <a:effectLst/>
                          <a:latin typeface="Times New Roman" panose="02020603050405020304" pitchFamily="18" charset="0"/>
                          <a:cs typeface="Times New Roman" panose="02020603050405020304" pitchFamily="18" charset="0"/>
                        </a:rPr>
                        <a:t> dung</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b"/>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Nước Văn Lang</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b"/>
                </a:tc>
                <a:tc>
                  <a:txBody>
                    <a:bodyPr/>
                    <a:lstStyle/>
                    <a:p>
                      <a:pPr indent="254000" algn="ctr">
                        <a:lnSpc>
                          <a:spcPct val="115000"/>
                        </a:lnSpc>
                        <a:spcAft>
                          <a:spcPts val="0"/>
                        </a:spcAft>
                      </a:pPr>
                      <a:r>
                        <a:rPr lang="en-US" sz="2800" b="1">
                          <a:effectLst/>
                          <a:latin typeface="Times New Roman" panose="02020603050405020304" pitchFamily="18" charset="0"/>
                          <a:cs typeface="Times New Roman" panose="02020603050405020304" pitchFamily="18" charset="0"/>
                        </a:rPr>
                        <a:t>Nước Âu Lạc</a:t>
                      </a:r>
                      <a:endParaRPr lang="en-US" sz="2800" b="1">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6336603"/>
                  </a:ext>
                </a:extLst>
              </a:tr>
              <a:tr h="1088911">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Thời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gian</a:t>
                      </a:r>
                      <a:r>
                        <a:rPr lang="en-US" sz="2800" b="1" dirty="0">
                          <a:effectLst/>
                          <a:latin typeface="Times New Roman" panose="02020603050405020304" pitchFamily="18" charset="0"/>
                          <a:cs typeface="Times New Roman" panose="02020603050405020304" pitchFamily="18" charset="0"/>
                        </a:rPr>
                        <a:t> ra </a:t>
                      </a:r>
                      <a:r>
                        <a:rPr lang="en-US" sz="2800" b="1" dirty="0" err="1">
                          <a:effectLst/>
                          <a:latin typeface="Times New Roman" panose="02020603050405020304" pitchFamily="18" charset="0"/>
                          <a:cs typeface="Times New Roman" panose="02020603050405020304" pitchFamily="18" charset="0"/>
                        </a:rPr>
                        <a:t>đời</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ctr"/>
                </a:tc>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Thế</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kỉ</a:t>
                      </a:r>
                      <a:r>
                        <a:rPr lang="en-US" sz="2800" b="1" dirty="0">
                          <a:effectLst/>
                          <a:latin typeface="Times New Roman" panose="02020603050405020304" pitchFamily="18" charset="0"/>
                          <a:cs typeface="Times New Roman" panose="02020603050405020304" pitchFamily="18" charset="0"/>
                        </a:rPr>
                        <a:t> VII TCN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Năm</a:t>
                      </a:r>
                      <a:r>
                        <a:rPr lang="en-US" sz="2800" b="1" dirty="0">
                          <a:effectLst/>
                          <a:latin typeface="Times New Roman" panose="02020603050405020304" pitchFamily="18" charset="0"/>
                          <a:cs typeface="Times New Roman" panose="02020603050405020304" pitchFamily="18" charset="0"/>
                        </a:rPr>
                        <a:t> 208 TCN</a:t>
                      </a:r>
                    </a:p>
                    <a:p>
                      <a:pPr indent="254000" algn="ctr">
                        <a:lnSpc>
                          <a:spcPct val="115000"/>
                        </a:lnSpc>
                        <a:spcAft>
                          <a:spcPts val="0"/>
                        </a:spcAft>
                      </a:pPr>
                      <a:r>
                        <a:rPr lang="en-US" sz="2800" b="1" dirty="0">
                          <a:effectLst/>
                          <a:latin typeface="Times New Roman" panose="02020603050405020304" pitchFamily="18" charset="0"/>
                          <a:cs typeface="Times New Roman" panose="02020603050405020304" pitchFamily="18" charset="0"/>
                        </a:rPr>
                        <a:t>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6895178"/>
                  </a:ext>
                </a:extLst>
              </a:tr>
              <a:tr h="1088911">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Đứng</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đầu</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nhà</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nước</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ctr"/>
                </a:tc>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Hùng</a:t>
                      </a:r>
                      <a:r>
                        <a:rPr lang="en-US" sz="2800" b="1" dirty="0">
                          <a:effectLst/>
                          <a:latin typeface="Times New Roman" panose="02020603050405020304" pitchFamily="18" charset="0"/>
                          <a:cs typeface="Times New Roman" panose="02020603050405020304" pitchFamily="18" charset="0"/>
                        </a:rPr>
                        <a:t> V</a:t>
                      </a:r>
                      <a:r>
                        <a:rPr lang="vi-VN" sz="2800" b="1" dirty="0">
                          <a:effectLst/>
                          <a:latin typeface="Times New Roman" panose="02020603050405020304" pitchFamily="18" charset="0"/>
                          <a:cs typeface="Times New Roman" panose="02020603050405020304" pitchFamily="18" charset="0"/>
                        </a:rPr>
                        <a:t>ư</a:t>
                      </a:r>
                      <a:r>
                        <a:rPr lang="en-US" sz="2800" b="1" dirty="0" err="1">
                          <a:effectLst/>
                          <a:latin typeface="Times New Roman" panose="02020603050405020304" pitchFamily="18" charset="0"/>
                          <a:cs typeface="Times New Roman" panose="02020603050405020304" pitchFamily="18" charset="0"/>
                        </a:rPr>
                        <a:t>ơng</a:t>
                      </a:r>
                      <a:r>
                        <a:rPr lang="en-US" sz="2800" b="1" dirty="0">
                          <a:effectLst/>
                          <a:latin typeface="Times New Roman" panose="02020603050405020304" pitchFamily="18" charset="0"/>
                          <a:cs typeface="Times New Roman" panose="02020603050405020304" pitchFamily="18" charset="0"/>
                        </a:rPr>
                        <a:t>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tc>
                  <a:txBody>
                    <a:bodyPr/>
                    <a:lstStyle/>
                    <a:p>
                      <a:pPr indent="254000" algn="ctr">
                        <a:lnSpc>
                          <a:spcPct val="115000"/>
                        </a:lnSpc>
                        <a:spcAft>
                          <a:spcPts val="0"/>
                        </a:spcAft>
                      </a:pPr>
                      <a:r>
                        <a:rPr lang="en-US" sz="2800" b="1" dirty="0">
                          <a:effectLst/>
                          <a:latin typeface="Times New Roman" panose="02020603050405020304" pitchFamily="18" charset="0"/>
                          <a:cs typeface="Times New Roman" panose="02020603050405020304" pitchFamily="18" charset="0"/>
                        </a:rPr>
                        <a:t>An D</a:t>
                      </a:r>
                      <a:r>
                        <a:rPr lang="vi-VN" sz="2800" b="1" dirty="0">
                          <a:effectLst/>
                          <a:latin typeface="Times New Roman" panose="02020603050405020304" pitchFamily="18" charset="0"/>
                          <a:cs typeface="Times New Roman" panose="02020603050405020304" pitchFamily="18" charset="0"/>
                        </a:rPr>
                        <a:t>ư</a:t>
                      </a:r>
                      <a:r>
                        <a:rPr lang="en-US" sz="2800" b="1" dirty="0" err="1">
                          <a:effectLst/>
                          <a:latin typeface="Times New Roman" panose="02020603050405020304" pitchFamily="18" charset="0"/>
                          <a:cs typeface="Times New Roman" panose="02020603050405020304" pitchFamily="18" charset="0"/>
                        </a:rPr>
                        <a:t>ơng</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Vư</a:t>
                      </a:r>
                      <a:r>
                        <a:rPr lang="vi-VN" sz="2800" b="1" dirty="0">
                          <a:effectLst/>
                          <a:latin typeface="Times New Roman" panose="02020603050405020304" pitchFamily="18" charset="0"/>
                          <a:cs typeface="Times New Roman" panose="02020603050405020304" pitchFamily="18" charset="0"/>
                        </a:rPr>
                        <a:t>ơ</a:t>
                      </a:r>
                      <a:r>
                        <a:rPr lang="en-US" sz="2800" b="1" dirty="0">
                          <a:effectLst/>
                          <a:latin typeface="Times New Roman" panose="02020603050405020304" pitchFamily="18" charset="0"/>
                          <a:cs typeface="Times New Roman" panose="02020603050405020304" pitchFamily="18" charset="0"/>
                        </a:rPr>
                        <a:t>ng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6524085"/>
                  </a:ext>
                </a:extLst>
              </a:tr>
              <a:tr h="1088911">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Kinh</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đô</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nchor="ctr"/>
                </a:tc>
                <a:tc>
                  <a:txBody>
                    <a:bodyPr/>
                    <a:lstStyle/>
                    <a:p>
                      <a:pPr indent="254000" algn="ctr">
                        <a:lnSpc>
                          <a:spcPct val="115000"/>
                        </a:lnSpc>
                        <a:spcAft>
                          <a:spcPts val="0"/>
                        </a:spcAft>
                      </a:pP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Phong</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Châu</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Phú</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Thọ</a:t>
                      </a:r>
                      <a:r>
                        <a:rPr lang="en-US" sz="2800" b="1" dirty="0">
                          <a:effectLst/>
                          <a:latin typeface="Times New Roman" panose="02020603050405020304" pitchFamily="18" charset="0"/>
                          <a:cs typeface="Times New Roman" panose="02020603050405020304" pitchFamily="18" charset="0"/>
                        </a:rPr>
                        <a:t>)</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tc>
                  <a:txBody>
                    <a:bodyPr/>
                    <a:lstStyle/>
                    <a:p>
                      <a:pPr indent="254000" algn="ctr">
                        <a:lnSpc>
                          <a:spcPct val="115000"/>
                        </a:lnSpc>
                        <a:spcAft>
                          <a:spcPts val="0"/>
                        </a:spcAft>
                      </a:pPr>
                      <a:r>
                        <a:rPr lang="en-US" sz="2800" b="1" dirty="0" err="1">
                          <a:effectLst/>
                          <a:latin typeface="Times New Roman" panose="02020603050405020304" pitchFamily="18" charset="0"/>
                          <a:cs typeface="Times New Roman" panose="02020603050405020304" pitchFamily="18" charset="0"/>
                        </a:rPr>
                        <a:t>Phong</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Khê</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Cổ</a:t>
                      </a:r>
                      <a:r>
                        <a:rPr lang="en-US" sz="2800" b="1" dirty="0">
                          <a:effectLst/>
                          <a:latin typeface="Times New Roman" panose="02020603050405020304" pitchFamily="18" charset="0"/>
                          <a:cs typeface="Times New Roman" panose="02020603050405020304" pitchFamily="18" charset="0"/>
                        </a:rPr>
                        <a:t> Loa – </a:t>
                      </a:r>
                      <a:r>
                        <a:rPr lang="en-US" sz="2800" b="1" dirty="0" err="1">
                          <a:effectLst/>
                          <a:latin typeface="Times New Roman" panose="02020603050405020304" pitchFamily="18" charset="0"/>
                          <a:cs typeface="Times New Roman" panose="02020603050405020304" pitchFamily="18" charset="0"/>
                        </a:rPr>
                        <a:t>Đông</a:t>
                      </a:r>
                      <a:r>
                        <a:rPr lang="en-US" sz="2800" b="1" dirty="0">
                          <a:effectLst/>
                          <a:latin typeface="Times New Roman" panose="02020603050405020304" pitchFamily="18" charset="0"/>
                          <a:cs typeface="Times New Roman" panose="02020603050405020304" pitchFamily="18" charset="0"/>
                        </a:rPr>
                        <a:t> Anh – </a:t>
                      </a:r>
                      <a:r>
                        <a:rPr lang="en-US" sz="2800" b="1" dirty="0" err="1">
                          <a:effectLst/>
                          <a:latin typeface="Times New Roman" panose="02020603050405020304" pitchFamily="18" charset="0"/>
                          <a:cs typeface="Times New Roman" panose="02020603050405020304" pitchFamily="18" charset="0"/>
                        </a:rPr>
                        <a:t>Hà</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Nội</a:t>
                      </a:r>
                      <a:r>
                        <a:rPr lang="en-US" sz="2800" b="1" dirty="0">
                          <a:effectLst/>
                          <a:latin typeface="Times New Roman" panose="02020603050405020304" pitchFamily="18" charset="0"/>
                          <a:cs typeface="Times New Roman" panose="02020603050405020304" pitchFamily="18" charset="0"/>
                        </a:rPr>
                        <a:t>) </a:t>
                      </a:r>
                      <a:endParaRPr lang="en-US" sz="2800" b="1" dirty="0">
                        <a:solidFill>
                          <a:srgbClr val="000000"/>
                        </a:solidFill>
                        <a:effectLst/>
                        <a:latin typeface="Times New Roman" panose="02020603050405020304" pitchFamily="18" charset="0"/>
                        <a:ea typeface="Segoe UI" panose="020B0502040204020203"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1867368"/>
                  </a:ext>
                </a:extLst>
              </a:tr>
            </a:tbl>
          </a:graphicData>
        </a:graphic>
      </p:graphicFrame>
    </p:spTree>
    <p:extLst>
      <p:ext uri="{BB962C8B-B14F-4D97-AF65-F5344CB8AC3E}">
        <p14:creationId xmlns:p14="http://schemas.microsoft.com/office/powerpoint/2010/main" val="217517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par>
                                <p:cTn id="17" presetID="42" presetClass="exit" presetSubtype="0" fill="hold" grpId="1" nodeType="withEffect">
                                  <p:stCondLst>
                                    <p:cond delay="0"/>
                                  </p:stCondLst>
                                  <p:childTnLst>
                                    <p:animEffect transition="out" filter="fade">
                                      <p:cBhvr>
                                        <p:cTn id="18" dur="1000"/>
                                        <p:tgtEl>
                                          <p:spTgt spid="10"/>
                                        </p:tgtEl>
                                      </p:cBhvr>
                                    </p:animEffect>
                                    <p:anim calcmode="lin" valueType="num">
                                      <p:cBhvr>
                                        <p:cTn id="19" dur="1000"/>
                                        <p:tgtEl>
                                          <p:spTgt spid="10"/>
                                        </p:tgtEl>
                                        <p:attrNameLst>
                                          <p:attrName>ppt_x</p:attrName>
                                        </p:attrNameLst>
                                      </p:cBhvr>
                                      <p:tavLst>
                                        <p:tav tm="0">
                                          <p:val>
                                            <p:strVal val="ppt_x"/>
                                          </p:val>
                                        </p:tav>
                                        <p:tav tm="100000">
                                          <p:val>
                                            <p:strVal val="ppt_x"/>
                                          </p:val>
                                        </p:tav>
                                      </p:tavLst>
                                    </p:anim>
                                    <p:anim calcmode="lin" valueType="num">
                                      <p:cBhvr>
                                        <p:cTn id="20" dur="1000"/>
                                        <p:tgtEl>
                                          <p:spTgt spid="10"/>
                                        </p:tgtEl>
                                        <p:attrNameLst>
                                          <p:attrName>ppt_y</p:attrName>
                                        </p:attrNameLst>
                                      </p:cBhvr>
                                      <p:tavLst>
                                        <p:tav tm="0">
                                          <p:val>
                                            <p:strVal val="ppt_y"/>
                                          </p:val>
                                        </p:tav>
                                        <p:tav tm="100000">
                                          <p:val>
                                            <p:strVal val="ppt_y+.1"/>
                                          </p:val>
                                        </p:tav>
                                      </p:tavLst>
                                    </p:anim>
                                    <p:set>
                                      <p:cBhvr>
                                        <p:cTn id="21" dur="1" fill="hold">
                                          <p:stCondLst>
                                            <p:cond delay="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0"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65125"/>
            <a:ext cx="10515600" cy="2321804"/>
          </a:xfrm>
        </p:spPr>
        <p:txBody>
          <a:bodyPr>
            <a:normAutofit fontScale="90000"/>
          </a:bodyPr>
          <a:lstStyle/>
          <a:p>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gắn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Lang - </a:t>
            </a:r>
            <a:r>
              <a:rPr lang="en-US" dirty="0" err="1">
                <a:latin typeface="Times New Roman" panose="02020603050405020304" pitchFamily="18" charset="0"/>
                <a:cs typeface="Times New Roman" panose="02020603050405020304" pitchFamily="18" charset="0"/>
              </a:rPr>
              <a:t>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Lạc</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Thế</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kỉ</a:t>
            </a:r>
            <a:r>
              <a:rPr lang="en-US" sz="4000" dirty="0">
                <a:latin typeface="Times New Roman" panose="02020603050405020304" pitchFamily="18" charset="0"/>
                <a:cs typeface="Times New Roman" panose="02020603050405020304" pitchFamily="18" charset="0"/>
              </a:rPr>
              <a:t> VIITCN: </a:t>
            </a:r>
            <a:r>
              <a:rPr lang="en-US" sz="4000" dirty="0" err="1">
                <a:latin typeface="Times New Roman" panose="02020603050405020304" pitchFamily="18" charset="0"/>
                <a:cs typeface="Times New Roman" panose="02020603050405020304" pitchFamily="18" charset="0"/>
              </a:rPr>
              <a:t>nước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Văn</a:t>
            </a:r>
            <a:r>
              <a:rPr lang="en-US" sz="4000" dirty="0">
                <a:latin typeface="Times New Roman" panose="02020603050405020304" pitchFamily="18" charset="0"/>
                <a:cs typeface="Times New Roman" panose="02020603050405020304" pitchFamily="18" charset="0"/>
              </a:rPr>
              <a:t> Lang </a:t>
            </a:r>
            <a:r>
              <a:rPr lang="en-US" sz="4000" dirty="0" err="1">
                <a:latin typeface="Times New Roman" panose="02020603050405020304" pitchFamily="18" charset="0"/>
                <a:cs typeface="Times New Roman" panose="02020603050405020304" pitchFamily="18" charset="0"/>
              </a:rPr>
              <a:t>thành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lập</a:t>
            </a:r>
            <a:r>
              <a:rPr lang="en-US" sz="4000" dirty="0">
                <a:latin typeface="Times New Roman" panose="02020603050405020304" pitchFamily="18" charset="0"/>
                <a:cs typeface="Times New Roman" panose="02020603050405020304" pitchFamily="18" charset="0"/>
              </a:rPr>
              <a:t>.</a:t>
            </a:r>
          </a:p>
          <a:p>
            <a:pPr lvl="0"/>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Năm</a:t>
            </a:r>
            <a:r>
              <a:rPr lang="en-US" sz="4000" dirty="0">
                <a:latin typeface="Times New Roman" panose="02020603050405020304" pitchFamily="18" charset="0"/>
                <a:cs typeface="Times New Roman" panose="02020603050405020304" pitchFamily="18" charset="0"/>
              </a:rPr>
              <a:t> 218TCN - 214TCN: </a:t>
            </a:r>
            <a:r>
              <a:rPr lang="en-US" sz="4000" dirty="0" err="1">
                <a:latin typeface="Times New Roman" panose="02020603050405020304" pitchFamily="18" charset="0"/>
                <a:cs typeface="Times New Roman" panose="02020603050405020304" pitchFamily="18" charset="0"/>
              </a:rPr>
              <a:t>quân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Tẩn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đánh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xuống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Văn</a:t>
            </a:r>
            <a:r>
              <a:rPr lang="en-US" sz="4000" dirty="0">
                <a:latin typeface="Times New Roman" panose="02020603050405020304" pitchFamily="18" charset="0"/>
                <a:cs typeface="Times New Roman" panose="02020603050405020304" pitchFamily="18" charset="0"/>
              </a:rPr>
              <a:t> Lang.</a:t>
            </a:r>
          </a:p>
          <a:p>
            <a:pPr lvl="0"/>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Năm</a:t>
            </a:r>
            <a:r>
              <a:rPr lang="en-US" sz="4000" dirty="0">
                <a:latin typeface="Times New Roman" panose="02020603050405020304" pitchFamily="18" charset="0"/>
                <a:cs typeface="Times New Roman" panose="02020603050405020304" pitchFamily="18" charset="0"/>
              </a:rPr>
              <a:t> 208 TCN: </a:t>
            </a:r>
            <a:r>
              <a:rPr lang="en-US" sz="4000" dirty="0" err="1">
                <a:latin typeface="Times New Roman" panose="02020603050405020304" pitchFamily="18" charset="0"/>
                <a:cs typeface="Times New Roman" panose="02020603050405020304" pitchFamily="18" charset="0"/>
              </a:rPr>
              <a:t>kháng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chiến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chống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Tần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kết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thúc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Âu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Lạc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lập</a:t>
            </a:r>
            <a:r>
              <a:rPr lang="en-US" sz="4000" dirty="0">
                <a:latin typeface="Times New Roman" panose="02020603050405020304" pitchFamily="18" charset="0"/>
                <a:cs typeface="Times New Roman" panose="02020603050405020304" pitchFamily="18" charset="0"/>
              </a:rPr>
              <a:t>.</a:t>
            </a:r>
          </a:p>
          <a:p>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Năm</a:t>
            </a:r>
            <a:r>
              <a:rPr lang="en-US" sz="4000" dirty="0">
                <a:latin typeface="Times New Roman" panose="02020603050405020304" pitchFamily="18" charset="0"/>
                <a:cs typeface="Times New Roman" panose="02020603050405020304" pitchFamily="18" charset="0"/>
              </a:rPr>
              <a:t> 179 TCN: </a:t>
            </a:r>
            <a:r>
              <a:rPr lang="en-US" sz="4000" dirty="0" err="1">
                <a:latin typeface="Times New Roman" panose="02020603050405020304" pitchFamily="18" charset="0"/>
                <a:cs typeface="Times New Roman" panose="02020603050405020304" pitchFamily="18" charset="0"/>
              </a:rPr>
              <a:t>Âu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Lạc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bị</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sáp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nhập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vào</a:t>
            </a:r>
            <a:r>
              <a:rPr lang="en-US" sz="4000" dirty="0">
                <a:latin typeface="Times New Roman" panose="02020603050405020304" pitchFamily="18" charset="0"/>
                <a:cs typeface="Times New Roman" panose="02020603050405020304" pitchFamily="18" charset="0"/>
              </a:rPr>
              <a:t> Nam </a:t>
            </a:r>
            <a:r>
              <a:rPr lang="en-US" sz="4000" dirty="0" err="1">
                <a:latin typeface="Times New Roman" panose="02020603050405020304" pitchFamily="18" charset="0"/>
                <a:cs typeface="Times New Roman" panose="02020603050405020304" pitchFamily="18" charset="0"/>
              </a:rPr>
              <a:t>Việt</a:t>
            </a:r>
            <a:r>
              <a:rPr lang="en-US" sz="4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9315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65125"/>
            <a:ext cx="10515600" cy="2321804"/>
          </a:xfrm>
        </p:spPr>
        <p:txBody>
          <a:bodyPr>
            <a:normAutofit/>
          </a:bodyPr>
          <a:lstStyle/>
          <a:p>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Lang?</a:t>
            </a: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0573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C7B3B662-ED9A-46B7-A7AA-6C4661180B19}"/>
              </a:ext>
            </a:extLst>
          </p:cNvPr>
          <p:cNvSpPr/>
          <p:nvPr/>
        </p:nvSpPr>
        <p:spPr>
          <a:xfrm>
            <a:off x="4835769" y="203980"/>
            <a:ext cx="1987062" cy="9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tx1"/>
                </a:solidFill>
                <a:latin typeface="Times New Roman" panose="02020603050405020304" pitchFamily="18" charset="0"/>
                <a:cs typeface="Times New Roman" panose="02020603050405020304" pitchFamily="18" charset="0"/>
              </a:rPr>
              <a:t>Vua</a:t>
            </a:r>
            <a:endParaRPr lang="en-US" sz="4400" dirty="0">
              <a:solidFill>
                <a:schemeClr val="tx1"/>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026920BB-7113-40BE-93A6-CC9E7C83CA92}"/>
              </a:ext>
            </a:extLst>
          </p:cNvPr>
          <p:cNvSpPr/>
          <p:nvPr/>
        </p:nvSpPr>
        <p:spPr>
          <a:xfrm>
            <a:off x="1614263" y="1678740"/>
            <a:ext cx="2846364" cy="1328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tx1"/>
                </a:solidFill>
                <a:latin typeface="Times New Roman" panose="02020603050405020304" pitchFamily="18" charset="0"/>
                <a:cs typeface="Times New Roman" panose="02020603050405020304" pitchFamily="18" charset="0"/>
              </a:rPr>
              <a:t>Lạc</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Hầu</a:t>
            </a:r>
            <a:endParaRPr lang="en-US" sz="4400" dirty="0">
              <a:solidFill>
                <a:schemeClr val="tx1"/>
              </a:solidFill>
              <a:latin typeface="Times New Roman" panose="02020603050405020304" pitchFamily="18" charset="0"/>
              <a:cs typeface="Times New Roman" panose="02020603050405020304" pitchFamily="18" charset="0"/>
            </a:endParaRPr>
          </a:p>
          <a:p>
            <a:pPr algn="ctr"/>
            <a:r>
              <a:rPr lang="en-US" sz="4400" dirty="0">
                <a:solidFill>
                  <a:schemeClr val="tx1"/>
                </a:solidFill>
                <a:latin typeface="Times New Roman" panose="02020603050405020304" pitchFamily="18" charset="0"/>
                <a:cs typeface="Times New Roman" panose="02020603050405020304" pitchFamily="18" charset="0"/>
              </a:rPr>
              <a:t>(</a:t>
            </a:r>
            <a:r>
              <a:rPr lang="en-US" sz="4400" dirty="0" err="1">
                <a:solidFill>
                  <a:schemeClr val="tx1"/>
                </a:solidFill>
                <a:latin typeface="Times New Roman" panose="02020603050405020304" pitchFamily="18" charset="0"/>
                <a:cs typeface="Times New Roman" panose="02020603050405020304" pitchFamily="18" charset="0"/>
              </a:rPr>
              <a:t>Bộ</a:t>
            </a:r>
            <a:r>
              <a:rPr lang="en-US" sz="4400" dirty="0">
                <a:solidFill>
                  <a:schemeClr val="tx1"/>
                </a:solidFill>
                <a:latin typeface="Times New Roman" panose="02020603050405020304" pitchFamily="18" charset="0"/>
                <a:cs typeface="Times New Roman" panose="02020603050405020304" pitchFamily="18" charset="0"/>
              </a:rPr>
              <a:t>)</a:t>
            </a:r>
          </a:p>
        </p:txBody>
      </p:sp>
      <p:sp>
        <p:nvSpPr>
          <p:cNvPr id="8" name="Rectangle 7">
            <a:extLst>
              <a:ext uri="{FF2B5EF4-FFF2-40B4-BE49-F238E27FC236}">
                <a16:creationId xmlns:a16="http://schemas.microsoft.com/office/drawing/2014/main" id="{40C716EA-84A6-4096-9BD8-AA3341D2F7D4}"/>
              </a:ext>
            </a:extLst>
          </p:cNvPr>
          <p:cNvSpPr/>
          <p:nvPr/>
        </p:nvSpPr>
        <p:spPr>
          <a:xfrm>
            <a:off x="7421878" y="1678740"/>
            <a:ext cx="3030415" cy="1328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tx1"/>
                </a:solidFill>
                <a:latin typeface="Times New Roman" panose="02020603050405020304" pitchFamily="18" charset="0"/>
                <a:cs typeface="Times New Roman" panose="02020603050405020304" pitchFamily="18" charset="0"/>
              </a:rPr>
              <a:t>Lạc</a:t>
            </a:r>
            <a:r>
              <a:rPr lang="en-US" sz="4400" dirty="0">
                <a:solidFill>
                  <a:schemeClr val="tx1"/>
                </a:solidFill>
                <a:latin typeface="Times New Roman" panose="02020603050405020304" pitchFamily="18" charset="0"/>
                <a:cs typeface="Times New Roman" panose="02020603050405020304" pitchFamily="18" charset="0"/>
              </a:rPr>
              <a:t> T</a:t>
            </a:r>
            <a:r>
              <a:rPr lang="vi-VN" sz="4400" dirty="0">
                <a:solidFill>
                  <a:schemeClr val="tx1"/>
                </a:solidFill>
                <a:latin typeface="Times New Roman" panose="02020603050405020304" pitchFamily="18" charset="0"/>
                <a:cs typeface="Times New Roman" panose="02020603050405020304" pitchFamily="18" charset="0"/>
              </a:rPr>
              <a:t>ư</a:t>
            </a:r>
            <a:r>
              <a:rPr lang="en-US" sz="4400" dirty="0" err="1">
                <a:solidFill>
                  <a:schemeClr val="tx1"/>
                </a:solidFill>
                <a:latin typeface="Times New Roman" panose="02020603050405020304" pitchFamily="18" charset="0"/>
                <a:cs typeface="Times New Roman" panose="02020603050405020304" pitchFamily="18" charset="0"/>
              </a:rPr>
              <a:t>ớng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Bộ</a:t>
            </a:r>
            <a:r>
              <a:rPr lang="en-US" sz="4400" dirty="0">
                <a:solidFill>
                  <a:schemeClr val="tx1"/>
                </a:solidFill>
                <a:latin typeface="Times New Roman" panose="02020603050405020304" pitchFamily="18" charset="0"/>
                <a:cs typeface="Times New Roman" panose="02020603050405020304" pitchFamily="18" charset="0"/>
              </a:rPr>
              <a:t>)</a:t>
            </a:r>
          </a:p>
        </p:txBody>
      </p:sp>
      <p:sp>
        <p:nvSpPr>
          <p:cNvPr id="9" name="Rectangle 8">
            <a:extLst>
              <a:ext uri="{FF2B5EF4-FFF2-40B4-BE49-F238E27FC236}">
                <a16:creationId xmlns:a16="http://schemas.microsoft.com/office/drawing/2014/main" id="{F9190625-1D6E-4517-82B0-F47C902BF2B6}"/>
              </a:ext>
            </a:extLst>
          </p:cNvPr>
          <p:cNvSpPr/>
          <p:nvPr/>
        </p:nvSpPr>
        <p:spPr>
          <a:xfrm>
            <a:off x="1008184" y="4040356"/>
            <a:ext cx="2846364" cy="2712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err="1">
                <a:solidFill>
                  <a:schemeClr val="tx1"/>
                </a:solidFill>
                <a:latin typeface="Times New Roman" panose="02020603050405020304" pitchFamily="18" charset="0"/>
                <a:cs typeface="Times New Roman" panose="02020603050405020304" pitchFamily="18" charset="0"/>
              </a:rPr>
              <a:t>Bồ</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Chính</a:t>
            </a:r>
            <a:endParaRPr lang="en-US" sz="4400" dirty="0">
              <a:solidFill>
                <a:schemeClr val="tx1"/>
              </a:solidFill>
              <a:latin typeface="Times New Roman" panose="02020603050405020304" pitchFamily="18" charset="0"/>
              <a:cs typeface="Times New Roman" panose="02020603050405020304" pitchFamily="18" charset="0"/>
            </a:endParaRPr>
          </a:p>
          <a:p>
            <a:pPr algn="ctr"/>
            <a:r>
              <a:rPr lang="en-US" sz="4400" dirty="0">
                <a:solidFill>
                  <a:schemeClr val="tx1"/>
                </a:solidFill>
                <a:latin typeface="Times New Roman" panose="02020603050405020304" pitchFamily="18" charset="0"/>
                <a:cs typeface="Times New Roman" panose="02020603050405020304" pitchFamily="18" charset="0"/>
              </a:rPr>
              <a:t>(</a:t>
            </a:r>
            <a:r>
              <a:rPr lang="en-US" sz="4400" dirty="0" err="1">
                <a:solidFill>
                  <a:schemeClr val="tx1"/>
                </a:solidFill>
                <a:latin typeface="Times New Roman" panose="02020603050405020304" pitchFamily="18" charset="0"/>
                <a:cs typeface="Times New Roman" panose="02020603050405020304" pitchFamily="18" charset="0"/>
              </a:rPr>
              <a:t>Chiềng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chạ</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làng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xã</a:t>
            </a:r>
            <a:r>
              <a:rPr lang="en-US" sz="4400" dirty="0">
                <a:solidFill>
                  <a:schemeClr val="tx1"/>
                </a:solidFill>
                <a:latin typeface="Times New Roman" panose="02020603050405020304" pitchFamily="18" charset="0"/>
                <a:cs typeface="Times New Roman" panose="02020603050405020304" pitchFamily="18" charset="0"/>
              </a:rPr>
              <a:t>)</a:t>
            </a:r>
          </a:p>
        </p:txBody>
      </p:sp>
      <p:sp>
        <p:nvSpPr>
          <p:cNvPr id="12" name="Rectangle 11">
            <a:extLst>
              <a:ext uri="{FF2B5EF4-FFF2-40B4-BE49-F238E27FC236}">
                <a16:creationId xmlns:a16="http://schemas.microsoft.com/office/drawing/2014/main" id="{2B5B486F-2F79-40E5-BA3B-90BFB184447A}"/>
              </a:ext>
            </a:extLst>
          </p:cNvPr>
          <p:cNvSpPr/>
          <p:nvPr/>
        </p:nvSpPr>
        <p:spPr>
          <a:xfrm>
            <a:off x="8110024" y="4026285"/>
            <a:ext cx="2846364" cy="27262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solidFill>
                <a:schemeClr val="tx1"/>
              </a:solidFill>
              <a:latin typeface="Times New Roman" panose="02020603050405020304" pitchFamily="18" charset="0"/>
              <a:cs typeface="Times New Roman" panose="02020603050405020304" pitchFamily="18" charset="0"/>
            </a:endParaRPr>
          </a:p>
          <a:p>
            <a:pPr algn="ctr"/>
            <a:r>
              <a:rPr lang="en-US" sz="4400" dirty="0" err="1">
                <a:solidFill>
                  <a:schemeClr val="tx1"/>
                </a:solidFill>
                <a:latin typeface="Times New Roman" panose="02020603050405020304" pitchFamily="18" charset="0"/>
                <a:cs typeface="Times New Roman" panose="02020603050405020304" pitchFamily="18" charset="0"/>
              </a:rPr>
              <a:t>Bồ</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Chính</a:t>
            </a:r>
            <a:endParaRPr lang="en-US" sz="4400" dirty="0">
              <a:solidFill>
                <a:schemeClr val="tx1"/>
              </a:solidFill>
              <a:latin typeface="Times New Roman" panose="02020603050405020304" pitchFamily="18" charset="0"/>
              <a:cs typeface="Times New Roman" panose="02020603050405020304" pitchFamily="18" charset="0"/>
            </a:endParaRPr>
          </a:p>
          <a:p>
            <a:pPr algn="ctr"/>
            <a:r>
              <a:rPr lang="en-US" sz="4400" dirty="0">
                <a:solidFill>
                  <a:schemeClr val="tx1"/>
                </a:solidFill>
                <a:latin typeface="Times New Roman" panose="02020603050405020304" pitchFamily="18" charset="0"/>
                <a:cs typeface="Times New Roman" panose="02020603050405020304" pitchFamily="18" charset="0"/>
              </a:rPr>
              <a:t>(</a:t>
            </a:r>
            <a:r>
              <a:rPr lang="en-US" sz="4400" dirty="0" err="1">
                <a:solidFill>
                  <a:schemeClr val="tx1"/>
                </a:solidFill>
                <a:latin typeface="Times New Roman" panose="02020603050405020304" pitchFamily="18" charset="0"/>
                <a:cs typeface="Times New Roman" panose="02020603050405020304" pitchFamily="18" charset="0"/>
              </a:rPr>
              <a:t>Chiềng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chạ</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làng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xã</a:t>
            </a:r>
            <a:r>
              <a:rPr lang="en-US" sz="4400" dirty="0">
                <a:solidFill>
                  <a:schemeClr val="tx1"/>
                </a:solidFill>
                <a:latin typeface="Times New Roman" panose="02020603050405020304" pitchFamily="18" charset="0"/>
                <a:cs typeface="Times New Roman" panose="02020603050405020304" pitchFamily="18" charset="0"/>
              </a:rPr>
              <a:t>)</a:t>
            </a:r>
          </a:p>
          <a:p>
            <a:pPr algn="ctr"/>
            <a:endParaRPr lang="en-US" sz="4400" dirty="0">
              <a:solidFill>
                <a:schemeClr val="tx1"/>
              </a:solidFill>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3E79980B-5148-4F09-9ABE-02665091E9B4}"/>
              </a:ext>
            </a:extLst>
          </p:cNvPr>
          <p:cNvSpPr/>
          <p:nvPr/>
        </p:nvSpPr>
        <p:spPr>
          <a:xfrm>
            <a:off x="4631786" y="4040355"/>
            <a:ext cx="2846364" cy="27121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solidFill>
                <a:schemeClr val="tx1"/>
              </a:solidFill>
              <a:latin typeface="Times New Roman" panose="02020603050405020304" pitchFamily="18" charset="0"/>
              <a:cs typeface="Times New Roman" panose="02020603050405020304" pitchFamily="18" charset="0"/>
            </a:endParaRPr>
          </a:p>
          <a:p>
            <a:pPr algn="ctr"/>
            <a:r>
              <a:rPr lang="en-US" sz="4400" dirty="0" err="1">
                <a:solidFill>
                  <a:schemeClr val="tx1"/>
                </a:solidFill>
                <a:latin typeface="Times New Roman" panose="02020603050405020304" pitchFamily="18" charset="0"/>
                <a:cs typeface="Times New Roman" panose="02020603050405020304" pitchFamily="18" charset="0"/>
              </a:rPr>
              <a:t>Bồ</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Chính</a:t>
            </a:r>
            <a:endParaRPr lang="en-US" sz="4400" dirty="0">
              <a:solidFill>
                <a:schemeClr val="tx1"/>
              </a:solidFill>
              <a:latin typeface="Times New Roman" panose="02020603050405020304" pitchFamily="18" charset="0"/>
              <a:cs typeface="Times New Roman" panose="02020603050405020304" pitchFamily="18" charset="0"/>
            </a:endParaRPr>
          </a:p>
          <a:p>
            <a:pPr algn="ctr"/>
            <a:r>
              <a:rPr lang="en-US" sz="4400" dirty="0">
                <a:solidFill>
                  <a:schemeClr val="tx1"/>
                </a:solidFill>
                <a:latin typeface="Times New Roman" panose="02020603050405020304" pitchFamily="18" charset="0"/>
                <a:cs typeface="Times New Roman" panose="02020603050405020304" pitchFamily="18" charset="0"/>
              </a:rPr>
              <a:t>(</a:t>
            </a:r>
            <a:r>
              <a:rPr lang="en-US" sz="4400" dirty="0" err="1">
                <a:solidFill>
                  <a:schemeClr val="tx1"/>
                </a:solidFill>
                <a:latin typeface="Times New Roman" panose="02020603050405020304" pitchFamily="18" charset="0"/>
                <a:cs typeface="Times New Roman" panose="02020603050405020304" pitchFamily="18" charset="0"/>
              </a:rPr>
              <a:t>Chiềng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chạ</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làng</a:t>
            </a:r>
            <a:r>
              <a:rPr lang="en-US" sz="4400" dirty="0">
                <a:solidFill>
                  <a:schemeClr val="tx1"/>
                </a:solidFill>
                <a:latin typeface="Times New Roman" panose="02020603050405020304" pitchFamily="18" charset="0"/>
                <a:cs typeface="Times New Roman" panose="02020603050405020304" pitchFamily="18" charset="0"/>
              </a:rPr>
              <a:t>, </a:t>
            </a:r>
            <a:r>
              <a:rPr lang="en-US" sz="4400" dirty="0" err="1">
                <a:solidFill>
                  <a:schemeClr val="tx1"/>
                </a:solidFill>
                <a:latin typeface="Times New Roman" panose="02020603050405020304" pitchFamily="18" charset="0"/>
                <a:cs typeface="Times New Roman" panose="02020603050405020304" pitchFamily="18" charset="0"/>
              </a:rPr>
              <a:t>xã</a:t>
            </a:r>
            <a:r>
              <a:rPr lang="en-US" sz="4400" dirty="0">
                <a:solidFill>
                  <a:schemeClr val="tx1"/>
                </a:solidFill>
                <a:latin typeface="Times New Roman" panose="02020603050405020304" pitchFamily="18" charset="0"/>
                <a:cs typeface="Times New Roman" panose="02020603050405020304" pitchFamily="18" charset="0"/>
              </a:rPr>
              <a:t>)</a:t>
            </a:r>
          </a:p>
          <a:p>
            <a:pPr algn="ctr"/>
            <a:endParaRPr lang="en-US" sz="4400" dirty="0">
              <a:solidFill>
                <a:schemeClr val="tx1"/>
              </a:solidFill>
              <a:latin typeface="Times New Roman" panose="02020603050405020304" pitchFamily="18" charset="0"/>
              <a:cs typeface="Times New Roman" panose="02020603050405020304" pitchFamily="18" charset="0"/>
            </a:endParaRPr>
          </a:p>
        </p:txBody>
      </p:sp>
      <p:cxnSp>
        <p:nvCxnSpPr>
          <p:cNvPr id="14" name="Straight Arrow Connector 13">
            <a:extLst>
              <a:ext uri="{FF2B5EF4-FFF2-40B4-BE49-F238E27FC236}">
                <a16:creationId xmlns:a16="http://schemas.microsoft.com/office/drawing/2014/main" id="{C8475BBC-0893-48B5-AA82-C9CAE1AB9AFA}"/>
              </a:ext>
            </a:extLst>
          </p:cNvPr>
          <p:cNvCxnSpPr>
            <a:cxnSpLocks/>
            <a:stCxn id="15" idx="2"/>
            <a:endCxn id="7" idx="0"/>
          </p:cNvCxnSpPr>
          <p:nvPr/>
        </p:nvCxnSpPr>
        <p:spPr>
          <a:xfrm flipH="1">
            <a:off x="3037445" y="1110175"/>
            <a:ext cx="2791855" cy="568565"/>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B9378F8F-BC14-4A9D-A3AF-3716F04149D0}"/>
              </a:ext>
            </a:extLst>
          </p:cNvPr>
          <p:cNvCxnSpPr>
            <a:cxnSpLocks/>
            <a:stCxn id="15" idx="2"/>
            <a:endCxn id="8" idx="0"/>
          </p:cNvCxnSpPr>
          <p:nvPr/>
        </p:nvCxnSpPr>
        <p:spPr>
          <a:xfrm>
            <a:off x="5829300" y="1110175"/>
            <a:ext cx="3107786" cy="568565"/>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5A93DE3-E904-474B-8AFF-FDDBC11C60F0}"/>
              </a:ext>
            </a:extLst>
          </p:cNvPr>
          <p:cNvCxnSpPr>
            <a:cxnSpLocks/>
            <a:endCxn id="9" idx="0"/>
          </p:cNvCxnSpPr>
          <p:nvPr/>
        </p:nvCxnSpPr>
        <p:spPr>
          <a:xfrm flipH="1">
            <a:off x="2431366" y="3571434"/>
            <a:ext cx="3623602" cy="4689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526C0C9F-A7EA-4464-9958-68899EA37AFD}"/>
              </a:ext>
            </a:extLst>
          </p:cNvPr>
          <p:cNvCxnSpPr>
            <a:cxnSpLocks/>
            <a:endCxn id="13" idx="0"/>
          </p:cNvCxnSpPr>
          <p:nvPr/>
        </p:nvCxnSpPr>
        <p:spPr>
          <a:xfrm>
            <a:off x="6054968" y="3587847"/>
            <a:ext cx="0" cy="45250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BAC27B3-62F9-4833-9927-A27AEC2F9B75}"/>
              </a:ext>
            </a:extLst>
          </p:cNvPr>
          <p:cNvCxnSpPr>
            <a:cxnSpLocks/>
          </p:cNvCxnSpPr>
          <p:nvPr/>
        </p:nvCxnSpPr>
        <p:spPr>
          <a:xfrm flipV="1">
            <a:off x="3094892" y="3516624"/>
            <a:ext cx="5977597" cy="7122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F87B334-6EEF-484A-80BE-114AA443BCD1}"/>
              </a:ext>
            </a:extLst>
          </p:cNvPr>
          <p:cNvCxnSpPr>
            <a:cxnSpLocks/>
          </p:cNvCxnSpPr>
          <p:nvPr/>
        </p:nvCxnSpPr>
        <p:spPr>
          <a:xfrm flipV="1">
            <a:off x="3148817" y="3021763"/>
            <a:ext cx="0" cy="549671"/>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44FF5F9-FD35-49E3-9B98-C921EC438536}"/>
              </a:ext>
            </a:extLst>
          </p:cNvPr>
          <p:cNvCxnSpPr>
            <a:cxnSpLocks/>
          </p:cNvCxnSpPr>
          <p:nvPr/>
        </p:nvCxnSpPr>
        <p:spPr>
          <a:xfrm flipH="1" flipV="1">
            <a:off x="9043185" y="3054589"/>
            <a:ext cx="5273" cy="46203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88E0C336-BAAC-4B52-A156-F41FD4067A06}"/>
              </a:ext>
            </a:extLst>
          </p:cNvPr>
          <p:cNvCxnSpPr>
            <a:cxnSpLocks/>
            <a:endCxn id="12" idx="0"/>
          </p:cNvCxnSpPr>
          <p:nvPr/>
        </p:nvCxnSpPr>
        <p:spPr>
          <a:xfrm>
            <a:off x="6083690" y="3564249"/>
            <a:ext cx="3449516" cy="46203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91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08853"/>
            <a:ext cx="10515600" cy="5683983"/>
          </a:xfrm>
        </p:spPr>
        <p:txBody>
          <a:bodyPr>
            <a:normAutofit fontScale="90000"/>
          </a:bodyPr>
          <a:lstStyle/>
          <a:p>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Lang ra </a:t>
            </a:r>
            <a:r>
              <a:rPr lang="en-US" dirty="0" err="1">
                <a:latin typeface="Times New Roman" panose="02020603050405020304" pitchFamily="18" charset="0"/>
                <a:cs typeface="Times New Roman" panose="02020603050405020304" pitchFamily="18" charset="0"/>
              </a:rPr>
              <a:t>đời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V.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VI.</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VII.</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kỉ</a:t>
            </a:r>
            <a:r>
              <a:rPr lang="en-US" dirty="0">
                <a:latin typeface="Times New Roman" panose="02020603050405020304" pitchFamily="18" charset="0"/>
                <a:cs typeface="Times New Roman" panose="02020603050405020304" pitchFamily="18" charset="0"/>
              </a:rPr>
              <a:t> VIII.</a:t>
            </a: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850AB4B8-848D-4643-BAF0-24DC0C71D0DC}"/>
              </a:ext>
            </a:extLst>
          </p:cNvPr>
          <p:cNvSpPr/>
          <p:nvPr/>
        </p:nvSpPr>
        <p:spPr>
          <a:xfrm>
            <a:off x="795996" y="4173413"/>
            <a:ext cx="652975" cy="64008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rPr>
              <a:t>C</a:t>
            </a:r>
          </a:p>
        </p:txBody>
      </p:sp>
    </p:spTree>
    <p:extLst>
      <p:ext uri="{BB962C8B-B14F-4D97-AF65-F5344CB8AC3E}">
        <p14:creationId xmlns:p14="http://schemas.microsoft.com/office/powerpoint/2010/main" val="184620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08853"/>
            <a:ext cx="11353800" cy="5683983"/>
          </a:xfrm>
        </p:spPr>
        <p:txBody>
          <a:bodyPr>
            <a:normAutofit fontScale="90000"/>
          </a:bodyPr>
          <a:lstStyle/>
          <a:p>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Phạm</a:t>
            </a:r>
            <a:r>
              <a:rPr lang="en-US" dirty="0">
                <a:latin typeface="Times New Roman" panose="02020603050405020304" pitchFamily="18" charset="0"/>
                <a:cs typeface="Times New Roman" panose="02020603050405020304" pitchFamily="18" charset="0"/>
              </a:rPr>
              <a:t> vi </a:t>
            </a:r>
            <a:r>
              <a:rPr lang="en-US" dirty="0" err="1">
                <a:latin typeface="Times New Roman" panose="02020603050405020304" pitchFamily="18" charset="0"/>
                <a:cs typeface="Times New Roman" panose="02020603050405020304" pitchFamily="18" charset="0"/>
              </a:rPr>
              <a:t>lãnh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Lang ở </a:t>
            </a:r>
            <a:r>
              <a:rPr lang="en-US" dirty="0" err="1">
                <a:latin typeface="Times New Roman" panose="02020603050405020304" pitchFamily="18" charset="0"/>
                <a:cs typeface="Times New Roman" panose="02020603050405020304" pitchFamily="18" charset="0"/>
              </a:rPr>
              <a:t>đâu</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Bắc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 Nam </a:t>
            </a:r>
            <a:r>
              <a:rPr lang="en-US" dirty="0" err="1">
                <a:latin typeface="Times New Roman" panose="02020603050405020304" pitchFamily="18" charset="0"/>
                <a:cs typeface="Times New Roman" panose="02020603050405020304" pitchFamily="18" charset="0"/>
              </a:rPr>
              <a:t>Trung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Nam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Tây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Vùng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Cửu</a:t>
            </a:r>
            <a:r>
              <a:rPr lang="en-US" dirty="0">
                <a:latin typeface="Times New Roman" panose="02020603050405020304" pitchFamily="18" charset="0"/>
                <a:cs typeface="Times New Roman" panose="02020603050405020304" pitchFamily="18" charset="0"/>
              </a:rPr>
              <a:t> Long.</a:t>
            </a: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850AB4B8-848D-4643-BAF0-24DC0C71D0DC}"/>
              </a:ext>
            </a:extLst>
          </p:cNvPr>
          <p:cNvSpPr/>
          <p:nvPr/>
        </p:nvSpPr>
        <p:spPr>
          <a:xfrm>
            <a:off x="735916" y="1999662"/>
            <a:ext cx="737968" cy="68492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rPr>
              <a:t>A</a:t>
            </a:r>
          </a:p>
        </p:txBody>
      </p:sp>
    </p:spTree>
    <p:extLst>
      <p:ext uri="{BB962C8B-B14F-4D97-AF65-F5344CB8AC3E}">
        <p14:creationId xmlns:p14="http://schemas.microsoft.com/office/powerpoint/2010/main" val="1816778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08853"/>
            <a:ext cx="11353800" cy="5683983"/>
          </a:xfrm>
        </p:spPr>
        <p:txBody>
          <a:bodyPr>
            <a:normAutofit/>
          </a:bodyPr>
          <a:lstStyle/>
          <a:p>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Lang </a:t>
            </a:r>
            <a:r>
              <a:rPr lang="en-US" dirty="0" err="1">
                <a:latin typeface="Times New Roman" panose="02020603050405020304" pitchFamily="18" charset="0"/>
                <a:cs typeface="Times New Roman" panose="02020603050405020304" pitchFamily="18" charset="0"/>
              </a:rPr>
              <a:t>đóng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đâu</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Cổ</a:t>
            </a:r>
            <a:r>
              <a:rPr lang="en-US" dirty="0">
                <a:latin typeface="Times New Roman" panose="02020603050405020304" pitchFamily="18" charset="0"/>
                <a:cs typeface="Times New Roman" panose="02020603050405020304" pitchFamily="18" charset="0"/>
              </a:rPr>
              <a:t> Loa (</a:t>
            </a:r>
            <a:r>
              <a:rPr lang="en-US" dirty="0" err="1">
                <a:latin typeface="Times New Roman" panose="02020603050405020304" pitchFamily="18" charset="0"/>
                <a:cs typeface="Times New Roman" panose="02020603050405020304" pitchFamily="18" charset="0"/>
              </a:rPr>
              <a:t>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Mê</a:t>
            </a:r>
            <a:r>
              <a:rPr lang="en-US" dirty="0">
                <a:latin typeface="Times New Roman" panose="02020603050405020304" pitchFamily="18" charset="0"/>
                <a:cs typeface="Times New Roman" panose="02020603050405020304" pitchFamily="18" charset="0"/>
              </a:rPr>
              <a:t> Linh (</a:t>
            </a:r>
            <a:r>
              <a:rPr lang="en-US" dirty="0" err="1">
                <a:latin typeface="Times New Roman" panose="02020603050405020304" pitchFamily="18" charset="0"/>
                <a:cs typeface="Times New Roman" panose="02020603050405020304" pitchFamily="18" charset="0"/>
              </a:rPr>
              <a:t>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Thọ</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850AB4B8-848D-4643-BAF0-24DC0C71D0DC}"/>
              </a:ext>
            </a:extLst>
          </p:cNvPr>
          <p:cNvSpPr/>
          <p:nvPr/>
        </p:nvSpPr>
        <p:spPr>
          <a:xfrm>
            <a:off x="582636" y="3706689"/>
            <a:ext cx="891248" cy="68492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rPr>
              <a:t>C</a:t>
            </a:r>
          </a:p>
        </p:txBody>
      </p:sp>
    </p:spTree>
    <p:extLst>
      <p:ext uri="{BB962C8B-B14F-4D97-AF65-F5344CB8AC3E}">
        <p14:creationId xmlns:p14="http://schemas.microsoft.com/office/powerpoint/2010/main" val="3205073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D89E-964B-4F0F-80FD-02B06E58A0A1}"/>
              </a:ext>
            </a:extLst>
          </p:cNvPr>
          <p:cNvSpPr>
            <a:spLocks noGrp="1"/>
          </p:cNvSpPr>
          <p:nvPr>
            <p:ph type="title"/>
          </p:nvPr>
        </p:nvSpPr>
        <p:spPr>
          <a:xfrm>
            <a:off x="838200" y="308853"/>
            <a:ext cx="11353800" cy="5683983"/>
          </a:xfrm>
        </p:spPr>
        <p:txBody>
          <a:bodyPr>
            <a:normAutofit/>
          </a:bodyPr>
          <a:lstStyle/>
          <a:p>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nước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đóng</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đâu</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Khê</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Cổ</a:t>
            </a:r>
            <a:r>
              <a:rPr lang="en-US" dirty="0">
                <a:latin typeface="Times New Roman" panose="02020603050405020304" pitchFamily="18" charset="0"/>
                <a:cs typeface="Times New Roman" panose="02020603050405020304" pitchFamily="18" charset="0"/>
              </a:rPr>
              <a:t> Loa – </a:t>
            </a:r>
            <a:r>
              <a:rPr lang="en-US" dirty="0" err="1">
                <a:latin typeface="Times New Roman" panose="02020603050405020304" pitchFamily="18" charset="0"/>
                <a:cs typeface="Times New Roman" panose="02020603050405020304" pitchFamily="18" charset="0"/>
              </a:rPr>
              <a:t>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Thọ</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Mê</a:t>
            </a:r>
            <a:r>
              <a:rPr lang="en-US" dirty="0">
                <a:latin typeface="Times New Roman" panose="02020603050405020304" pitchFamily="18" charset="0"/>
                <a:cs typeface="Times New Roman" panose="02020603050405020304" pitchFamily="18" charset="0"/>
              </a:rPr>
              <a:t> Linh (</a:t>
            </a:r>
            <a:r>
              <a:rPr lang="en-US" dirty="0" err="1">
                <a:latin typeface="Times New Roman" panose="02020603050405020304" pitchFamily="18" charset="0"/>
                <a:cs typeface="Times New Roman" panose="02020603050405020304" pitchFamily="18" charset="0"/>
              </a:rPr>
              <a:t>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Luy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Ninh</a:t>
            </a:r>
            <a:r>
              <a:rPr lang="en-US" dirty="0">
                <a:latin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D9BB02BF-B912-4727-871C-F5F3FEBF9CF8}"/>
              </a:ext>
            </a:extLst>
          </p:cNvPr>
          <p:cNvSpPr txBox="1">
            <a:spLocks/>
          </p:cNvSpPr>
          <p:nvPr/>
        </p:nvSpPr>
        <p:spPr>
          <a:xfrm>
            <a:off x="582636" y="2839328"/>
            <a:ext cx="11135751" cy="330825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endParaRPr lang="en-US" sz="4000" dirty="0">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850AB4B8-848D-4643-BAF0-24DC0C71D0DC}"/>
              </a:ext>
            </a:extLst>
          </p:cNvPr>
          <p:cNvSpPr/>
          <p:nvPr/>
        </p:nvSpPr>
        <p:spPr>
          <a:xfrm>
            <a:off x="695177" y="1526196"/>
            <a:ext cx="891248" cy="68492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FF0000"/>
                </a:solidFill>
              </a:rPr>
              <a:t>A</a:t>
            </a:r>
          </a:p>
        </p:txBody>
      </p:sp>
    </p:spTree>
    <p:extLst>
      <p:ext uri="{BB962C8B-B14F-4D97-AF65-F5344CB8AC3E}">
        <p14:creationId xmlns:p14="http://schemas.microsoft.com/office/powerpoint/2010/main" val="232702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967</TotalTime>
  <Words>705</Words>
  <Application>Microsoft Office PowerPoint</Application>
  <PresentationFormat>Widescreen</PresentationFormat>
  <Paragraphs>61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Segoe UI</vt:lpstr>
      <vt:lpstr>Times New Roman</vt:lpstr>
      <vt:lpstr>Office Theme</vt:lpstr>
      <vt:lpstr>PowerPoint Presentation</vt:lpstr>
      <vt:lpstr>PowerPoint Presentation</vt:lpstr>
      <vt:lpstr>Câu 2: Em hãy cho biết các mốc thời gian sau gắn với những sự kiện lịch sử quan trọng nào của thời kì Văn Lang - Âu Lạc? </vt:lpstr>
      <vt:lpstr>Câu 3. Vẽ sơ đồ tổ chức bộ máy Nhà Nước Văn Lang?</vt:lpstr>
      <vt:lpstr>PowerPoint Presentation</vt:lpstr>
      <vt:lpstr>Câu 1. Nhà Nước Văn Lang ra đời khoảng thời gian nào?  A. Thế kỉ V.     B. Thế kỉ VI.  C. Thế kỉ VII.      D. Thế kỉ VIII.</vt:lpstr>
      <vt:lpstr>Câu 2. Phạm vi lãnh thổ chủ yếu của Nhà Nước Văn Lang ở đâu?  A. Bắc Bộ và Bắc Trung Bộ.    B. Nam Trung Bộ và Nam Bộ.  C. Tây Nguyên.     D. Vùng Đồng Bằng Sông Cửu Long.</vt:lpstr>
      <vt:lpstr>Câu 3. Nhà Nước Văn Lang đóng đô ở đâu? A. Cổ Loa (Hà Nội).    B. Mê Linh (Hà Nội)  C. Phong Châu (Phú Thọ).   D. Phong Kê (Hà nội)</vt:lpstr>
      <vt:lpstr>Câu 4. Kinh đô nước Âu Lạc đóng ở đâu?  A. Phong Khê ( Cổ Loa – Hà Nội).    B. Phong Châu (Phú Thọ).  C. Mê Linh (Hà Nội).     D. Luy Lâu (Bắc Ninh).</vt:lpstr>
      <vt:lpstr>Câu 5. Giỗ tổ Hùng Vương hang năm diễn ra vào thời gian nào? A. Mùng 7 tháng 3 Âm lịch.    B. Mùng 8 tháng 3 âm lịch.  C. Mùng 9 tháng 3 âm lịch.     D. Mùng 10 tháng 3 âm lịch.</vt:lpstr>
      <vt:lpstr> Từ truyền thuyết "Con Rồng cháu Tiên", em hiểu thế nào vể hai chữ "đổng bào" và truyền thống "tương thân tương ái" của người Việt Nam? Hãy liên hệ với thực tiễn hiện nay để làm rõ hơn hai khái niệm này. </vt:lpstr>
      <vt:lpstr>"Đồng bào": cùng chung một bào thai, xuất xứ từ truyền thuyết"Con Rổng cháu Tiên",  các dân tộc trên lãnh thổ Việt Nam đếu có cùng nguồn cội, anh em chung một nhà. Truyền thống "tương thân tương ái" của người Việt Nam: "Bâu ơi thương lấy bí cùng Tuy rằng khác giống nhưng chung một giàn"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Hà Hoàng</dc:creator>
  <cp:lastModifiedBy>Administrator</cp:lastModifiedBy>
  <cp:revision>112</cp:revision>
  <dcterms:created xsi:type="dcterms:W3CDTF">2021-07-16T03:19:13Z</dcterms:created>
  <dcterms:modified xsi:type="dcterms:W3CDTF">2023-02-08T04:34:43Z</dcterms:modified>
</cp:coreProperties>
</file>