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6" r:id="rId3"/>
    <p:sldId id="302" r:id="rId4"/>
    <p:sldId id="299" r:id="rId5"/>
    <p:sldId id="264" r:id="rId6"/>
    <p:sldId id="335" r:id="rId7"/>
    <p:sldId id="338" r:id="rId8"/>
    <p:sldId id="340" r:id="rId9"/>
    <p:sldId id="34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10" initials="W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87"/>
        <p:guide pos="28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77"/>
            <a:ext cx="8229600"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82665"/>
            <a:ext cx="40386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82665"/>
            <a:ext cx="40386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A089146-4912-474A-A4F5-5E0A59955AB7}"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ACA7B-0749-4B1C-BBCA-FA15C2AA1BA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ACA7B-0749-4B1C-BBCA-FA15C2AA1BA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ACA7B-0749-4B1C-BBCA-FA15C2AA1BA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ACA7B-0749-4B1C-BBCA-FA15C2AA1BAA}"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ACA7B-0749-4B1C-BBCA-FA15C2AA1BAA}"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ACA7B-0749-4B1C-BBCA-FA15C2AA1BAA}"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ACA7B-0749-4B1C-BBCA-FA15C2AA1BA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ACA7B-0749-4B1C-BBCA-FA15C2AA1BA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0812-CD2C-456B-AD83-28621863CF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ACA7B-0749-4B1C-BBCA-FA15C2AA1BAA}" type="datetimeFigureOut">
              <a:rPr lang="en-US" smtClean="0"/>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70812-CD2C-456B-AD83-28621863CF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86109" y="723900"/>
            <a:ext cx="3428365"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TÌNH HUỐNG</a:t>
            </a:r>
          </a:p>
        </p:txBody>
      </p:sp>
      <p:sp>
        <p:nvSpPr>
          <p:cNvPr id="5" name="Flowchart: Alternate Process 4"/>
          <p:cNvSpPr/>
          <p:nvPr/>
        </p:nvSpPr>
        <p:spPr>
          <a:xfrm>
            <a:off x="304800" y="1828800"/>
            <a:ext cx="8512175" cy="2667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sym typeface="+mn-ea"/>
              </a:rPr>
              <a:t>Trên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đường</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đi</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học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về</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gặp</a:t>
            </a:r>
            <a:r>
              <a:rPr lang="en-US" sz="2800" b="1" dirty="0" smtClean="0">
                <a:solidFill>
                  <a:srgbClr val="FF0000"/>
                </a:solidFill>
                <a:latin typeface="Times New Roman" panose="02020603050405020304" pitchFamily="18" charset="0"/>
                <a:cs typeface="Times New Roman" panose="02020603050405020304" pitchFamily="18" charset="0"/>
                <a:sym typeface="+mn-ea"/>
              </a:rPr>
              <a:t> 1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đoàn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khách</a:t>
            </a:r>
            <a:r>
              <a:rPr lang="en-US" sz="2800" b="1" dirty="0" smtClean="0">
                <a:solidFill>
                  <a:srgbClr val="FF0000"/>
                </a:solidFill>
                <a:latin typeface="Times New Roman" panose="02020603050405020304" pitchFamily="18" charset="0"/>
                <a:cs typeface="Times New Roman" panose="02020603050405020304" pitchFamily="18" charset="0"/>
                <a:sym typeface="+mn-ea"/>
              </a:rPr>
              <a:t> du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lịch</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Đoàn</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khách</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hỏi</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thăm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đường</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err="1" smtClean="0">
                <a:solidFill>
                  <a:srgbClr val="FF0000"/>
                </a:solidFill>
                <a:latin typeface="Times New Roman" panose="02020603050405020304" pitchFamily="18" charset="0"/>
                <a:cs typeface="Times New Roman" panose="02020603050405020304" pitchFamily="18" charset="0"/>
                <a:sym typeface="+mn-ea"/>
              </a:rPr>
              <a:t>đến</a:t>
            </a:r>
            <a:r>
              <a:rPr lang="en-US" sz="2800" b="1" smtClean="0">
                <a:solidFill>
                  <a:srgbClr val="FF0000"/>
                </a:solidFill>
                <a:latin typeface="Times New Roman" panose="02020603050405020304" pitchFamily="18" charset="0"/>
                <a:cs typeface="Times New Roman" panose="02020603050405020304" pitchFamily="18" charset="0"/>
                <a:sym typeface="+mn-ea"/>
              </a:rPr>
              <a:t> </a:t>
            </a:r>
            <a:r>
              <a:rPr lang="en-US" sz="2800" b="1" smtClean="0">
                <a:solidFill>
                  <a:srgbClr val="FF0000"/>
                </a:solidFill>
                <a:latin typeface="Times New Roman" panose="02020603050405020304" pitchFamily="18" charset="0"/>
                <a:cs typeface="Times New Roman" panose="02020603050405020304" pitchFamily="18" charset="0"/>
                <a:sym typeface="+mn-ea"/>
              </a:rPr>
              <a:t>nhà Thờ Đại Ơn ở Thôn Cả  hoặc Khu mộ của nhà Sử học Ngô Sĩ Liên thôn Ngọc Giả .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Vậy</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lúc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đó</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em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sẽ</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làm</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thế</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nào</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0" y="685800"/>
            <a:ext cx="1980565" cy="674370"/>
          </a:xfrm>
          <a:prstGeom prst="roundRect">
            <a:avLst/>
          </a:prstGeom>
          <a:noFill/>
          <a:ln>
            <a:noFill/>
          </a:ln>
          <a:extLst>
            <a:ext uri="{909E8E84-426E-40DD-AFC4-6F175D3DCCD1}">
              <a14:hiddenFill xmlns:a14="http://schemas.microsoft.com/office/drawing/2010/main">
                <a:solidFill>
                  <a:srgbClr val="7030A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a:solidFill>
                  <a:srgbClr val="7030A0"/>
                </a:solidFill>
                <a:latin typeface="Times New Roman" panose="02020603050405020304" pitchFamily="18" charset="0"/>
                <a:cs typeface="Times New Roman" panose="02020603050405020304" pitchFamily="18" charset="0"/>
              </a:rPr>
              <a:t>BÀI 4</a:t>
            </a:r>
          </a:p>
        </p:txBody>
      </p:sp>
      <p:sp>
        <p:nvSpPr>
          <p:cNvPr id="3" name="Rounded Rectangle 2"/>
          <p:cNvSpPr/>
          <p:nvPr/>
        </p:nvSpPr>
        <p:spPr>
          <a:xfrm>
            <a:off x="1219200" y="1524000"/>
            <a:ext cx="6689090" cy="1087120"/>
          </a:xfrm>
          <a:prstGeom prst="roundRect">
            <a:avLst/>
          </a:prstGeom>
          <a:noFill/>
          <a:extLst>
            <a:ext uri="{909E8E84-426E-40DD-AFC4-6F175D3DCCD1}">
              <a14:hiddenFill xmlns:a14="http://schemas.microsoft.com/office/drawing/2010/main">
                <a:solidFill>
                  <a:srgbClr val="00B050"/>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002060"/>
                </a:solidFill>
                <a:latin typeface="Times New Roman" panose="02020603050405020304" pitchFamily="18" charset="0"/>
                <a:cs typeface="Times New Roman" panose="02020603050405020304" pitchFamily="18" charset="0"/>
              </a:rPr>
              <a:t>LƯỢC ĐỒ TRÍ NHỚ</a:t>
            </a:r>
          </a:p>
        </p:txBody>
      </p:sp>
      <p:sp>
        <p:nvSpPr>
          <p:cNvPr id="5" name="Rectangle 7"/>
          <p:cNvSpPr/>
          <p:nvPr/>
        </p:nvSpPr>
        <p:spPr>
          <a:xfrm>
            <a:off x="2057494" y="3149906"/>
            <a:ext cx="4940935" cy="645160"/>
          </a:xfrm>
          <a:prstGeom prst="rect">
            <a:avLst/>
          </a:prstGeom>
          <a:noFill/>
        </p:spPr>
        <p:txBody>
          <a:bodyPr wrap="non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lược</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đồ</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trí</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nhớ</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sz="36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6" name="Rectangle 6"/>
          <p:cNvSpPr/>
          <p:nvPr/>
        </p:nvSpPr>
        <p:spPr>
          <a:xfrm>
            <a:off x="1864360" y="4114800"/>
            <a:ext cx="5925185" cy="1198880"/>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Vẽ</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lược</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đồ</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trí</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nhớ</a:t>
            </a:r>
            <a:endPar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tự</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sz="36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box(ou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P spid="3" grpId="0" bldLvl="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4800" y="76200"/>
            <a:ext cx="3354705" cy="46037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I. LƯỢC ĐỒ TRÍ NHỚ</a:t>
            </a:r>
          </a:p>
        </p:txBody>
      </p:sp>
      <p:pic>
        <p:nvPicPr>
          <p:cNvPr id="3" name="Picture 2" descr="Bản đồ đường đi từ Hà Nội đến Tràng An, Ninh Bình: Cách di chuyển từ Hà Nội tới Tràng An du lịch"/>
          <p:cNvPicPr>
            <a:picLocks noChangeAspect="1" noChangeArrowheads="1"/>
          </p:cNvPicPr>
          <p:nvPr/>
        </p:nvPicPr>
        <p:blipFill>
          <a:blip r:embed="rId2"/>
          <a:srcRect/>
          <a:stretch>
            <a:fillRect/>
          </a:stretch>
        </p:blipFill>
        <p:spPr bwMode="auto">
          <a:xfrm>
            <a:off x="968375" y="597535"/>
            <a:ext cx="7317740" cy="4223385"/>
          </a:xfrm>
          <a:prstGeom prst="rect">
            <a:avLst/>
          </a:prstGeom>
          <a:noFill/>
        </p:spPr>
      </p:pic>
      <p:sp>
        <p:nvSpPr>
          <p:cNvPr id="5" name="Rounded Rectangle 4"/>
          <p:cNvSpPr/>
          <p:nvPr/>
        </p:nvSpPr>
        <p:spPr>
          <a:xfrm>
            <a:off x="304800" y="4866005"/>
            <a:ext cx="8564245" cy="19157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2060"/>
                </a:solidFill>
                <a:latin typeface="Times New Roman" panose="02020603050405020304" pitchFamily="18" charset="0"/>
                <a:cs typeface="Times New Roman" panose="02020603050405020304" pitchFamily="18" charset="0"/>
                <a:sym typeface="+mn-ea"/>
              </a:rPr>
              <a:t>Bằng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xe</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máy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xuất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phát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từ</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Hà</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Nội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về</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hướng</a:t>
            </a:r>
            <a:r>
              <a:rPr lang="en-US" sz="2000" b="1" dirty="0" smtClean="0">
                <a:solidFill>
                  <a:srgbClr val="002060"/>
                </a:solidFill>
                <a:latin typeface="Times New Roman" panose="02020603050405020304" pitchFamily="18" charset="0"/>
                <a:cs typeface="Times New Roman" panose="02020603050405020304" pitchFamily="18" charset="0"/>
                <a:sym typeface="+mn-ea"/>
              </a:rPr>
              <a:t> Nam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dọc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theo</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quốc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lộ</a:t>
            </a:r>
            <a:r>
              <a:rPr lang="en-US" sz="2000" b="1" dirty="0" smtClean="0">
                <a:solidFill>
                  <a:srgbClr val="002060"/>
                </a:solidFill>
                <a:latin typeface="Times New Roman" panose="02020603050405020304" pitchFamily="18" charset="0"/>
                <a:cs typeface="Times New Roman" panose="02020603050405020304" pitchFamily="18" charset="0"/>
                <a:sym typeface="+mn-ea"/>
              </a:rPr>
              <a:t> 1 A.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Dừng</a:t>
            </a:r>
            <a:r>
              <a:rPr lang="en-US" sz="2000" b="1" dirty="0" smtClean="0">
                <a:solidFill>
                  <a:srgbClr val="002060"/>
                </a:solidFill>
                <a:latin typeface="Times New Roman" panose="02020603050405020304" pitchFamily="18" charset="0"/>
                <a:cs typeface="Times New Roman" panose="02020603050405020304" pitchFamily="18" charset="0"/>
                <a:sym typeface="+mn-ea"/>
              </a:rPr>
              <a:t> ở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một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trạm</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ven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đường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trong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thành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phố</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Phủ</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Lý</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Hà</a:t>
            </a:r>
            <a:r>
              <a:rPr lang="en-US" sz="2000" b="1" dirty="0" smtClean="0">
                <a:solidFill>
                  <a:srgbClr val="002060"/>
                </a:solidFill>
                <a:latin typeface="Times New Roman" panose="02020603050405020304" pitchFamily="18" charset="0"/>
                <a:cs typeface="Times New Roman" panose="02020603050405020304" pitchFamily="18" charset="0"/>
                <a:sym typeface="+mn-ea"/>
              </a:rPr>
              <a:t> Nam),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sau</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đó</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tiếp</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tục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chuyển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Sau</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hơn</a:t>
            </a:r>
            <a:r>
              <a:rPr lang="en-US" sz="2000" b="1" dirty="0" smtClean="0">
                <a:solidFill>
                  <a:srgbClr val="002060"/>
                </a:solidFill>
                <a:latin typeface="Times New Roman" panose="02020603050405020304" pitchFamily="18" charset="0"/>
                <a:cs typeface="Times New Roman" panose="02020603050405020304" pitchFamily="18" charset="0"/>
                <a:sym typeface="+mn-ea"/>
              </a:rPr>
              <a:t> 3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giờ</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đồng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hồ</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đã</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có</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mặt</a:t>
            </a:r>
            <a:r>
              <a:rPr lang="en-US" sz="2000" b="1" dirty="0" smtClean="0">
                <a:solidFill>
                  <a:srgbClr val="002060"/>
                </a:solidFill>
                <a:latin typeface="Times New Roman" panose="02020603050405020304" pitchFamily="18" charset="0"/>
                <a:cs typeface="Times New Roman" panose="02020603050405020304" pitchFamily="18" charset="0"/>
                <a:sym typeface="+mn-ea"/>
              </a:rPr>
              <a:t> ở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thành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phố</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Ninh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Bình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Từ</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đây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theo</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đại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lộ</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Tràng</a:t>
            </a:r>
            <a:r>
              <a:rPr lang="en-US" sz="2000" b="1" dirty="0" smtClean="0">
                <a:solidFill>
                  <a:srgbClr val="002060"/>
                </a:solidFill>
                <a:latin typeface="Times New Roman" panose="02020603050405020304" pitchFamily="18" charset="0"/>
                <a:cs typeface="Times New Roman" panose="02020603050405020304" pitchFamily="18" charset="0"/>
                <a:sym typeface="+mn-ea"/>
              </a:rPr>
              <a:t> An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về</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hướng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Tây</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khoảng</a:t>
            </a:r>
            <a:r>
              <a:rPr lang="en-US" sz="2000" b="1" dirty="0" smtClean="0">
                <a:solidFill>
                  <a:srgbClr val="002060"/>
                </a:solidFill>
                <a:latin typeface="Times New Roman" panose="02020603050405020304" pitchFamily="18" charset="0"/>
                <a:cs typeface="Times New Roman" panose="02020603050405020304" pitchFamily="18" charset="0"/>
                <a:sym typeface="+mn-ea"/>
              </a:rPr>
              <a:t> 6 km,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danh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thắng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Tràng</a:t>
            </a:r>
            <a:r>
              <a:rPr lang="en-US" sz="2000" b="1" dirty="0" smtClean="0">
                <a:solidFill>
                  <a:srgbClr val="002060"/>
                </a:solidFill>
                <a:latin typeface="Times New Roman" panose="02020603050405020304" pitchFamily="18" charset="0"/>
                <a:cs typeface="Times New Roman" panose="02020603050405020304" pitchFamily="18" charset="0"/>
                <a:sym typeface="+mn-ea"/>
              </a:rPr>
              <a:t> An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hiện</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ra</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trước</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mắt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chúng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tôi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với</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khung</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cảnh</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thật</a:t>
            </a:r>
            <a:r>
              <a:rPr lang="en-US" sz="2000" b="1" dirty="0" smtClean="0">
                <a:solidFill>
                  <a:srgbClr val="002060"/>
                </a:solidFill>
                <a:latin typeface="Times New Roman" panose="02020603050405020304" pitchFamily="18" charset="0"/>
                <a:cs typeface="Times New Roman" panose="02020603050405020304" pitchFamily="18" charset="0"/>
                <a:sym typeface="+mn-ea"/>
              </a:rPr>
              <a:t> </a:t>
            </a:r>
            <a:r>
              <a:rPr lang="en-US" sz="2000" b="1" dirty="0" err="1" smtClean="0">
                <a:solidFill>
                  <a:srgbClr val="002060"/>
                </a:solidFill>
                <a:latin typeface="Times New Roman" panose="02020603050405020304" pitchFamily="18" charset="0"/>
                <a:cs typeface="Times New Roman" panose="02020603050405020304" pitchFamily="18" charset="0"/>
                <a:sym typeface="+mn-ea"/>
              </a:rPr>
              <a:t>đẹp</a:t>
            </a:r>
            <a:r>
              <a:rPr lang="en-US" sz="2000" b="1" dirty="0" smtClean="0">
                <a:solidFill>
                  <a:srgbClr val="002060"/>
                </a:solidFill>
                <a:latin typeface="Times New Roman" panose="02020603050405020304" pitchFamily="18" charset="0"/>
                <a:cs typeface="Times New Roman" panose="02020603050405020304" pitchFamily="18" charset="0"/>
                <a:sym typeface="+mn-ea"/>
              </a:rPr>
              <a:t>.</a:t>
            </a:r>
          </a:p>
        </p:txBody>
      </p:sp>
      <p:sp>
        <p:nvSpPr>
          <p:cNvPr id="6" name="Line Callout 3 5"/>
          <p:cNvSpPr/>
          <p:nvPr/>
        </p:nvSpPr>
        <p:spPr>
          <a:xfrm>
            <a:off x="762000" y="1295400"/>
            <a:ext cx="3429000" cy="1269365"/>
          </a:xfrm>
          <a:prstGeom prst="borderCallout3">
            <a:avLst>
              <a:gd name="adj1" fmla="val 18750"/>
              <a:gd name="adj2" fmla="val -8333"/>
              <a:gd name="adj3" fmla="val 18750"/>
              <a:gd name="adj4" fmla="val -16667"/>
              <a:gd name="adj5" fmla="val 100000"/>
              <a:gd name="adj6" fmla="val -16667"/>
              <a:gd name="adj7" fmla="val 120960"/>
              <a:gd name="adj8" fmla="val 69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imes New Roman" panose="02020603050405020304" pitchFamily="18" charset="0"/>
                <a:cs typeface="Times New Roman" panose="02020603050405020304" pitchFamily="18" charset="0"/>
              </a:rPr>
              <a:t>Hãy vẽ lại hành trình của chuyến đi được mô tả trong đoạn văn trên.</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edge">
                                      <p:cBhvr>
                                        <p:cTn id="12" dur="100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0070C0"/>
                </a:solidFill>
                <a:latin typeface="Times New Roman" panose="02020603050405020304" pitchFamily="18" charset="0"/>
                <a:cs typeface="Times New Roman" panose="02020603050405020304" pitchFamily="18" charset="0"/>
              </a:rPr>
              <a:t>Hà</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Nội</a:t>
            </a:r>
          </a:p>
        </p:txBody>
      </p:sp>
      <p:sp>
        <p:nvSpPr>
          <p:cNvPr id="3" name="Text Placeholder 2"/>
          <p:cNvSpPr>
            <a:spLocks noGrp="1"/>
          </p:cNvSpPr>
          <p:nvPr>
            <p:ph type="body" idx="1"/>
          </p:nvPr>
        </p:nvSpPr>
        <p:spPr>
          <a:xfrm>
            <a:off x="636905" y="5053965"/>
            <a:ext cx="2565400" cy="641350"/>
          </a:xfrm>
        </p:spPr>
        <p:txBody>
          <a:bodyPr/>
          <a:lstStyle/>
          <a:p>
            <a:pPr algn="ctr"/>
            <a:r>
              <a:rPr lang="en-US" dirty="0" err="1" smtClean="0">
                <a:solidFill>
                  <a:srgbClr val="0070C0"/>
                </a:solidFill>
                <a:latin typeface="Times New Roman" panose="02020603050405020304" pitchFamily="18" charset="0"/>
                <a:cs typeface="Times New Roman" panose="02020603050405020304" pitchFamily="18" charset="0"/>
              </a:rPr>
              <a:t>Tràng</a:t>
            </a:r>
            <a:r>
              <a:rPr lang="en-US" dirty="0" smtClean="0">
                <a:solidFill>
                  <a:srgbClr val="0070C0"/>
                </a:solidFill>
                <a:latin typeface="Times New Roman" panose="02020603050405020304" pitchFamily="18" charset="0"/>
                <a:cs typeface="Times New Roman" panose="02020603050405020304" pitchFamily="18" charset="0"/>
              </a:rPr>
              <a:t> An</a:t>
            </a:r>
          </a:p>
        </p:txBody>
      </p:sp>
      <p:sp>
        <p:nvSpPr>
          <p:cNvPr id="4" name="Content Placeholder 3"/>
          <p:cNvSpPr>
            <a:spLocks noGrp="1"/>
          </p:cNvSpPr>
          <p:nvPr>
            <p:ph sz="half" idx="2"/>
          </p:nvPr>
        </p:nvSpPr>
        <p:spPr>
          <a:xfrm>
            <a:off x="6705600" y="0"/>
            <a:ext cx="1452880" cy="527050"/>
          </a:xfrm>
        </p:spPr>
        <p:txBody>
          <a:bodyPr>
            <a:normAutofit/>
          </a:bodyPr>
          <a:lstStyle/>
          <a:p>
            <a:pPr marL="0" indent="0" algn="ctr">
              <a:buNone/>
            </a:pPr>
            <a:r>
              <a:rPr lang="en-US" dirty="0" err="1" smtClean="0">
                <a:latin typeface="Times New Roman" panose="02020603050405020304" pitchFamily="18" charset="0"/>
                <a:cs typeface="Times New Roman" panose="02020603050405020304" pitchFamily="18" charset="0"/>
              </a:rPr>
              <a:t>Bắc</a:t>
            </a:r>
          </a:p>
        </p:txBody>
      </p:sp>
      <p:sp>
        <p:nvSpPr>
          <p:cNvPr id="5" name="Text Placeholder 4"/>
          <p:cNvSpPr>
            <a:spLocks noGrp="1"/>
          </p:cNvSpPr>
          <p:nvPr>
            <p:ph type="body" sz="quarter" idx="3"/>
          </p:nvPr>
        </p:nvSpPr>
        <p:spPr>
          <a:xfrm>
            <a:off x="4542155" y="3153410"/>
            <a:ext cx="3230245" cy="774065"/>
          </a:xfrm>
        </p:spPr>
        <p:txBody>
          <a:bodyPr>
            <a:noAutofit/>
          </a:bodyPr>
          <a:lstStyle/>
          <a:p>
            <a:pPr algn="ctr"/>
            <a:r>
              <a:rPr lang="en-US" sz="2300" dirty="0" err="1" smtClean="0">
                <a:solidFill>
                  <a:srgbClr val="0070C0"/>
                </a:solidFill>
                <a:latin typeface="Times New Roman" panose="02020603050405020304" pitchFamily="18" charset="0"/>
                <a:cs typeface="Times New Roman" panose="02020603050405020304" pitchFamily="18" charset="0"/>
              </a:rPr>
              <a:t>Trạm</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dừng</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chân</a:t>
            </a:r>
            <a:r>
              <a:rPr lang="en-US" sz="2300" dirty="0" smtClean="0">
                <a:solidFill>
                  <a:srgbClr val="0070C0"/>
                </a:solidFill>
                <a:latin typeface="Times New Roman" panose="02020603050405020304" pitchFamily="18" charset="0"/>
                <a:cs typeface="Times New Roman" panose="02020603050405020304" pitchFamily="18" charset="0"/>
              </a:rPr>
              <a:t> </a:t>
            </a:r>
          </a:p>
          <a:p>
            <a:pPr algn="ctr"/>
            <a:r>
              <a:rPr lang="en-US" sz="2300" dirty="0" smtClean="0">
                <a:solidFill>
                  <a:srgbClr val="0070C0"/>
                </a:solidFill>
                <a:latin typeface="Times New Roman" panose="02020603050405020304" pitchFamily="18" charset="0"/>
                <a:cs typeface="Times New Roman" panose="02020603050405020304" pitchFamily="18" charset="0"/>
              </a:rPr>
              <a:t>(</a:t>
            </a:r>
            <a:r>
              <a:rPr lang="en-US" sz="2300" dirty="0" err="1" smtClean="0">
                <a:solidFill>
                  <a:srgbClr val="0070C0"/>
                </a:solidFill>
                <a:latin typeface="Times New Roman" panose="02020603050405020304" pitchFamily="18" charset="0"/>
                <a:cs typeface="Times New Roman" panose="02020603050405020304" pitchFamily="18" charset="0"/>
              </a:rPr>
              <a:t>Phủ</a:t>
            </a:r>
            <a:r>
              <a:rPr lang="en-US" sz="2300" dirty="0" smtClean="0">
                <a:solidFill>
                  <a:srgbClr val="0070C0"/>
                </a:solidFill>
                <a:latin typeface="Times New Roman" panose="02020603050405020304" pitchFamily="18" charset="0"/>
                <a:cs typeface="Times New Roman" panose="02020603050405020304" pitchFamily="18" charset="0"/>
              </a:rPr>
              <a:t> </a:t>
            </a:r>
            <a:r>
              <a:rPr lang="en-US" sz="2300" dirty="0" err="1" smtClean="0">
                <a:solidFill>
                  <a:srgbClr val="0070C0"/>
                </a:solidFill>
                <a:latin typeface="Times New Roman" panose="02020603050405020304" pitchFamily="18" charset="0"/>
                <a:cs typeface="Times New Roman" panose="02020603050405020304" pitchFamily="18" charset="0"/>
              </a:rPr>
              <a:t>Lý</a:t>
            </a:r>
            <a:r>
              <a:rPr lang="en-US" sz="2300" dirty="0" smtClean="0">
                <a:solidFill>
                  <a:srgbClr val="0070C0"/>
                </a:solidFill>
                <a:latin typeface="Times New Roman" panose="02020603050405020304" pitchFamily="18" charset="0"/>
                <a:cs typeface="Times New Roman" panose="02020603050405020304" pitchFamily="18" charset="0"/>
              </a:rPr>
              <a:t> – </a:t>
            </a:r>
            <a:r>
              <a:rPr lang="en-US" sz="2300" dirty="0" err="1" smtClean="0">
                <a:solidFill>
                  <a:srgbClr val="0070C0"/>
                </a:solidFill>
                <a:latin typeface="Times New Roman" panose="02020603050405020304" pitchFamily="18" charset="0"/>
                <a:cs typeface="Times New Roman" panose="02020603050405020304" pitchFamily="18" charset="0"/>
              </a:rPr>
              <a:t>Hà</a:t>
            </a:r>
            <a:r>
              <a:rPr lang="en-US" sz="2300" dirty="0" smtClean="0">
                <a:solidFill>
                  <a:srgbClr val="0070C0"/>
                </a:solidFill>
                <a:latin typeface="Times New Roman" panose="02020603050405020304" pitchFamily="18" charset="0"/>
                <a:cs typeface="Times New Roman" panose="02020603050405020304" pitchFamily="18" charset="0"/>
              </a:rPr>
              <a:t> Nam)</a:t>
            </a:r>
          </a:p>
        </p:txBody>
      </p:sp>
      <p:sp>
        <p:nvSpPr>
          <p:cNvPr id="7" name="Down Arrow 6"/>
          <p:cNvSpPr/>
          <p:nvPr/>
        </p:nvSpPr>
        <p:spPr>
          <a:xfrm>
            <a:off x="4572000" y="1295400"/>
            <a:ext cx="350519" cy="20574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Left Arrow 7"/>
          <p:cNvSpPr/>
          <p:nvPr/>
        </p:nvSpPr>
        <p:spPr>
          <a:xfrm>
            <a:off x="2743200" y="5375564"/>
            <a:ext cx="1828800" cy="304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Down Arrow 8"/>
          <p:cNvSpPr/>
          <p:nvPr/>
        </p:nvSpPr>
        <p:spPr>
          <a:xfrm>
            <a:off x="4572001" y="3352800"/>
            <a:ext cx="350518" cy="22098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 Placeholder 4"/>
          <p:cNvSpPr txBox="1"/>
          <p:nvPr/>
        </p:nvSpPr>
        <p:spPr>
          <a:xfrm>
            <a:off x="4770119" y="5055683"/>
            <a:ext cx="26670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solidFill>
                  <a:srgbClr val="0070C0"/>
                </a:solidFill>
                <a:latin typeface="Times New Roman" panose="02020603050405020304" pitchFamily="18" charset="0"/>
                <a:cs typeface="Times New Roman" panose="02020603050405020304" pitchFamily="18" charset="0"/>
              </a:rPr>
              <a:t>TP </a:t>
            </a:r>
            <a:r>
              <a:rPr lang="en-US" dirty="0" err="1" smtClean="0">
                <a:solidFill>
                  <a:srgbClr val="0070C0"/>
                </a:solidFill>
                <a:latin typeface="Times New Roman" panose="02020603050405020304" pitchFamily="18" charset="0"/>
                <a:cs typeface="Times New Roman" panose="02020603050405020304" pitchFamily="18" charset="0"/>
              </a:rPr>
              <a:t>Ninh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Bình</a:t>
            </a:r>
          </a:p>
        </p:txBody>
      </p:sp>
      <p:cxnSp>
        <p:nvCxnSpPr>
          <p:cNvPr id="12" name="Straight Arrow Connector 11"/>
          <p:cNvCxnSpPr/>
          <p:nvPr/>
        </p:nvCxnSpPr>
        <p:spPr>
          <a:xfrm>
            <a:off x="6477000" y="990600"/>
            <a:ext cx="1905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29500" y="381000"/>
            <a:ext cx="0" cy="1295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Content Placeholder 3"/>
          <p:cNvSpPr txBox="1"/>
          <p:nvPr/>
        </p:nvSpPr>
        <p:spPr>
          <a:xfrm>
            <a:off x="6934892" y="1676400"/>
            <a:ext cx="1219200" cy="37407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smtClean="0">
                <a:latin typeface="Times New Roman" panose="02020603050405020304" pitchFamily="18" charset="0"/>
                <a:cs typeface="Times New Roman" panose="02020603050405020304" pitchFamily="18" charset="0"/>
              </a:rPr>
              <a:t>Nam</a:t>
            </a:r>
          </a:p>
        </p:txBody>
      </p:sp>
      <p:sp>
        <p:nvSpPr>
          <p:cNvPr id="15" name="Content Placeholder 3"/>
          <p:cNvSpPr txBox="1"/>
          <p:nvPr/>
        </p:nvSpPr>
        <p:spPr>
          <a:xfrm>
            <a:off x="8257540" y="768985"/>
            <a:ext cx="997585" cy="374015"/>
          </a:xfrm>
          <a:prstGeom prst="rect">
            <a:avLst/>
          </a:prstGeom>
        </p:spPr>
        <p:txBody>
          <a:bodyPr vert="horz" lIns="91440" tIns="45720" rIns="91440" bIns="45720" rtlCol="0">
            <a:normAutofit fontScale="9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err="1" smtClean="0">
                <a:latin typeface="Times New Roman" panose="02020603050405020304" pitchFamily="18" charset="0"/>
                <a:cs typeface="Times New Roman" panose="02020603050405020304" pitchFamily="18" charset="0"/>
              </a:rPr>
              <a:t>Đông</a:t>
            </a:r>
          </a:p>
        </p:txBody>
      </p:sp>
      <p:sp>
        <p:nvSpPr>
          <p:cNvPr id="16" name="Content Placeholder 3"/>
          <p:cNvSpPr txBox="1"/>
          <p:nvPr/>
        </p:nvSpPr>
        <p:spPr>
          <a:xfrm>
            <a:off x="5570219" y="765463"/>
            <a:ext cx="1219200" cy="37407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err="1" smtClean="0">
                <a:latin typeface="Times New Roman" panose="02020603050405020304" pitchFamily="18" charset="0"/>
                <a:cs typeface="Times New Roman" panose="02020603050405020304" pitchFamily="18" charset="0"/>
              </a:rPr>
              <a:t>Tây</a:t>
            </a:r>
          </a:p>
        </p:txBody>
      </p:sp>
      <p:sp>
        <p:nvSpPr>
          <p:cNvPr id="11" name="Text Box 10"/>
          <p:cNvSpPr txBox="1"/>
          <p:nvPr/>
        </p:nvSpPr>
        <p:spPr>
          <a:xfrm>
            <a:off x="2953385" y="5720080"/>
            <a:ext cx="1466215" cy="460375"/>
          </a:xfrm>
          <a:prstGeom prst="rect">
            <a:avLst/>
          </a:prstGeom>
          <a:noFill/>
        </p:spPr>
        <p:txBody>
          <a:bodyPr wrap="square" rtlCol="0">
            <a:spAutoFit/>
          </a:bodyPr>
          <a:lstStyle/>
          <a:p>
            <a:pPr algn="ctr"/>
            <a:r>
              <a:rPr lang="en-US" sz="2400" b="1" i="1">
                <a:solidFill>
                  <a:srgbClr val="7030A0"/>
                </a:solidFill>
                <a:latin typeface="Times New Roman" panose="02020603050405020304" pitchFamily="18" charset="0"/>
                <a:cs typeface="Times New Roman" panose="02020603050405020304" pitchFamily="18" charset="0"/>
              </a:rPr>
              <a:t>6km</a:t>
            </a:r>
          </a:p>
        </p:txBody>
      </p:sp>
      <p:pic>
        <p:nvPicPr>
          <p:cNvPr id="102" name="Picture 101"/>
          <p:cNvPicPr/>
          <p:nvPr/>
        </p:nvPicPr>
        <p:blipFill>
          <a:blip r:embed="rId2"/>
          <a:stretch>
            <a:fillRect/>
          </a:stretch>
        </p:blipFill>
        <p:spPr>
          <a:xfrm>
            <a:off x="4572000" y="3429000"/>
            <a:ext cx="0" cy="0"/>
          </a:xfrm>
          <a:prstGeom prst="rect">
            <a:avLst/>
          </a:prstGeom>
          <a:noFill/>
          <a:ln w="9525">
            <a:noFill/>
          </a:ln>
        </p:spPr>
      </p:pic>
      <p:pic>
        <p:nvPicPr>
          <p:cNvPr id="104" name="Content Placeholder 103"/>
          <p:cNvPicPr>
            <a:picLocks noGrp="1"/>
          </p:cNvPicPr>
          <p:nvPr>
            <p:ph sz="quarter" idx="4"/>
          </p:nvPr>
        </p:nvPicPr>
        <p:blipFill>
          <a:blip r:embed="rId3"/>
          <a:stretch>
            <a:fillRect/>
          </a:stretch>
        </p:blipFill>
        <p:spPr>
          <a:xfrm>
            <a:off x="207645" y="1952625"/>
            <a:ext cx="4288155" cy="3183255"/>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000" fill="hold">
                                          <p:stCondLst>
                                            <p:cond delay="0"/>
                                          </p:stCondLst>
                                        </p:cTn>
                                        <p:tgtEl>
                                          <p:spTgt spid="5">
                                            <p:txEl>
                                              <p:pRg st="0" end="0"/>
                                            </p:txEl>
                                          </p:spTgt>
                                        </p:tgtEl>
                                        <p:attrNameLst>
                                          <p:attrName>style.visibility</p:attrName>
                                        </p:attrNameLst>
                                      </p:cBhvr>
                                      <p:to>
                                        <p:strVal val="visible"/>
                                      </p:to>
                                    </p:set>
                                    <p:animEffect transition="in" filter="barn(inVertical)">
                                      <p:cBhvr>
                                        <p:cTn id="16" dur="1000"/>
                                        <p:tgtEl>
                                          <p:spTgt spid="5">
                                            <p:txEl>
                                              <p:pRg st="0" end="0"/>
                                            </p:txEl>
                                          </p:spTgt>
                                        </p:tgtEl>
                                      </p:cBhvr>
                                    </p:animEffec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000" fill="hold">
                                          <p:stCondLst>
                                            <p:cond delay="0"/>
                                          </p:stCondLst>
                                        </p:cTn>
                                        <p:tgtEl>
                                          <p:spTgt spid="5">
                                            <p:txEl>
                                              <p:pRg st="1" end="1"/>
                                            </p:txEl>
                                          </p:spTgt>
                                        </p:tgtEl>
                                        <p:attrNameLst>
                                          <p:attrName>style.visibility</p:attrName>
                                        </p:attrNameLst>
                                      </p:cBhvr>
                                      <p:to>
                                        <p:strVal val="visible"/>
                                      </p:to>
                                    </p:set>
                                    <p:animEffect transition="in" filter="barn(inVertical)">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000" fill="hold">
                                          <p:stCondLst>
                                            <p:cond delay="0"/>
                                          </p:stCondLst>
                                        </p:cTn>
                                        <p:tgtEl>
                                          <p:spTgt spid="10"/>
                                        </p:tgtEl>
                                        <p:attrNameLst>
                                          <p:attrName>style.visibility</p:attrName>
                                        </p:attrNameLst>
                                      </p:cBhvr>
                                      <p:to>
                                        <p:strVal val="visible"/>
                                      </p:to>
                                    </p:set>
                                    <p:animEffect transition="in" filter="barn(inVertical)">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000" fill="hold">
                                          <p:stCondLst>
                                            <p:cond delay="0"/>
                                          </p:stCondLst>
                                        </p:cTn>
                                        <p:tgtEl>
                                          <p:spTgt spid="8"/>
                                        </p:tgtEl>
                                        <p:attrNameLst>
                                          <p:attrName>style.visibility</p:attrName>
                                        </p:attrNameLst>
                                      </p:cBhvr>
                                      <p:to>
                                        <p:strVal val="visible"/>
                                      </p:to>
                                    </p:set>
                                    <p:animEffect transition="in" filter="wipe(right)">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000" fill="hold">
                                          <p:stCondLst>
                                            <p:cond delay="0"/>
                                          </p:stCondLst>
                                        </p:cTn>
                                        <p:tgtEl>
                                          <p:spTgt spid="11"/>
                                        </p:tgtEl>
                                        <p:attrNameLst>
                                          <p:attrName>style.visibility</p:attrName>
                                        </p:attrNameLst>
                                      </p:cBhvr>
                                      <p:to>
                                        <p:strVal val="visible"/>
                                      </p:to>
                                    </p:set>
                                    <p:animEffect transition="in" filter="box(in)">
                                      <p:cBhvr>
                                        <p:cTn id="39" dur="1000"/>
                                        <p:tgtEl>
                                          <p:spTgt spid="11"/>
                                        </p:tgtEl>
                                      </p:cBhvr>
                                    </p:animEffect>
                                  </p:childTnLst>
                                </p:cTn>
                              </p:par>
                            </p:childTnLst>
                          </p:cTn>
                        </p:par>
                        <p:par>
                          <p:cTn id="40" fill="hold">
                            <p:stCondLst>
                              <p:cond delay="1000"/>
                            </p:stCondLst>
                            <p:childTnLst>
                              <p:par>
                                <p:cTn id="41" presetID="16" presetClass="entr" presetSubtype="21" fill="hold" grpId="0" nodeType="afterEffect">
                                  <p:stCondLst>
                                    <p:cond delay="0"/>
                                  </p:stCondLst>
                                  <p:childTnLst>
                                    <p:set>
                                      <p:cBhvr>
                                        <p:cTn id="42" dur="1000" fill="hold">
                                          <p:stCondLst>
                                            <p:cond delay="0"/>
                                          </p:stCondLst>
                                        </p:cTn>
                                        <p:tgtEl>
                                          <p:spTgt spid="3">
                                            <p:txEl>
                                              <p:pRg st="0" end="0"/>
                                            </p:txEl>
                                          </p:spTgt>
                                        </p:tgtEl>
                                        <p:attrNameLst>
                                          <p:attrName>style.visibility</p:attrName>
                                        </p:attrNameLst>
                                      </p:cBhvr>
                                      <p:to>
                                        <p:strVal val="visible"/>
                                      </p:to>
                                    </p:set>
                                    <p:animEffect transition="in" filter="barn(inVertical)">
                                      <p:cBhvr>
                                        <p:cTn id="43" dur="1000"/>
                                        <p:tgtEl>
                                          <p:spTgt spid="3">
                                            <p:txEl>
                                              <p:pRg st="0" end="0"/>
                                            </p:txEl>
                                          </p:spTgt>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000" fill="hold">
                                          <p:stCondLst>
                                            <p:cond delay="0"/>
                                          </p:stCondLst>
                                        </p:cTn>
                                        <p:tgtEl>
                                          <p:spTgt spid="104"/>
                                        </p:tgtEl>
                                        <p:attrNameLst>
                                          <p:attrName>style.visibility</p:attrName>
                                        </p:attrNameLst>
                                      </p:cBhvr>
                                      <p:to>
                                        <p:strVal val="visible"/>
                                      </p:to>
                                    </p:set>
                                    <p:animEffect transition="in" filter="checkerboard(across)">
                                      <p:cBhvr>
                                        <p:cTn id="4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7" grpId="0" animBg="1"/>
      <p:bldP spid="8" grpId="0" animBg="1"/>
      <p:bldP spid="9"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723265" y="1208405"/>
            <a:ext cx="7804150" cy="829945"/>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en-US" altLang="vi-VN" sz="2400" b="1" dirty="0" smtClean="0">
                <a:solidFill>
                  <a:srgbClr val="002060"/>
                </a:solidFill>
                <a:latin typeface="Times New Roman" panose="02020603050405020304" pitchFamily="18" charset="0"/>
                <a:cs typeface="Times New Roman" panose="02020603050405020304" pitchFamily="18" charset="0"/>
              </a:rPr>
              <a:t>- </a:t>
            </a:r>
            <a:r>
              <a:rPr lang="vi-VN" sz="2400" b="1" dirty="0" smtClean="0">
                <a:solidFill>
                  <a:srgbClr val="002060"/>
                </a:solidFill>
                <a:latin typeface="Times New Roman" panose="02020603050405020304" pitchFamily="18" charset="0"/>
                <a:cs typeface="Times New Roman" panose="02020603050405020304" pitchFamily="18" charset="0"/>
              </a:rPr>
              <a:t>Lược đ</a:t>
            </a:r>
            <a:r>
              <a:rPr lang="en-US" sz="2400" b="1" dirty="0" smtClean="0">
                <a:solidFill>
                  <a:srgbClr val="002060"/>
                </a:solidFill>
                <a:latin typeface="Times New Roman" panose="02020603050405020304" pitchFamily="18" charset="0"/>
                <a:cs typeface="Times New Roman" panose="02020603050405020304" pitchFamily="18" charset="0"/>
              </a:rPr>
              <a:t>ồ</a:t>
            </a:r>
            <a:r>
              <a:rPr lang="vi-VN" sz="2400" b="1" dirty="0" smtClean="0">
                <a:solidFill>
                  <a:srgbClr val="002060"/>
                </a:solidFill>
                <a:latin typeface="Times New Roman" panose="02020603050405020304" pitchFamily="18" charset="0"/>
                <a:cs typeface="Times New Roman" panose="02020603050405020304" pitchFamily="18" charset="0"/>
              </a:rPr>
              <a:t> trí nhớ là </a:t>
            </a:r>
            <a:r>
              <a:rPr lang="en-US" sz="2400" b="1" dirty="0" err="1" smtClean="0">
                <a:solidFill>
                  <a:srgbClr val="002060"/>
                </a:solidFill>
                <a:latin typeface="Times New Roman" panose="02020603050405020304" pitchFamily="18" charset="0"/>
                <a:cs typeface="Times New Roman" panose="02020603050405020304" pitchFamily="18" charset="0"/>
              </a:rPr>
              <a:t>hình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ảnh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một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địa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điểm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hoặc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một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cụ</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thể</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tâm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con </a:t>
            </a:r>
            <a:r>
              <a:rPr lang="en-US" sz="2400" b="1" dirty="0" err="1" smtClean="0">
                <a:solidFill>
                  <a:srgbClr val="002060"/>
                </a:solidFill>
                <a:latin typeface="Times New Roman" panose="02020603050405020304" pitchFamily="18" charset="0"/>
                <a:cs typeface="Times New Roman" panose="02020603050405020304" pitchFamily="18" charset="0"/>
              </a:rPr>
              <a:t>người</a:t>
            </a:r>
            <a:r>
              <a:rPr lang="en-US" sz="2400" b="1" dirty="0" smtClean="0">
                <a:solidFill>
                  <a:srgbClr val="002060"/>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1460500" y="152400"/>
            <a:ext cx="6464300" cy="7410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b="1" i="1">
                <a:latin typeface="Times New Roman" panose="02020603050405020304" pitchFamily="18" charset="0"/>
                <a:cs typeface="Times New Roman" panose="02020603050405020304" pitchFamily="18" charset="0"/>
              </a:rPr>
              <a:t>Thế nào là lược đồ trí nhớ?</a:t>
            </a:r>
          </a:p>
        </p:txBody>
      </p:sp>
      <p:sp>
        <p:nvSpPr>
          <p:cNvPr id="6" name="Rectangle 1"/>
          <p:cNvSpPr>
            <a:spLocks noChangeArrowheads="1"/>
          </p:cNvSpPr>
          <p:nvPr/>
        </p:nvSpPr>
        <p:spPr bwMode="auto">
          <a:xfrm>
            <a:off x="736815" y="3500490"/>
            <a:ext cx="6605018" cy="461665"/>
          </a:xfrm>
          <a:prstGeom prst="rect">
            <a:avLst/>
          </a:prstGeom>
          <a:noFill/>
          <a:ln w="9525">
            <a:noFill/>
            <a:miter lim="800000"/>
          </a:ln>
          <a:effectLst/>
        </p:spPr>
        <p:txBody>
          <a:bodyPr vert="horz" wrap="square" lIns="91440" tIns="45720" rIns="91440" bIns="45720" numCol="1" anchor="ctr" anchorCtr="0" compatLnSpc="1">
            <a:spAutoFit/>
          </a:bodyPr>
          <a:lstStyle/>
          <a:p>
            <a:r>
              <a:rPr lang="en-US" altLang="vi-VN"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Lược đ</a:t>
            </a:r>
            <a:r>
              <a:rPr lang="en-US" sz="2400" b="1" dirty="0" smtClean="0">
                <a:latin typeface="Times New Roman" panose="02020603050405020304" pitchFamily="18" charset="0"/>
                <a:cs typeface="Times New Roman" panose="02020603050405020304" pitchFamily="18" charset="0"/>
              </a:rPr>
              <a:t>ồ</a:t>
            </a:r>
            <a:r>
              <a:rPr lang="vi-VN" sz="2400" b="1" dirty="0" smtClean="0">
                <a:latin typeface="Times New Roman" panose="02020603050405020304" pitchFamily="18" charset="0"/>
                <a:cs typeface="Times New Roman" panose="02020603050405020304" pitchFamily="18" charset="0"/>
              </a:rPr>
              <a:t> trí nhớ </a:t>
            </a:r>
            <a:r>
              <a:rPr lang="en-US" sz="2400" b="1" dirty="0" smtClean="0">
                <a:latin typeface="Times New Roman" panose="02020603050405020304" pitchFamily="18" charset="0"/>
                <a:cs typeface="Times New Roman" panose="02020603050405020304" pitchFamily="18" charset="0"/>
              </a:rPr>
              <a:t>có tác dụng:</a:t>
            </a:r>
            <a:endParaRPr lang="en-US" sz="2400" b="1"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711200" y="4129405"/>
            <a:ext cx="7743825" cy="829945"/>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en-US" sz="2400" b="1" dirty="0">
                <a:latin typeface="Times New Roman" panose="02020603050405020304" pitchFamily="18" charset="0"/>
                <a:cs typeface="Times New Roman" panose="02020603050405020304" pitchFamily="18" charset="0"/>
              </a:rPr>
              <a:t>+ Giúp chúng ta định hướng di chuyển từ nơi này đến nơi khác bằng cách vẽ phác họa tuyến đường đi.</a:t>
            </a:r>
          </a:p>
        </p:txBody>
      </p:sp>
      <p:sp>
        <p:nvSpPr>
          <p:cNvPr id="8" name="Rectangle 1"/>
          <p:cNvSpPr>
            <a:spLocks noChangeArrowheads="1"/>
          </p:cNvSpPr>
          <p:nvPr/>
        </p:nvSpPr>
        <p:spPr bwMode="auto">
          <a:xfrm>
            <a:off x="685800" y="4953665"/>
            <a:ext cx="7775575"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en-US" sz="2400" b="1" dirty="0">
                <a:latin typeface="Times New Roman" panose="02020603050405020304" pitchFamily="18" charset="0"/>
                <a:cs typeface="Times New Roman" panose="02020603050405020304" pitchFamily="18" charset="0"/>
              </a:rPr>
              <a:t>+ Giúp chúng ta hiểu về thế giới xung quanh, sắp xếp không gian và thể hiện lại các đối tượng, phác họa hình ảnh của một địa điểm, một hành trình hoặc một vùng nào đó.</a:t>
            </a:r>
          </a:p>
        </p:txBody>
      </p:sp>
      <p:sp>
        <p:nvSpPr>
          <p:cNvPr id="11" name="Rounded Rectangle 10"/>
          <p:cNvSpPr/>
          <p:nvPr/>
        </p:nvSpPr>
        <p:spPr>
          <a:xfrm>
            <a:off x="812165" y="2413000"/>
            <a:ext cx="7239635" cy="7410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i="1">
                <a:latin typeface="Times New Roman" panose="02020603050405020304" pitchFamily="18" charset="0"/>
                <a:cs typeface="Times New Roman" panose="02020603050405020304" pitchFamily="18" charset="0"/>
              </a:rPr>
              <a:t>Lược đồ trí nhớ có tác dụng gì trong cuộc sống?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barn(inVertic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6" grpId="0" bldLvl="0" animBg="1"/>
      <p:bldP spid="7" grpId="0" bldLvl="0" animBg="1"/>
      <p:bldP spid="8"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5800" y="304800"/>
            <a:ext cx="4292600" cy="46037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II. VẼ LƯỢC ĐỒ TRÍ NHỚ</a:t>
            </a:r>
          </a:p>
        </p:txBody>
      </p:sp>
      <p:sp>
        <p:nvSpPr>
          <p:cNvPr id="5" name="Text Box 4"/>
          <p:cNvSpPr txBox="1"/>
          <p:nvPr/>
        </p:nvSpPr>
        <p:spPr>
          <a:xfrm>
            <a:off x="2971800" y="914400"/>
            <a:ext cx="3309620" cy="460375"/>
          </a:xfrm>
          <a:prstGeom prst="rect">
            <a:avLst/>
          </a:prstGeom>
          <a:noFill/>
        </p:spPr>
        <p:txBody>
          <a:bodyPr wrap="square" rtlCol="0">
            <a:spAutoFit/>
          </a:bodyPr>
          <a:lstStyle/>
          <a:p>
            <a:pPr algn="ctr"/>
            <a:r>
              <a:rPr lang="en-US" sz="2400" b="1" i="1">
                <a:solidFill>
                  <a:srgbClr val="0070C0"/>
                </a:solidFill>
                <a:latin typeface="Times New Roman" panose="02020603050405020304" pitchFamily="18" charset="0"/>
                <a:cs typeface="Times New Roman" panose="02020603050405020304" pitchFamily="18" charset="0"/>
              </a:rPr>
              <a:t>(Hướng dẫn HS tự học)</a:t>
            </a:r>
          </a:p>
        </p:txBody>
      </p:sp>
      <p:sp>
        <p:nvSpPr>
          <p:cNvPr id="8" name="TextBox 7"/>
          <p:cNvSpPr txBox="1"/>
          <p:nvPr/>
        </p:nvSpPr>
        <p:spPr>
          <a:xfrm>
            <a:off x="740410" y="2479040"/>
            <a:ext cx="7677785"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dung: </a:t>
            </a:r>
            <a:r>
              <a:rPr lang="en-US" sz="2400" b="1" dirty="0" err="1" smtClean="0">
                <a:latin typeface="Times New Roman" panose="02020603050405020304" pitchFamily="18" charset="0"/>
                <a:cs typeface="Times New Roman" panose="02020603050405020304" pitchFamily="18" charset="0"/>
              </a:rPr>
              <a:t>Nhớ</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sẽ</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vẽ</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a:t>
            </a:r>
            <a:endParaRPr lang="en-US" sz="2400" b="1" dirty="0"/>
          </a:p>
        </p:txBody>
      </p:sp>
      <p:sp>
        <p:nvSpPr>
          <p:cNvPr id="10" name="TextBox 9"/>
          <p:cNvSpPr txBox="1"/>
          <p:nvPr/>
        </p:nvSpPr>
        <p:spPr>
          <a:xfrm>
            <a:off x="805815" y="3350260"/>
            <a:ext cx="7583170" cy="1198880"/>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Sắp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sắp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mình</a:t>
            </a:r>
            <a:r>
              <a:rPr lang="en-US" sz="2400" b="1" dirty="0" smtClean="0">
                <a:latin typeface="Times New Roman" panose="02020603050405020304" pitchFamily="18" charset="0"/>
                <a:cs typeface="Times New Roman" panose="02020603050405020304" pitchFamily="18" charset="0"/>
              </a:rPr>
              <a:t>.</a:t>
            </a:r>
            <a:endParaRPr lang="en-US" sz="2400" b="1" dirty="0"/>
          </a:p>
        </p:txBody>
      </p:sp>
      <p:sp>
        <p:nvSpPr>
          <p:cNvPr id="11" name="TextBox 10"/>
          <p:cNvSpPr txBox="1"/>
          <p:nvPr/>
        </p:nvSpPr>
        <p:spPr>
          <a:xfrm>
            <a:off x="842010" y="4819650"/>
            <a:ext cx="7426960" cy="829945"/>
          </a:xfrm>
          <a:prstGeom prst="rect">
            <a:avLst/>
          </a:prstGeom>
          <a:noFill/>
        </p:spPr>
        <p:txBody>
          <a:bodyPr wrap="square" rtlCol="0">
            <a:spAutoFit/>
          </a:bodyPr>
          <a:lstStyle/>
          <a:p>
            <a:pPr algn="just"/>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Vị</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bắt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đầu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địa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điểm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hoặc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chọn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để</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phắc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thảo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đồ</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mình</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041400" y="1691005"/>
            <a:ext cx="7279005" cy="46037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Để vẽ lược đồ trí nhớ, em hãy thực hiện các bước sau:</a:t>
            </a:r>
          </a:p>
        </p:txBody>
      </p:sp>
      <p:sp>
        <p:nvSpPr>
          <p:cNvPr id="9" name="TextBox 8"/>
          <p:cNvSpPr txBox="1"/>
          <p:nvPr/>
        </p:nvSpPr>
        <p:spPr>
          <a:xfrm>
            <a:off x="740410" y="2480520"/>
            <a:ext cx="7677785"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Hình</a:t>
            </a:r>
            <a:r>
              <a:rPr lang="en-US" sz="2400" b="1" dirty="0" smtClean="0">
                <a:solidFill>
                  <a:srgbClr val="002060"/>
                </a:solidFill>
                <a:latin typeface="Times New Roman" panose="02020603050405020304" pitchFamily="18" charset="0"/>
                <a:cs typeface="Times New Roman" panose="02020603050405020304" pitchFamily="18" charset="0"/>
              </a:rPr>
              <a:t> dung: </a:t>
            </a:r>
            <a:r>
              <a:rPr lang="en-US" sz="2400" b="1" dirty="0" err="1" smtClean="0">
                <a:solidFill>
                  <a:srgbClr val="002060"/>
                </a:solidFill>
                <a:latin typeface="Times New Roman" panose="02020603050405020304" pitchFamily="18" charset="0"/>
                <a:cs typeface="Times New Roman" panose="02020603050405020304" pitchFamily="18" charset="0"/>
              </a:rPr>
              <a:t>Nhớ</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suy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nghĩ</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em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sẽ</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vẽ</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đồ</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endParaRPr>
          </a:p>
        </p:txBody>
      </p:sp>
      <p:sp>
        <p:nvSpPr>
          <p:cNvPr id="12" name="TextBox 11"/>
          <p:cNvSpPr txBox="1"/>
          <p:nvPr/>
        </p:nvSpPr>
        <p:spPr>
          <a:xfrm>
            <a:off x="805815" y="3351740"/>
            <a:ext cx="7583170" cy="1198880"/>
          </a:xfrm>
          <a:prstGeom prst="rect">
            <a:avLst/>
          </a:prstGeom>
          <a:noFill/>
        </p:spPr>
        <p:txBody>
          <a:bodyPr wrap="square" rtlCol="0">
            <a:spAutoFit/>
          </a:bodyPr>
          <a:lstStyle/>
          <a:p>
            <a:pPr algn="just"/>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Sắp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xếp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không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gian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suy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nghĩ</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cả</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những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ảnh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em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sắp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xếp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nhau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tư</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duy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mình</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endParaRPr>
          </a:p>
        </p:txBody>
      </p:sp>
      <p:sp>
        <p:nvSpPr>
          <p:cNvPr id="13" name="Text Box 6"/>
          <p:cNvSpPr txBox="1"/>
          <p:nvPr/>
        </p:nvSpPr>
        <p:spPr>
          <a:xfrm>
            <a:off x="1041400" y="1692485"/>
            <a:ext cx="7279005" cy="46037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Để vẽ lược đồ trí nhớ, em hãy thực hiện các bước sau:</a:t>
            </a:r>
          </a:p>
        </p:txBody>
      </p:sp>
    </p:spTree>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wipe(up)">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000"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000" fill="hold">
                                          <p:stCondLst>
                                            <p:cond delay="0"/>
                                          </p:stCondLst>
                                        </p:cTn>
                                        <p:tgtEl>
                                          <p:spTgt spid="9"/>
                                        </p:tgtEl>
                                        <p:attrNameLst>
                                          <p:attrName>style.visibility</p:attrName>
                                        </p:attrNameLst>
                                      </p:cBhvr>
                                      <p:to>
                                        <p:strVal val="visible"/>
                                      </p:to>
                                    </p:set>
                                    <p:animEffect transition="in" filter="wipe(left)">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000" fill="hold">
                                          <p:stCondLst>
                                            <p:cond delay="0"/>
                                          </p:stCondLst>
                                        </p:cTn>
                                        <p:tgtEl>
                                          <p:spTgt spid="12"/>
                                        </p:tgtEl>
                                        <p:attrNameLst>
                                          <p:attrName>style.visibility</p:attrName>
                                        </p:attrNameLst>
                                      </p:cBhvr>
                                      <p:to>
                                        <p:strVal val="visible"/>
                                      </p:to>
                                    </p:set>
                                    <p:animEffect transition="in" filter="wipe(up)">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1" grpId="0"/>
      <p:bldP spid="7"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525" y="0"/>
            <a:ext cx="9137015" cy="68243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8475" t="23448" r="1487" b="-493"/>
          <a:stretch>
            <a:fillRect/>
          </a:stretch>
        </p:blipFill>
        <p:spPr>
          <a:xfrm>
            <a:off x="4004945" y="551815"/>
            <a:ext cx="5102860" cy="5996940"/>
          </a:xfrm>
          <a:prstGeom prst="rect">
            <a:avLst/>
          </a:prstGeom>
          <a:ln>
            <a:solidFill>
              <a:schemeClr val="tx2"/>
            </a:solidFill>
          </a:ln>
        </p:spPr>
      </p:pic>
      <p:sp>
        <p:nvSpPr>
          <p:cNvPr id="8" name="TextBox 7"/>
          <p:cNvSpPr txBox="1"/>
          <p:nvPr/>
        </p:nvSpPr>
        <p:spPr>
          <a:xfrm>
            <a:off x="152400" y="304800"/>
            <a:ext cx="3716655" cy="1568450"/>
          </a:xfrm>
          <a:prstGeom prst="rect">
            <a:avLst/>
          </a:prstGeom>
          <a:solidFill>
            <a:srgbClr val="00B050"/>
          </a:solidFill>
        </p:spPr>
        <p:txBody>
          <a:bodyPr wrap="square" rtlCol="0">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rPr>
              <a:t>Người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lược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đồ</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sống</a:t>
            </a:r>
            <a:r>
              <a:rPr lang="en-US" sz="2400" b="1" i="1" dirty="0" smtClean="0">
                <a:solidFill>
                  <a:schemeClr val="bg1"/>
                </a:solidFill>
                <a:latin typeface="Times New Roman" panose="02020603050405020304" pitchFamily="18" charset="0"/>
                <a:cs typeface="Times New Roman" panose="02020603050405020304" pitchFamily="18" charset="0"/>
              </a:rPr>
              <a:t> ở </a:t>
            </a:r>
            <a:r>
              <a:rPr lang="en-US" sz="2400" b="1" i="1" dirty="0" err="1" smtClean="0">
                <a:solidFill>
                  <a:schemeClr val="bg1"/>
                </a:solidFill>
                <a:latin typeface="Times New Roman" panose="02020603050405020304" pitchFamily="18" charset="0"/>
                <a:cs typeface="Times New Roman" panose="02020603050405020304" pitchFamily="18" charset="0"/>
              </a:rPr>
              <a:t>đâu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Nơi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đó</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có</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thể</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xem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vị</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trí</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để</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bắt</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đầu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lược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đồ</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không</a:t>
            </a:r>
            <a:r>
              <a:rPr lang="en-US" sz="2400" b="1" i="1" dirty="0" smtClean="0">
                <a:solidFill>
                  <a:schemeClr val="bg1"/>
                </a:solidFill>
                <a:latin typeface="Times New Roman" panose="02020603050405020304" pitchFamily="18" charset="0"/>
                <a:cs typeface="Times New Roman" panose="02020603050405020304" pitchFamily="18" charset="0"/>
              </a:rPr>
              <a:t>?</a:t>
            </a:r>
          </a:p>
        </p:txBody>
      </p:sp>
      <p:sp>
        <p:nvSpPr>
          <p:cNvPr id="3" name="Text Box 2"/>
          <p:cNvSpPr txBox="1"/>
          <p:nvPr/>
        </p:nvSpPr>
        <p:spPr>
          <a:xfrm>
            <a:off x="151765" y="2076450"/>
            <a:ext cx="3697605" cy="1568450"/>
          </a:xfrm>
          <a:prstGeom prst="rect">
            <a:avLst/>
          </a:prstGeom>
          <a:noFill/>
        </p:spPr>
        <p:txBody>
          <a:bodyPr wrap="square" rtlCol="0" anchor="t">
            <a:spAutoFit/>
          </a:bodyPr>
          <a:lstStyle/>
          <a:p>
            <a:pPr algn="just"/>
            <a:r>
              <a:rPr lang="en-US" sz="2400" b="1">
                <a:latin typeface="Times New Roman" panose="02020603050405020304" pitchFamily="18" charset="0"/>
                <a:cs typeface="Times New Roman" panose="02020603050405020304" pitchFamily="18" charset="0"/>
                <a:sym typeface="+mn-ea"/>
              </a:rPr>
              <a:t>- Người vẽ lược đồ này sống ở thị trấn. Nơi đây có thể xem là vị trí bắt đầu vẽ lược đồ này.</a:t>
            </a:r>
          </a:p>
        </p:txBody>
      </p:sp>
      <p:sp>
        <p:nvSpPr>
          <p:cNvPr id="5" name="Donut 4"/>
          <p:cNvSpPr/>
          <p:nvPr/>
        </p:nvSpPr>
        <p:spPr>
          <a:xfrm>
            <a:off x="8077200" y="3810000"/>
            <a:ext cx="228600" cy="2286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53035" y="3726180"/>
            <a:ext cx="3696335" cy="1198880"/>
          </a:xfrm>
          <a:prstGeom prst="rect">
            <a:avLst/>
          </a:prstGeom>
          <a:solidFill>
            <a:srgbClr val="00B050"/>
          </a:solidFill>
        </p:spPr>
        <p:txBody>
          <a:bodyPr wrap="square" rtlCol="0">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rPr>
              <a:t>Từ</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thị</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trấn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đến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trường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học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đi</a:t>
            </a:r>
            <a:r>
              <a:rPr lang="en-US" sz="2400" b="1" i="1" dirty="0" smtClean="0">
                <a:solidFill>
                  <a:schemeClr val="bg1"/>
                </a:solidFill>
                <a:latin typeface="Times New Roman" panose="02020603050405020304" pitchFamily="18" charset="0"/>
                <a:cs typeface="Times New Roman" panose="02020603050405020304" pitchFamily="18" charset="0"/>
              </a:rPr>
              <a:t> qua </a:t>
            </a:r>
            <a:r>
              <a:rPr lang="en-US" sz="2400" b="1" i="1" dirty="0" err="1" smtClean="0">
                <a:solidFill>
                  <a:schemeClr val="bg1"/>
                </a:solidFill>
                <a:latin typeface="Times New Roman" panose="02020603050405020304" pitchFamily="18" charset="0"/>
                <a:cs typeface="Times New Roman" panose="02020603050405020304" pitchFamily="18" charset="0"/>
              </a:rPr>
              <a:t>những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địa</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điểm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nào</a:t>
            </a:r>
            <a:r>
              <a:rPr lang="en-US" sz="2400" b="1" i="1" dirty="0" smtClean="0">
                <a:solidFill>
                  <a:schemeClr val="bg1"/>
                </a:solidFill>
                <a:latin typeface="Times New Roman" panose="02020603050405020304" pitchFamily="18" charset="0"/>
                <a:cs typeface="Times New Roman" panose="02020603050405020304" pitchFamily="18" charset="0"/>
              </a:rPr>
              <a:t>?</a:t>
            </a:r>
          </a:p>
        </p:txBody>
      </p:sp>
      <p:sp>
        <p:nvSpPr>
          <p:cNvPr id="6" name="Text Box 5"/>
          <p:cNvSpPr txBox="1"/>
          <p:nvPr/>
        </p:nvSpPr>
        <p:spPr>
          <a:xfrm>
            <a:off x="213360" y="5093970"/>
            <a:ext cx="3659505" cy="1568450"/>
          </a:xfrm>
          <a:prstGeom prst="rect">
            <a:avLst/>
          </a:prstGeom>
          <a:noFill/>
        </p:spPr>
        <p:txBody>
          <a:bodyPr wrap="square" rtlCol="0" anchor="t">
            <a:spAutoFit/>
          </a:bodyPr>
          <a:lstStyle/>
          <a:p>
            <a:pPr algn="just"/>
            <a:r>
              <a:rPr lang="en-US" sz="2400">
                <a:solidFill>
                  <a:srgbClr val="002060"/>
                </a:solidFill>
                <a:latin typeface="Times New Roman" panose="02020603050405020304" pitchFamily="18" charset="0"/>
                <a:cs typeface="Times New Roman" panose="02020603050405020304" pitchFamily="18" charset="0"/>
                <a:sym typeface="+mn-ea"/>
              </a:rPr>
              <a:t>- Từ thị trấn đến trường học phải đi trên đường giao thông để qua rừng, cánh đồng.</a:t>
            </a:r>
          </a:p>
        </p:txBody>
      </p:sp>
      <p:sp>
        <p:nvSpPr>
          <p:cNvPr id="11" name="Freeform 10"/>
          <p:cNvSpPr/>
          <p:nvPr/>
        </p:nvSpPr>
        <p:spPr>
          <a:xfrm>
            <a:off x="6842125" y="3067683"/>
            <a:ext cx="799465" cy="654687"/>
          </a:xfrm>
          <a:custGeom>
            <a:avLst/>
            <a:gdLst>
              <a:gd name="connsiteX0" fmla="*/ 0 w 1259"/>
              <a:gd name="connsiteY0" fmla="*/ 18 h 1031"/>
              <a:gd name="connsiteX1" fmla="*/ 222 w 1259"/>
              <a:gd name="connsiteY1" fmla="*/ 24 h 1031"/>
              <a:gd name="connsiteX2" fmla="*/ 961 w 1259"/>
              <a:gd name="connsiteY2" fmla="*/ 369 h 1031"/>
              <a:gd name="connsiteX3" fmla="*/ 1259 w 1259"/>
              <a:gd name="connsiteY3" fmla="*/ 1031 h 1031"/>
            </a:gdLst>
            <a:ahLst/>
            <a:cxnLst>
              <a:cxn ang="0">
                <a:pos x="connsiteX0" y="connsiteY0"/>
              </a:cxn>
              <a:cxn ang="0">
                <a:pos x="connsiteX1" y="connsiteY1"/>
              </a:cxn>
              <a:cxn ang="0">
                <a:pos x="connsiteX2" y="connsiteY2"/>
              </a:cxn>
              <a:cxn ang="0">
                <a:pos x="connsiteX3" y="connsiteY3"/>
              </a:cxn>
            </a:cxnLst>
            <a:rect l="l" t="t" r="r" b="b"/>
            <a:pathLst>
              <a:path w="1259" h="1031">
                <a:moveTo>
                  <a:pt x="0" y="18"/>
                </a:moveTo>
                <a:cubicBezTo>
                  <a:pt x="30" y="11"/>
                  <a:pt x="71" y="-22"/>
                  <a:pt x="222" y="24"/>
                </a:cubicBezTo>
                <a:cubicBezTo>
                  <a:pt x="374" y="70"/>
                  <a:pt x="788" y="201"/>
                  <a:pt x="961" y="369"/>
                </a:cubicBezTo>
                <a:cubicBezTo>
                  <a:pt x="1165" y="530"/>
                  <a:pt x="1207" y="916"/>
                  <a:pt x="1259" y="103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632700" y="3703955"/>
            <a:ext cx="459740" cy="137795"/>
          </a:xfrm>
          <a:custGeom>
            <a:avLst/>
            <a:gdLst>
              <a:gd name="connsiteX0" fmla="*/ 0 w 724"/>
              <a:gd name="connsiteY0" fmla="*/ 0 h 217"/>
              <a:gd name="connsiteX1" fmla="*/ 724 w 724"/>
              <a:gd name="connsiteY1" fmla="*/ 217 h 217"/>
            </a:gdLst>
            <a:ahLst/>
            <a:cxnLst>
              <a:cxn ang="0">
                <a:pos x="connsiteX0" y="connsiteY0"/>
              </a:cxn>
              <a:cxn ang="0">
                <a:pos x="connsiteX1" y="connsiteY1"/>
              </a:cxn>
            </a:cxnLst>
            <a:rect l="l" t="t" r="r" b="b"/>
            <a:pathLst>
              <a:path w="724" h="217">
                <a:moveTo>
                  <a:pt x="0" y="0"/>
                </a:moveTo>
                <a:cubicBezTo>
                  <a:pt x="227" y="95"/>
                  <a:pt x="391" y="58"/>
                  <a:pt x="724" y="217"/>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602730" y="2671190"/>
            <a:ext cx="239395" cy="398400"/>
          </a:xfrm>
          <a:custGeom>
            <a:avLst/>
            <a:gdLst>
              <a:gd name="connsiteX0" fmla="*/ 377 w 377"/>
              <a:gd name="connsiteY0" fmla="*/ 627 h 627"/>
              <a:gd name="connsiteX1" fmla="*/ 333 w 377"/>
              <a:gd name="connsiteY1" fmla="*/ 92 h 627"/>
              <a:gd name="connsiteX2" fmla="*/ 0 w 377"/>
              <a:gd name="connsiteY2" fmla="*/ 19 h 627"/>
            </a:gdLst>
            <a:ahLst/>
            <a:cxnLst>
              <a:cxn ang="0">
                <a:pos x="connsiteX0" y="connsiteY0"/>
              </a:cxn>
              <a:cxn ang="0">
                <a:pos x="connsiteX1" y="connsiteY1"/>
              </a:cxn>
              <a:cxn ang="0">
                <a:pos x="connsiteX2" y="connsiteY2"/>
              </a:cxn>
            </a:cxnLst>
            <a:rect l="l" t="t" r="r" b="b"/>
            <a:pathLst>
              <a:path w="377" h="627">
                <a:moveTo>
                  <a:pt x="377" y="627"/>
                </a:moveTo>
                <a:cubicBezTo>
                  <a:pt x="370" y="538"/>
                  <a:pt x="362" y="164"/>
                  <a:pt x="333" y="92"/>
                </a:cubicBezTo>
                <a:cubicBezTo>
                  <a:pt x="304" y="-68"/>
                  <a:pt x="56" y="31"/>
                  <a:pt x="0" y="1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childTnLst>
                          </p:cTn>
                        </p:par>
                        <p:par>
                          <p:cTn id="17" fill="hold">
                            <p:stCondLst>
                              <p:cond delay="2000"/>
                            </p:stCondLst>
                            <p:childTnLst>
                              <p:par>
                                <p:cTn id="18" presetID="21" presetClass="emph" presetSubtype="0" repeatCount="3000" fill="hold" grpId="1" nodeType="afterEffect">
                                  <p:stCondLst>
                                    <p:cond delay="0"/>
                                  </p:stCondLst>
                                  <p:childTnLst>
                                    <p:animClr clrSpc="hsl" dir="cw">
                                      <p:cBhvr override="childStyle">
                                        <p:cTn id="19" dur="1000" fill="hold"/>
                                        <p:tgtEl>
                                          <p:spTgt spid="5"/>
                                        </p:tgtEl>
                                        <p:attrNameLst>
                                          <p:attrName>style.color</p:attrName>
                                        </p:attrNameLst>
                                      </p:cBhvr>
                                      <p:by>
                                        <p:hsl h="7200000" s="0" l="0"/>
                                      </p:by>
                                    </p:animClr>
                                    <p:animClr clrSpc="hsl" dir="cw">
                                      <p:cBhvr>
                                        <p:cTn id="20" dur="1000" fill="hold"/>
                                        <p:tgtEl>
                                          <p:spTgt spid="5"/>
                                        </p:tgtEl>
                                        <p:attrNameLst>
                                          <p:attrName>fillcolor</p:attrName>
                                        </p:attrNameLst>
                                      </p:cBhvr>
                                      <p:by>
                                        <p:hsl h="7200000" s="0" l="0"/>
                                      </p:by>
                                    </p:animClr>
                                    <p:animClr clrSpc="hsl" dir="cw">
                                      <p:cBhvr>
                                        <p:cTn id="21" dur="1000" fill="hold"/>
                                        <p:tgtEl>
                                          <p:spTgt spid="5"/>
                                        </p:tgtEl>
                                        <p:attrNameLst>
                                          <p:attrName>stroke.color</p:attrName>
                                        </p:attrNameLst>
                                      </p:cBhvr>
                                      <p:by>
                                        <p:hsl h="7200000" s="0" l="0"/>
                                      </p:by>
                                    </p:animClr>
                                    <p:set>
                                      <p:cBhvr>
                                        <p:cTn id="22" dur="1000" fill="hold"/>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000"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000" fill="hold">
                                          <p:stCondLst>
                                            <p:cond delay="0"/>
                                          </p:stCondLst>
                                        </p:cTn>
                                        <p:tgtEl>
                                          <p:spTgt spid="12"/>
                                        </p:tgtEl>
                                        <p:attrNameLst>
                                          <p:attrName>style.visibility</p:attrName>
                                        </p:attrNameLst>
                                      </p:cBhvr>
                                      <p:to>
                                        <p:strVal val="visible"/>
                                      </p:to>
                                    </p:set>
                                    <p:animEffect transition="in" filter="wipe(down)">
                                      <p:cBhvr>
                                        <p:cTn id="36" dur="1000"/>
                                        <p:tgtEl>
                                          <p:spTgt spid="12"/>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000" fill="hold">
                                          <p:stCondLst>
                                            <p:cond delay="0"/>
                                          </p:stCondLst>
                                        </p:cTn>
                                        <p:tgtEl>
                                          <p:spTgt spid="11"/>
                                        </p:tgtEl>
                                        <p:attrNameLst>
                                          <p:attrName>style.visibility</p:attrName>
                                        </p:attrNameLst>
                                      </p:cBhvr>
                                      <p:to>
                                        <p:strVal val="visible"/>
                                      </p:to>
                                    </p:set>
                                    <p:animEffect transition="in" filter="wipe(down)">
                                      <p:cBhvr>
                                        <p:cTn id="40" dur="1000"/>
                                        <p:tgtEl>
                                          <p:spTgt spid="11"/>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000" fill="hold">
                                          <p:stCondLst>
                                            <p:cond delay="0"/>
                                          </p:stCondLst>
                                        </p:cTn>
                                        <p:tgtEl>
                                          <p:spTgt spid="13"/>
                                        </p:tgtEl>
                                        <p:attrNameLst>
                                          <p:attrName>style.visibility</p:attrName>
                                        </p:attrNameLst>
                                      </p:cBhvr>
                                      <p:to>
                                        <p:strVal val="visible"/>
                                      </p:to>
                                    </p:set>
                                    <p:animEffect transition="in" filter="wipe(down)">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p:bldP spid="5" grpId="0" animBg="1"/>
      <p:bldP spid="5" grpId="1" animBg="1"/>
      <p:bldP spid="9" grpId="0" bldLvl="0" animBg="1"/>
      <p:bldP spid="6"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8475" t="23448" r="1487" b="-493"/>
          <a:stretch>
            <a:fillRect/>
          </a:stretch>
        </p:blipFill>
        <p:spPr>
          <a:xfrm>
            <a:off x="4004945" y="551815"/>
            <a:ext cx="5102860" cy="5996940"/>
          </a:xfrm>
          <a:prstGeom prst="rect">
            <a:avLst/>
          </a:prstGeom>
          <a:ln>
            <a:solidFill>
              <a:schemeClr val="tx2"/>
            </a:solidFill>
          </a:ln>
        </p:spPr>
      </p:pic>
      <p:sp>
        <p:nvSpPr>
          <p:cNvPr id="8" name="TextBox 7"/>
          <p:cNvSpPr txBox="1"/>
          <p:nvPr/>
        </p:nvSpPr>
        <p:spPr>
          <a:xfrm>
            <a:off x="152400" y="533400"/>
            <a:ext cx="3716655" cy="1198880"/>
          </a:xfrm>
          <a:prstGeom prst="rect">
            <a:avLst/>
          </a:prstGeom>
          <a:solidFill>
            <a:srgbClr val="00B050"/>
          </a:solidFill>
        </p:spPr>
        <p:txBody>
          <a:bodyPr wrap="square" rtlCol="0">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Đối</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tượng</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địa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lí</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nào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kéo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dài</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từ</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bắc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đến</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nam</a:t>
            </a:r>
            <a:r>
              <a:rPr lang="en-US" sz="2400" b="1" i="1" dirty="0" smtClean="0">
                <a:solidFill>
                  <a:schemeClr val="bg1"/>
                </a:solidFill>
                <a:latin typeface="Times New Roman" panose="02020603050405020304" pitchFamily="18" charset="0"/>
                <a:cs typeface="Times New Roman" panose="02020603050405020304" pitchFamily="18" charset="0"/>
                <a:sym typeface="+mn-ea"/>
              </a:rPr>
              <a:t> ở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rìa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phía</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Tây</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lược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a:t>
            </a:r>
          </a:p>
        </p:txBody>
      </p:sp>
      <p:sp>
        <p:nvSpPr>
          <p:cNvPr id="3" name="Text Box 2"/>
          <p:cNvSpPr txBox="1"/>
          <p:nvPr/>
        </p:nvSpPr>
        <p:spPr>
          <a:xfrm>
            <a:off x="161925" y="2173605"/>
            <a:ext cx="3697605" cy="1198880"/>
          </a:xfrm>
          <a:prstGeom prst="rect">
            <a:avLst/>
          </a:prstGeom>
          <a:noFill/>
        </p:spPr>
        <p:txBody>
          <a:bodyPr wrap="square" rtlCol="0" anchor="t">
            <a:spAutoFit/>
          </a:bodyPr>
          <a:lstStyle/>
          <a:p>
            <a:pPr algn="just"/>
            <a:r>
              <a:rPr lang="en-US" sz="2400">
                <a:latin typeface="Times New Roman" panose="02020603050405020304" pitchFamily="18" charset="0"/>
                <a:cs typeface="Times New Roman" panose="02020603050405020304" pitchFamily="18" charset="0"/>
                <a:sym typeface="+mn-ea"/>
              </a:rPr>
              <a:t>- Đối tượng địa lí kéo dài từ bắc đến nam ở rìa phía tây lược đồ là sông.</a:t>
            </a:r>
          </a:p>
        </p:txBody>
      </p:sp>
      <p:sp>
        <p:nvSpPr>
          <p:cNvPr id="9" name="TextBox 8"/>
          <p:cNvSpPr txBox="1"/>
          <p:nvPr/>
        </p:nvSpPr>
        <p:spPr>
          <a:xfrm>
            <a:off x="153035" y="3878580"/>
            <a:ext cx="3696335" cy="829945"/>
          </a:xfrm>
          <a:prstGeom prst="rect">
            <a:avLst/>
          </a:prstGeom>
          <a:solidFill>
            <a:srgbClr val="00B050"/>
          </a:solidFill>
        </p:spPr>
        <p:txBody>
          <a:bodyPr wrap="square" rtlCol="0">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sym typeface="+mn-ea"/>
              </a:rPr>
              <a:t>Hồ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nằm</a:t>
            </a:r>
            <a:r>
              <a:rPr lang="en-US" sz="2400" b="1" i="1" dirty="0" smtClean="0">
                <a:solidFill>
                  <a:schemeClr val="bg1"/>
                </a:solidFill>
                <a:latin typeface="Times New Roman" panose="02020603050405020304" pitchFamily="18" charset="0"/>
                <a:cs typeface="Times New Roman" panose="02020603050405020304" pitchFamily="18" charset="0"/>
                <a:sym typeface="+mn-ea"/>
              </a:rPr>
              <a:t> ở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vị</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trí</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nào</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trên</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lược</a:t>
            </a:r>
            <a:r>
              <a:rPr lang="en-US" sz="2400" b="1" i="1" dirty="0" smtClean="0">
                <a:solidFill>
                  <a:schemeClr val="bg1"/>
                </a:solidFill>
                <a:latin typeface="Times New Roman" panose="02020603050405020304" pitchFamily="18" charset="0"/>
                <a:cs typeface="Times New Roman" panose="02020603050405020304" pitchFamily="18" charset="0"/>
                <a:sym typeface="+mn-ea"/>
              </a:rPr>
              <a:t> </a:t>
            </a:r>
            <a:r>
              <a:rPr lang="en-US" sz="2400" b="1" i="1" dirty="0" err="1" smtClean="0">
                <a:solidFill>
                  <a:schemeClr val="bg1"/>
                </a:solidFill>
                <a:latin typeface="Times New Roman" panose="02020603050405020304" pitchFamily="18" charset="0"/>
                <a:cs typeface="Times New Roman" panose="02020603050405020304" pitchFamily="18" charset="0"/>
                <a:sym typeface="+mn-ea"/>
              </a:rPr>
              <a:t>đồ</a:t>
            </a:r>
            <a:r>
              <a:rPr lang="en-US" sz="2400" b="1" i="1" dirty="0" smtClean="0">
                <a:solidFill>
                  <a:schemeClr val="bg1"/>
                </a:solidFill>
                <a:latin typeface="Times New Roman" panose="02020603050405020304" pitchFamily="18" charset="0"/>
                <a:cs typeface="Times New Roman" panose="02020603050405020304" pitchFamily="18" charset="0"/>
                <a:sym typeface="+mn-ea"/>
              </a:rPr>
              <a:t>?</a:t>
            </a:r>
          </a:p>
        </p:txBody>
      </p:sp>
      <p:sp>
        <p:nvSpPr>
          <p:cNvPr id="2" name="Text Box 1"/>
          <p:cNvSpPr txBox="1"/>
          <p:nvPr/>
        </p:nvSpPr>
        <p:spPr>
          <a:xfrm>
            <a:off x="153035" y="5105400"/>
            <a:ext cx="3660140" cy="829945"/>
          </a:xfrm>
          <a:prstGeom prst="rect">
            <a:avLst/>
          </a:prstGeom>
          <a:noFill/>
        </p:spPr>
        <p:txBody>
          <a:bodyPr wrap="square" rtlCol="0" anchor="t">
            <a:spAutoFit/>
          </a:bodyPr>
          <a:lstStyle/>
          <a:p>
            <a:pPr algn="just"/>
            <a:r>
              <a:rPr lang="en-US" sz="2400">
                <a:latin typeface="Times New Roman" panose="02020603050405020304" pitchFamily="18" charset="0"/>
                <a:cs typeface="Times New Roman" panose="02020603050405020304" pitchFamily="18" charset="0"/>
                <a:sym typeface="+mn-ea"/>
              </a:rPr>
              <a:t>- Hồ nằm ở hướng bắc trên lược đồ.</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000" fill="hold">
                                          <p:stCondLst>
                                            <p:cond delay="0"/>
                                          </p:stCondLst>
                                        </p:cTn>
                                        <p:tgtEl>
                                          <p:spTgt spid="2"/>
                                        </p:tgtEl>
                                        <p:attrNameLst>
                                          <p:attrName>style.visibility</p:attrName>
                                        </p:attrNameLst>
                                      </p:cBhvr>
                                      <p:to>
                                        <p:strVal val="visible"/>
                                      </p:to>
                                    </p:set>
                                    <p:animEffect transition="in" filter="wipe(up)">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p:bldP spid="9" grpId="0" bldLvl="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647</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Hà Nội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59</cp:revision>
  <dcterms:created xsi:type="dcterms:W3CDTF">2021-10-03T01:52:00Z</dcterms:created>
  <dcterms:modified xsi:type="dcterms:W3CDTF">2023-08-09T03:34:57Z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FD0BAF11D7EF44138316579944977EE6</vt:lpwstr>
  </property>
  <property fmtid="{D5CDD505-2E9C-101B-9397-08002B2CF9AE}" pid="3" name="KSOProductBuildVer">
    <vt:lpwstr>1033-11.2.0.10351</vt:lpwstr>
  </property>
</Properties>
</file>