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30" r:id="rId2"/>
    <p:sldId id="273" r:id="rId3"/>
    <p:sldId id="262" r:id="rId4"/>
    <p:sldId id="417" r:id="rId5"/>
    <p:sldId id="427" r:id="rId6"/>
    <p:sldId id="431" r:id="rId7"/>
    <p:sldId id="432" r:id="rId8"/>
    <p:sldId id="419" r:id="rId9"/>
    <p:sldId id="433" r:id="rId10"/>
    <p:sldId id="425" r:id="rId11"/>
    <p:sldId id="428" r:id="rId12"/>
    <p:sldId id="434" r:id="rId13"/>
    <p:sldId id="438" r:id="rId14"/>
    <p:sldId id="435" r:id="rId15"/>
    <p:sldId id="436" r:id="rId16"/>
    <p:sldId id="437" r:id="rId17"/>
    <p:sldId id="422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CC"/>
    <a:srgbClr val="FFFFFF"/>
    <a:srgbClr val="CCFFFF"/>
    <a:srgbClr val="FF3300"/>
    <a:srgbClr val="FFE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858" autoAdjust="0"/>
  </p:normalViewPr>
  <p:slideViewPr>
    <p:cSldViewPr snapToGrid="0">
      <p:cViewPr>
        <p:scale>
          <a:sx n="83" d="100"/>
          <a:sy n="83" d="100"/>
        </p:scale>
        <p:origin x="-22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FD1E4-210D-42A7-AEE4-0A1AE9FED37A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DC8BE5-A034-48A0-9A55-18BBD2012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04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EE0BA-C7A7-4975-8AF1-8E0249A84500}" type="slidenum">
              <a:rPr lang="zh-CN" altLang="en-US">
                <a:solidFill>
                  <a:srgbClr val="000000"/>
                </a:solidFill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519CA-AE93-43A3-B6BD-0609F76C6469}" type="slidenum">
              <a:rPr lang="zh-CN" altLang="en-US">
                <a:solidFill>
                  <a:srgbClr val="000000"/>
                </a:solidFill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1055A-6473-4391-A04F-C6451D5E8207}" type="slidenum">
              <a:rPr lang="zh-CN" altLang="en-US">
                <a:solidFill>
                  <a:srgbClr val="000000"/>
                </a:solidFill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EC50E-22A4-4C87-91F2-EBBCF17C28D5}" type="slidenum">
              <a:rPr lang="zh-CN" altLang="en-US">
                <a:solidFill>
                  <a:srgbClr val="000000"/>
                </a:solidFill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355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970847-1B96-4548-A30E-903D3394C3F5}" type="slidenum">
              <a:rPr lang="zh-CN" altLang="en-US" sz="12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pPr algn="r"/>
              <a:t>5</a:t>
            </a:fld>
            <a:endParaRPr lang="en-US" altLang="zh-CN" sz="120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7DAFC-A462-45EA-B6B5-9B2256C83495}" type="slidenum">
              <a:rPr lang="zh-CN" altLang="en-US">
                <a:solidFill>
                  <a:srgbClr val="000000"/>
                </a:solidFill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CN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351D8B-C00C-4094-8255-2CF58324557C}" type="slidenum">
              <a:rPr lang="zh-CN" altLang="en-US">
                <a:solidFill>
                  <a:srgbClr val="000000"/>
                </a:solidFill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CN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351D8B-C00C-4094-8255-2CF58324557C}" type="slidenum">
              <a:rPr lang="zh-CN" altLang="en-US">
                <a:solidFill>
                  <a:srgbClr val="000000"/>
                </a:solidFill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867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B4C269-020F-4E98-879C-36145582FDE4}" type="slidenum">
              <a:rPr lang="zh-CN" altLang="en-US" sz="12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pPr algn="r"/>
              <a:t>11</a:t>
            </a:fld>
            <a:endParaRPr lang="en-US" altLang="zh-CN" sz="120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867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B4C269-020F-4E98-879C-36145582FDE4}" type="slidenum">
              <a:rPr lang="zh-CN" altLang="en-US" sz="12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pPr algn="r"/>
              <a:t>12</a:t>
            </a:fld>
            <a:endParaRPr lang="en-US" altLang="zh-CN" sz="120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8983-6FE1-47C8-A21B-E8825771E092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A951-F883-490D-863C-71EB564399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9E6C-A56B-444C-9BAF-1C99A144BF45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83D9-BA3A-4BD6-88CB-D346301D98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3879-F217-44AC-93E3-E1D23E444571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09B2-590D-446A-802A-EE59498D40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B097-B646-420C-9923-54335B881408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6F3A-8A43-4E94-9428-6F80AD9E8D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4E62-076D-4727-900D-2FECB837039C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124D-C24C-41C8-89AD-7B7B0C1259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 userDrawn="1"/>
        </p:nvSpPr>
        <p:spPr>
          <a:xfrm>
            <a:off x="8880475" y="6430963"/>
            <a:ext cx="774700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www.1ppt.com/moban/     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www.1ppt.com/hangye/ </a:t>
            </a:r>
          </a:p>
          <a:p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www.1ppt.com/jieri/           PPT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素材下载：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www.1ppt.com/sucai/</a:t>
            </a:r>
          </a:p>
          <a:p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www.1ppt.com/beijing/      PPT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图表下载：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www.1ppt.com/tubiao/      </a:t>
            </a:r>
          </a:p>
          <a:p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优秀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www.1ppt.com/xiazai/        PPT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www.1ppt.com/powerpoint/      </a:t>
            </a:r>
          </a:p>
          <a:p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Word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www.1ppt.com/word/              Excel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教程：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www.1ppt.com/excel/  </a:t>
            </a:r>
          </a:p>
          <a:p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资料下载：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www.1ppt.com/ziliao/                PPT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课件下载：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www.1ppt.com/kejian/ </a:t>
            </a:r>
          </a:p>
          <a:p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范文下载：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www.1ppt.com/fanwen/             </a:t>
            </a:r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试卷下载：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www.1ppt.com/shiti/  </a:t>
            </a:r>
          </a:p>
          <a:p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教案下载：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www.1ppt.com/jiaoan/        </a:t>
            </a:r>
          </a:p>
          <a:p>
            <a:r>
              <a:rPr lang="zh-CN" altLang="en-US" sz="100">
                <a:solidFill>
                  <a:srgbClr val="FFFFFF"/>
                </a:solidFill>
                <a:latin typeface="Calibri" pitchFamily="34" charset="0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www.1ppt.com/ziti/</a:t>
            </a:r>
          </a:p>
          <a:p>
            <a:r>
              <a:rPr lang="en-US" altLang="zh-CN" sz="10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zh-CN" altLang="en-US" sz="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627D-7569-4671-850D-00D218A77F82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9760-15EB-44D9-882E-D22A68AF7F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5CDE-0810-45AE-92CB-10BB393F5400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9595-DB08-434F-99AE-874C0695FC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AF1A-1141-44BD-A8D4-9DF293DC795C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605F-C2E2-4316-B61B-E9357E60CB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6AC8-32F9-44AD-B40F-C7FEAFB010FB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78C8-5126-4BB2-A7A9-B694D407EA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17CE-3EFE-4581-AD30-46056EC3E1BF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279B-59E5-45B8-B879-5E6FCD2E15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D838-C3BE-4C6F-A32F-F4D5FF50E7BB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232B-9040-4F82-AC47-AAE81777A8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DB6653-3F6E-495D-A03D-627964020757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46C51-18C5-4085-BF41-8CF200115C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Users\Administrator\Desktop\Sach-giao-khoa-lich-su-dia-li-6-chan-troi-sang-tao-500x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2862" y="644769"/>
            <a:ext cx="5709138" cy="62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>
            <a:spLocks noChangeArrowheads="1"/>
          </p:cNvSpPr>
          <p:nvPr/>
        </p:nvSpPr>
        <p:spPr bwMode="auto">
          <a:xfrm>
            <a:off x="34290" y="1363686"/>
            <a:ext cx="6149340" cy="214526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 5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Microsoft YaHei"/>
                <a:cs typeface="Microsoft YaHei"/>
              </a:rPr>
              <a:t> </a:t>
            </a:r>
          </a:p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SỰ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CHUYỂN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BIẾN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Microsoft YaHei"/>
              <a:cs typeface="Microsoft YaHei"/>
            </a:endParaRPr>
          </a:p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TỪ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XÃ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HỘI NGUYÊN THỦY</a:t>
            </a:r>
          </a:p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SANG XÃ HỘI CÓ GIAI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Microsoft YaHei"/>
              </a:rPr>
              <a:t>CẤP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sơ đồ mô phỏ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11080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20"/>
          <p:cNvSpPr txBox="1">
            <a:spLocks noChangeArrowheads="1"/>
          </p:cNvSpPr>
          <p:nvPr/>
        </p:nvSpPr>
        <p:spPr bwMode="auto">
          <a:xfrm>
            <a:off x="225425" y="3521075"/>
            <a:ext cx="11764963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9942" name="TextBox 20"/>
          <p:cNvSpPr txBox="1">
            <a:spLocks noChangeArrowheads="1"/>
          </p:cNvSpPr>
          <p:nvPr/>
        </p:nvSpPr>
        <p:spPr bwMode="auto">
          <a:xfrm>
            <a:off x="347663" y="4203700"/>
            <a:ext cx="11536362" cy="26543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     Do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i="1" dirty="0" err="1">
                <a:solidFill>
                  <a:srgbClr val="FF3300"/>
                </a:solidFill>
              </a:rPr>
              <a:t>xã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hội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nguyên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thủy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Phương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Đông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không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phân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hóa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triệt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để</a:t>
            </a:r>
            <a:r>
              <a:rPr lang="en-US" dirty="0"/>
              <a:t> 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8"/>
          <p:cNvSpPr txBox="1">
            <a:spLocks noChangeArrowheads="1"/>
          </p:cNvSpPr>
          <p:nvPr/>
        </p:nvSpPr>
        <p:spPr bwMode="auto">
          <a:xfrm>
            <a:off x="0" y="0"/>
            <a:ext cx="12192000" cy="110799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5    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SỰ CHUYỂN BIẾN TỪ XÃ HỘI NGUYÊN THỦY SANG XÃ HỘI CÓ GIAI CẤP</a:t>
            </a:r>
          </a:p>
        </p:txBody>
      </p:sp>
      <p:sp>
        <p:nvSpPr>
          <p:cNvPr id="27650" name="TextBox 26"/>
          <p:cNvSpPr txBox="1">
            <a:spLocks noChangeArrowheads="1"/>
          </p:cNvSpPr>
          <p:nvPr/>
        </p:nvSpPr>
        <p:spPr bwMode="auto">
          <a:xfrm>
            <a:off x="0" y="1073151"/>
            <a:ext cx="1219200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 smtClean="0"/>
              <a:t>     </a:t>
            </a:r>
            <a:r>
              <a:rPr lang="nl-NL" sz="2800" b="1" dirty="0" smtClean="0">
                <a:solidFill>
                  <a:srgbClr val="00B050"/>
                </a:solidFill>
              </a:rPr>
              <a:t>Nguyên nhân nào dẫn đến sự phân hoá xã hội thành người giàu và người nghèo?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r>
              <a:rPr lang="nl-NL" sz="2800" dirty="0" smtClean="0">
                <a:solidFill>
                  <a:srgbClr val="00B050"/>
                </a:solidFill>
              </a:rPr>
              <a:t>     </a:t>
            </a:r>
            <a:r>
              <a:rPr lang="nl-NL" sz="2800" b="1" dirty="0" smtClean="0">
                <a:solidFill>
                  <a:srgbClr val="00B050"/>
                </a:solidFill>
              </a:rPr>
              <a:t>Mối quan hệ giữa người với người như thế nào trong xã hội có phân hoá giàu, nghèo?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altLang="zh-CN" sz="2800" b="1" dirty="0">
              <a:solidFill>
                <a:srgbClr val="2E75B6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pic>
        <p:nvPicPr>
          <p:cNvPr id="44043" name="Picture 11" descr="sơ đồ mô phỏ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11960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8"/>
          <p:cNvSpPr txBox="1">
            <a:spLocks noChangeArrowheads="1"/>
          </p:cNvSpPr>
          <p:nvPr/>
        </p:nvSpPr>
        <p:spPr bwMode="auto">
          <a:xfrm>
            <a:off x="0" y="0"/>
            <a:ext cx="12192000" cy="110799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5    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SỰ CHUYỂN BIẾN TỪ XÃ HỘI NGUYÊN THỦY SANG XÃ HỘI CÓ GIAI CẤP</a:t>
            </a:r>
            <a:endParaRPr lang="en-US" altLang="zh-CN" sz="2400" b="1" dirty="0">
              <a:solidFill>
                <a:srgbClr val="FF3300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sp>
        <p:nvSpPr>
          <p:cNvPr id="27650" name="TextBox 26"/>
          <p:cNvSpPr txBox="1">
            <a:spLocks noChangeArrowheads="1"/>
          </p:cNvSpPr>
          <p:nvPr/>
        </p:nvSpPr>
        <p:spPr bwMode="auto">
          <a:xfrm>
            <a:off x="3270738" y="1073150"/>
            <a:ext cx="8921262" cy="1261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2E75B6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endParaRPr lang="en-US" altLang="zh-CN" sz="2800" dirty="0" smtClean="0">
              <a:solidFill>
                <a:srgbClr val="2E75B6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/>
              <a:t>Quá</a:t>
            </a:r>
            <a:r>
              <a:rPr lang="fr-FR" sz="2000" dirty="0" smtClean="0"/>
              <a:t> </a:t>
            </a:r>
            <a:r>
              <a:rPr lang="fr-FR" sz="2000" dirty="0" err="1" smtClean="0"/>
              <a:t>trình</a:t>
            </a:r>
            <a:r>
              <a:rPr lang="fr-FR" sz="2000" dirty="0" smtClean="0"/>
              <a:t> </a:t>
            </a:r>
            <a:r>
              <a:rPr lang="fr-FR" sz="2000" dirty="0" err="1" smtClean="0"/>
              <a:t>phân</a:t>
            </a:r>
            <a:r>
              <a:rPr lang="fr-FR" sz="2000" dirty="0" smtClean="0"/>
              <a:t> </a:t>
            </a:r>
            <a:r>
              <a:rPr lang="fr-FR" sz="2000" dirty="0" err="1" smtClean="0"/>
              <a:t>hóa</a:t>
            </a:r>
            <a:r>
              <a:rPr lang="fr-FR" sz="2000" dirty="0" smtClean="0"/>
              <a:t> </a:t>
            </a:r>
            <a:r>
              <a:rPr lang="fr-FR" sz="2000" dirty="0" err="1" smtClean="0"/>
              <a:t>xã</a:t>
            </a:r>
            <a:r>
              <a:rPr lang="fr-FR" sz="2000" dirty="0" smtClean="0"/>
              <a:t> </a:t>
            </a:r>
            <a:r>
              <a:rPr lang="fr-FR" sz="2000" dirty="0" err="1" smtClean="0"/>
              <a:t>hội</a:t>
            </a:r>
            <a:r>
              <a:rPr lang="fr-FR" sz="2000" dirty="0" smtClean="0"/>
              <a:t> </a:t>
            </a:r>
            <a:r>
              <a:rPr lang="fr-FR" sz="2000" dirty="0" err="1" smtClean="0"/>
              <a:t>và</a:t>
            </a:r>
            <a:r>
              <a:rPr lang="fr-FR" sz="2000" dirty="0" smtClean="0"/>
              <a:t> tan </a:t>
            </a:r>
            <a:r>
              <a:rPr lang="fr-FR" sz="2000" dirty="0" err="1" smtClean="0"/>
              <a:t>rã</a:t>
            </a:r>
            <a:r>
              <a:rPr lang="fr-FR" sz="2000" dirty="0" smtClean="0"/>
              <a:t> </a:t>
            </a:r>
            <a:r>
              <a:rPr lang="fr-FR" sz="2000" dirty="0" err="1" smtClean="0"/>
              <a:t>của</a:t>
            </a:r>
            <a:r>
              <a:rPr lang="fr-FR" sz="2000" dirty="0" smtClean="0"/>
              <a:t> </a:t>
            </a:r>
            <a:r>
              <a:rPr lang="fr-FR" sz="2000" dirty="0" err="1" smtClean="0"/>
              <a:t>xã</a:t>
            </a:r>
            <a:r>
              <a:rPr lang="fr-FR" sz="2000" dirty="0" smtClean="0"/>
              <a:t> </a:t>
            </a:r>
            <a:r>
              <a:rPr lang="fr-FR" sz="2000" dirty="0" err="1" smtClean="0"/>
              <a:t>hội</a:t>
            </a:r>
            <a:r>
              <a:rPr lang="fr-FR" sz="2000" dirty="0" smtClean="0"/>
              <a:t> </a:t>
            </a:r>
            <a:r>
              <a:rPr lang="fr-FR" sz="2000" dirty="0" err="1" smtClean="0"/>
              <a:t>nguyên</a:t>
            </a:r>
            <a:r>
              <a:rPr lang="fr-FR" sz="2000" dirty="0" smtClean="0"/>
              <a:t> </a:t>
            </a:r>
            <a:r>
              <a:rPr lang="fr-FR" sz="2000" dirty="0" err="1" smtClean="0"/>
              <a:t>thủy</a:t>
            </a:r>
            <a:r>
              <a:rPr lang="fr-FR" sz="2000" dirty="0" smtClean="0"/>
              <a:t> </a:t>
            </a:r>
            <a:r>
              <a:rPr lang="fr-FR" sz="2000" dirty="0" err="1" smtClean="0"/>
              <a:t>trên</a:t>
            </a:r>
            <a:r>
              <a:rPr lang="fr-FR" sz="2000" dirty="0" smtClean="0"/>
              <a:t> </a:t>
            </a:r>
            <a:r>
              <a:rPr lang="fr-FR" sz="2000" dirty="0" err="1" smtClean="0"/>
              <a:t>thế</a:t>
            </a:r>
            <a:r>
              <a:rPr lang="fr-FR" sz="2000" dirty="0" smtClean="0"/>
              <a:t> </a:t>
            </a:r>
            <a:r>
              <a:rPr lang="fr-FR" sz="2000" dirty="0" err="1" smtClean="0"/>
              <a:t>giới</a:t>
            </a:r>
            <a:r>
              <a:rPr lang="fr-FR" sz="2000" dirty="0" smtClean="0"/>
              <a:t> </a:t>
            </a:r>
            <a:r>
              <a:rPr lang="fr-FR" sz="2000" dirty="0" err="1" smtClean="0"/>
              <a:t>không</a:t>
            </a:r>
            <a:r>
              <a:rPr lang="fr-FR" sz="2000" dirty="0" smtClean="0"/>
              <a:t> </a:t>
            </a:r>
            <a:r>
              <a:rPr lang="fr-FR" sz="2000" dirty="0" err="1" smtClean="0"/>
              <a:t>giống</a:t>
            </a:r>
            <a:r>
              <a:rPr lang="fr-FR" sz="2000" dirty="0" smtClean="0"/>
              <a:t> </a:t>
            </a:r>
            <a:r>
              <a:rPr lang="fr-FR" sz="2000" dirty="0" err="1" smtClean="0"/>
              <a:t>nhau</a:t>
            </a:r>
            <a:r>
              <a:rPr lang="fr-FR" sz="2000" dirty="0" smtClean="0"/>
              <a:t>, </a:t>
            </a:r>
            <a:r>
              <a:rPr lang="fr-FR" sz="2000" dirty="0" err="1" smtClean="0"/>
              <a:t>diễn</a:t>
            </a:r>
            <a:r>
              <a:rPr lang="fr-FR" sz="2000" dirty="0" smtClean="0"/>
              <a:t> ra </a:t>
            </a:r>
            <a:r>
              <a:rPr lang="fr-FR" sz="2000" dirty="0" err="1" smtClean="0"/>
              <a:t>không</a:t>
            </a:r>
            <a:r>
              <a:rPr lang="fr-FR" sz="2000" dirty="0" smtClean="0"/>
              <a:t> </a:t>
            </a:r>
            <a:r>
              <a:rPr lang="fr-FR" sz="2000" dirty="0" err="1" smtClean="0"/>
              <a:t>đồng</a:t>
            </a:r>
            <a:r>
              <a:rPr lang="fr-FR" sz="2000" dirty="0" smtClean="0"/>
              <a:t> </a:t>
            </a:r>
            <a:r>
              <a:rPr lang="fr-FR" sz="2000" dirty="0" err="1" smtClean="0"/>
              <a:t>đều</a:t>
            </a:r>
            <a:r>
              <a:rPr lang="fr-FR" sz="2000" dirty="0" smtClean="0"/>
              <a:t> ở </a:t>
            </a:r>
            <a:r>
              <a:rPr lang="fr-FR" sz="2000" dirty="0" err="1" smtClean="0"/>
              <a:t>những</a:t>
            </a:r>
            <a:r>
              <a:rPr lang="fr-FR" sz="2000" dirty="0" smtClean="0"/>
              <a:t> </a:t>
            </a:r>
            <a:r>
              <a:rPr lang="fr-FR" sz="2000" dirty="0" err="1" smtClean="0"/>
              <a:t>khu</a:t>
            </a:r>
            <a:r>
              <a:rPr lang="fr-FR" sz="2000" dirty="0" smtClean="0"/>
              <a:t> </a:t>
            </a:r>
            <a:r>
              <a:rPr lang="fr-FR" sz="2000" dirty="0" err="1" smtClean="0"/>
              <a:t>vực</a:t>
            </a:r>
            <a:r>
              <a:rPr lang="fr-FR" sz="2000" dirty="0" smtClean="0"/>
              <a:t> </a:t>
            </a:r>
            <a:r>
              <a:rPr lang="fr-FR" sz="2000" dirty="0" err="1" smtClean="0"/>
              <a:t>khác</a:t>
            </a:r>
            <a:r>
              <a:rPr lang="fr-FR" sz="2000" dirty="0" smtClean="0"/>
              <a:t> </a:t>
            </a:r>
            <a:r>
              <a:rPr lang="fr-FR" sz="2000" dirty="0" err="1" smtClean="0"/>
              <a:t>nhau</a:t>
            </a:r>
            <a:r>
              <a:rPr lang="fr-FR" sz="2000" dirty="0" smtClean="0"/>
              <a:t>:</a:t>
            </a:r>
            <a:endParaRPr lang="en-US" sz="2000" dirty="0"/>
          </a:p>
        </p:txBody>
      </p:sp>
      <p:sp>
        <p:nvSpPr>
          <p:cNvPr id="27654" name="TextBox 26"/>
          <p:cNvSpPr txBox="1">
            <a:spLocks noChangeArrowheads="1"/>
          </p:cNvSpPr>
          <p:nvPr/>
        </p:nvSpPr>
        <p:spPr bwMode="auto">
          <a:xfrm>
            <a:off x="0" y="1019908"/>
            <a:ext cx="121920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2E75B6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II.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Sự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chuyển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biến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trong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xã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hội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nguyên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thủy</a:t>
            </a:r>
            <a:r>
              <a:rPr lang="en-US" altLang="zh-CN" sz="2800" b="1" u="sng" dirty="0" smtClean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.</a:t>
            </a:r>
          </a:p>
          <a:p>
            <a:endParaRPr lang="en-US" altLang="zh-CN" sz="2800" b="1" u="sng" dirty="0" smtClean="0">
              <a:solidFill>
                <a:srgbClr val="0066FF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  <a:p>
            <a:endParaRPr lang="en-US" altLang="zh-CN" sz="2800" b="1" u="sng" dirty="0" smtClean="0">
              <a:solidFill>
                <a:srgbClr val="0066FF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  <a:p>
            <a:endParaRPr lang="en-US" altLang="zh-CN" sz="2800" b="1" u="sng" dirty="0">
              <a:solidFill>
                <a:srgbClr val="2E75B6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231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63415" y="2080901"/>
            <a:ext cx="11687908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nl-NL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Cuối thời nguyên thủy,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người đã tạo ra được một lượng sản phẩm dư thừa.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l-NL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 hội có sự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 hoá giàu, nghèo, quan hệ bất bình đẳng, xuất hiện giai cấp thống trị, giai cấp bị trị.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l-NL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Xa hội nguyên thủy tan rã.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 rot="10800000" flipV="1">
            <a:off x="2023110" y="4397678"/>
            <a:ext cx="8515350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trình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hóa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xã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tan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rã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xã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thủy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giới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giống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vực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0" y="0"/>
            <a:ext cx="12192000" cy="110799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5    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SỰ CHUYỂN BIẾN TỪ XÃ HỘI NGUYÊN THỦY SANG XÃ HỘI CÓ GIAI CẤP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101969"/>
            <a:ext cx="6084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 Nam cuối thời k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nguyên thủy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Picture 1" descr="C:\Users\Admin\Downloads\7._viet_nam_thoi_nguyen_thuy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554"/>
            <a:ext cx="5474676" cy="5357445"/>
          </a:xfrm>
          <a:prstGeom prst="rect">
            <a:avLst/>
          </a:prstGeom>
          <a:noFill/>
        </p:spPr>
      </p:pic>
      <p:pic>
        <p:nvPicPr>
          <p:cNvPr id="41986" name="Picture 2" descr="C:\Users\Admin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0830" y="1512277"/>
            <a:ext cx="5955323" cy="53457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0" y="0"/>
            <a:ext cx="12192000" cy="110799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5    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SỰ CHUYỂN BIẾN TỪ XÃ HỘI NGUYÊN THỦY SANG XÃ HỘI CÓ GIAI CẤP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242028"/>
            <a:ext cx="6084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 Nam cuối thời k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nguyên thủy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Admin\Downloads\bai-3-xa-hoi-nguyen-thu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4" y="1629508"/>
            <a:ext cx="5040923" cy="4947138"/>
          </a:xfrm>
          <a:prstGeom prst="rect">
            <a:avLst/>
          </a:prstGeom>
          <a:noFill/>
        </p:spPr>
      </p:pic>
      <p:pic>
        <p:nvPicPr>
          <p:cNvPr id="40963" name="Picture 3" descr="C:\Users\Admin\Downloads\Những-chuyển-biến-trong-đời-sống-kinh-t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0492" y="1746738"/>
            <a:ext cx="5931877" cy="2426677"/>
          </a:xfrm>
          <a:prstGeom prst="rect">
            <a:avLst/>
          </a:prstGeom>
          <a:noFill/>
        </p:spPr>
      </p:pic>
      <p:pic>
        <p:nvPicPr>
          <p:cNvPr id="40964" name="Picture 4" descr="C:\Users\Admin\Downloads\0.Picture3.p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4308" y="4278923"/>
            <a:ext cx="6447691" cy="25790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0" y="0"/>
            <a:ext cx="12192000" cy="110799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5    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SỰ CHUYỂN BIẾN TỪ XÃ HỘI NGUYÊN THỦY SANG XÃ HỘI CÓ GIAI CẤP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242028"/>
            <a:ext cx="6084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 Nam cuối thời k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nguyên thủy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Picture 1" descr="C:\Users\Admin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88123"/>
            <a:ext cx="6353908" cy="5169877"/>
          </a:xfrm>
          <a:prstGeom prst="rect">
            <a:avLst/>
          </a:prstGeom>
          <a:noFill/>
        </p:spPr>
      </p:pic>
      <p:pic>
        <p:nvPicPr>
          <p:cNvPr id="39938" name="Picture 2" descr="C:\Users\Admin\Downloads\cong-cu-do-dung-va-do-trang-suc-bang-do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1138" y="1125415"/>
            <a:ext cx="5720862" cy="5591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0" y="0"/>
            <a:ext cx="7854462" cy="166199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5    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SỰ CHUYỂN BIẾN TỪ XÃ HỘI NGUYÊN THỦY SANG XÃ HỘI CÓ GIAI CẤP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242028"/>
            <a:ext cx="60842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 Nam cuối thời k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nguyên thủy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90085" y="2464300"/>
            <a:ext cx="7147853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Cách đây hơn 4000 năm, người nguyên thủy ở Việt Nam đã ph</a:t>
            </a:r>
            <a:r>
              <a:rPr lang="nl-NL" sz="24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nl-NL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lang="nl-NL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minh ra thuật luyện </a:t>
            </a:r>
            <a:r>
              <a:rPr lang="nl-NL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kim.</a:t>
            </a:r>
          </a:p>
          <a:p>
            <a:pPr lvl="0"/>
            <a:r>
              <a:rPr lang="nl-NL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Họ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mở rộng địa b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cư tr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và chuyển dần xuống v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đồng bằng,</a:t>
            </a:r>
            <a:r>
              <a:rPr lang="nl-NL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ven sông lớn.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àm nông nghiệp trồng lúa nước, chăn nuôi, nung gốm, đúc đồng.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1" dirty="0" smtClean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nền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hoá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hoá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Đông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sơn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Admin\Downloads\a49378a595c3ee8579ebab3e8ad59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630" y="1"/>
            <a:ext cx="3903785" cy="3892062"/>
          </a:xfrm>
          <a:prstGeom prst="rect">
            <a:avLst/>
          </a:prstGeom>
          <a:noFill/>
        </p:spPr>
      </p:pic>
      <p:pic>
        <p:nvPicPr>
          <p:cNvPr id="38915" name="Picture 3" descr="C:\Users\Admin\Downloads\250px-Trong_dong_Dong_Son_Guim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938" y="3938953"/>
            <a:ext cx="4501662" cy="29190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3" descr="dbbdf7ebe7fa68866d08b93311b004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9525" y="115888"/>
            <a:ext cx="53609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4660900" y="444500"/>
            <a:ext cx="3017838" cy="66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2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29700" name="图片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7263" y="5894388"/>
            <a:ext cx="23542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428433"/>
            <a:ext cx="11535508" cy="215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0772" y="3867136"/>
            <a:ext cx="11336216" cy="2154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Những chuyển biến về kinh tế, xã hội v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cuối thời nguyên thủy: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dirty="0" smtClean="0">
                <a:solidFill>
                  <a:srgbClr val="C00000"/>
                </a:solidFill>
                <a:latin typeface="Symbol" pitchFamily="18" charset="2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Kinh tế: khai ph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đất hoang, tăng diện t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trồng trọt, xuất hiện nghề luyện kim, chế tạo vũ kh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,....của cải c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sự dư thừa.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Xã hội: C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sự phân h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gi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ngh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Ph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minh quan trọng của người nguyên thủy tạo nên những chuyển biến n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l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công cụ lao động bằng kim loại. </a:t>
            </a:r>
            <a:endParaRPr kumimoji="0" lang="nl-NL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1"/>
          <p:cNvGrpSpPr>
            <a:grpSpLocks/>
          </p:cNvGrpSpPr>
          <p:nvPr/>
        </p:nvGrpSpPr>
        <p:grpSpPr bwMode="auto">
          <a:xfrm>
            <a:off x="355600" y="239713"/>
            <a:ext cx="965200" cy="1009650"/>
            <a:chOff x="11295" y="1307"/>
            <a:chExt cx="3874" cy="4046"/>
          </a:xfrm>
        </p:grpSpPr>
        <p:pic>
          <p:nvPicPr>
            <p:cNvPr id="1644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50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289"/>
              <a:ext cx="2229" cy="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zh-CN" sz="2400">
                <a:solidFill>
                  <a:srgbClr val="000000"/>
                </a:solidFill>
                <a:latin typeface="锐字工房洪荒之光中黑简1.0"/>
                <a:ea typeface="锐字工房洪荒之光中黑简1.0"/>
                <a:cs typeface="锐字工房洪荒之光中黑简1.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613" y="454025"/>
            <a:ext cx="37576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MỤC TIÊU BÀI HỌC</a:t>
            </a:r>
            <a:endParaRPr lang="zh-CN" altLang="en-US" sz="1600" b="1" spc="300" dirty="0">
              <a:solidFill>
                <a:srgbClr val="2E7E38"/>
              </a:solidFill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6389" name="组合 7"/>
          <p:cNvGrpSpPr>
            <a:grpSpLocks/>
          </p:cNvGrpSpPr>
          <p:nvPr/>
        </p:nvGrpSpPr>
        <p:grpSpPr bwMode="auto">
          <a:xfrm>
            <a:off x="539262" y="2241550"/>
            <a:ext cx="1418492" cy="4292600"/>
            <a:chOff x="716" y="2333"/>
            <a:chExt cx="1435" cy="7886"/>
          </a:xfrm>
        </p:grpSpPr>
        <p:grpSp>
          <p:nvGrpSpPr>
            <p:cNvPr id="16395" name="Group 46"/>
            <p:cNvGrpSpPr>
              <a:grpSpLocks/>
            </p:cNvGrpSpPr>
            <p:nvPr/>
          </p:nvGrpSpPr>
          <p:grpSpPr bwMode="auto"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145" y="4533641"/>
                <a:ext cx="631348" cy="629929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dirty="0">
                  <a:latin typeface="Lato" charset="0"/>
                </a:endParaRPr>
              </a:p>
            </p:txBody>
          </p:sp>
          <p:sp>
            <p:nvSpPr>
              <p:cNvPr id="16409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2147483647 w 198"/>
                  <a:gd name="T1" fmla="*/ 2147483647 h 190"/>
                  <a:gd name="T2" fmla="*/ 2147483647 w 198"/>
                  <a:gd name="T3" fmla="*/ 2147483647 h 190"/>
                  <a:gd name="T4" fmla="*/ 2147483647 w 198"/>
                  <a:gd name="T5" fmla="*/ 2147483647 h 190"/>
                  <a:gd name="T6" fmla="*/ 2147483647 w 198"/>
                  <a:gd name="T7" fmla="*/ 2147483647 h 190"/>
                  <a:gd name="T8" fmla="*/ 2147483647 w 198"/>
                  <a:gd name="T9" fmla="*/ 2147483647 h 190"/>
                  <a:gd name="T10" fmla="*/ 2147483647 w 198"/>
                  <a:gd name="T11" fmla="*/ 2147483647 h 190"/>
                  <a:gd name="T12" fmla="*/ 2147483647 w 198"/>
                  <a:gd name="T13" fmla="*/ 2147483647 h 190"/>
                  <a:gd name="T14" fmla="*/ 2147483647 w 198"/>
                  <a:gd name="T15" fmla="*/ 2147483647 h 190"/>
                  <a:gd name="T16" fmla="*/ 2147483647 w 198"/>
                  <a:gd name="T17" fmla="*/ 2147483647 h 190"/>
                  <a:gd name="T18" fmla="*/ 2147483647 w 198"/>
                  <a:gd name="T19" fmla="*/ 2147483647 h 190"/>
                  <a:gd name="T20" fmla="*/ 2147483647 w 198"/>
                  <a:gd name="T21" fmla="*/ 2147483647 h 190"/>
                  <a:gd name="T22" fmla="*/ 2147483647 w 198"/>
                  <a:gd name="T23" fmla="*/ 2147483647 h 190"/>
                  <a:gd name="T24" fmla="*/ 2147483647 w 198"/>
                  <a:gd name="T25" fmla="*/ 2147483647 h 190"/>
                  <a:gd name="T26" fmla="*/ 2147483647 w 198"/>
                  <a:gd name="T27" fmla="*/ 2147483647 h 190"/>
                  <a:gd name="T28" fmla="*/ 2147483647 w 198"/>
                  <a:gd name="T29" fmla="*/ 2147483647 h 190"/>
                  <a:gd name="T30" fmla="*/ 2147483647 w 198"/>
                  <a:gd name="T31" fmla="*/ 2147483647 h 190"/>
                  <a:gd name="T32" fmla="*/ 2147483647 w 198"/>
                  <a:gd name="T33" fmla="*/ 2147483647 h 190"/>
                  <a:gd name="T34" fmla="*/ 2147483647 w 198"/>
                  <a:gd name="T35" fmla="*/ 2147483647 h 190"/>
                  <a:gd name="T36" fmla="*/ 2147483647 w 198"/>
                  <a:gd name="T37" fmla="*/ 2147483647 h 190"/>
                  <a:gd name="T38" fmla="*/ 2147483647 w 198"/>
                  <a:gd name="T39" fmla="*/ 2147483647 h 190"/>
                  <a:gd name="T40" fmla="*/ 2147483647 w 198"/>
                  <a:gd name="T41" fmla="*/ 2147483647 h 190"/>
                  <a:gd name="T42" fmla="*/ 2147483647 w 198"/>
                  <a:gd name="T43" fmla="*/ 2147483647 h 190"/>
                  <a:gd name="T44" fmla="*/ 2147483647 w 198"/>
                  <a:gd name="T45" fmla="*/ 2147483647 h 190"/>
                  <a:gd name="T46" fmla="*/ 2147483647 w 198"/>
                  <a:gd name="T47" fmla="*/ 2147483647 h 190"/>
                  <a:gd name="T48" fmla="*/ 2147483647 w 198"/>
                  <a:gd name="T49" fmla="*/ 2147483647 h 190"/>
                  <a:gd name="T50" fmla="*/ 2147483647 w 198"/>
                  <a:gd name="T51" fmla="*/ 2147483647 h 190"/>
                  <a:gd name="T52" fmla="*/ 2147483647 w 198"/>
                  <a:gd name="T53" fmla="*/ 2147483647 h 190"/>
                  <a:gd name="T54" fmla="*/ 2147483647 w 198"/>
                  <a:gd name="T55" fmla="*/ 2147483647 h 190"/>
                  <a:gd name="T56" fmla="*/ 2147483647 w 198"/>
                  <a:gd name="T57" fmla="*/ 2147483647 h 190"/>
                  <a:gd name="T58" fmla="*/ 0 w 198"/>
                  <a:gd name="T59" fmla="*/ 2147483647 h 190"/>
                  <a:gd name="T60" fmla="*/ 2147483647 w 198"/>
                  <a:gd name="T61" fmla="*/ 2147483647 h 190"/>
                  <a:gd name="T62" fmla="*/ 2147483647 w 198"/>
                  <a:gd name="T63" fmla="*/ 2147483647 h 190"/>
                  <a:gd name="T64" fmla="*/ 2147483647 w 198"/>
                  <a:gd name="T65" fmla="*/ 2147483647 h 190"/>
                  <a:gd name="T66" fmla="*/ 2147483647 w 198"/>
                  <a:gd name="T67" fmla="*/ 2147483647 h 190"/>
                  <a:gd name="T68" fmla="*/ 2147483647 w 198"/>
                  <a:gd name="T69" fmla="*/ 2147483647 h 190"/>
                  <a:gd name="T70" fmla="*/ 2147483647 w 198"/>
                  <a:gd name="T71" fmla="*/ 2147483647 h 190"/>
                  <a:gd name="T72" fmla="*/ 2147483647 w 198"/>
                  <a:gd name="T73" fmla="*/ 0 h 190"/>
                  <a:gd name="T74" fmla="*/ 2147483647 w 198"/>
                  <a:gd name="T75" fmla="*/ 2147483647 h 190"/>
                  <a:gd name="T76" fmla="*/ 2147483647 w 198"/>
                  <a:gd name="T77" fmla="*/ 2147483647 h 190"/>
                  <a:gd name="T78" fmla="*/ 2147483647 w 198"/>
                  <a:gd name="T79" fmla="*/ 2147483647 h 190"/>
                  <a:gd name="T80" fmla="*/ 2147483647 w 198"/>
                  <a:gd name="T81" fmla="*/ 2147483647 h 190"/>
                  <a:gd name="T82" fmla="*/ 2147483647 w 198"/>
                  <a:gd name="T83" fmla="*/ 2147483647 h 190"/>
                  <a:gd name="T84" fmla="*/ 2147483647 w 198"/>
                  <a:gd name="T85" fmla="*/ 2147483647 h 190"/>
                  <a:gd name="T86" fmla="*/ 2147483647 w 198"/>
                  <a:gd name="T87" fmla="*/ 2147483647 h 190"/>
                  <a:gd name="T88" fmla="*/ 2147483647 w 198"/>
                  <a:gd name="T89" fmla="*/ 2147483647 h 190"/>
                  <a:gd name="T90" fmla="*/ 2147483647 w 198"/>
                  <a:gd name="T91" fmla="*/ 2147483647 h 1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8"/>
                  <a:gd name="T139" fmla="*/ 0 h 190"/>
                  <a:gd name="T140" fmla="*/ 198 w 198"/>
                  <a:gd name="T141" fmla="*/ 190 h 1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Lato"/>
                </a:endParaRPr>
              </a:p>
            </p:txBody>
          </p:sp>
        </p:grpSp>
        <p:grpSp>
          <p:nvGrpSpPr>
            <p:cNvPr id="16396" name="Group 44"/>
            <p:cNvGrpSpPr>
              <a:grpSpLocks/>
            </p:cNvGrpSpPr>
            <p:nvPr/>
          </p:nvGrpSpPr>
          <p:grpSpPr bwMode="auto"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19949" y="2869793"/>
                <a:ext cx="631348" cy="62992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dirty="0">
                  <a:latin typeface="Lato" charset="0"/>
                </a:endParaRPr>
              </a:p>
            </p:txBody>
          </p:sp>
          <p:sp>
            <p:nvSpPr>
              <p:cNvPr id="16407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2147483647 w 82"/>
                  <a:gd name="T1" fmla="*/ 2147483647 h 80"/>
                  <a:gd name="T2" fmla="*/ 2147483647 w 82"/>
                  <a:gd name="T3" fmla="*/ 2147483647 h 80"/>
                  <a:gd name="T4" fmla="*/ 2147483647 w 82"/>
                  <a:gd name="T5" fmla="*/ 2147483647 h 80"/>
                  <a:gd name="T6" fmla="*/ 2147483647 w 82"/>
                  <a:gd name="T7" fmla="*/ 2147483647 h 80"/>
                  <a:gd name="T8" fmla="*/ 2147483647 w 82"/>
                  <a:gd name="T9" fmla="*/ 2147483647 h 80"/>
                  <a:gd name="T10" fmla="*/ 2147483647 w 82"/>
                  <a:gd name="T11" fmla="*/ 2147483647 h 80"/>
                  <a:gd name="T12" fmla="*/ 2147483647 w 82"/>
                  <a:gd name="T13" fmla="*/ 2147483647 h 80"/>
                  <a:gd name="T14" fmla="*/ 2147483647 w 82"/>
                  <a:gd name="T15" fmla="*/ 2147483647 h 80"/>
                  <a:gd name="T16" fmla="*/ 2147483647 w 82"/>
                  <a:gd name="T17" fmla="*/ 2147483647 h 80"/>
                  <a:gd name="T18" fmla="*/ 2147483647 w 82"/>
                  <a:gd name="T19" fmla="*/ 2147483647 h 80"/>
                  <a:gd name="T20" fmla="*/ 2147483647 w 82"/>
                  <a:gd name="T21" fmla="*/ 2147483647 h 80"/>
                  <a:gd name="T22" fmla="*/ 2147483647 w 82"/>
                  <a:gd name="T23" fmla="*/ 2147483647 h 80"/>
                  <a:gd name="T24" fmla="*/ 2147483647 w 82"/>
                  <a:gd name="T25" fmla="*/ 2147483647 h 80"/>
                  <a:gd name="T26" fmla="*/ 2147483647 w 82"/>
                  <a:gd name="T27" fmla="*/ 2147483647 h 80"/>
                  <a:gd name="T28" fmla="*/ 2147483647 w 82"/>
                  <a:gd name="T29" fmla="*/ 2147483647 h 80"/>
                  <a:gd name="T30" fmla="*/ 2147483647 w 82"/>
                  <a:gd name="T31" fmla="*/ 2147483647 h 80"/>
                  <a:gd name="T32" fmla="*/ 2147483647 w 82"/>
                  <a:gd name="T33" fmla="*/ 2147483647 h 80"/>
                  <a:gd name="T34" fmla="*/ 0 w 82"/>
                  <a:gd name="T35" fmla="*/ 2147483647 h 80"/>
                  <a:gd name="T36" fmla="*/ 2147483647 w 82"/>
                  <a:gd name="T37" fmla="*/ 2147483647 h 80"/>
                  <a:gd name="T38" fmla="*/ 2147483647 w 82"/>
                  <a:gd name="T39" fmla="*/ 2147483647 h 80"/>
                  <a:gd name="T40" fmla="*/ 2147483647 w 82"/>
                  <a:gd name="T41" fmla="*/ 2147483647 h 80"/>
                  <a:gd name="T42" fmla="*/ 2147483647 w 82"/>
                  <a:gd name="T43" fmla="*/ 2147483647 h 80"/>
                  <a:gd name="T44" fmla="*/ 2147483647 w 82"/>
                  <a:gd name="T45" fmla="*/ 2147483647 h 80"/>
                  <a:gd name="T46" fmla="*/ 2147483647 w 82"/>
                  <a:gd name="T47" fmla="*/ 2147483647 h 80"/>
                  <a:gd name="T48" fmla="*/ 2147483647 w 82"/>
                  <a:gd name="T49" fmla="*/ 2147483647 h 80"/>
                  <a:gd name="T50" fmla="*/ 2147483647 w 82"/>
                  <a:gd name="T51" fmla="*/ 2147483647 h 80"/>
                  <a:gd name="T52" fmla="*/ 2147483647 w 82"/>
                  <a:gd name="T53" fmla="*/ 2147483647 h 80"/>
                  <a:gd name="T54" fmla="*/ 2147483647 w 82"/>
                  <a:gd name="T55" fmla="*/ 0 h 80"/>
                  <a:gd name="T56" fmla="*/ 2147483647 w 82"/>
                  <a:gd name="T57" fmla="*/ 2147483647 h 80"/>
                  <a:gd name="T58" fmla="*/ 2147483647 w 82"/>
                  <a:gd name="T59" fmla="*/ 2147483647 h 80"/>
                  <a:gd name="T60" fmla="*/ 2147483647 w 82"/>
                  <a:gd name="T61" fmla="*/ 2147483647 h 80"/>
                  <a:gd name="T62" fmla="*/ 2147483647 w 82"/>
                  <a:gd name="T63" fmla="*/ 0 h 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2"/>
                  <a:gd name="T97" fmla="*/ 0 h 80"/>
                  <a:gd name="T98" fmla="*/ 82 w 82"/>
                  <a:gd name="T99" fmla="*/ 80 h 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Lato"/>
                </a:endParaRPr>
              </a:p>
            </p:txBody>
          </p:sp>
        </p:grpSp>
        <p:grpSp>
          <p:nvGrpSpPr>
            <p:cNvPr id="16397" name="Group 47"/>
            <p:cNvGrpSpPr>
              <a:grpSpLocks/>
            </p:cNvGrpSpPr>
            <p:nvPr/>
          </p:nvGrpSpPr>
          <p:grpSpPr bwMode="auto"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6418"/>
                <a:ext cx="629981" cy="63129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dirty="0">
                  <a:latin typeface="Lato" charset="0"/>
                </a:endParaRPr>
              </a:p>
            </p:txBody>
          </p:sp>
          <p:sp>
            <p:nvSpPr>
              <p:cNvPr id="16405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2147483647 h 93"/>
                  <a:gd name="T2" fmla="*/ 2147483647 w 77"/>
                  <a:gd name="T3" fmla="*/ 2147483647 h 93"/>
                  <a:gd name="T4" fmla="*/ 2147483647 w 77"/>
                  <a:gd name="T5" fmla="*/ 2147483647 h 93"/>
                  <a:gd name="T6" fmla="*/ 2147483647 w 77"/>
                  <a:gd name="T7" fmla="*/ 2147483647 h 93"/>
                  <a:gd name="T8" fmla="*/ 2147483647 w 77"/>
                  <a:gd name="T9" fmla="*/ 2147483647 h 93"/>
                  <a:gd name="T10" fmla="*/ 2147483647 w 77"/>
                  <a:gd name="T11" fmla="*/ 2147483647 h 93"/>
                  <a:gd name="T12" fmla="*/ 2147483647 w 77"/>
                  <a:gd name="T13" fmla="*/ 2147483647 h 93"/>
                  <a:gd name="T14" fmla="*/ 2147483647 w 77"/>
                  <a:gd name="T15" fmla="*/ 2147483647 h 93"/>
                  <a:gd name="T16" fmla="*/ 2147483647 w 77"/>
                  <a:gd name="T17" fmla="*/ 2147483647 h 93"/>
                  <a:gd name="T18" fmla="*/ 2147483647 w 77"/>
                  <a:gd name="T19" fmla="*/ 2147483647 h 93"/>
                  <a:gd name="T20" fmla="*/ 2147483647 w 77"/>
                  <a:gd name="T21" fmla="*/ 2147483647 h 93"/>
                  <a:gd name="T22" fmla="*/ 2147483647 w 77"/>
                  <a:gd name="T23" fmla="*/ 2147483647 h 93"/>
                  <a:gd name="T24" fmla="*/ 2147483647 w 77"/>
                  <a:gd name="T25" fmla="*/ 2147483647 h 93"/>
                  <a:gd name="T26" fmla="*/ 2147483647 w 77"/>
                  <a:gd name="T27" fmla="*/ 2147483647 h 93"/>
                  <a:gd name="T28" fmla="*/ 2147483647 w 77"/>
                  <a:gd name="T29" fmla="*/ 2147483647 h 93"/>
                  <a:gd name="T30" fmla="*/ 2147483647 w 77"/>
                  <a:gd name="T31" fmla="*/ 2147483647 h 93"/>
                  <a:gd name="T32" fmla="*/ 2147483647 w 77"/>
                  <a:gd name="T33" fmla="*/ 2147483647 h 93"/>
                  <a:gd name="T34" fmla="*/ 2147483647 w 77"/>
                  <a:gd name="T35" fmla="*/ 2147483647 h 93"/>
                  <a:gd name="T36" fmla="*/ 2147483647 w 77"/>
                  <a:gd name="T37" fmla="*/ 2147483647 h 93"/>
                  <a:gd name="T38" fmla="*/ 2147483647 w 77"/>
                  <a:gd name="T39" fmla="*/ 2147483647 h 93"/>
                  <a:gd name="T40" fmla="*/ 2147483647 w 77"/>
                  <a:gd name="T41" fmla="*/ 2147483647 h 93"/>
                  <a:gd name="T42" fmla="*/ 2147483647 w 77"/>
                  <a:gd name="T43" fmla="*/ 2147483647 h 93"/>
                  <a:gd name="T44" fmla="*/ 2147483647 w 77"/>
                  <a:gd name="T45" fmla="*/ 2147483647 h 93"/>
                  <a:gd name="T46" fmla="*/ 2147483647 w 77"/>
                  <a:gd name="T47" fmla="*/ 2147483647 h 93"/>
                  <a:gd name="T48" fmla="*/ 2147483647 w 77"/>
                  <a:gd name="T49" fmla="*/ 2147483647 h 93"/>
                  <a:gd name="T50" fmla="*/ 2147483647 w 77"/>
                  <a:gd name="T51" fmla="*/ 2147483647 h 93"/>
                  <a:gd name="T52" fmla="*/ 2147483647 w 77"/>
                  <a:gd name="T53" fmla="*/ 2147483647 h 93"/>
                  <a:gd name="T54" fmla="*/ 2147483647 w 77"/>
                  <a:gd name="T55" fmla="*/ 2147483647 h 93"/>
                  <a:gd name="T56" fmla="*/ 2147483647 w 77"/>
                  <a:gd name="T57" fmla="*/ 2147483647 h 93"/>
                  <a:gd name="T58" fmla="*/ 2147483647 w 77"/>
                  <a:gd name="T59" fmla="*/ 2147483647 h 93"/>
                  <a:gd name="T60" fmla="*/ 2147483647 w 77"/>
                  <a:gd name="T61" fmla="*/ 2147483647 h 93"/>
                  <a:gd name="T62" fmla="*/ 2147483647 w 77"/>
                  <a:gd name="T63" fmla="*/ 2147483647 h 93"/>
                  <a:gd name="T64" fmla="*/ 2147483647 w 77"/>
                  <a:gd name="T65" fmla="*/ 2147483647 h 93"/>
                  <a:gd name="T66" fmla="*/ 2147483647 w 77"/>
                  <a:gd name="T67" fmla="*/ 2147483647 h 93"/>
                  <a:gd name="T68" fmla="*/ 2147483647 w 77"/>
                  <a:gd name="T69" fmla="*/ 2147483647 h 93"/>
                  <a:gd name="T70" fmla="*/ 2147483647 w 77"/>
                  <a:gd name="T71" fmla="*/ 2147483647 h 93"/>
                  <a:gd name="T72" fmla="*/ 2147483647 w 77"/>
                  <a:gd name="T73" fmla="*/ 0 h 93"/>
                  <a:gd name="T74" fmla="*/ 2147483647 w 77"/>
                  <a:gd name="T75" fmla="*/ 2147483647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7"/>
                  <a:gd name="T115" fmla="*/ 0 h 93"/>
                  <a:gd name="T116" fmla="*/ 77 w 77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Lato"/>
                </a:endParaRPr>
              </a:p>
            </p:txBody>
          </p:sp>
        </p:grpSp>
        <p:grpSp>
          <p:nvGrpSpPr>
            <p:cNvPr id="16398" name="Group 43"/>
            <p:cNvGrpSpPr>
              <a:grpSpLocks/>
            </p:cNvGrpSpPr>
            <p:nvPr/>
          </p:nvGrpSpPr>
          <p:grpSpPr bwMode="auto"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887" y="2028717"/>
                <a:ext cx="629982" cy="631295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dirty="0">
                  <a:latin typeface="Lato" charset="0"/>
                </a:endParaRPr>
              </a:p>
            </p:txBody>
          </p:sp>
          <p:sp>
            <p:nvSpPr>
              <p:cNvPr id="16403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2147483647 w 67"/>
                  <a:gd name="T1" fmla="*/ 2147483647 h 106"/>
                  <a:gd name="T2" fmla="*/ 2147483647 w 67"/>
                  <a:gd name="T3" fmla="*/ 2147483647 h 106"/>
                  <a:gd name="T4" fmla="*/ 2147483647 w 67"/>
                  <a:gd name="T5" fmla="*/ 2147483647 h 106"/>
                  <a:gd name="T6" fmla="*/ 2147483647 w 67"/>
                  <a:gd name="T7" fmla="*/ 2147483647 h 106"/>
                  <a:gd name="T8" fmla="*/ 2147483647 w 67"/>
                  <a:gd name="T9" fmla="*/ 2147483647 h 106"/>
                  <a:gd name="T10" fmla="*/ 2147483647 w 67"/>
                  <a:gd name="T11" fmla="*/ 2147483647 h 106"/>
                  <a:gd name="T12" fmla="*/ 2147483647 w 67"/>
                  <a:gd name="T13" fmla="*/ 2147483647 h 106"/>
                  <a:gd name="T14" fmla="*/ 2147483647 w 67"/>
                  <a:gd name="T15" fmla="*/ 2147483647 h 106"/>
                  <a:gd name="T16" fmla="*/ 2147483647 w 67"/>
                  <a:gd name="T17" fmla="*/ 2147483647 h 106"/>
                  <a:gd name="T18" fmla="*/ 2147483647 w 67"/>
                  <a:gd name="T19" fmla="*/ 2147483647 h 106"/>
                  <a:gd name="T20" fmla="*/ 2147483647 w 67"/>
                  <a:gd name="T21" fmla="*/ 2147483647 h 106"/>
                  <a:gd name="T22" fmla="*/ 2147483647 w 67"/>
                  <a:gd name="T23" fmla="*/ 2147483647 h 106"/>
                  <a:gd name="T24" fmla="*/ 2147483647 w 67"/>
                  <a:gd name="T25" fmla="*/ 2147483647 h 106"/>
                  <a:gd name="T26" fmla="*/ 2147483647 w 67"/>
                  <a:gd name="T27" fmla="*/ 2147483647 h 106"/>
                  <a:gd name="T28" fmla="*/ 2147483647 w 67"/>
                  <a:gd name="T29" fmla="*/ 2147483647 h 106"/>
                  <a:gd name="T30" fmla="*/ 0 w 67"/>
                  <a:gd name="T31" fmla="*/ 2147483647 h 106"/>
                  <a:gd name="T32" fmla="*/ 2147483647 w 67"/>
                  <a:gd name="T33" fmla="*/ 0 h 106"/>
                  <a:gd name="T34" fmla="*/ 2147483647 w 67"/>
                  <a:gd name="T35" fmla="*/ 2147483647 h 106"/>
                  <a:gd name="T36" fmla="*/ 2147483647 w 67"/>
                  <a:gd name="T37" fmla="*/ 2147483647 h 106"/>
                  <a:gd name="T38" fmla="*/ 2147483647 w 67"/>
                  <a:gd name="T39" fmla="*/ 2147483647 h 106"/>
                  <a:gd name="T40" fmla="*/ 2147483647 w 67"/>
                  <a:gd name="T41" fmla="*/ 2147483647 h 106"/>
                  <a:gd name="T42" fmla="*/ 2147483647 w 67"/>
                  <a:gd name="T43" fmla="*/ 2147483647 h 106"/>
                  <a:gd name="T44" fmla="*/ 2147483647 w 67"/>
                  <a:gd name="T45" fmla="*/ 2147483647 h 106"/>
                  <a:gd name="T46" fmla="*/ 2147483647 w 67"/>
                  <a:gd name="T47" fmla="*/ 2147483647 h 106"/>
                  <a:gd name="T48" fmla="*/ 2147483647 w 67"/>
                  <a:gd name="T49" fmla="*/ 2147483647 h 106"/>
                  <a:gd name="T50" fmla="*/ 2147483647 w 67"/>
                  <a:gd name="T51" fmla="*/ 2147483647 h 106"/>
                  <a:gd name="T52" fmla="*/ 2147483647 w 67"/>
                  <a:gd name="T53" fmla="*/ 2147483647 h 106"/>
                  <a:gd name="T54" fmla="*/ 2147483647 w 67"/>
                  <a:gd name="T55" fmla="*/ 2147483647 h 106"/>
                  <a:gd name="T56" fmla="*/ 2147483647 w 67"/>
                  <a:gd name="T57" fmla="*/ 2147483647 h 106"/>
                  <a:gd name="T58" fmla="*/ 2147483647 w 67"/>
                  <a:gd name="T59" fmla="*/ 2147483647 h 106"/>
                  <a:gd name="T60" fmla="*/ 2147483647 w 67"/>
                  <a:gd name="T61" fmla="*/ 2147483647 h 106"/>
                  <a:gd name="T62" fmla="*/ 2147483647 w 67"/>
                  <a:gd name="T63" fmla="*/ 2147483647 h 106"/>
                  <a:gd name="T64" fmla="*/ 2147483647 w 67"/>
                  <a:gd name="T65" fmla="*/ 2147483647 h 106"/>
                  <a:gd name="T66" fmla="*/ 2147483647 w 67"/>
                  <a:gd name="T67" fmla="*/ 2147483647 h 106"/>
                  <a:gd name="T68" fmla="*/ 2147483647 w 67"/>
                  <a:gd name="T69" fmla="*/ 2147483647 h 106"/>
                  <a:gd name="T70" fmla="*/ 2147483647 w 67"/>
                  <a:gd name="T71" fmla="*/ 2147483647 h 106"/>
                  <a:gd name="T72" fmla="*/ 2147483647 w 67"/>
                  <a:gd name="T73" fmla="*/ 2147483647 h 106"/>
                  <a:gd name="T74" fmla="*/ 2147483647 w 67"/>
                  <a:gd name="T75" fmla="*/ 2147483647 h 106"/>
                  <a:gd name="T76" fmla="*/ 2147483647 w 67"/>
                  <a:gd name="T77" fmla="*/ 2147483647 h 106"/>
                  <a:gd name="T78" fmla="*/ 2147483647 w 67"/>
                  <a:gd name="T79" fmla="*/ 2147483647 h 106"/>
                  <a:gd name="T80" fmla="*/ 2147483647 w 67"/>
                  <a:gd name="T81" fmla="*/ 2147483647 h 106"/>
                  <a:gd name="T82" fmla="*/ 2147483647 w 67"/>
                  <a:gd name="T83" fmla="*/ 2147483647 h 106"/>
                  <a:gd name="T84" fmla="*/ 2147483647 w 67"/>
                  <a:gd name="T85" fmla="*/ 2147483647 h 106"/>
                  <a:gd name="T86" fmla="*/ 2147483647 w 67"/>
                  <a:gd name="T87" fmla="*/ 2147483647 h 106"/>
                  <a:gd name="T88" fmla="*/ 2147483647 w 67"/>
                  <a:gd name="T89" fmla="*/ 2147483647 h 106"/>
                  <a:gd name="T90" fmla="*/ 2147483647 w 67"/>
                  <a:gd name="T91" fmla="*/ 2147483647 h 106"/>
                  <a:gd name="T92" fmla="*/ 2147483647 w 67"/>
                  <a:gd name="T93" fmla="*/ 2147483647 h 106"/>
                  <a:gd name="T94" fmla="*/ 2147483647 w 67"/>
                  <a:gd name="T95" fmla="*/ 2147483647 h 106"/>
                  <a:gd name="T96" fmla="*/ 2147483647 w 67"/>
                  <a:gd name="T97" fmla="*/ 2147483647 h 106"/>
                  <a:gd name="T98" fmla="*/ 2147483647 w 67"/>
                  <a:gd name="T99" fmla="*/ 2147483647 h 106"/>
                  <a:gd name="T100" fmla="*/ 2147483647 w 67"/>
                  <a:gd name="T101" fmla="*/ 2147483647 h 106"/>
                  <a:gd name="T102" fmla="*/ 2147483647 w 67"/>
                  <a:gd name="T103" fmla="*/ 2147483647 h 1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"/>
                  <a:gd name="T157" fmla="*/ 0 h 106"/>
                  <a:gd name="T158" fmla="*/ 67 w 67"/>
                  <a:gd name="T159" fmla="*/ 106 h 1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399" name="Group 45"/>
            <p:cNvGrpSpPr>
              <a:grpSpLocks/>
            </p:cNvGrpSpPr>
            <p:nvPr/>
          </p:nvGrpSpPr>
          <p:grpSpPr bwMode="auto"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19637" y="3692566"/>
                <a:ext cx="631348" cy="6312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dirty="0">
                  <a:latin typeface="Lato" charset="0"/>
                </a:endParaRPr>
              </a:p>
            </p:txBody>
          </p:sp>
          <p:sp>
            <p:nvSpPr>
              <p:cNvPr id="16401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2147483647 w 91"/>
                  <a:gd name="T1" fmla="*/ 2147483647 h 93"/>
                  <a:gd name="T2" fmla="*/ 2147483647 w 91"/>
                  <a:gd name="T3" fmla="*/ 2147483647 h 93"/>
                  <a:gd name="T4" fmla="*/ 2147483647 w 91"/>
                  <a:gd name="T5" fmla="*/ 2147483647 h 93"/>
                  <a:gd name="T6" fmla="*/ 2147483647 w 91"/>
                  <a:gd name="T7" fmla="*/ 2147483647 h 93"/>
                  <a:gd name="T8" fmla="*/ 2147483647 w 91"/>
                  <a:gd name="T9" fmla="*/ 2147483647 h 93"/>
                  <a:gd name="T10" fmla="*/ 0 w 91"/>
                  <a:gd name="T11" fmla="*/ 2147483647 h 93"/>
                  <a:gd name="T12" fmla="*/ 0 w 91"/>
                  <a:gd name="T13" fmla="*/ 2147483647 h 93"/>
                  <a:gd name="T14" fmla="*/ 2147483647 w 91"/>
                  <a:gd name="T15" fmla="*/ 2147483647 h 93"/>
                  <a:gd name="T16" fmla="*/ 2147483647 w 91"/>
                  <a:gd name="T17" fmla="*/ 2147483647 h 93"/>
                  <a:gd name="T18" fmla="*/ 2147483647 w 91"/>
                  <a:gd name="T19" fmla="*/ 2147483647 h 93"/>
                  <a:gd name="T20" fmla="*/ 2147483647 w 91"/>
                  <a:gd name="T21" fmla="*/ 2147483647 h 93"/>
                  <a:gd name="T22" fmla="*/ 2147483647 w 91"/>
                  <a:gd name="T23" fmla="*/ 2147483647 h 93"/>
                  <a:gd name="T24" fmla="*/ 2147483647 w 91"/>
                  <a:gd name="T25" fmla="*/ 2147483647 h 93"/>
                  <a:gd name="T26" fmla="*/ 2147483647 w 91"/>
                  <a:gd name="T27" fmla="*/ 2147483647 h 93"/>
                  <a:gd name="T28" fmla="*/ 2147483647 w 91"/>
                  <a:gd name="T29" fmla="*/ 2147483647 h 93"/>
                  <a:gd name="T30" fmla="*/ 2147483647 w 91"/>
                  <a:gd name="T31" fmla="*/ 2147483647 h 93"/>
                  <a:gd name="T32" fmla="*/ 2147483647 w 91"/>
                  <a:gd name="T33" fmla="*/ 2147483647 h 93"/>
                  <a:gd name="T34" fmla="*/ 2147483647 w 91"/>
                  <a:gd name="T35" fmla="*/ 2147483647 h 93"/>
                  <a:gd name="T36" fmla="*/ 2147483647 w 91"/>
                  <a:gd name="T37" fmla="*/ 2147483647 h 93"/>
                  <a:gd name="T38" fmla="*/ 2147483647 w 91"/>
                  <a:gd name="T39" fmla="*/ 2147483647 h 93"/>
                  <a:gd name="T40" fmla="*/ 2147483647 w 91"/>
                  <a:gd name="T41" fmla="*/ 2147483647 h 93"/>
                  <a:gd name="T42" fmla="*/ 2147483647 w 91"/>
                  <a:gd name="T43" fmla="*/ 2147483647 h 93"/>
                  <a:gd name="T44" fmla="*/ 2147483647 w 91"/>
                  <a:gd name="T45" fmla="*/ 2147483647 h 93"/>
                  <a:gd name="T46" fmla="*/ 2147483647 w 91"/>
                  <a:gd name="T47" fmla="*/ 2147483647 h 93"/>
                  <a:gd name="T48" fmla="*/ 2147483647 w 91"/>
                  <a:gd name="T49" fmla="*/ 2147483647 h 93"/>
                  <a:gd name="T50" fmla="*/ 2147483647 w 91"/>
                  <a:gd name="T51" fmla="*/ 2147483647 h 93"/>
                  <a:gd name="T52" fmla="*/ 2147483647 w 91"/>
                  <a:gd name="T53" fmla="*/ 2147483647 h 93"/>
                  <a:gd name="T54" fmla="*/ 2147483647 w 91"/>
                  <a:gd name="T55" fmla="*/ 2147483647 h 93"/>
                  <a:gd name="T56" fmla="*/ 2147483647 w 91"/>
                  <a:gd name="T57" fmla="*/ 2147483647 h 93"/>
                  <a:gd name="T58" fmla="*/ 2147483647 w 91"/>
                  <a:gd name="T59" fmla="*/ 2147483647 h 93"/>
                  <a:gd name="T60" fmla="*/ 2147483647 w 91"/>
                  <a:gd name="T61" fmla="*/ 2147483647 h 93"/>
                  <a:gd name="T62" fmla="*/ 2147483647 w 91"/>
                  <a:gd name="T63" fmla="*/ 2147483647 h 93"/>
                  <a:gd name="T64" fmla="*/ 2147483647 w 91"/>
                  <a:gd name="T65" fmla="*/ 2147483647 h 93"/>
                  <a:gd name="T66" fmla="*/ 2147483647 w 91"/>
                  <a:gd name="T67" fmla="*/ 2147483647 h 93"/>
                  <a:gd name="T68" fmla="*/ 2147483647 w 91"/>
                  <a:gd name="T69" fmla="*/ 2147483647 h 93"/>
                  <a:gd name="T70" fmla="*/ 2147483647 w 91"/>
                  <a:gd name="T71" fmla="*/ 2147483647 h 93"/>
                  <a:gd name="T72" fmla="*/ 2147483647 w 91"/>
                  <a:gd name="T73" fmla="*/ 2147483647 h 93"/>
                  <a:gd name="T74" fmla="*/ 2147483647 w 91"/>
                  <a:gd name="T75" fmla="*/ 2147483647 h 93"/>
                  <a:gd name="T76" fmla="*/ 2147483647 w 91"/>
                  <a:gd name="T77" fmla="*/ 2147483647 h 93"/>
                  <a:gd name="T78" fmla="*/ 2147483647 w 91"/>
                  <a:gd name="T79" fmla="*/ 2147483647 h 93"/>
                  <a:gd name="T80" fmla="*/ 2147483647 w 91"/>
                  <a:gd name="T81" fmla="*/ 2147483647 h 93"/>
                  <a:gd name="T82" fmla="*/ 2147483647 w 91"/>
                  <a:gd name="T83" fmla="*/ 2147483647 h 93"/>
                  <a:gd name="T84" fmla="*/ 2147483647 w 91"/>
                  <a:gd name="T85" fmla="*/ 2147483647 h 93"/>
                  <a:gd name="T86" fmla="*/ 2147483647 w 91"/>
                  <a:gd name="T87" fmla="*/ 2147483647 h 93"/>
                  <a:gd name="T88" fmla="*/ 2147483647 w 91"/>
                  <a:gd name="T89" fmla="*/ 2147483647 h 93"/>
                  <a:gd name="T90" fmla="*/ 2147483647 w 91"/>
                  <a:gd name="T91" fmla="*/ 2147483647 h 93"/>
                  <a:gd name="T92" fmla="*/ 2147483647 w 91"/>
                  <a:gd name="T93" fmla="*/ 2147483647 h 93"/>
                  <a:gd name="T94" fmla="*/ 2147483647 w 91"/>
                  <a:gd name="T95" fmla="*/ 2147483647 h 93"/>
                  <a:gd name="T96" fmla="*/ 2147483647 w 91"/>
                  <a:gd name="T97" fmla="*/ 2147483647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1"/>
                  <a:gd name="T148" fmla="*/ 0 h 93"/>
                  <a:gd name="T149" fmla="*/ 91 w 91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Lato"/>
                </a:endParaRPr>
              </a:p>
            </p:txBody>
          </p:sp>
        </p:grpSp>
      </p:grpSp>
      <p:sp>
        <p:nvSpPr>
          <p:cNvPr id="16390" name="Content Placeholder 19"/>
          <p:cNvSpPr txBox="1">
            <a:spLocks noChangeArrowheads="1"/>
          </p:cNvSpPr>
          <p:nvPr/>
        </p:nvSpPr>
        <p:spPr bwMode="auto">
          <a:xfrm>
            <a:off x="2262554" y="2274277"/>
            <a:ext cx="9050215" cy="67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8" rIns="91577" bIns="45788"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I.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Trình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bày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được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quá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trình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phát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hiện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kim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loại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và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vai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trò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của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nó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đối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với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sự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chuyển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biến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từ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xã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hội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nguyên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thủy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sang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xã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hội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có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giai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cấp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.</a:t>
            </a:r>
            <a:endParaRPr lang="zh-CN" altLang="en-US" sz="2000" b="1" dirty="0">
              <a:solidFill>
                <a:srgbClr val="000000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sp>
        <p:nvSpPr>
          <p:cNvPr id="16391" name="Content Placeholder 19"/>
          <p:cNvSpPr txBox="1">
            <a:spLocks noChangeArrowheads="1"/>
          </p:cNvSpPr>
          <p:nvPr/>
        </p:nvSpPr>
        <p:spPr bwMode="auto">
          <a:xfrm>
            <a:off x="2356338" y="3094892"/>
            <a:ext cx="8937137" cy="80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8" rIns="91577" bIns="45788"/>
          <a:lstStyle/>
          <a:p>
            <a:pPr>
              <a:lnSpc>
                <a:spcPct val="110000"/>
              </a:lnSpc>
              <a:buFont typeface="Arial" charset="0"/>
              <a:buNone/>
            </a:pPr>
            <a:endParaRPr lang="en-US" altLang="zh-CN" sz="2000" dirty="0" smtClean="0">
              <a:solidFill>
                <a:srgbClr val="00B0F0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CN" sz="2000" dirty="0" smtClean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II. </a:t>
            </a:r>
            <a:r>
              <a:rPr lang="en-US" altLang="zh-CN" sz="2000" dirty="0" err="1" smtClean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Mô</a:t>
            </a:r>
            <a:r>
              <a:rPr lang="en-US" altLang="zh-CN" sz="2000" dirty="0" smtClean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tả</a:t>
            </a:r>
            <a:r>
              <a:rPr lang="en-US" altLang="zh-CN" sz="2000" dirty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được</a:t>
            </a:r>
            <a:r>
              <a:rPr lang="en-US" altLang="zh-CN" sz="2000" dirty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sự</a:t>
            </a:r>
            <a:r>
              <a:rPr lang="en-US" altLang="zh-CN" sz="2000" dirty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hình</a:t>
            </a:r>
            <a:r>
              <a:rPr lang="en-US" altLang="zh-CN" sz="2000" dirty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thành</a:t>
            </a:r>
            <a:r>
              <a:rPr lang="en-US" altLang="zh-CN" sz="2000" dirty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xã</a:t>
            </a:r>
            <a:r>
              <a:rPr lang="en-US" altLang="zh-CN" sz="2000" dirty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hội</a:t>
            </a:r>
            <a:r>
              <a:rPr lang="en-US" altLang="zh-CN" sz="2000" dirty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có</a:t>
            </a:r>
            <a:r>
              <a:rPr lang="en-US" altLang="zh-CN" sz="2000" dirty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giai</a:t>
            </a:r>
            <a:r>
              <a:rPr lang="en-US" altLang="zh-CN" sz="2000" dirty="0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F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cấp</a:t>
            </a:r>
            <a:endParaRPr lang="zh-CN" altLang="en-US" sz="2000" b="1" dirty="0">
              <a:solidFill>
                <a:srgbClr val="00B0F0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sp>
        <p:nvSpPr>
          <p:cNvPr id="16392" name="Content Placeholder 19"/>
          <p:cNvSpPr txBox="1">
            <a:spLocks noChangeArrowheads="1"/>
          </p:cNvSpPr>
          <p:nvPr/>
        </p:nvSpPr>
        <p:spPr bwMode="auto">
          <a:xfrm>
            <a:off x="2321169" y="4022725"/>
            <a:ext cx="8972306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8" rIns="91577" bIns="45788"/>
          <a:lstStyle/>
          <a:p>
            <a:pPr>
              <a:lnSpc>
                <a:spcPct val="110000"/>
              </a:lnSpc>
              <a:buFont typeface="Arial" charset="0"/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III,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Giải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thích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được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vì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sao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xã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hội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nguyên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thủy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tan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rã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sp>
        <p:nvSpPr>
          <p:cNvPr id="16393" name="Content Placeholder 19"/>
          <p:cNvSpPr txBox="1">
            <a:spLocks noChangeArrowheads="1"/>
          </p:cNvSpPr>
          <p:nvPr/>
        </p:nvSpPr>
        <p:spPr bwMode="auto">
          <a:xfrm>
            <a:off x="2321169" y="4916488"/>
            <a:ext cx="8972306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8" rIns="91577" bIns="45788"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CN" sz="2000" dirty="0" smtClean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IV. </a:t>
            </a:r>
            <a:r>
              <a:rPr lang="en-US" altLang="zh-CN" sz="2000" dirty="0" err="1" smtClean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Nêu</a:t>
            </a:r>
            <a:r>
              <a:rPr lang="en-US" altLang="zh-CN" sz="2000" dirty="0" smtClean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và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giải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thích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được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sự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phân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hóa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không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triệt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để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của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xã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hội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nguyên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thủy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ở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phương</a:t>
            </a:r>
            <a:r>
              <a:rPr lang="en-US" altLang="zh-CN" sz="2000" dirty="0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B05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Đông</a:t>
            </a:r>
            <a:endParaRPr lang="zh-CN" altLang="en-US" sz="2000" b="1" dirty="0">
              <a:solidFill>
                <a:srgbClr val="00B050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sp>
        <p:nvSpPr>
          <p:cNvPr id="16394" name="Content Placeholder 19"/>
          <p:cNvSpPr txBox="1">
            <a:spLocks noChangeArrowheads="1"/>
          </p:cNvSpPr>
          <p:nvPr/>
        </p:nvSpPr>
        <p:spPr bwMode="auto">
          <a:xfrm>
            <a:off x="2356338" y="5791200"/>
            <a:ext cx="89371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8" rIns="91577" bIns="45788"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V.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Nêu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được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một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số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nét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cơ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bản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của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xã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hội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nguyên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thủy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Việt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Nam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trong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quá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trình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tan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rã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.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1"/>
          <p:cNvGrpSpPr>
            <a:grpSpLocks/>
          </p:cNvGrpSpPr>
          <p:nvPr/>
        </p:nvGrpSpPr>
        <p:grpSpPr bwMode="auto">
          <a:xfrm>
            <a:off x="355600" y="239713"/>
            <a:ext cx="965200" cy="1009650"/>
            <a:chOff x="11295" y="1307"/>
            <a:chExt cx="3874" cy="4046"/>
          </a:xfrm>
        </p:grpSpPr>
        <p:pic>
          <p:nvPicPr>
            <p:cNvPr id="18443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289"/>
              <a:ext cx="2229" cy="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zh-CN" sz="2400">
                <a:solidFill>
                  <a:srgbClr val="000000"/>
                </a:solidFill>
                <a:latin typeface="锐字工房洪荒之光中黑简1.0"/>
                <a:ea typeface="锐字工房洪荒之光中黑简1.0"/>
                <a:cs typeface="锐字工房洪荒之光中黑简1.0"/>
              </a:endParaRPr>
            </a:p>
          </p:txBody>
        </p:sp>
      </p:grpSp>
      <p:pic>
        <p:nvPicPr>
          <p:cNvPr id="18435" name="图片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0813" y="4692650"/>
            <a:ext cx="4892676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图片 3" descr="dbbdf7ebe7fa68866d08b93311b0040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9525" y="115888"/>
            <a:ext cx="53609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6">
            <a:extLst>
              <a:ext uri="{FF2B5EF4-FFF2-40B4-BE49-F238E27FC236}"/>
            </a:extLst>
          </p:cNvPr>
          <p:cNvSpPr txBox="1"/>
          <p:nvPr/>
        </p:nvSpPr>
        <p:spPr>
          <a:xfrm>
            <a:off x="4037013" y="385763"/>
            <a:ext cx="4397375" cy="742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 ĐỘNG</a:t>
            </a:r>
            <a:endParaRPr lang="en-US" altLang="zh-CN" sz="3200" b="1" spc="200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8438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3046" y="1430215"/>
            <a:ext cx="7514491" cy="542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lowchart: Sequential Access Storage 19">
            <a:extLst>
              <a:ext uri="{FF2B5EF4-FFF2-40B4-BE49-F238E27FC236}"/>
            </a:extLst>
          </p:cNvPr>
          <p:cNvSpPr/>
          <p:nvPr/>
        </p:nvSpPr>
        <p:spPr>
          <a:xfrm>
            <a:off x="269631" y="1447800"/>
            <a:ext cx="4173415" cy="3405554"/>
          </a:xfrm>
          <a:prstGeom prst="flowChartMagneticTape">
            <a:avLst/>
          </a:prstGeom>
          <a:solidFill>
            <a:srgbClr val="FFE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Qua </a:t>
            </a:r>
            <a:r>
              <a:rPr lang="en-US" sz="2000" b="1" dirty="0" err="1">
                <a:solidFill>
                  <a:schemeClr val="tx1"/>
                </a:solidFill>
              </a:rPr>
              <a:t>bản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phục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dựng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người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băng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Ốt</a:t>
            </a:r>
            <a:r>
              <a:rPr lang="en-US" sz="2000" b="1" dirty="0">
                <a:solidFill>
                  <a:schemeClr val="tx1"/>
                </a:solidFill>
              </a:rPr>
              <a:t>-di, </a:t>
            </a:r>
            <a:r>
              <a:rPr lang="en-US" sz="2000" b="1" dirty="0" err="1">
                <a:solidFill>
                  <a:schemeClr val="tx1"/>
                </a:solidFill>
              </a:rPr>
              <a:t>em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được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những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thông</a:t>
            </a:r>
            <a:r>
              <a:rPr lang="en-US" sz="2000" b="1" dirty="0">
                <a:solidFill>
                  <a:schemeClr val="tx1"/>
                </a:solidFill>
              </a:rPr>
              <a:t> tin </a:t>
            </a:r>
            <a:r>
              <a:rPr lang="en-US" sz="2000" b="1" dirty="0" err="1">
                <a:solidFill>
                  <a:schemeClr val="tx1"/>
                </a:solidFill>
              </a:rPr>
              <a:t>gì</a:t>
            </a:r>
            <a:r>
              <a:rPr lang="en-US" sz="2000" b="1" dirty="0">
                <a:solidFill>
                  <a:schemeClr val="tx1"/>
                </a:solidFill>
              </a:rPr>
              <a:t>? </a:t>
            </a:r>
          </a:p>
        </p:txBody>
      </p:sp>
      <p:cxnSp>
        <p:nvCxnSpPr>
          <p:cNvPr id="22" name="Straight Connector 21">
            <a:extLst>
              <a:ext uri="{FF2B5EF4-FFF2-40B4-BE49-F238E27FC236}"/>
            </a:extLst>
          </p:cNvPr>
          <p:cNvCxnSpPr/>
          <p:nvPr/>
        </p:nvCxnSpPr>
        <p:spPr>
          <a:xfrm>
            <a:off x="9180513" y="2530475"/>
            <a:ext cx="319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/>
            </a:extLst>
          </p:cNvPr>
          <p:cNvCxnSpPr/>
          <p:nvPr/>
        </p:nvCxnSpPr>
        <p:spPr>
          <a:xfrm>
            <a:off x="9723438" y="2974975"/>
            <a:ext cx="319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324975" y="3429000"/>
            <a:ext cx="839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8"/>
          <p:cNvSpPr txBox="1">
            <a:spLocks noChangeArrowheads="1"/>
          </p:cNvSpPr>
          <p:nvPr/>
        </p:nvSpPr>
        <p:spPr bwMode="auto">
          <a:xfrm>
            <a:off x="0" y="0"/>
            <a:ext cx="12192000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                                                            </a:t>
            </a:r>
            <a:r>
              <a:rPr lang="en-US" altLang="zh-CN" sz="2000" b="1" dirty="0" err="1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Bài</a:t>
            </a:r>
            <a:r>
              <a:rPr lang="en-US" altLang="zh-CN" sz="20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5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SỰ CHUYỂN BIẾN TỪ XÃ HỘI NGUYÊN THỦY SANG XÃ HỘI CÓ GIAI CẤP</a:t>
            </a:r>
          </a:p>
        </p:txBody>
      </p:sp>
      <p:pic>
        <p:nvPicPr>
          <p:cNvPr id="20483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4438" y="2787650"/>
            <a:ext cx="429101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20"/>
          <p:cNvSpPr txBox="1">
            <a:spLocks noChangeArrowheads="1"/>
          </p:cNvSpPr>
          <p:nvPr/>
        </p:nvSpPr>
        <p:spPr bwMode="auto">
          <a:xfrm>
            <a:off x="496888" y="5326063"/>
            <a:ext cx="10033000" cy="946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Quan sát hình 5.2; 5.3; 5.4 SGK và hình chiếu, em hãy cho biết kim loại nào được phát hiện ra và phát hiện ra khi nào?</a:t>
            </a:r>
          </a:p>
        </p:txBody>
      </p:sp>
      <p:sp>
        <p:nvSpPr>
          <p:cNvPr id="20485" name="TextBox 26"/>
          <p:cNvSpPr txBox="1">
            <a:spLocks noChangeArrowheads="1"/>
          </p:cNvSpPr>
          <p:nvPr/>
        </p:nvSpPr>
        <p:spPr bwMode="auto">
          <a:xfrm>
            <a:off x="0" y="1073150"/>
            <a:ext cx="121920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E75B6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</a:t>
            </a:r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I. Sự xuất hiện của công cụ lao động bằng kim loại.</a:t>
            </a:r>
            <a:endParaRPr lang="en-US" altLang="zh-CN" sz="2800" b="1">
              <a:solidFill>
                <a:srgbClr val="2E75B6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pic>
        <p:nvPicPr>
          <p:cNvPr id="20486" name="Picture 12" descr="HÌNH B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75" y="2836863"/>
            <a:ext cx="6913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0" y="1603375"/>
            <a:ext cx="12192000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TCN,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TCN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8"/>
          <p:cNvSpPr txBox="1">
            <a:spLocks noChangeArrowheads="1"/>
          </p:cNvSpPr>
          <p:nvPr/>
        </p:nvSpPr>
        <p:spPr bwMode="auto">
          <a:xfrm>
            <a:off x="0" y="0"/>
            <a:ext cx="12192000" cy="1041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SỰ CHUYỂN BIẾN TỪ XÃ HỘI NGUYÊN THỦY SANG XÃ HỘI CÓ GIAI CẤP</a:t>
            </a:r>
          </a:p>
        </p:txBody>
      </p:sp>
      <p:sp>
        <p:nvSpPr>
          <p:cNvPr id="22530" name="TextBox 26"/>
          <p:cNvSpPr txBox="1">
            <a:spLocks noChangeArrowheads="1"/>
          </p:cNvSpPr>
          <p:nvPr/>
        </p:nvSpPr>
        <p:spPr bwMode="auto">
          <a:xfrm>
            <a:off x="0" y="1073150"/>
            <a:ext cx="121920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E75B6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</a:t>
            </a:r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I. Sự xuất hiện của công cụ lao động bằng kim loại.</a:t>
            </a:r>
            <a:endParaRPr lang="en-US" altLang="zh-CN" sz="2800" b="1">
              <a:solidFill>
                <a:srgbClr val="2E75B6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pic>
        <p:nvPicPr>
          <p:cNvPr id="22531" name="Picture 7" descr="HÌNH B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3381375"/>
            <a:ext cx="628808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20"/>
          <p:cNvSpPr txBox="1">
            <a:spLocks noChangeArrowheads="1"/>
          </p:cNvSpPr>
          <p:nvPr/>
        </p:nvSpPr>
        <p:spPr bwMode="auto">
          <a:xfrm>
            <a:off x="0" y="1603375"/>
            <a:ext cx="121920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IV (TCN), con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II (TCN),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TextBox 20"/>
          <p:cNvSpPr txBox="1">
            <a:spLocks noChangeArrowheads="1"/>
          </p:cNvSpPr>
          <p:nvPr/>
        </p:nvSpPr>
        <p:spPr bwMode="auto">
          <a:xfrm>
            <a:off x="2135188" y="5353050"/>
            <a:ext cx="7656512" cy="822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Công cụ bằng kim loại có điểm gì khác biệt về chủng loại , hình dáng so với công cụ bằng đá?</a:t>
            </a:r>
          </a:p>
        </p:txBody>
      </p:sp>
      <p:sp>
        <p:nvSpPr>
          <p:cNvPr id="41994" name="TextBox 20"/>
          <p:cNvSpPr txBox="1">
            <a:spLocks noChangeArrowheads="1"/>
          </p:cNvSpPr>
          <p:nvPr/>
        </p:nvSpPr>
        <p:spPr bwMode="auto">
          <a:xfrm>
            <a:off x="1747202" y="5498465"/>
            <a:ext cx="8699817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253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575" y="3136900"/>
            <a:ext cx="2211388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63113" y="3351213"/>
            <a:ext cx="2528887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3" grpId="1" animBg="1"/>
      <p:bldP spid="419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OneDrive\Desktop\Screenshot_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8" y="504092"/>
            <a:ext cx="6635262" cy="515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HP\OneDrive\Desktop\Screenshot_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6" y="328246"/>
            <a:ext cx="5380892" cy="55098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316480" y="5771167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Công cụ và vật dụng bằng kim loại có điểm gì khác biệt về hình dáng, chủng loại so với công cụ bằng đá?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769" y="-25400"/>
            <a:ext cx="10178806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1490" y="4431982"/>
            <a:ext cx="11325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 kh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biết giữa công v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vật dụng bằng kim loại v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công cụ bằng đ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:công cụ v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vật dụng bằng kim loại phong ph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đa dạng, hiệu quả hơn nhiều so với công cụ v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vật dụng bằng đ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tay, r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m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lưỡi c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 c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mũi tên bằng cây, lưỡi c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bằng gỗ).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207477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Box 20"/>
          <p:cNvSpPr txBox="1">
            <a:spLocks noChangeArrowheads="1"/>
          </p:cNvSpPr>
          <p:nvPr/>
        </p:nvSpPr>
        <p:spPr bwMode="auto">
          <a:xfrm>
            <a:off x="425450" y="5511800"/>
            <a:ext cx="11231563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Đọc thông tin SGK và sơ đồ 5.5. Nguyên nhân dẫn đến sự phân hóa xã hội “người giàu” và “người nghèo”?</a:t>
            </a:r>
          </a:p>
        </p:txBody>
      </p:sp>
      <p:sp>
        <p:nvSpPr>
          <p:cNvPr id="24579" name="TextBox 18"/>
          <p:cNvSpPr txBox="1">
            <a:spLocks noChangeArrowheads="1"/>
          </p:cNvSpPr>
          <p:nvPr/>
        </p:nvSpPr>
        <p:spPr bwMode="auto">
          <a:xfrm>
            <a:off x="0" y="0"/>
            <a:ext cx="12192000" cy="1041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SỰ CHUYỂN BIẾN TỪ XÃ HỘI NGUYÊN THỦY SANG XÃ HỘI CÓ GIAI CẤP</a:t>
            </a:r>
          </a:p>
        </p:txBody>
      </p:sp>
      <p:sp>
        <p:nvSpPr>
          <p:cNvPr id="24580" name="TextBox 26"/>
          <p:cNvSpPr txBox="1">
            <a:spLocks noChangeArrowheads="1"/>
          </p:cNvSpPr>
          <p:nvPr/>
        </p:nvSpPr>
        <p:spPr bwMode="auto">
          <a:xfrm>
            <a:off x="0" y="1073150"/>
            <a:ext cx="121920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E75B6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</a:t>
            </a:r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I. </a:t>
            </a:r>
            <a:r>
              <a:rPr lang="en-US" altLang="zh-CN" sz="2800" b="1" u="sng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Sự xuất hiện của công cụ lao động bằng kim loại</a:t>
            </a:r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.</a:t>
            </a:r>
            <a:endParaRPr lang="en-US" altLang="zh-CN" sz="2800" b="1">
              <a:solidFill>
                <a:srgbClr val="2E75B6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sp>
        <p:nvSpPr>
          <p:cNvPr id="24581" name="TextBox 26"/>
          <p:cNvSpPr txBox="1">
            <a:spLocks noChangeArrowheads="1"/>
          </p:cNvSpPr>
          <p:nvPr/>
        </p:nvSpPr>
        <p:spPr bwMode="auto">
          <a:xfrm>
            <a:off x="0" y="1560513"/>
            <a:ext cx="12192000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E75B6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</a:t>
            </a:r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II. </a:t>
            </a:r>
            <a:r>
              <a:rPr lang="en-US" altLang="zh-CN" sz="2800" b="1" u="sng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Sự chuyển biến trong xã hội nguyên thủy.</a:t>
            </a:r>
            <a:endParaRPr lang="en-US" altLang="zh-CN" sz="2800" b="1" u="sng">
              <a:solidFill>
                <a:srgbClr val="2E75B6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sp>
        <p:nvSpPr>
          <p:cNvPr id="22544" name="TextBox 20"/>
          <p:cNvSpPr txBox="1">
            <a:spLocks noChangeArrowheads="1"/>
          </p:cNvSpPr>
          <p:nvPr/>
        </p:nvSpPr>
        <p:spPr bwMode="auto">
          <a:xfrm>
            <a:off x="377825" y="5532438"/>
            <a:ext cx="11231563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41" name="Picture 1" descr="C:\Users\Admin\Downloads\m17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46" y="2110154"/>
            <a:ext cx="11301046" cy="33762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Box 20"/>
          <p:cNvSpPr txBox="1">
            <a:spLocks noChangeArrowheads="1"/>
          </p:cNvSpPr>
          <p:nvPr/>
        </p:nvSpPr>
        <p:spPr bwMode="auto">
          <a:xfrm>
            <a:off x="425450" y="5511800"/>
            <a:ext cx="11231563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Đọc thông tin SGK và sơ đồ 5.5. Nguyên nhân dẫn đến sự phân hóa xã hội “người giàu” và “người nghèo”?</a:t>
            </a:r>
          </a:p>
        </p:txBody>
      </p:sp>
      <p:sp>
        <p:nvSpPr>
          <p:cNvPr id="24579" name="TextBox 18"/>
          <p:cNvSpPr txBox="1">
            <a:spLocks noChangeArrowheads="1"/>
          </p:cNvSpPr>
          <p:nvPr/>
        </p:nvSpPr>
        <p:spPr bwMode="auto">
          <a:xfrm>
            <a:off x="0" y="0"/>
            <a:ext cx="12192000" cy="1041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Bài</a:t>
            </a:r>
            <a:r>
              <a:rPr lang="en-US" altLang="zh-CN" sz="2000" b="1" dirty="0" smtClean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SỰ CHUYỂN BIẾN TỪ XÃ HỘI NGUYÊN THỦY SANG XÃ HỘI CÓ GIAI CẤP</a:t>
            </a:r>
          </a:p>
        </p:txBody>
      </p:sp>
      <p:sp>
        <p:nvSpPr>
          <p:cNvPr id="24580" name="TextBox 26"/>
          <p:cNvSpPr txBox="1">
            <a:spLocks noChangeArrowheads="1"/>
          </p:cNvSpPr>
          <p:nvPr/>
        </p:nvSpPr>
        <p:spPr bwMode="auto">
          <a:xfrm>
            <a:off x="0" y="1073150"/>
            <a:ext cx="121920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2E75B6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I.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Sự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xuất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hiện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của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công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cụ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lao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động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bằng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kim</a:t>
            </a:r>
            <a:r>
              <a:rPr lang="en-US" altLang="zh-CN" sz="2800" b="1" u="sng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loại</a:t>
            </a:r>
            <a:r>
              <a:rPr lang="en-US" altLang="zh-CN" sz="2800" b="1" dirty="0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.</a:t>
            </a:r>
            <a:endParaRPr lang="en-US" altLang="zh-CN" sz="2800" b="1" dirty="0">
              <a:solidFill>
                <a:srgbClr val="2E75B6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sp>
        <p:nvSpPr>
          <p:cNvPr id="24581" name="TextBox 26"/>
          <p:cNvSpPr txBox="1">
            <a:spLocks noChangeArrowheads="1"/>
          </p:cNvSpPr>
          <p:nvPr/>
        </p:nvSpPr>
        <p:spPr bwMode="auto">
          <a:xfrm>
            <a:off x="0" y="1560513"/>
            <a:ext cx="12192000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E75B6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  </a:t>
            </a:r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II. </a:t>
            </a:r>
            <a:r>
              <a:rPr lang="en-US" altLang="zh-CN" sz="2800" b="1" u="sng">
                <a:solidFill>
                  <a:srgbClr val="0066FF"/>
                </a:solidFill>
                <a:latin typeface="Times New Roman" pitchFamily="18" charset="0"/>
                <a:ea typeface="字体管家棉花糖"/>
                <a:cs typeface="Times New Roman" pitchFamily="18" charset="0"/>
              </a:rPr>
              <a:t>Sự chuyển biến trong xã hội nguyên thủy.</a:t>
            </a:r>
            <a:endParaRPr lang="en-US" altLang="zh-CN" sz="2800" b="1" u="sng">
              <a:solidFill>
                <a:srgbClr val="2E75B6"/>
              </a:solidFill>
              <a:latin typeface="Times New Roman" pitchFamily="18" charset="0"/>
              <a:ea typeface="字体管家棉花糖"/>
              <a:cs typeface="Times New Roman" pitchFamily="18" charset="0"/>
            </a:endParaRPr>
          </a:p>
        </p:txBody>
      </p:sp>
      <p:sp>
        <p:nvSpPr>
          <p:cNvPr id="22544" name="TextBox 20"/>
          <p:cNvSpPr txBox="1">
            <a:spLocks noChangeArrowheads="1"/>
          </p:cNvSpPr>
          <p:nvPr/>
        </p:nvSpPr>
        <p:spPr bwMode="auto">
          <a:xfrm>
            <a:off x="377825" y="5532438"/>
            <a:ext cx="11231563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3794" name="Picture 2" descr="C:\Users\Admin\Downloads\screenshot_11_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016" y="2098431"/>
            <a:ext cx="4806461" cy="3446584"/>
          </a:xfrm>
          <a:prstGeom prst="rect">
            <a:avLst/>
          </a:prstGeom>
          <a:noFill/>
        </p:spPr>
      </p:pic>
      <p:pic>
        <p:nvPicPr>
          <p:cNvPr id="33795" name="Picture 3" descr="C:\Users\Admin\Downloads\screenshot_16_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8123" y="2038350"/>
            <a:ext cx="6506308" cy="3553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44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1295</Words>
  <Application>Microsoft Office PowerPoint</Application>
  <PresentationFormat>Custom</PresentationFormat>
  <Paragraphs>94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doanv</cp:lastModifiedBy>
  <cp:revision>73</cp:revision>
  <dcterms:created xsi:type="dcterms:W3CDTF">2021-07-24T01:05:44Z</dcterms:created>
  <dcterms:modified xsi:type="dcterms:W3CDTF">2021-10-17T21:59:43Z</dcterms:modified>
</cp:coreProperties>
</file>