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8" r:id="rId2"/>
    <p:sldId id="257" r:id="rId3"/>
    <p:sldId id="258" r:id="rId4"/>
    <p:sldId id="261" r:id="rId5"/>
    <p:sldId id="262" r:id="rId6"/>
    <p:sldId id="263" r:id="rId7"/>
    <p:sldId id="264" r:id="rId8"/>
    <p:sldId id="259" r:id="rId9"/>
    <p:sldId id="260"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9"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8" autoAdjust="0"/>
    <p:restoredTop sz="94660"/>
  </p:normalViewPr>
  <p:slideViewPr>
    <p:cSldViewPr snapToGrid="0">
      <p:cViewPr>
        <p:scale>
          <a:sx n="35" d="100"/>
          <a:sy n="35" d="100"/>
        </p:scale>
        <p:origin x="2100"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D1457A-2925-4CA1-A262-78275B73A17E}"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36DFA38E-BC98-492E-9059-B118C53B3B77}">
      <dgm:prSet/>
      <dgm:spPr/>
      <dgm:t>
        <a:bodyPr/>
        <a:lstStyle/>
        <a:p>
          <a:r>
            <a:rPr lang="vi-VN" dirty="0"/>
            <a:t>TÌM HIỂU NGUỒN GỐC LỊCH SỬ LOÀI NGƯỜI </a:t>
          </a:r>
          <a:endParaRPr lang="en-US" dirty="0"/>
        </a:p>
      </dgm:t>
    </dgm:pt>
    <dgm:pt modelId="{BEA3BD33-7AEA-4A42-86BB-9A4B85416D8B}" type="parTrans" cxnId="{D898F17A-510B-456F-840C-D6772A6AEC7D}">
      <dgm:prSet/>
      <dgm:spPr/>
      <dgm:t>
        <a:bodyPr/>
        <a:lstStyle/>
        <a:p>
          <a:endParaRPr lang="en-US"/>
        </a:p>
      </dgm:t>
    </dgm:pt>
    <dgm:pt modelId="{116C47D5-6F30-4D11-B4E5-105D04CC9349}" type="sibTrans" cxnId="{D898F17A-510B-456F-840C-D6772A6AEC7D}">
      <dgm:prSet/>
      <dgm:spPr/>
      <dgm:t>
        <a:bodyPr/>
        <a:lstStyle/>
        <a:p>
          <a:endParaRPr lang="en-US"/>
        </a:p>
      </dgm:t>
    </dgm:pt>
    <dgm:pt modelId="{D4D00C80-8015-4DA9-BD5A-A02C83882C98}">
      <dgm:prSet/>
      <dgm:spPr/>
      <dgm:t>
        <a:bodyPr/>
        <a:lstStyle/>
        <a:p>
          <a:r>
            <a:rPr lang="vi-VN"/>
            <a:t>TÌM  HIỂU NGUỒN GỐC LỊCH SỬ NGUYÊN THỦY</a:t>
          </a:r>
          <a:endParaRPr lang="en-US"/>
        </a:p>
      </dgm:t>
    </dgm:pt>
    <dgm:pt modelId="{91A464B4-F724-4251-B96B-CB78E15BB619}" type="parTrans" cxnId="{9B7E55F2-104D-4FE6-809C-48AE2A37B21B}">
      <dgm:prSet/>
      <dgm:spPr/>
      <dgm:t>
        <a:bodyPr/>
        <a:lstStyle/>
        <a:p>
          <a:endParaRPr lang="en-US"/>
        </a:p>
      </dgm:t>
    </dgm:pt>
    <dgm:pt modelId="{BB14BE32-1BA3-4F20-B088-55AC7556837E}" type="sibTrans" cxnId="{9B7E55F2-104D-4FE6-809C-48AE2A37B21B}">
      <dgm:prSet/>
      <dgm:spPr/>
      <dgm:t>
        <a:bodyPr/>
        <a:lstStyle/>
        <a:p>
          <a:endParaRPr lang="en-US"/>
        </a:p>
      </dgm:t>
    </dgm:pt>
    <dgm:pt modelId="{C73F258F-49E5-4943-AF84-BE0F1A92D6DC}">
      <dgm:prSet/>
      <dgm:spPr/>
      <dgm:t>
        <a:bodyPr/>
        <a:lstStyle/>
        <a:p>
          <a:r>
            <a:rPr lang="vi-VN"/>
            <a:t>LUYỆN TẬP </a:t>
          </a:r>
          <a:endParaRPr lang="en-US"/>
        </a:p>
      </dgm:t>
    </dgm:pt>
    <dgm:pt modelId="{2B7EEBD9-E583-4E96-B507-39A050726E28}" type="parTrans" cxnId="{D8D1A41D-8D65-4ABC-A0D5-221991EDB799}">
      <dgm:prSet/>
      <dgm:spPr/>
      <dgm:t>
        <a:bodyPr/>
        <a:lstStyle/>
        <a:p>
          <a:endParaRPr lang="en-US"/>
        </a:p>
      </dgm:t>
    </dgm:pt>
    <dgm:pt modelId="{67B22E79-A79A-4250-8D65-A902F7AD98A8}" type="sibTrans" cxnId="{D8D1A41D-8D65-4ABC-A0D5-221991EDB799}">
      <dgm:prSet/>
      <dgm:spPr/>
      <dgm:t>
        <a:bodyPr/>
        <a:lstStyle/>
        <a:p>
          <a:endParaRPr lang="en-US"/>
        </a:p>
      </dgm:t>
    </dgm:pt>
    <dgm:pt modelId="{82B1954A-D18D-4F89-A73B-64927DB219C1}" type="pres">
      <dgm:prSet presAssocID="{D1D1457A-2925-4CA1-A262-78275B73A17E}" presName="CompostProcess" presStyleCnt="0">
        <dgm:presLayoutVars>
          <dgm:dir/>
          <dgm:resizeHandles val="exact"/>
        </dgm:presLayoutVars>
      </dgm:prSet>
      <dgm:spPr/>
    </dgm:pt>
    <dgm:pt modelId="{E4502BEE-9B72-4593-854E-AED2E667B793}" type="pres">
      <dgm:prSet presAssocID="{D1D1457A-2925-4CA1-A262-78275B73A17E}" presName="arrow" presStyleLbl="bgShp" presStyleIdx="0" presStyleCnt="1"/>
      <dgm:spPr/>
    </dgm:pt>
    <dgm:pt modelId="{645B883B-B39E-4A98-8ED6-B4E252A7BE40}" type="pres">
      <dgm:prSet presAssocID="{D1D1457A-2925-4CA1-A262-78275B73A17E}" presName="linearProcess" presStyleCnt="0"/>
      <dgm:spPr/>
    </dgm:pt>
    <dgm:pt modelId="{68CDB642-F633-41F4-B000-B214B97A17A1}" type="pres">
      <dgm:prSet presAssocID="{36DFA38E-BC98-492E-9059-B118C53B3B77}" presName="textNode" presStyleLbl="node1" presStyleIdx="0" presStyleCnt="3">
        <dgm:presLayoutVars>
          <dgm:bulletEnabled val="1"/>
        </dgm:presLayoutVars>
      </dgm:prSet>
      <dgm:spPr/>
    </dgm:pt>
    <dgm:pt modelId="{A3A5A2E2-ED1D-4B2C-BB5A-AE893AF142A8}" type="pres">
      <dgm:prSet presAssocID="{116C47D5-6F30-4D11-B4E5-105D04CC9349}" presName="sibTrans" presStyleCnt="0"/>
      <dgm:spPr/>
    </dgm:pt>
    <dgm:pt modelId="{8E7E8D5E-A807-41B9-A757-D0C7F9A69459}" type="pres">
      <dgm:prSet presAssocID="{D4D00C80-8015-4DA9-BD5A-A02C83882C98}" presName="textNode" presStyleLbl="node1" presStyleIdx="1" presStyleCnt="3">
        <dgm:presLayoutVars>
          <dgm:bulletEnabled val="1"/>
        </dgm:presLayoutVars>
      </dgm:prSet>
      <dgm:spPr/>
    </dgm:pt>
    <dgm:pt modelId="{4519039B-DD82-46F2-BC15-03C72D421936}" type="pres">
      <dgm:prSet presAssocID="{BB14BE32-1BA3-4F20-B088-55AC7556837E}" presName="sibTrans" presStyleCnt="0"/>
      <dgm:spPr/>
    </dgm:pt>
    <dgm:pt modelId="{4ECAAF7A-1D47-41BD-B0D5-919017251E7E}" type="pres">
      <dgm:prSet presAssocID="{C73F258F-49E5-4943-AF84-BE0F1A92D6DC}" presName="textNode" presStyleLbl="node1" presStyleIdx="2" presStyleCnt="3">
        <dgm:presLayoutVars>
          <dgm:bulletEnabled val="1"/>
        </dgm:presLayoutVars>
      </dgm:prSet>
      <dgm:spPr/>
    </dgm:pt>
  </dgm:ptLst>
  <dgm:cxnLst>
    <dgm:cxn modelId="{D8D1A41D-8D65-4ABC-A0D5-221991EDB799}" srcId="{D1D1457A-2925-4CA1-A262-78275B73A17E}" destId="{C73F258F-49E5-4943-AF84-BE0F1A92D6DC}" srcOrd="2" destOrd="0" parTransId="{2B7EEBD9-E583-4E96-B507-39A050726E28}" sibTransId="{67B22E79-A79A-4250-8D65-A902F7AD98A8}"/>
    <dgm:cxn modelId="{9E22683D-3EBC-4120-BA0A-ED6CA23D5A34}" type="presOf" srcId="{D1D1457A-2925-4CA1-A262-78275B73A17E}" destId="{82B1954A-D18D-4F89-A73B-64927DB219C1}" srcOrd="0" destOrd="0" presId="urn:microsoft.com/office/officeart/2005/8/layout/hProcess9"/>
    <dgm:cxn modelId="{D898F17A-510B-456F-840C-D6772A6AEC7D}" srcId="{D1D1457A-2925-4CA1-A262-78275B73A17E}" destId="{36DFA38E-BC98-492E-9059-B118C53B3B77}" srcOrd="0" destOrd="0" parTransId="{BEA3BD33-7AEA-4A42-86BB-9A4B85416D8B}" sibTransId="{116C47D5-6F30-4D11-B4E5-105D04CC9349}"/>
    <dgm:cxn modelId="{FBCF33EA-AD96-4E64-9F40-757F731C7FCE}" type="presOf" srcId="{36DFA38E-BC98-492E-9059-B118C53B3B77}" destId="{68CDB642-F633-41F4-B000-B214B97A17A1}" srcOrd="0" destOrd="0" presId="urn:microsoft.com/office/officeart/2005/8/layout/hProcess9"/>
    <dgm:cxn modelId="{9B7E55F2-104D-4FE6-809C-48AE2A37B21B}" srcId="{D1D1457A-2925-4CA1-A262-78275B73A17E}" destId="{D4D00C80-8015-4DA9-BD5A-A02C83882C98}" srcOrd="1" destOrd="0" parTransId="{91A464B4-F724-4251-B96B-CB78E15BB619}" sibTransId="{BB14BE32-1BA3-4F20-B088-55AC7556837E}"/>
    <dgm:cxn modelId="{67850BF4-3838-4E80-9C18-A8F12EB5E054}" type="presOf" srcId="{C73F258F-49E5-4943-AF84-BE0F1A92D6DC}" destId="{4ECAAF7A-1D47-41BD-B0D5-919017251E7E}" srcOrd="0" destOrd="0" presId="urn:microsoft.com/office/officeart/2005/8/layout/hProcess9"/>
    <dgm:cxn modelId="{692EA7FC-EF40-4C04-8AF3-DD413D7F012E}" type="presOf" srcId="{D4D00C80-8015-4DA9-BD5A-A02C83882C98}" destId="{8E7E8D5E-A807-41B9-A757-D0C7F9A69459}" srcOrd="0" destOrd="0" presId="urn:microsoft.com/office/officeart/2005/8/layout/hProcess9"/>
    <dgm:cxn modelId="{C894CE79-D502-4B50-9295-F73D7A10345A}" type="presParOf" srcId="{82B1954A-D18D-4F89-A73B-64927DB219C1}" destId="{E4502BEE-9B72-4593-854E-AED2E667B793}" srcOrd="0" destOrd="0" presId="urn:microsoft.com/office/officeart/2005/8/layout/hProcess9"/>
    <dgm:cxn modelId="{24985E5A-0A6F-4D90-8030-8A676550944C}" type="presParOf" srcId="{82B1954A-D18D-4F89-A73B-64927DB219C1}" destId="{645B883B-B39E-4A98-8ED6-B4E252A7BE40}" srcOrd="1" destOrd="0" presId="urn:microsoft.com/office/officeart/2005/8/layout/hProcess9"/>
    <dgm:cxn modelId="{CFA9504B-70C4-409E-A4EB-543DA278B286}" type="presParOf" srcId="{645B883B-B39E-4A98-8ED6-B4E252A7BE40}" destId="{68CDB642-F633-41F4-B000-B214B97A17A1}" srcOrd="0" destOrd="0" presId="urn:microsoft.com/office/officeart/2005/8/layout/hProcess9"/>
    <dgm:cxn modelId="{EBF29205-72FB-4B8A-99BE-7F1F9BA5A68B}" type="presParOf" srcId="{645B883B-B39E-4A98-8ED6-B4E252A7BE40}" destId="{A3A5A2E2-ED1D-4B2C-BB5A-AE893AF142A8}" srcOrd="1" destOrd="0" presId="urn:microsoft.com/office/officeart/2005/8/layout/hProcess9"/>
    <dgm:cxn modelId="{15F0C099-4C2E-4897-92C1-0B7784E82A80}" type="presParOf" srcId="{645B883B-B39E-4A98-8ED6-B4E252A7BE40}" destId="{8E7E8D5E-A807-41B9-A757-D0C7F9A69459}" srcOrd="2" destOrd="0" presId="urn:microsoft.com/office/officeart/2005/8/layout/hProcess9"/>
    <dgm:cxn modelId="{827BD3C4-3DBE-4A09-BCB5-C05D04194AAE}" type="presParOf" srcId="{645B883B-B39E-4A98-8ED6-B4E252A7BE40}" destId="{4519039B-DD82-46F2-BC15-03C72D421936}" srcOrd="3" destOrd="0" presId="urn:microsoft.com/office/officeart/2005/8/layout/hProcess9"/>
    <dgm:cxn modelId="{842D0F28-1818-4C88-9852-A8C620380339}" type="presParOf" srcId="{645B883B-B39E-4A98-8ED6-B4E252A7BE40}" destId="{4ECAAF7A-1D47-41BD-B0D5-919017251E7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02BEE-9B72-4593-854E-AED2E667B793}">
      <dsp:nvSpPr>
        <dsp:cNvPr id="0" name=""/>
        <dsp:cNvSpPr/>
      </dsp:nvSpPr>
      <dsp:spPr>
        <a:xfrm>
          <a:off x="596347" y="0"/>
          <a:ext cx="6758608" cy="295696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DB642-F633-41F4-B000-B214B97A17A1}">
      <dsp:nvSpPr>
        <dsp:cNvPr id="0" name=""/>
        <dsp:cNvSpPr/>
      </dsp:nvSpPr>
      <dsp:spPr>
        <a:xfrm>
          <a:off x="8541" y="887088"/>
          <a:ext cx="2559325" cy="11827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dirty="0"/>
            <a:t>TÌM HIỂU NGUỒN GỐC LỊCH SỬ LOÀI NGƯỜI </a:t>
          </a:r>
          <a:endParaRPr lang="en-US" sz="2000" kern="1200" dirty="0"/>
        </a:p>
      </dsp:txBody>
      <dsp:txXfrm>
        <a:off x="66280" y="944827"/>
        <a:ext cx="2443847" cy="1067306"/>
      </dsp:txXfrm>
    </dsp:sp>
    <dsp:sp modelId="{8E7E8D5E-A807-41B9-A757-D0C7F9A69459}">
      <dsp:nvSpPr>
        <dsp:cNvPr id="0" name=""/>
        <dsp:cNvSpPr/>
      </dsp:nvSpPr>
      <dsp:spPr>
        <a:xfrm>
          <a:off x="2695989" y="887088"/>
          <a:ext cx="2559325" cy="11827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t>TÌM  HIỂU NGUỒN GỐC LỊCH SỬ NGUYÊN THỦY</a:t>
          </a:r>
          <a:endParaRPr lang="en-US" sz="2000" kern="1200"/>
        </a:p>
      </dsp:txBody>
      <dsp:txXfrm>
        <a:off x="2753728" y="944827"/>
        <a:ext cx="2443847" cy="1067306"/>
      </dsp:txXfrm>
    </dsp:sp>
    <dsp:sp modelId="{4ECAAF7A-1D47-41BD-B0D5-919017251E7E}">
      <dsp:nvSpPr>
        <dsp:cNvPr id="0" name=""/>
        <dsp:cNvSpPr/>
      </dsp:nvSpPr>
      <dsp:spPr>
        <a:xfrm>
          <a:off x="5383436" y="887088"/>
          <a:ext cx="2559325" cy="11827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kern="1200"/>
            <a:t>LUYỆN TẬP </a:t>
          </a:r>
          <a:endParaRPr lang="en-US" sz="2000" kern="1200"/>
        </a:p>
      </dsp:txBody>
      <dsp:txXfrm>
        <a:off x="5441175" y="944827"/>
        <a:ext cx="2443847" cy="106730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76C7AE-A3B6-431E-B04C-4D97CFAF15B0}" type="datetimeFigureOut">
              <a:rPr lang="en-US" smtClean="0"/>
              <a:t>10/30/2023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43BFA-922B-44FA-AA3F-D6CDBA3B45DA}" type="slidenum">
              <a:rPr lang="en-US" smtClean="0"/>
              <a:t>‹#›</a:t>
            </a:fld>
            <a:endParaRPr lang="en-US"/>
          </a:p>
        </p:txBody>
      </p:sp>
    </p:spTree>
    <p:extLst>
      <p:ext uri="{BB962C8B-B14F-4D97-AF65-F5344CB8AC3E}">
        <p14:creationId xmlns:p14="http://schemas.microsoft.com/office/powerpoint/2010/main" val="87634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76E2C9-98BD-2EBB-B46A-B5045D54A61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8BC87783-A335-EE33-05E5-292BAC52C0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E89AF63-53E1-3C29-E52F-C3A9B6944F46}"/>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5" name="Chỗ dành sẵn cho Chân trang 4">
            <a:extLst>
              <a:ext uri="{FF2B5EF4-FFF2-40B4-BE49-F238E27FC236}">
                <a16:creationId xmlns:a16="http://schemas.microsoft.com/office/drawing/2014/main" id="{0BF20A62-90B8-ACEE-BB32-D9218ECFD52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B23110E-1A96-DC9B-D773-7D41CF978C49}"/>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1733188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2AAC5E-C8AC-A202-54F0-3CCF4498942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A71A82-76CB-D7C2-5A08-370DA0FB775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413D065-0FCF-BBD6-8D6F-8B0983332E76}"/>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5" name="Chỗ dành sẵn cho Chân trang 4">
            <a:extLst>
              <a:ext uri="{FF2B5EF4-FFF2-40B4-BE49-F238E27FC236}">
                <a16:creationId xmlns:a16="http://schemas.microsoft.com/office/drawing/2014/main" id="{82953319-E457-07AF-4426-B23952CF5B4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5D4894A-C09B-22DD-1D31-4BAA3E33B356}"/>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184085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4EED31D-C34F-2F42-AAD0-C1FEAF94C73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946CC41-E7C5-93E2-9B38-2EC938AF31F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BB71D3-D434-3F5C-AB21-3605DE4429A9}"/>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5" name="Chỗ dành sẵn cho Chân trang 4">
            <a:extLst>
              <a:ext uri="{FF2B5EF4-FFF2-40B4-BE49-F238E27FC236}">
                <a16:creationId xmlns:a16="http://schemas.microsoft.com/office/drawing/2014/main" id="{BC20E2B8-D216-3930-49B7-9B09B6D5DBC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E5F27FE-56E5-DC5F-0E4F-10829E815521}"/>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178980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45AB30-051D-1D2F-7B94-BA7F973D86C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650804A-0C52-E3CA-B87D-590704D1CDD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8689896-7155-02D1-72F0-423519BFE208}"/>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5" name="Chỗ dành sẵn cho Chân trang 4">
            <a:extLst>
              <a:ext uri="{FF2B5EF4-FFF2-40B4-BE49-F238E27FC236}">
                <a16:creationId xmlns:a16="http://schemas.microsoft.com/office/drawing/2014/main" id="{7CA2E3D6-A413-2F3C-F421-EE7C0BF97BA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334D762-3054-BC79-8282-345EA0AD1A84}"/>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403500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68AAFA7-881B-9247-4B7A-0DFDEA67E79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BC93CAF-9C70-7E34-0300-8F98DD82A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BAA6B2E-FDA4-3FD0-C7DA-12CAF78BF1C5}"/>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5" name="Chỗ dành sẵn cho Chân trang 4">
            <a:extLst>
              <a:ext uri="{FF2B5EF4-FFF2-40B4-BE49-F238E27FC236}">
                <a16:creationId xmlns:a16="http://schemas.microsoft.com/office/drawing/2014/main" id="{C6FE6C50-2079-B8FB-3BA9-95085432B91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7EEACB6-B754-02CB-7378-6A5F23A311CB}"/>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87641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4C2F75-7F04-54D2-8260-BD933118608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B2AFA0A-04D5-63A1-A4DD-1BE18AAED44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BBA9E7D7-5C9E-6609-78F9-46036512B94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254BE19-64B5-D2C1-134B-848CCA14E92C}"/>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6" name="Chỗ dành sẵn cho Chân trang 5">
            <a:extLst>
              <a:ext uri="{FF2B5EF4-FFF2-40B4-BE49-F238E27FC236}">
                <a16:creationId xmlns:a16="http://schemas.microsoft.com/office/drawing/2014/main" id="{19256DD4-7FD3-ED77-7340-F52368EA51F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F898761-855F-3976-9202-0F885A505835}"/>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252209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FDC54E-D41F-0E30-1E4C-C9CB94E79E2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ED02B3F-7D8E-BB7C-207F-6BD80F9805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F1025F6-1CFC-536A-C3F7-DDCA09892D5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ADA1DCB-E9B7-9523-F892-337451AF4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D7C66E3-8E40-6271-9F54-69D469A597F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57E410AD-CD19-77C2-10DA-C23ABCCC8CA5}"/>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8" name="Chỗ dành sẵn cho Chân trang 7">
            <a:extLst>
              <a:ext uri="{FF2B5EF4-FFF2-40B4-BE49-F238E27FC236}">
                <a16:creationId xmlns:a16="http://schemas.microsoft.com/office/drawing/2014/main" id="{4985A203-3D98-4530-FEE8-19F31CBC3B42}"/>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8813F263-1DD5-0746-0876-F8F13B276E81}"/>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32378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87EEC9-B2A0-A761-2684-CAE75ED79E5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4AF822CE-115C-0654-23EA-7095A5464FF7}"/>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4" name="Chỗ dành sẵn cho Chân trang 3">
            <a:extLst>
              <a:ext uri="{FF2B5EF4-FFF2-40B4-BE49-F238E27FC236}">
                <a16:creationId xmlns:a16="http://schemas.microsoft.com/office/drawing/2014/main" id="{6351E057-DDF4-3F0A-B46B-09F5A7FC89D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2D6CB8F5-77FF-1EAB-DA2A-E09BF8F32E4D}"/>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235128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D702B93-34DA-883E-859A-A2A88D022017}"/>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3" name="Chỗ dành sẵn cho Chân trang 2">
            <a:extLst>
              <a:ext uri="{FF2B5EF4-FFF2-40B4-BE49-F238E27FC236}">
                <a16:creationId xmlns:a16="http://schemas.microsoft.com/office/drawing/2014/main" id="{F893738A-EFCB-07C9-BCA2-9B29FF4974C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DD4B7579-5682-48E9-2F33-125B57AA6DA4}"/>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306229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E3C4B4-50F8-F584-85A2-3EF4A0D2F57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9E49A3C-AC41-869D-6EA3-EED9160B69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7F5F1D0-C56B-4EAC-E95A-F6FA931EF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C35FCC4-554F-B8CD-FE6E-A58B267064FC}"/>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6" name="Chỗ dành sẵn cho Chân trang 5">
            <a:extLst>
              <a:ext uri="{FF2B5EF4-FFF2-40B4-BE49-F238E27FC236}">
                <a16:creationId xmlns:a16="http://schemas.microsoft.com/office/drawing/2014/main" id="{8FB3E9BA-5008-9045-1301-239EA8ADD20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6588B8C-BB56-A488-40FA-A837A9BCF623}"/>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2478685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81B782-EE84-6C44-D567-04D935F485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1CC686A-CE58-CBD7-47A2-D029FB46CB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A64E1AB-9ABE-8EEA-1961-F99E7CB5A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5C2BD95-A3D9-B4E7-C150-4B81CF42AC0E}"/>
              </a:ext>
            </a:extLst>
          </p:cNvPr>
          <p:cNvSpPr>
            <a:spLocks noGrp="1"/>
          </p:cNvSpPr>
          <p:nvPr>
            <p:ph type="dt" sz="half" idx="10"/>
          </p:nvPr>
        </p:nvSpPr>
        <p:spPr/>
        <p:txBody>
          <a:bodyPr/>
          <a:lstStyle/>
          <a:p>
            <a:fld id="{86EC849A-8F64-45A1-9E33-A10B2B8F5D2B}" type="datetimeFigureOut">
              <a:rPr lang="en-US" smtClean="0"/>
              <a:t>10/30/2023</a:t>
            </a:fld>
            <a:endParaRPr lang="en-US"/>
          </a:p>
        </p:txBody>
      </p:sp>
      <p:sp>
        <p:nvSpPr>
          <p:cNvPr id="6" name="Chỗ dành sẵn cho Chân trang 5">
            <a:extLst>
              <a:ext uri="{FF2B5EF4-FFF2-40B4-BE49-F238E27FC236}">
                <a16:creationId xmlns:a16="http://schemas.microsoft.com/office/drawing/2014/main" id="{8BA1FEB7-010E-0F4F-BCDE-3F6CD791056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A6EBB33-7FED-C7DD-6A71-10A472B0FD52}"/>
              </a:ext>
            </a:extLst>
          </p:cNvPr>
          <p:cNvSpPr>
            <a:spLocks noGrp="1"/>
          </p:cNvSpPr>
          <p:nvPr>
            <p:ph type="sldNum" sz="quarter" idx="12"/>
          </p:nvPr>
        </p:nvSpPr>
        <p:spPr/>
        <p:txBody>
          <a:bodyPr/>
          <a:lstStyle/>
          <a:p>
            <a:fld id="{430D41DD-585F-4455-A0A6-7933EAC22D9A}" type="slidenum">
              <a:rPr lang="en-US" smtClean="0"/>
              <a:t>‹#›</a:t>
            </a:fld>
            <a:endParaRPr lang="en-US"/>
          </a:p>
        </p:txBody>
      </p:sp>
    </p:spTree>
    <p:extLst>
      <p:ext uri="{BB962C8B-B14F-4D97-AF65-F5344CB8AC3E}">
        <p14:creationId xmlns:p14="http://schemas.microsoft.com/office/powerpoint/2010/main" val="1103495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BFE02F7-6FFC-8430-27CB-9A6B8C4C09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8DA4478-1A00-624C-23B6-F81CD1B56B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537239-9C29-CC79-478F-DAC243C06E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C849A-8F64-45A1-9E33-A10B2B8F5D2B}" type="datetimeFigureOut">
              <a:rPr lang="en-US" smtClean="0"/>
              <a:t>10/30/2023</a:t>
            </a:fld>
            <a:endParaRPr lang="en-US"/>
          </a:p>
        </p:txBody>
      </p:sp>
      <p:sp>
        <p:nvSpPr>
          <p:cNvPr id="5" name="Chỗ dành sẵn cho Chân trang 4">
            <a:extLst>
              <a:ext uri="{FF2B5EF4-FFF2-40B4-BE49-F238E27FC236}">
                <a16:creationId xmlns:a16="http://schemas.microsoft.com/office/drawing/2014/main" id="{966E98E0-17DA-3E2A-6AD2-0C45DBD09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EBACF363-339D-D274-B2E1-A01F9458F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D41DD-585F-4455-A0A6-7933EAC22D9A}" type="slidenum">
              <a:rPr lang="en-US" smtClean="0"/>
              <a:t>‹#›</a:t>
            </a:fld>
            <a:endParaRPr lang="en-US"/>
          </a:p>
        </p:txBody>
      </p:sp>
    </p:spTree>
    <p:extLst>
      <p:ext uri="{BB962C8B-B14F-4D97-AF65-F5344CB8AC3E}">
        <p14:creationId xmlns:p14="http://schemas.microsoft.com/office/powerpoint/2010/main" val="4197654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gzF_dwsqBRA?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https://www.youtube.com/embed/Q_oBBxPADd8?feature=oembed" TargetMode="Externa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D416D4-B45F-FE8C-070C-1C7B1F36FC7C}"/>
              </a:ext>
            </a:extLst>
          </p:cNvPr>
          <p:cNvSpPr>
            <a:spLocks noGrp="1"/>
          </p:cNvSpPr>
          <p:nvPr>
            <p:ph type="ctrTitle"/>
          </p:nvPr>
        </p:nvSpPr>
        <p:spPr/>
        <p:txBody>
          <a:bodyPr/>
          <a:lstStyle/>
          <a:p>
            <a:r>
              <a:rPr lang="vi-VN" dirty="0"/>
              <a:t>Chào mừng các con đến với tiết học </a:t>
            </a:r>
            <a:endParaRPr lang="en-US" dirty="0"/>
          </a:p>
        </p:txBody>
      </p:sp>
      <p:pic>
        <p:nvPicPr>
          <p:cNvPr id="7" name="Quay phim Màn hình 4">
            <a:hlinkClick r:id="" action="ppaction://media"/>
            <a:extLst>
              <a:ext uri="{FF2B5EF4-FFF2-40B4-BE49-F238E27FC236}">
                <a16:creationId xmlns:a16="http://schemas.microsoft.com/office/drawing/2014/main" id="{E5726ABA-CABB-CDDB-08F4-B734A345EA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161" y="828517"/>
            <a:ext cx="10611677" cy="4907120"/>
          </a:xfrm>
          <a:prstGeom prst="rect">
            <a:avLst/>
          </a:prstGeom>
        </p:spPr>
      </p:pic>
      <p:pic>
        <p:nvPicPr>
          <p:cNvPr id="8" name="Hình ảnh 7">
            <a:extLst>
              <a:ext uri="{FF2B5EF4-FFF2-40B4-BE49-F238E27FC236}">
                <a16:creationId xmlns:a16="http://schemas.microsoft.com/office/drawing/2014/main" id="{0B16888A-9CFF-8E6F-02BB-546A35B6124B}"/>
              </a:ext>
            </a:extLst>
          </p:cNvPr>
          <p:cNvPicPr>
            <a:picLocks noChangeAspect="1"/>
          </p:cNvPicPr>
          <p:nvPr/>
        </p:nvPicPr>
        <p:blipFill>
          <a:blip r:embed="rId5"/>
          <a:stretch>
            <a:fillRect/>
          </a:stretch>
        </p:blipFill>
        <p:spPr>
          <a:xfrm>
            <a:off x="0" y="9144"/>
            <a:ext cx="12192000" cy="6839712"/>
          </a:xfrm>
          <a:prstGeom prst="rect">
            <a:avLst/>
          </a:prstGeom>
        </p:spPr>
      </p:pic>
      <p:sp>
        <p:nvSpPr>
          <p:cNvPr id="10" name="Tiêu đề phụ 9">
            <a:extLst>
              <a:ext uri="{FF2B5EF4-FFF2-40B4-BE49-F238E27FC236}">
                <a16:creationId xmlns:a16="http://schemas.microsoft.com/office/drawing/2014/main" id="{EC8EB02D-884A-CDCE-EB13-747321444B6E}"/>
              </a:ext>
            </a:extLst>
          </p:cNvPr>
          <p:cNvSpPr>
            <a:spLocks noGrp="1"/>
          </p:cNvSpPr>
          <p:nvPr>
            <p:ph type="subTitle" idx="1"/>
          </p:nvPr>
        </p:nvSpPr>
        <p:spPr>
          <a:xfrm>
            <a:off x="971550" y="2410811"/>
            <a:ext cx="8496300" cy="3324826"/>
          </a:xfrm>
        </p:spPr>
        <p:txBody>
          <a:bodyPr>
            <a:noAutofit/>
          </a:bodyPr>
          <a:lstStyle/>
          <a:p>
            <a:r>
              <a:rPr lang="vi-VN" sz="7200" dirty="0"/>
              <a:t>CHÀO MỪNG CÁC CON ĐẾN VỚI TIẾT HỌC HÔM NAY </a:t>
            </a:r>
            <a:endParaRPr lang="en-US" sz="7200" dirty="0"/>
          </a:p>
        </p:txBody>
      </p:sp>
    </p:spTree>
    <p:extLst>
      <p:ext uri="{BB962C8B-B14F-4D97-AF65-F5344CB8AC3E}">
        <p14:creationId xmlns:p14="http://schemas.microsoft.com/office/powerpoint/2010/main" val="37555699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37116">
        <p159:morph option="byObject"/>
      </p:transition>
    </mc:Choice>
    <mc:Fallback>
      <p:transition spd="slow" advTm="237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8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barn(inVertical)">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7"/>
                </p:tgtEl>
              </p:cMediaNode>
            </p:video>
          </p:childTnLst>
        </p:cTn>
      </p:par>
    </p:tnLst>
    <p:bldLst>
      <p:bldP spid="1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00524E2-B47F-9A55-25A3-884B6901122B}"/>
              </a:ext>
            </a:extLst>
          </p:cNvPr>
          <p:cNvPicPr>
            <a:picLocks noChangeAspect="1"/>
          </p:cNvPicPr>
          <p:nvPr/>
        </p:nvPicPr>
        <p:blipFill>
          <a:blip r:embed="rId2"/>
          <a:stretch>
            <a:fillRect/>
          </a:stretch>
        </p:blipFill>
        <p:spPr>
          <a:xfrm>
            <a:off x="0" y="0"/>
            <a:ext cx="12191999" cy="6858000"/>
          </a:xfrm>
          <a:prstGeom prst="rect">
            <a:avLst/>
          </a:prstGeom>
        </p:spPr>
      </p:pic>
      <p:sp>
        <p:nvSpPr>
          <p:cNvPr id="4" name="Hộp Văn bản 3">
            <a:extLst>
              <a:ext uri="{FF2B5EF4-FFF2-40B4-BE49-F238E27FC236}">
                <a16:creationId xmlns:a16="http://schemas.microsoft.com/office/drawing/2014/main" id="{9A98127C-FA4C-3C20-A4F9-BCCB3463BEAE}"/>
              </a:ext>
            </a:extLst>
          </p:cNvPr>
          <p:cNvSpPr txBox="1"/>
          <p:nvPr/>
        </p:nvSpPr>
        <p:spPr>
          <a:xfrm>
            <a:off x="390940" y="1326082"/>
            <a:ext cx="9627703" cy="584775"/>
          </a:xfrm>
          <a:prstGeom prst="rect">
            <a:avLst/>
          </a:prstGeom>
          <a:noFill/>
        </p:spPr>
        <p:txBody>
          <a:bodyPr wrap="square">
            <a:spAutoFit/>
          </a:bodyPr>
          <a:lstStyle/>
          <a:p>
            <a:r>
              <a:rPr lang="en-US" sz="2800" dirty="0">
                <a:solidFill>
                  <a:schemeClr val="accent2">
                    <a:lumMod val="60000"/>
                    <a:lumOff val="40000"/>
                  </a:schemeClr>
                </a:solidFill>
              </a:rPr>
              <a:t>1. </a:t>
            </a:r>
            <a:r>
              <a:rPr lang="en-US" sz="3200" dirty="0" err="1">
                <a:solidFill>
                  <a:schemeClr val="accent2">
                    <a:lumMod val="60000"/>
                    <a:lumOff val="40000"/>
                  </a:schemeClr>
                </a:solidFill>
              </a:rPr>
              <a:t>Các</a:t>
            </a:r>
            <a:r>
              <a:rPr lang="en-US" sz="3200" dirty="0">
                <a:solidFill>
                  <a:schemeClr val="accent2">
                    <a:lumMod val="60000"/>
                    <a:lumOff val="40000"/>
                  </a:schemeClr>
                </a:solidFill>
              </a:rPr>
              <a:t> </a:t>
            </a:r>
            <a:r>
              <a:rPr lang="en-US" sz="3200" dirty="0" err="1">
                <a:solidFill>
                  <a:schemeClr val="accent2">
                    <a:lumMod val="60000"/>
                    <a:lumOff val="40000"/>
                  </a:schemeClr>
                </a:solidFill>
              </a:rPr>
              <a:t>giai</a:t>
            </a:r>
            <a:r>
              <a:rPr lang="en-US" sz="3200" dirty="0">
                <a:solidFill>
                  <a:schemeClr val="accent2">
                    <a:lumMod val="60000"/>
                    <a:lumOff val="40000"/>
                  </a:schemeClr>
                </a:solidFill>
              </a:rPr>
              <a:t> </a:t>
            </a:r>
            <a:r>
              <a:rPr lang="en-US" sz="3200" dirty="0" err="1">
                <a:solidFill>
                  <a:schemeClr val="accent2">
                    <a:lumMod val="60000"/>
                    <a:lumOff val="40000"/>
                  </a:schemeClr>
                </a:solidFill>
              </a:rPr>
              <a:t>đoạn</a:t>
            </a:r>
            <a:r>
              <a:rPr lang="en-US" sz="3200" dirty="0">
                <a:solidFill>
                  <a:schemeClr val="accent2">
                    <a:lumMod val="60000"/>
                    <a:lumOff val="40000"/>
                  </a:schemeClr>
                </a:solidFill>
              </a:rPr>
              <a:t> phát </a:t>
            </a:r>
            <a:r>
              <a:rPr lang="en-US" sz="3200" dirty="0" err="1">
                <a:solidFill>
                  <a:schemeClr val="accent2">
                    <a:lumMod val="60000"/>
                    <a:lumOff val="40000"/>
                  </a:schemeClr>
                </a:solidFill>
              </a:rPr>
              <a:t>triển</a:t>
            </a:r>
            <a:r>
              <a:rPr lang="en-US" sz="3200" dirty="0">
                <a:solidFill>
                  <a:schemeClr val="accent2">
                    <a:lumMod val="60000"/>
                    <a:lumOff val="40000"/>
                  </a:schemeClr>
                </a:solidFill>
              </a:rPr>
              <a:t> </a:t>
            </a:r>
            <a:r>
              <a:rPr lang="en-US" sz="3200" dirty="0" err="1">
                <a:solidFill>
                  <a:schemeClr val="accent2">
                    <a:lumMod val="60000"/>
                    <a:lumOff val="40000"/>
                  </a:schemeClr>
                </a:solidFill>
              </a:rPr>
              <a:t>của</a:t>
            </a:r>
            <a:r>
              <a:rPr lang="en-US" sz="3200" dirty="0">
                <a:solidFill>
                  <a:schemeClr val="accent2">
                    <a:lumMod val="60000"/>
                    <a:lumOff val="40000"/>
                  </a:schemeClr>
                </a:solidFill>
              </a:rPr>
              <a:t> </a:t>
            </a:r>
            <a:r>
              <a:rPr lang="en-US" sz="3200" dirty="0" err="1">
                <a:solidFill>
                  <a:schemeClr val="accent2">
                    <a:lumMod val="60000"/>
                    <a:lumOff val="40000"/>
                  </a:schemeClr>
                </a:solidFill>
              </a:rPr>
              <a:t>xã</a:t>
            </a:r>
            <a:r>
              <a:rPr lang="en-US" sz="3200" dirty="0">
                <a:solidFill>
                  <a:schemeClr val="accent2">
                    <a:lumMod val="60000"/>
                    <a:lumOff val="40000"/>
                  </a:schemeClr>
                </a:solidFill>
              </a:rPr>
              <a:t> </a:t>
            </a:r>
            <a:r>
              <a:rPr lang="en-US" sz="3200" dirty="0" err="1">
                <a:solidFill>
                  <a:schemeClr val="accent2">
                    <a:lumMod val="60000"/>
                    <a:lumOff val="40000"/>
                  </a:schemeClr>
                </a:solidFill>
              </a:rPr>
              <a:t>hội</a:t>
            </a:r>
            <a:r>
              <a:rPr lang="en-US" sz="3200" dirty="0">
                <a:solidFill>
                  <a:schemeClr val="accent2">
                    <a:lumMod val="60000"/>
                    <a:lumOff val="40000"/>
                  </a:schemeClr>
                </a:solidFill>
              </a:rPr>
              <a:t> </a:t>
            </a:r>
            <a:r>
              <a:rPr lang="en-US" sz="3200" dirty="0" err="1">
                <a:solidFill>
                  <a:schemeClr val="accent2">
                    <a:lumMod val="60000"/>
                    <a:lumOff val="40000"/>
                  </a:schemeClr>
                </a:solidFill>
              </a:rPr>
              <a:t>nguyên</a:t>
            </a:r>
            <a:r>
              <a:rPr lang="en-US" sz="3200" dirty="0">
                <a:solidFill>
                  <a:schemeClr val="accent2">
                    <a:lumMod val="60000"/>
                    <a:lumOff val="40000"/>
                  </a:schemeClr>
                </a:solidFill>
              </a:rPr>
              <a:t> </a:t>
            </a:r>
            <a:r>
              <a:rPr lang="en-US" sz="3200" dirty="0" err="1">
                <a:solidFill>
                  <a:schemeClr val="accent2">
                    <a:lumMod val="60000"/>
                    <a:lumOff val="40000"/>
                  </a:schemeClr>
                </a:solidFill>
              </a:rPr>
              <a:t>thủy</a:t>
            </a:r>
            <a:endParaRPr lang="en-US" sz="3200" dirty="0">
              <a:solidFill>
                <a:schemeClr val="accent2">
                  <a:lumMod val="60000"/>
                  <a:lumOff val="40000"/>
                </a:schemeClr>
              </a:solidFill>
            </a:endParaRPr>
          </a:p>
        </p:txBody>
      </p:sp>
      <p:sp>
        <p:nvSpPr>
          <p:cNvPr id="6" name="Hộp Văn bản 5">
            <a:extLst>
              <a:ext uri="{FF2B5EF4-FFF2-40B4-BE49-F238E27FC236}">
                <a16:creationId xmlns:a16="http://schemas.microsoft.com/office/drawing/2014/main" id="{5E4B804B-58A1-CA35-1F24-17010B239F9C}"/>
              </a:ext>
            </a:extLst>
          </p:cNvPr>
          <p:cNvSpPr txBox="1"/>
          <p:nvPr/>
        </p:nvSpPr>
        <p:spPr>
          <a:xfrm>
            <a:off x="1348408" y="3192818"/>
            <a:ext cx="10290312" cy="1754326"/>
          </a:xfrm>
          <a:prstGeom prst="rect">
            <a:avLst/>
          </a:prstGeom>
          <a:noFill/>
        </p:spPr>
        <p:txBody>
          <a:bodyPr wrap="square">
            <a:spAutoFit/>
          </a:bodyPr>
          <a:lstStyle/>
          <a:p>
            <a:r>
              <a:rPr lang="vi-VN" sz="3600" dirty="0">
                <a:solidFill>
                  <a:schemeClr val="accent2">
                    <a:lumMod val="60000"/>
                    <a:lumOff val="40000"/>
                  </a:schemeClr>
                </a:solidFill>
              </a:rPr>
              <a:t>Xã hội nguyên thủy kéo dài hàng triệu năm, trải qua hai giai đoạn: bầy người nguyên thủy và công xã thị tộc.</a:t>
            </a:r>
            <a:endParaRPr lang="en-US" sz="3600" dirty="0">
              <a:solidFill>
                <a:schemeClr val="accent2">
                  <a:lumMod val="60000"/>
                  <a:lumOff val="40000"/>
                </a:schemeClr>
              </a:solidFill>
            </a:endParaRPr>
          </a:p>
        </p:txBody>
      </p:sp>
      <p:sp>
        <p:nvSpPr>
          <p:cNvPr id="8" name="Hộp Văn bản 7">
            <a:extLst>
              <a:ext uri="{FF2B5EF4-FFF2-40B4-BE49-F238E27FC236}">
                <a16:creationId xmlns:a16="http://schemas.microsoft.com/office/drawing/2014/main" id="{71738574-CAE4-A5CA-ADC8-2B9D7AF4BCC4}"/>
              </a:ext>
            </a:extLst>
          </p:cNvPr>
          <p:cNvSpPr txBox="1"/>
          <p:nvPr/>
        </p:nvSpPr>
        <p:spPr>
          <a:xfrm>
            <a:off x="390940" y="2425148"/>
            <a:ext cx="12089296" cy="584775"/>
          </a:xfrm>
          <a:prstGeom prst="rect">
            <a:avLst/>
          </a:prstGeom>
          <a:noFill/>
        </p:spPr>
        <p:txBody>
          <a:bodyPr wrap="square">
            <a:spAutoFit/>
          </a:bodyPr>
          <a:lstStyle/>
          <a:p>
            <a:r>
              <a:rPr lang="en-US" sz="3200" dirty="0" err="1">
                <a:solidFill>
                  <a:schemeClr val="accent4">
                    <a:lumMod val="60000"/>
                    <a:lumOff val="40000"/>
                  </a:schemeClr>
                </a:solidFill>
              </a:rPr>
              <a:t>Câu</a:t>
            </a:r>
            <a:r>
              <a:rPr lang="en-US" sz="3200" dirty="0">
                <a:solidFill>
                  <a:schemeClr val="accent4">
                    <a:lumMod val="60000"/>
                    <a:lumOff val="40000"/>
                  </a:schemeClr>
                </a:solidFill>
              </a:rPr>
              <a:t> 1. </a:t>
            </a:r>
            <a:r>
              <a:rPr lang="en-US" sz="3200" dirty="0" err="1">
                <a:solidFill>
                  <a:schemeClr val="accent4">
                    <a:lumMod val="60000"/>
                    <a:lumOff val="40000"/>
                  </a:schemeClr>
                </a:solidFill>
              </a:rPr>
              <a:t>Xã</a:t>
            </a:r>
            <a:r>
              <a:rPr lang="en-US" sz="3200" dirty="0">
                <a:solidFill>
                  <a:schemeClr val="accent4">
                    <a:lumMod val="60000"/>
                    <a:lumOff val="40000"/>
                  </a:schemeClr>
                </a:solidFill>
              </a:rPr>
              <a:t> </a:t>
            </a:r>
            <a:r>
              <a:rPr lang="en-US" sz="3200" dirty="0" err="1">
                <a:solidFill>
                  <a:schemeClr val="accent4">
                    <a:lumMod val="60000"/>
                    <a:lumOff val="40000"/>
                  </a:schemeClr>
                </a:solidFill>
              </a:rPr>
              <a:t>hội</a:t>
            </a:r>
            <a:r>
              <a:rPr lang="en-US" sz="3200" dirty="0">
                <a:solidFill>
                  <a:schemeClr val="accent4">
                    <a:lumMod val="60000"/>
                    <a:lumOff val="40000"/>
                  </a:schemeClr>
                </a:solidFill>
              </a:rPr>
              <a:t> </a:t>
            </a:r>
            <a:r>
              <a:rPr lang="en-US" sz="3200" dirty="0" err="1">
                <a:solidFill>
                  <a:schemeClr val="accent4">
                    <a:lumMod val="60000"/>
                    <a:lumOff val="40000"/>
                  </a:schemeClr>
                </a:solidFill>
              </a:rPr>
              <a:t>nguyên</a:t>
            </a:r>
            <a:r>
              <a:rPr lang="en-US" sz="3200" dirty="0">
                <a:solidFill>
                  <a:schemeClr val="accent4">
                    <a:lumMod val="60000"/>
                    <a:lumOff val="40000"/>
                  </a:schemeClr>
                </a:solidFill>
              </a:rPr>
              <a:t> </a:t>
            </a:r>
            <a:r>
              <a:rPr lang="en-US" sz="3200" dirty="0" err="1">
                <a:solidFill>
                  <a:schemeClr val="accent4">
                    <a:lumMod val="60000"/>
                    <a:lumOff val="40000"/>
                  </a:schemeClr>
                </a:solidFill>
              </a:rPr>
              <a:t>thuỷ</a:t>
            </a:r>
            <a:r>
              <a:rPr lang="en-US" sz="3200" dirty="0">
                <a:solidFill>
                  <a:schemeClr val="accent4">
                    <a:lumMod val="60000"/>
                    <a:lumOff val="40000"/>
                  </a:schemeClr>
                </a:solidFill>
              </a:rPr>
              <a:t> </a:t>
            </a:r>
            <a:r>
              <a:rPr lang="en-US" sz="3200" dirty="0" err="1">
                <a:solidFill>
                  <a:schemeClr val="accent4">
                    <a:lumMod val="60000"/>
                    <a:lumOff val="40000"/>
                  </a:schemeClr>
                </a:solidFill>
              </a:rPr>
              <a:t>đã</a:t>
            </a:r>
            <a:r>
              <a:rPr lang="en-US" sz="3200" dirty="0">
                <a:solidFill>
                  <a:schemeClr val="accent4">
                    <a:lumMod val="60000"/>
                    <a:lumOff val="40000"/>
                  </a:schemeClr>
                </a:solidFill>
              </a:rPr>
              <a:t> </a:t>
            </a:r>
            <a:r>
              <a:rPr lang="en-US" sz="3200" dirty="0" err="1">
                <a:solidFill>
                  <a:schemeClr val="accent4">
                    <a:lumMod val="60000"/>
                    <a:lumOff val="40000"/>
                  </a:schemeClr>
                </a:solidFill>
              </a:rPr>
              <a:t>trải</a:t>
            </a:r>
            <a:r>
              <a:rPr lang="en-US" sz="3200" dirty="0">
                <a:solidFill>
                  <a:schemeClr val="accent4">
                    <a:lumMod val="60000"/>
                    <a:lumOff val="40000"/>
                  </a:schemeClr>
                </a:solidFill>
              </a:rPr>
              <a:t> qua </a:t>
            </a:r>
            <a:r>
              <a:rPr lang="en-US" sz="3200" dirty="0" err="1">
                <a:solidFill>
                  <a:schemeClr val="accent4">
                    <a:lumMod val="60000"/>
                    <a:lumOff val="40000"/>
                  </a:schemeClr>
                </a:solidFill>
              </a:rPr>
              <a:t>những</a:t>
            </a:r>
            <a:r>
              <a:rPr lang="en-US" sz="3200" dirty="0">
                <a:solidFill>
                  <a:schemeClr val="accent4">
                    <a:lumMod val="60000"/>
                    <a:lumOff val="40000"/>
                  </a:schemeClr>
                </a:solidFill>
              </a:rPr>
              <a:t> </a:t>
            </a:r>
            <a:r>
              <a:rPr lang="en-US" sz="3200" dirty="0" err="1">
                <a:solidFill>
                  <a:schemeClr val="accent4">
                    <a:lumMod val="60000"/>
                    <a:lumOff val="40000"/>
                  </a:schemeClr>
                </a:solidFill>
              </a:rPr>
              <a:t>giai</a:t>
            </a:r>
            <a:r>
              <a:rPr lang="en-US" sz="3200" dirty="0">
                <a:solidFill>
                  <a:schemeClr val="accent4">
                    <a:lumMod val="60000"/>
                    <a:lumOff val="40000"/>
                  </a:schemeClr>
                </a:solidFill>
              </a:rPr>
              <a:t> </a:t>
            </a:r>
            <a:r>
              <a:rPr lang="en-US" sz="3200" dirty="0" err="1">
                <a:solidFill>
                  <a:schemeClr val="accent4">
                    <a:lumMod val="60000"/>
                    <a:lumOff val="40000"/>
                  </a:schemeClr>
                </a:solidFill>
              </a:rPr>
              <a:t>đoạn</a:t>
            </a:r>
            <a:r>
              <a:rPr lang="en-US" sz="3200" dirty="0">
                <a:solidFill>
                  <a:schemeClr val="accent4">
                    <a:lumMod val="60000"/>
                    <a:lumOff val="40000"/>
                  </a:schemeClr>
                </a:solidFill>
              </a:rPr>
              <a:t> phát </a:t>
            </a:r>
            <a:r>
              <a:rPr lang="en-US" sz="3200" dirty="0" err="1">
                <a:solidFill>
                  <a:schemeClr val="accent4">
                    <a:lumMod val="60000"/>
                    <a:lumOff val="40000"/>
                  </a:schemeClr>
                </a:solidFill>
              </a:rPr>
              <a:t>triển</a:t>
            </a:r>
            <a:r>
              <a:rPr lang="en-US" sz="3200" dirty="0">
                <a:solidFill>
                  <a:schemeClr val="accent4">
                    <a:lumMod val="60000"/>
                    <a:lumOff val="40000"/>
                  </a:schemeClr>
                </a:solidFill>
              </a:rPr>
              <a:t> </a:t>
            </a:r>
            <a:r>
              <a:rPr lang="en-US" sz="3200" dirty="0" err="1">
                <a:solidFill>
                  <a:schemeClr val="accent4">
                    <a:lumMod val="60000"/>
                    <a:lumOff val="40000"/>
                  </a:schemeClr>
                </a:solidFill>
              </a:rPr>
              <a:t>nào</a:t>
            </a:r>
            <a:r>
              <a:rPr lang="en-US" sz="3200" dirty="0">
                <a:solidFill>
                  <a:schemeClr val="accent4">
                    <a:lumMod val="60000"/>
                    <a:lumOff val="40000"/>
                  </a:schemeClr>
                </a:solidFill>
              </a:rPr>
              <a:t>?</a:t>
            </a:r>
          </a:p>
        </p:txBody>
      </p:sp>
    </p:spTree>
    <p:extLst>
      <p:ext uri="{BB962C8B-B14F-4D97-AF65-F5344CB8AC3E}">
        <p14:creationId xmlns:p14="http://schemas.microsoft.com/office/powerpoint/2010/main" val="28888655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3820E624-DCD6-0B3E-450E-B01D6191F555}"/>
              </a:ext>
            </a:extLst>
          </p:cNvPr>
          <p:cNvPicPr>
            <a:picLocks noChangeAspect="1"/>
          </p:cNvPicPr>
          <p:nvPr/>
        </p:nvPicPr>
        <p:blipFill>
          <a:blip r:embed="rId2"/>
          <a:stretch>
            <a:fillRect/>
          </a:stretch>
        </p:blipFill>
        <p:spPr>
          <a:xfrm>
            <a:off x="0" y="0"/>
            <a:ext cx="12192000" cy="6858000"/>
          </a:xfrm>
          <a:prstGeom prst="rect">
            <a:avLst/>
          </a:prstGeom>
        </p:spPr>
      </p:pic>
      <p:sp>
        <p:nvSpPr>
          <p:cNvPr id="12" name="Hộp Văn bản 11">
            <a:extLst>
              <a:ext uri="{FF2B5EF4-FFF2-40B4-BE49-F238E27FC236}">
                <a16:creationId xmlns:a16="http://schemas.microsoft.com/office/drawing/2014/main" id="{BE703D90-2AEB-2C03-88B8-99E83BFE298F}"/>
              </a:ext>
            </a:extLst>
          </p:cNvPr>
          <p:cNvSpPr txBox="1"/>
          <p:nvPr/>
        </p:nvSpPr>
        <p:spPr>
          <a:xfrm>
            <a:off x="1789044" y="675861"/>
            <a:ext cx="8004313" cy="5016758"/>
          </a:xfrm>
          <a:prstGeom prst="rect">
            <a:avLst/>
          </a:prstGeom>
          <a:noFill/>
        </p:spPr>
        <p:txBody>
          <a:bodyPr wrap="square">
            <a:spAutoFit/>
          </a:bodyPr>
          <a:lstStyle/>
          <a:p>
            <a:r>
              <a:rPr lang="vi-VN" sz="2800" dirty="0">
                <a:solidFill>
                  <a:srgbClr val="FF0000"/>
                </a:solidFill>
                <a:latin typeface="+mj-lt"/>
              </a:rPr>
              <a:t>I. CÁC GIAI ĐOẠN TIẾN TRIỂN CỦA XÃ HỘI NGUYÊN THUỶ</a:t>
            </a:r>
          </a:p>
          <a:p>
            <a:r>
              <a:rPr lang="vi-VN" sz="2400" dirty="0">
                <a:latin typeface="+mj-lt"/>
              </a:rPr>
              <a:t>- Xã hội nguyên thủy đã trải qua 2 giai đoạn phát triển:</a:t>
            </a:r>
          </a:p>
          <a:p>
            <a:r>
              <a:rPr lang="vi-VN" sz="2400" dirty="0">
                <a:latin typeface="+mj-lt"/>
              </a:rPr>
              <a:t>+ Bầy người nguyên thủy: gồm vài gia đình sinh sống cùng nhau, có người đứng đầu, có sự phân công lao động giữa nam và nữ. </a:t>
            </a:r>
          </a:p>
          <a:p>
            <a:r>
              <a:rPr lang="vi-VN" sz="2400" dirty="0">
                <a:latin typeface="+mj-lt"/>
              </a:rPr>
              <a:t>+ Công xã thị tộc: gồm các gia đình có quan hệ huyết thống sinh sống cùng nhau, đứng đầu là tộc trưởng. Nhiều thị tộc sống cạnh nhau, có quan hệ họ hàng, gắn bó với nhau hợp thành bộ lạc. </a:t>
            </a:r>
          </a:p>
          <a:p>
            <a:r>
              <a:rPr lang="vi-VN" sz="2400" dirty="0">
                <a:latin typeface="+mj-lt"/>
              </a:rPr>
              <a:t>- Đặc điểm căn bản trong quan hệ của con người với nhau thời kì nguyên thủy: con người ăn chung, ở chung và giúp đỡ lẫn nhau.</a:t>
            </a:r>
            <a:endParaRPr lang="en-US" sz="2400" dirty="0">
              <a:latin typeface="+mj-lt"/>
            </a:endParaRPr>
          </a:p>
        </p:txBody>
      </p:sp>
    </p:spTree>
    <p:extLst>
      <p:ext uri="{BB962C8B-B14F-4D97-AF65-F5344CB8AC3E}">
        <p14:creationId xmlns:p14="http://schemas.microsoft.com/office/powerpoint/2010/main" val="409272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9E9844D-7507-C3D7-00F7-554DD25AC401}"/>
              </a:ext>
            </a:extLst>
          </p:cNvPr>
          <p:cNvPicPr>
            <a:picLocks noChangeAspect="1"/>
          </p:cNvPicPr>
          <p:nvPr/>
        </p:nvPicPr>
        <p:blipFill>
          <a:blip r:embed="rId2"/>
          <a:stretch>
            <a:fillRect/>
          </a:stretch>
        </p:blipFill>
        <p:spPr>
          <a:xfrm>
            <a:off x="0" y="0"/>
            <a:ext cx="12192000" cy="6858000"/>
          </a:xfrm>
          <a:prstGeom prst="rect">
            <a:avLst/>
          </a:prstGeom>
        </p:spPr>
      </p:pic>
      <p:pic>
        <p:nvPicPr>
          <p:cNvPr id="4" name="Hình ảnh 3">
            <a:extLst>
              <a:ext uri="{FF2B5EF4-FFF2-40B4-BE49-F238E27FC236}">
                <a16:creationId xmlns:a16="http://schemas.microsoft.com/office/drawing/2014/main" id="{47112308-8A93-01BD-404D-3F616AE2D2C2}"/>
              </a:ext>
            </a:extLst>
          </p:cNvPr>
          <p:cNvPicPr>
            <a:picLocks noChangeAspect="1"/>
          </p:cNvPicPr>
          <p:nvPr/>
        </p:nvPicPr>
        <p:blipFill>
          <a:blip r:embed="rId3"/>
          <a:stretch>
            <a:fillRect/>
          </a:stretch>
        </p:blipFill>
        <p:spPr>
          <a:xfrm>
            <a:off x="1295401" y="190994"/>
            <a:ext cx="9658350" cy="6495556"/>
          </a:xfrm>
          <a:prstGeom prst="rect">
            <a:avLst/>
          </a:prstGeom>
        </p:spPr>
      </p:pic>
    </p:spTree>
    <p:extLst>
      <p:ext uri="{BB962C8B-B14F-4D97-AF65-F5344CB8AC3E}">
        <p14:creationId xmlns:p14="http://schemas.microsoft.com/office/powerpoint/2010/main" val="4673576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3632D64-9589-0237-5989-B6A89BD7799A}"/>
              </a:ext>
            </a:extLst>
          </p:cNvPr>
          <p:cNvPicPr>
            <a:picLocks noChangeAspect="1"/>
          </p:cNvPicPr>
          <p:nvPr/>
        </p:nvPicPr>
        <p:blipFill>
          <a:blip r:embed="rId2"/>
          <a:stretch>
            <a:fillRect/>
          </a:stretch>
        </p:blipFill>
        <p:spPr>
          <a:xfrm>
            <a:off x="0" y="0"/>
            <a:ext cx="12192000" cy="6857999"/>
          </a:xfrm>
          <a:prstGeom prst="rect">
            <a:avLst/>
          </a:prstGeom>
        </p:spPr>
      </p:pic>
      <p:sp>
        <p:nvSpPr>
          <p:cNvPr id="4" name="Hộp Văn bản 3">
            <a:extLst>
              <a:ext uri="{FF2B5EF4-FFF2-40B4-BE49-F238E27FC236}">
                <a16:creationId xmlns:a16="http://schemas.microsoft.com/office/drawing/2014/main" id="{F315039B-FD59-B580-88D6-A4FE317DD5F5}"/>
              </a:ext>
            </a:extLst>
          </p:cNvPr>
          <p:cNvSpPr txBox="1"/>
          <p:nvPr/>
        </p:nvSpPr>
        <p:spPr>
          <a:xfrm>
            <a:off x="1990724" y="582066"/>
            <a:ext cx="9210675" cy="5693866"/>
          </a:xfrm>
          <a:prstGeom prst="rect">
            <a:avLst/>
          </a:prstGeom>
          <a:noFill/>
        </p:spPr>
        <p:txBody>
          <a:bodyPr wrap="square">
            <a:spAutoFit/>
          </a:bodyPr>
          <a:lstStyle/>
          <a:p>
            <a:r>
              <a:rPr lang="vi-VN" sz="4000" dirty="0">
                <a:solidFill>
                  <a:srgbClr val="FF0000"/>
                </a:solidFill>
                <a:latin typeface="+mj-lt"/>
              </a:rPr>
              <a:t>II. ĐỜI SỐNG VẬT CHẤT CỦA NGƯỜI NGUYÊN THUỶ</a:t>
            </a:r>
          </a:p>
          <a:p>
            <a:endParaRPr lang="vi-VN" dirty="0"/>
          </a:p>
          <a:p>
            <a:r>
              <a:rPr lang="vi-VN" sz="4000" dirty="0">
                <a:solidFill>
                  <a:srgbClr val="FF0000"/>
                </a:solidFill>
                <a:latin typeface="+mj-lt"/>
              </a:rPr>
              <a:t>1. Lao động và công cụ lao động</a:t>
            </a:r>
          </a:p>
          <a:p>
            <a:endParaRPr lang="vi-VN" sz="4000" dirty="0">
              <a:solidFill>
                <a:srgbClr val="FF0000"/>
              </a:solidFill>
              <a:latin typeface="+mj-lt"/>
            </a:endParaRPr>
          </a:p>
          <a:p>
            <a:r>
              <a:rPr lang="vi-VN" sz="2800" b="1" dirty="0">
                <a:latin typeface="+mj-lt"/>
              </a:rPr>
              <a:t>- Sự phát triển của công cụ đá: từ công cụ thô sơ như rìu cầm tay hay mảnh tước dần </a:t>
            </a:r>
            <a:r>
              <a:rPr lang="vi-VN" sz="2800" b="1" dirty="0" err="1">
                <a:latin typeface="+mj-lt"/>
              </a:rPr>
              <a:t>dần</a:t>
            </a:r>
            <a:r>
              <a:rPr lang="vi-VN" sz="2800" b="1" dirty="0">
                <a:latin typeface="+mj-lt"/>
              </a:rPr>
              <a:t> con người biết dùng bàn mài để mài lưỡi rìu, biết dùng cung tên…</a:t>
            </a:r>
          </a:p>
          <a:p>
            <a:endParaRPr lang="vi-VN" sz="2800" b="1" dirty="0">
              <a:latin typeface="+mj-lt"/>
            </a:endParaRPr>
          </a:p>
          <a:p>
            <a:r>
              <a:rPr lang="vi-VN" sz="2800" b="1" dirty="0">
                <a:latin typeface="+mj-lt"/>
              </a:rPr>
              <a:t>- Nhờ có lao động, con người đã từng bước tự cải biển và hoàn thiện mình. </a:t>
            </a:r>
          </a:p>
          <a:p>
            <a:endParaRPr lang="vi-VN" dirty="0"/>
          </a:p>
        </p:txBody>
      </p:sp>
      <p:pic>
        <p:nvPicPr>
          <p:cNvPr id="5" name="Hình ảnh 4">
            <a:extLst>
              <a:ext uri="{FF2B5EF4-FFF2-40B4-BE49-F238E27FC236}">
                <a16:creationId xmlns:a16="http://schemas.microsoft.com/office/drawing/2014/main" id="{86CD52BC-DCF3-180A-D47F-584E73E9B680}"/>
              </a:ext>
            </a:extLst>
          </p:cNvPr>
          <p:cNvPicPr>
            <a:picLocks noChangeAspect="1"/>
          </p:cNvPicPr>
          <p:nvPr/>
        </p:nvPicPr>
        <p:blipFill>
          <a:blip r:embed="rId3"/>
          <a:stretch>
            <a:fillRect/>
          </a:stretch>
        </p:blipFill>
        <p:spPr>
          <a:xfrm>
            <a:off x="1533524" y="0"/>
            <a:ext cx="9451696" cy="5937835"/>
          </a:xfrm>
          <a:prstGeom prst="rect">
            <a:avLst/>
          </a:prstGeom>
        </p:spPr>
      </p:pic>
    </p:spTree>
    <p:extLst>
      <p:ext uri="{BB962C8B-B14F-4D97-AF65-F5344CB8AC3E}">
        <p14:creationId xmlns:p14="http://schemas.microsoft.com/office/powerpoint/2010/main" val="37332410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CF7F2BA-F1C8-93B6-9EDA-705FB820AE1E}"/>
              </a:ext>
            </a:extLst>
          </p:cNvPr>
          <p:cNvPicPr>
            <a:picLocks noChangeAspect="1"/>
          </p:cNvPicPr>
          <p:nvPr/>
        </p:nvPicPr>
        <p:blipFill rotWithShape="1">
          <a:blip r:embed="rId2"/>
          <a:srcRect l="1875" t="2222" r="1527" b="2500"/>
          <a:stretch/>
        </p:blipFill>
        <p:spPr>
          <a:xfrm>
            <a:off x="-1" y="0"/>
            <a:ext cx="12192001" cy="6858000"/>
          </a:xfrm>
          <a:prstGeom prst="rect">
            <a:avLst/>
          </a:prstGeom>
        </p:spPr>
      </p:pic>
      <p:sp>
        <p:nvSpPr>
          <p:cNvPr id="5" name="Hộp Văn bản 4">
            <a:extLst>
              <a:ext uri="{FF2B5EF4-FFF2-40B4-BE49-F238E27FC236}">
                <a16:creationId xmlns:a16="http://schemas.microsoft.com/office/drawing/2014/main" id="{16B1679B-BDB8-7E19-5455-97BE08E386A1}"/>
              </a:ext>
            </a:extLst>
          </p:cNvPr>
          <p:cNvSpPr txBox="1"/>
          <p:nvPr/>
        </p:nvSpPr>
        <p:spPr>
          <a:xfrm>
            <a:off x="1077819" y="505122"/>
            <a:ext cx="11114181" cy="5847755"/>
          </a:xfrm>
          <a:prstGeom prst="rect">
            <a:avLst/>
          </a:prstGeom>
          <a:noFill/>
        </p:spPr>
        <p:txBody>
          <a:bodyPr wrap="square">
            <a:spAutoFit/>
          </a:bodyPr>
          <a:lstStyle/>
          <a:p>
            <a:r>
              <a:rPr lang="vi-VN" sz="3600" dirty="0">
                <a:solidFill>
                  <a:srgbClr val="FF0000"/>
                </a:solidFill>
              </a:rPr>
              <a:t>2. Từ hái lượm, săn bắt tới trồng trọt, chăn nuôi</a:t>
            </a:r>
          </a:p>
          <a:p>
            <a:endParaRPr lang="vi-VN" dirty="0"/>
          </a:p>
          <a:p>
            <a:r>
              <a:rPr lang="vi-VN" sz="3200" dirty="0">
                <a:solidFill>
                  <a:srgbClr val="C00000"/>
                </a:solidFill>
              </a:rPr>
              <a:t>-   Người nguyên thủy sống lệ thuộc vào tự nhiên. Phụ nữ và trẻ em hái lượm các loại quả. Đàn ông săn bắt thú rừng. </a:t>
            </a:r>
          </a:p>
          <a:p>
            <a:endParaRPr lang="vi-VN" sz="3200" dirty="0">
              <a:solidFill>
                <a:srgbClr val="C00000"/>
              </a:solidFill>
            </a:endParaRPr>
          </a:p>
          <a:p>
            <a:endParaRPr lang="vi-VN" sz="3200" dirty="0">
              <a:solidFill>
                <a:srgbClr val="C00000"/>
              </a:solidFill>
            </a:endParaRPr>
          </a:p>
          <a:p>
            <a:r>
              <a:rPr lang="vi-VN" sz="3200" dirty="0">
                <a:solidFill>
                  <a:srgbClr val="C00000"/>
                </a:solidFill>
              </a:rPr>
              <a:t>- Qua hái lượm và săn bắt, người nguyên </a:t>
            </a:r>
            <a:r>
              <a:rPr lang="vi-VN" sz="3200" dirty="0" err="1">
                <a:solidFill>
                  <a:srgbClr val="C00000"/>
                </a:solidFill>
              </a:rPr>
              <a:t>thuỷ</a:t>
            </a:r>
            <a:r>
              <a:rPr lang="vi-VN" sz="3200" dirty="0">
                <a:solidFill>
                  <a:srgbClr val="C00000"/>
                </a:solidFill>
              </a:rPr>
              <a:t> biết trồng trọt và chăn nuôi, bắt đầu sống định cư.</a:t>
            </a:r>
          </a:p>
          <a:p>
            <a:endParaRPr lang="vi-VN" sz="3200" dirty="0">
              <a:solidFill>
                <a:srgbClr val="C00000"/>
              </a:solidFill>
            </a:endParaRPr>
          </a:p>
          <a:p>
            <a:r>
              <a:rPr lang="vi-VN" sz="3200" dirty="0">
                <a:solidFill>
                  <a:srgbClr val="C00000"/>
                </a:solidFill>
              </a:rPr>
              <a:t>- Ở Việt Nam, dấu tích của một nền nông nghiệp sơ khai xuất hiện từ thời kì văn hóa Hòa Bình. Địa bàn cư trú của người nguyên </a:t>
            </a:r>
            <a:r>
              <a:rPr lang="vi-VN" sz="3200" dirty="0" err="1">
                <a:solidFill>
                  <a:srgbClr val="C00000"/>
                </a:solidFill>
              </a:rPr>
              <a:t>thuỷ</a:t>
            </a:r>
            <a:r>
              <a:rPr lang="vi-VN" sz="3200" dirty="0">
                <a:solidFill>
                  <a:srgbClr val="C00000"/>
                </a:solidFill>
              </a:rPr>
              <a:t> được mở rộng ở nhiều vùng khác nhau.</a:t>
            </a:r>
            <a:endParaRPr lang="en-US" sz="3200" dirty="0">
              <a:solidFill>
                <a:srgbClr val="C00000"/>
              </a:solidFill>
            </a:endParaRPr>
          </a:p>
        </p:txBody>
      </p:sp>
      <p:pic>
        <p:nvPicPr>
          <p:cNvPr id="6" name="Hình ảnh 5">
            <a:extLst>
              <a:ext uri="{FF2B5EF4-FFF2-40B4-BE49-F238E27FC236}">
                <a16:creationId xmlns:a16="http://schemas.microsoft.com/office/drawing/2014/main" id="{358F8704-066E-5B9A-5367-D1D67C1A6609}"/>
              </a:ext>
            </a:extLst>
          </p:cNvPr>
          <p:cNvPicPr>
            <a:picLocks noChangeAspect="1"/>
          </p:cNvPicPr>
          <p:nvPr/>
        </p:nvPicPr>
        <p:blipFill>
          <a:blip r:embed="rId3"/>
          <a:stretch>
            <a:fillRect/>
          </a:stretch>
        </p:blipFill>
        <p:spPr>
          <a:xfrm>
            <a:off x="1077818" y="299494"/>
            <a:ext cx="11114181" cy="6053383"/>
          </a:xfrm>
          <a:prstGeom prst="rect">
            <a:avLst/>
          </a:prstGeom>
        </p:spPr>
      </p:pic>
    </p:spTree>
    <p:extLst>
      <p:ext uri="{BB962C8B-B14F-4D97-AF65-F5344CB8AC3E}">
        <p14:creationId xmlns:p14="http://schemas.microsoft.com/office/powerpoint/2010/main" val="7757090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ương tiện Trực tuyến 1" title="🌍 Khám Phá Về Tổ Tiên Của Loài Người Đã Thống Trị Thế Giới Như Thế Nào">
            <a:hlinkClick r:id="" action="ppaction://media"/>
            <a:extLst>
              <a:ext uri="{FF2B5EF4-FFF2-40B4-BE49-F238E27FC236}">
                <a16:creationId xmlns:a16="http://schemas.microsoft.com/office/drawing/2014/main" id="{8207B429-BE62-8754-BD48-AADCBC1C19D5}"/>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403822566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C90C6E17-4CFB-60B6-5906-6F9F1D9D2F5C}"/>
              </a:ext>
            </a:extLst>
          </p:cNvPr>
          <p:cNvPicPr>
            <a:picLocks noChangeAspect="1"/>
          </p:cNvPicPr>
          <p:nvPr/>
        </p:nvPicPr>
        <p:blipFill>
          <a:blip r:embed="rId2"/>
          <a:stretch>
            <a:fillRect/>
          </a:stretch>
        </p:blipFill>
        <p:spPr>
          <a:xfrm>
            <a:off x="-1" y="1"/>
            <a:ext cx="12192001" cy="6858000"/>
          </a:xfrm>
          <a:prstGeom prst="rect">
            <a:avLst/>
          </a:prstGeom>
        </p:spPr>
      </p:pic>
      <p:sp>
        <p:nvSpPr>
          <p:cNvPr id="4" name="Hộp Văn bản 3">
            <a:extLst>
              <a:ext uri="{FF2B5EF4-FFF2-40B4-BE49-F238E27FC236}">
                <a16:creationId xmlns:a16="http://schemas.microsoft.com/office/drawing/2014/main" id="{42916882-2BEF-9013-C96C-F272A5C0F8C0}"/>
              </a:ext>
            </a:extLst>
          </p:cNvPr>
          <p:cNvSpPr txBox="1"/>
          <p:nvPr/>
        </p:nvSpPr>
        <p:spPr>
          <a:xfrm>
            <a:off x="0" y="1496919"/>
            <a:ext cx="11582400" cy="4678204"/>
          </a:xfrm>
          <a:prstGeom prst="rect">
            <a:avLst/>
          </a:prstGeom>
          <a:noFill/>
        </p:spPr>
        <p:txBody>
          <a:bodyPr wrap="square">
            <a:spAutoFit/>
          </a:bodyPr>
          <a:lstStyle/>
          <a:p>
            <a:r>
              <a:rPr lang="vi-VN" sz="4000" b="1" dirty="0">
                <a:solidFill>
                  <a:srgbClr val="FF0000"/>
                </a:solidFill>
              </a:rPr>
              <a:t>III. ĐỜI SỐNG TINH THẦN CỦA NGƯỜI NGUYÊN THUỶ</a:t>
            </a:r>
          </a:p>
          <a:p>
            <a:r>
              <a:rPr lang="vi-VN" sz="4000" dirty="0"/>
              <a:t>- Đời sống tinh thần của người nguyên thủy phong phú, tiến bộ:</a:t>
            </a:r>
          </a:p>
          <a:p>
            <a:r>
              <a:rPr lang="vi-VN" sz="4000" dirty="0"/>
              <a:t>+ Đã có tục chôn cất người chết.</a:t>
            </a:r>
          </a:p>
          <a:p>
            <a:r>
              <a:rPr lang="vi-VN" sz="4000" dirty="0"/>
              <a:t>+ Vẽ tranh trên vách đá…</a:t>
            </a:r>
          </a:p>
          <a:p>
            <a:endParaRPr lang="vi-VN" sz="4000" dirty="0"/>
          </a:p>
          <a:p>
            <a:endParaRPr lang="vi-VN" dirty="0"/>
          </a:p>
        </p:txBody>
      </p:sp>
      <p:pic>
        <p:nvPicPr>
          <p:cNvPr id="5" name="Hình ảnh 4">
            <a:extLst>
              <a:ext uri="{FF2B5EF4-FFF2-40B4-BE49-F238E27FC236}">
                <a16:creationId xmlns:a16="http://schemas.microsoft.com/office/drawing/2014/main" id="{D818BB37-B3B5-145D-94D4-A5F141A7D93A}"/>
              </a:ext>
            </a:extLst>
          </p:cNvPr>
          <p:cNvPicPr>
            <a:picLocks noChangeAspect="1"/>
          </p:cNvPicPr>
          <p:nvPr/>
        </p:nvPicPr>
        <p:blipFill>
          <a:blip r:embed="rId3"/>
          <a:stretch>
            <a:fillRect/>
          </a:stretch>
        </p:blipFill>
        <p:spPr>
          <a:xfrm>
            <a:off x="-2" y="-77416"/>
            <a:ext cx="12192000" cy="6935415"/>
          </a:xfrm>
          <a:prstGeom prst="rect">
            <a:avLst/>
          </a:prstGeom>
        </p:spPr>
      </p:pic>
    </p:spTree>
    <p:extLst>
      <p:ext uri="{BB962C8B-B14F-4D97-AF65-F5344CB8AC3E}">
        <p14:creationId xmlns:p14="http://schemas.microsoft.com/office/powerpoint/2010/main" val="23286064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A7B9EBF-1FE6-CC89-34B6-6C05A3657CD0}"/>
              </a:ext>
            </a:extLst>
          </p:cNvPr>
          <p:cNvPicPr>
            <a:picLocks noChangeAspect="1"/>
          </p:cNvPicPr>
          <p:nvPr/>
        </p:nvPicPr>
        <p:blipFill>
          <a:blip r:embed="rId2"/>
          <a:stretch>
            <a:fillRect/>
          </a:stretch>
        </p:blipFill>
        <p:spPr>
          <a:xfrm>
            <a:off x="0" y="0"/>
            <a:ext cx="12192000" cy="6858000"/>
          </a:xfrm>
          <a:prstGeom prst="rect">
            <a:avLst/>
          </a:prstGeom>
        </p:spPr>
      </p:pic>
      <p:sp>
        <p:nvSpPr>
          <p:cNvPr id="3" name="Hộp Văn bản 2">
            <a:extLst>
              <a:ext uri="{FF2B5EF4-FFF2-40B4-BE49-F238E27FC236}">
                <a16:creationId xmlns:a16="http://schemas.microsoft.com/office/drawing/2014/main" id="{90CF6FEA-A449-A32B-A46F-EE10CFB470F4}"/>
              </a:ext>
            </a:extLst>
          </p:cNvPr>
          <p:cNvSpPr txBox="1"/>
          <p:nvPr/>
        </p:nvSpPr>
        <p:spPr>
          <a:xfrm>
            <a:off x="2493819" y="2530456"/>
            <a:ext cx="9947563" cy="1323439"/>
          </a:xfrm>
          <a:prstGeom prst="rect">
            <a:avLst/>
          </a:prstGeom>
          <a:noFill/>
        </p:spPr>
        <p:txBody>
          <a:bodyPr wrap="square" rtlCol="0">
            <a:spAutoFit/>
          </a:bodyPr>
          <a:lstStyle/>
          <a:p>
            <a:r>
              <a:rPr lang="vi-VN" sz="4000" dirty="0">
                <a:latin typeface="+mj-lt"/>
              </a:rPr>
              <a:t>TRÒ CHƠI </a:t>
            </a:r>
          </a:p>
          <a:p>
            <a:pPr algn="ctr"/>
            <a:r>
              <a:rPr lang="vi-VN" sz="4000" dirty="0">
                <a:latin typeface="+mj-lt"/>
              </a:rPr>
              <a:t>NHANH TAY LẸ MẮT </a:t>
            </a:r>
          </a:p>
        </p:txBody>
      </p:sp>
    </p:spTree>
    <p:extLst>
      <p:ext uri="{BB962C8B-B14F-4D97-AF65-F5344CB8AC3E}">
        <p14:creationId xmlns:p14="http://schemas.microsoft.com/office/powerpoint/2010/main" val="31850009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EC9A5E0-2CF7-08E3-6647-27E09F008CB1}"/>
              </a:ext>
            </a:extLst>
          </p:cNvPr>
          <p:cNvPicPr>
            <a:picLocks noChangeAspect="1"/>
          </p:cNvPicPr>
          <p:nvPr/>
        </p:nvPicPr>
        <p:blipFill>
          <a:blip r:embed="rId3"/>
          <a:stretch>
            <a:fillRect/>
          </a:stretch>
        </p:blipFill>
        <p:spPr>
          <a:xfrm>
            <a:off x="0" y="0"/>
            <a:ext cx="12184225" cy="6862379"/>
          </a:xfrm>
          <a:prstGeom prst="rect">
            <a:avLst/>
          </a:prstGeom>
        </p:spPr>
      </p:pic>
      <p:sp>
        <p:nvSpPr>
          <p:cNvPr id="4" name="Hộp Văn bản 3">
            <a:extLst>
              <a:ext uri="{FF2B5EF4-FFF2-40B4-BE49-F238E27FC236}">
                <a16:creationId xmlns:a16="http://schemas.microsoft.com/office/drawing/2014/main" id="{F60BD434-2AC6-941E-3B89-BB6EBEC27511}"/>
              </a:ext>
            </a:extLst>
          </p:cNvPr>
          <p:cNvSpPr txBox="1"/>
          <p:nvPr/>
        </p:nvSpPr>
        <p:spPr>
          <a:xfrm>
            <a:off x="2105890" y="1228397"/>
            <a:ext cx="8756073" cy="3970318"/>
          </a:xfrm>
          <a:prstGeom prst="rect">
            <a:avLst/>
          </a:prstGeom>
          <a:noFill/>
        </p:spPr>
        <p:txBody>
          <a:bodyPr wrap="square">
            <a:spAutoFit/>
          </a:bodyPr>
          <a:lstStyle/>
          <a:p>
            <a:r>
              <a:rPr lang="vi-VN" sz="3600" dirty="0"/>
              <a:t>Câu 1: Các tổ chức xã hội của con người ở thời kì nguyên thủy gồm</a:t>
            </a:r>
          </a:p>
          <a:p>
            <a:r>
              <a:rPr lang="vi-VN" sz="3600" dirty="0"/>
              <a:t>A. bầy người nguyên thủy, thị tộc, bộ lạc.</a:t>
            </a:r>
          </a:p>
          <a:p>
            <a:r>
              <a:rPr lang="vi-VN" sz="3600" dirty="0"/>
              <a:t>B. công xã nguyên thủy, bộ lạc, nhà nước.</a:t>
            </a:r>
          </a:p>
          <a:p>
            <a:r>
              <a:rPr lang="vi-VN" sz="3600" dirty="0"/>
              <a:t>C. thị tộc, bộ lạc, nhà nước.</a:t>
            </a:r>
          </a:p>
          <a:p>
            <a:r>
              <a:rPr lang="vi-VN" sz="3600" dirty="0"/>
              <a:t>D. nhà nước, thị tộc, bầy người</a:t>
            </a:r>
            <a:r>
              <a:rPr lang="vi-VN" sz="2800" dirty="0"/>
              <a:t>.</a:t>
            </a:r>
            <a:endParaRPr lang="en-US" sz="2800" dirty="0"/>
          </a:p>
        </p:txBody>
      </p:sp>
      <p:sp>
        <p:nvSpPr>
          <p:cNvPr id="5" name="Hình Bầu dục 4">
            <a:extLst>
              <a:ext uri="{FF2B5EF4-FFF2-40B4-BE49-F238E27FC236}">
                <a16:creationId xmlns:a16="http://schemas.microsoft.com/office/drawing/2014/main" id="{438E6814-0703-9E1F-DC9E-F8AED66B102E}"/>
              </a:ext>
            </a:extLst>
          </p:cNvPr>
          <p:cNvSpPr/>
          <p:nvPr/>
        </p:nvSpPr>
        <p:spPr>
          <a:xfrm>
            <a:off x="2105890" y="2466108"/>
            <a:ext cx="554183" cy="5264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hương tiện Trực tuyến 5" title="Đồng hồ đếm ngược 5s">
            <a:hlinkClick r:id="" action="ppaction://media"/>
            <a:extLst>
              <a:ext uri="{FF2B5EF4-FFF2-40B4-BE49-F238E27FC236}">
                <a16:creationId xmlns:a16="http://schemas.microsoft.com/office/drawing/2014/main" id="{E6C279FA-DB5A-592E-73A5-2CE89DB92C4D}"/>
              </a:ext>
            </a:extLst>
          </p:cNvPr>
          <p:cNvPicPr>
            <a:picLocks noRot="1" noChangeAspect="1"/>
          </p:cNvPicPr>
          <p:nvPr>
            <a:videoFile r:link="rId1"/>
          </p:nvPr>
        </p:nvPicPr>
        <p:blipFill>
          <a:blip r:embed="rId4"/>
          <a:stretch>
            <a:fillRect/>
          </a:stretch>
        </p:blipFill>
        <p:spPr>
          <a:xfrm>
            <a:off x="9064760" y="3947108"/>
            <a:ext cx="2458334" cy="1388959"/>
          </a:xfrm>
          <a:prstGeom prst="rect">
            <a:avLst/>
          </a:prstGeom>
        </p:spPr>
      </p:pic>
    </p:spTree>
    <p:extLst>
      <p:ext uri="{BB962C8B-B14F-4D97-AF65-F5344CB8AC3E}">
        <p14:creationId xmlns:p14="http://schemas.microsoft.com/office/powerpoint/2010/main" val="38148402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DD692FE-9A7B-EBD8-B4BC-5EDE8B5DA357}"/>
              </a:ext>
            </a:extLst>
          </p:cNvPr>
          <p:cNvPicPr>
            <a:picLocks noChangeAspect="1"/>
          </p:cNvPicPr>
          <p:nvPr/>
        </p:nvPicPr>
        <p:blipFill>
          <a:blip r:embed="rId2"/>
          <a:stretch>
            <a:fillRect/>
          </a:stretch>
        </p:blipFill>
        <p:spPr>
          <a:xfrm>
            <a:off x="0" y="0"/>
            <a:ext cx="12192000" cy="6858000"/>
          </a:xfrm>
          <a:prstGeom prst="rect">
            <a:avLst/>
          </a:prstGeom>
        </p:spPr>
      </p:pic>
      <p:sp>
        <p:nvSpPr>
          <p:cNvPr id="6" name="Hộp Văn bản 5">
            <a:extLst>
              <a:ext uri="{FF2B5EF4-FFF2-40B4-BE49-F238E27FC236}">
                <a16:creationId xmlns:a16="http://schemas.microsoft.com/office/drawing/2014/main" id="{D5AB7607-AA4F-1CFD-CF92-2D1D6A019D9C}"/>
              </a:ext>
            </a:extLst>
          </p:cNvPr>
          <p:cNvSpPr txBox="1"/>
          <p:nvPr/>
        </p:nvSpPr>
        <p:spPr>
          <a:xfrm>
            <a:off x="2258291" y="1810756"/>
            <a:ext cx="9933709" cy="2554545"/>
          </a:xfrm>
          <a:prstGeom prst="rect">
            <a:avLst/>
          </a:prstGeom>
          <a:noFill/>
        </p:spPr>
        <p:txBody>
          <a:bodyPr wrap="square">
            <a:spAutoFit/>
          </a:bodyPr>
          <a:lstStyle/>
          <a:p>
            <a:r>
              <a:rPr lang="vi-VN" sz="3200" dirty="0"/>
              <a:t>Câu 2: Đâu là đặc điểm của thị tộc?</a:t>
            </a:r>
          </a:p>
          <a:p>
            <a:r>
              <a:rPr lang="vi-VN" sz="3200" dirty="0"/>
              <a:t>A. Gồm vài gia đình sinh sống cùng nhau.</a:t>
            </a:r>
          </a:p>
          <a:p>
            <a:r>
              <a:rPr lang="vi-VN" sz="3200" dirty="0"/>
              <a:t>B. Đứng đầu là tù trưởng.</a:t>
            </a:r>
          </a:p>
          <a:p>
            <a:r>
              <a:rPr lang="vi-VN" sz="3200" dirty="0"/>
              <a:t>C. Là một bầy người sống trong hang động.</a:t>
            </a:r>
          </a:p>
          <a:p>
            <a:r>
              <a:rPr lang="vi-VN" sz="3200" dirty="0"/>
              <a:t>D. Đứng đầu là tộc trưởng.</a:t>
            </a:r>
            <a:endParaRPr lang="en-US" sz="3200" dirty="0"/>
          </a:p>
        </p:txBody>
      </p:sp>
      <p:sp>
        <p:nvSpPr>
          <p:cNvPr id="7" name="Hình Bầu dục 6">
            <a:extLst>
              <a:ext uri="{FF2B5EF4-FFF2-40B4-BE49-F238E27FC236}">
                <a16:creationId xmlns:a16="http://schemas.microsoft.com/office/drawing/2014/main" id="{0CD34F07-2CF3-E125-D9C2-7930991DE2B7}"/>
              </a:ext>
            </a:extLst>
          </p:cNvPr>
          <p:cNvSpPr/>
          <p:nvPr/>
        </p:nvSpPr>
        <p:spPr>
          <a:xfrm>
            <a:off x="2258291" y="3823854"/>
            <a:ext cx="498763" cy="4987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a:extLst>
              <a:ext uri="{FF2B5EF4-FFF2-40B4-BE49-F238E27FC236}">
                <a16:creationId xmlns:a16="http://schemas.microsoft.com/office/drawing/2014/main" id="{9F557DE4-7C38-4409-0E75-794D892D14E8}"/>
              </a:ext>
            </a:extLst>
          </p:cNvPr>
          <p:cNvPicPr>
            <a:picLocks noChangeAspect="1"/>
          </p:cNvPicPr>
          <p:nvPr/>
        </p:nvPicPr>
        <p:blipFill>
          <a:blip r:embed="rId3"/>
          <a:stretch>
            <a:fillRect/>
          </a:stretch>
        </p:blipFill>
        <p:spPr>
          <a:xfrm>
            <a:off x="7225145" y="210374"/>
            <a:ext cx="2456901" cy="1390008"/>
          </a:xfrm>
          <a:prstGeom prst="rect">
            <a:avLst/>
          </a:prstGeom>
        </p:spPr>
      </p:pic>
    </p:spTree>
    <p:extLst>
      <p:ext uri="{BB962C8B-B14F-4D97-AF65-F5344CB8AC3E}">
        <p14:creationId xmlns:p14="http://schemas.microsoft.com/office/powerpoint/2010/main" val="132236846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220D8B-664F-308D-8B1B-9E7E70A11B16}"/>
              </a:ext>
            </a:extLst>
          </p:cNvPr>
          <p:cNvSpPr>
            <a:spLocks noGrp="1"/>
          </p:cNvSpPr>
          <p:nvPr>
            <p:ph type="title"/>
          </p:nvPr>
        </p:nvSpPr>
        <p:spPr/>
        <p:txBody>
          <a:bodyPr/>
          <a:lstStyle/>
          <a:p>
            <a:endParaRPr lang="en-US" dirty="0"/>
          </a:p>
        </p:txBody>
      </p:sp>
      <p:pic>
        <p:nvPicPr>
          <p:cNvPr id="3" name="Hình ảnh 2">
            <a:extLst>
              <a:ext uri="{FF2B5EF4-FFF2-40B4-BE49-F238E27FC236}">
                <a16:creationId xmlns:a16="http://schemas.microsoft.com/office/drawing/2014/main" id="{2D272AD2-F54E-9EC7-4840-468F55522D31}"/>
              </a:ext>
            </a:extLst>
          </p:cNvPr>
          <p:cNvPicPr>
            <a:picLocks noChangeAspect="1"/>
          </p:cNvPicPr>
          <p:nvPr/>
        </p:nvPicPr>
        <p:blipFill>
          <a:blip r:embed="rId2"/>
          <a:stretch>
            <a:fillRect/>
          </a:stretch>
        </p:blipFill>
        <p:spPr>
          <a:xfrm>
            <a:off x="0" y="0"/>
            <a:ext cx="12192000" cy="6858000"/>
          </a:xfrm>
          <a:prstGeom prst="rect">
            <a:avLst/>
          </a:prstGeom>
        </p:spPr>
      </p:pic>
      <p:sp>
        <p:nvSpPr>
          <p:cNvPr id="4" name="Hộp Văn bản 3">
            <a:extLst>
              <a:ext uri="{FF2B5EF4-FFF2-40B4-BE49-F238E27FC236}">
                <a16:creationId xmlns:a16="http://schemas.microsoft.com/office/drawing/2014/main" id="{C8594AE6-A474-169C-CEAE-4690DF55F0E2}"/>
              </a:ext>
            </a:extLst>
          </p:cNvPr>
          <p:cNvSpPr txBox="1"/>
          <p:nvPr/>
        </p:nvSpPr>
        <p:spPr>
          <a:xfrm>
            <a:off x="3867150" y="2750849"/>
            <a:ext cx="4972050" cy="1015663"/>
          </a:xfrm>
          <a:prstGeom prst="rect">
            <a:avLst/>
          </a:prstGeom>
          <a:noFill/>
        </p:spPr>
        <p:txBody>
          <a:bodyPr wrap="square" rtlCol="0">
            <a:spAutoFit/>
          </a:bodyPr>
          <a:lstStyle/>
          <a:p>
            <a:r>
              <a:rPr lang="vi-VN" sz="6000" dirty="0"/>
              <a:t>KHỞI ĐỘNG </a:t>
            </a:r>
            <a:endParaRPr lang="en-US" sz="6000" dirty="0"/>
          </a:p>
        </p:txBody>
      </p:sp>
    </p:spTree>
    <p:extLst>
      <p:ext uri="{BB962C8B-B14F-4D97-AF65-F5344CB8AC3E}">
        <p14:creationId xmlns:p14="http://schemas.microsoft.com/office/powerpoint/2010/main" val="2750264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E2E1A11-7719-B93B-7C78-0823821FCACE}"/>
              </a:ext>
            </a:extLst>
          </p:cNvPr>
          <p:cNvPicPr>
            <a:picLocks noChangeAspect="1"/>
          </p:cNvPicPr>
          <p:nvPr/>
        </p:nvPicPr>
        <p:blipFill>
          <a:blip r:embed="rId2"/>
          <a:stretch>
            <a:fillRect/>
          </a:stretch>
        </p:blipFill>
        <p:spPr>
          <a:xfrm>
            <a:off x="1" y="0"/>
            <a:ext cx="12192000" cy="6858000"/>
          </a:xfrm>
          <a:prstGeom prst="rect">
            <a:avLst/>
          </a:prstGeom>
        </p:spPr>
      </p:pic>
      <p:sp>
        <p:nvSpPr>
          <p:cNvPr id="4" name="Hộp Văn bản 3">
            <a:extLst>
              <a:ext uri="{FF2B5EF4-FFF2-40B4-BE49-F238E27FC236}">
                <a16:creationId xmlns:a16="http://schemas.microsoft.com/office/drawing/2014/main" id="{547CE9EF-3E4A-4289-2DD7-07984C09EAF4}"/>
              </a:ext>
            </a:extLst>
          </p:cNvPr>
          <p:cNvSpPr txBox="1"/>
          <p:nvPr/>
        </p:nvSpPr>
        <p:spPr>
          <a:xfrm>
            <a:off x="2092035" y="1977149"/>
            <a:ext cx="8492837" cy="3539430"/>
          </a:xfrm>
          <a:prstGeom prst="rect">
            <a:avLst/>
          </a:prstGeom>
          <a:noFill/>
        </p:spPr>
        <p:txBody>
          <a:bodyPr wrap="square">
            <a:spAutoFit/>
          </a:bodyPr>
          <a:lstStyle/>
          <a:p>
            <a:r>
              <a:rPr lang="vi-VN" sz="2800" dirty="0">
                <a:latin typeface="+mj-lt"/>
              </a:rPr>
              <a:t>Câu 3: Nội dung nào dưới đây không phản ánh đúng về đặc điểm của bầy </a:t>
            </a:r>
            <a:r>
              <a:rPr lang="vi-VN" sz="2800" dirty="0" err="1">
                <a:latin typeface="+mj-lt"/>
              </a:rPr>
              <a:t>ngưởi</a:t>
            </a:r>
            <a:r>
              <a:rPr lang="vi-VN" sz="2800" dirty="0">
                <a:latin typeface="+mj-lt"/>
              </a:rPr>
              <a:t> nguyên thủy?</a:t>
            </a:r>
          </a:p>
          <a:p>
            <a:r>
              <a:rPr lang="vi-VN" sz="2800" dirty="0">
                <a:latin typeface="+mj-lt"/>
              </a:rPr>
              <a:t>A. Gồm vài gia đình sinh sống cùng nhau trong các hang động.</a:t>
            </a:r>
          </a:p>
          <a:p>
            <a:r>
              <a:rPr lang="vi-VN" sz="2800" dirty="0">
                <a:latin typeface="+mj-lt"/>
              </a:rPr>
              <a:t>B. Tù trưởng là người đứng đầu các bầy người nguyên thủy.</a:t>
            </a:r>
          </a:p>
          <a:p>
            <a:r>
              <a:rPr lang="vi-VN" sz="2800" dirty="0">
                <a:latin typeface="+mj-lt"/>
              </a:rPr>
              <a:t>C. Có sự phân công lao động giữa nam và nữ.</a:t>
            </a:r>
          </a:p>
          <a:p>
            <a:r>
              <a:rPr lang="vi-VN" sz="2800" dirty="0">
                <a:latin typeface="+mj-lt"/>
              </a:rPr>
              <a:t>D. Tuy tổ chức còn sơ khai nhưng đã có người đứng đầu.</a:t>
            </a:r>
            <a:endParaRPr lang="en-US" sz="2800" dirty="0">
              <a:latin typeface="+mj-lt"/>
            </a:endParaRPr>
          </a:p>
        </p:txBody>
      </p:sp>
      <p:sp>
        <p:nvSpPr>
          <p:cNvPr id="5" name="Hình Bầu dục 4">
            <a:extLst>
              <a:ext uri="{FF2B5EF4-FFF2-40B4-BE49-F238E27FC236}">
                <a16:creationId xmlns:a16="http://schemas.microsoft.com/office/drawing/2014/main" id="{B566F3AC-B5C9-D5B9-7CE0-F8A3A565314C}"/>
              </a:ext>
            </a:extLst>
          </p:cNvPr>
          <p:cNvSpPr/>
          <p:nvPr/>
        </p:nvSpPr>
        <p:spPr>
          <a:xfrm>
            <a:off x="2092035" y="2937164"/>
            <a:ext cx="429492" cy="4918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A0BC587D-3ED9-42AD-8E3C-E37D299668C0}"/>
              </a:ext>
            </a:extLst>
          </p:cNvPr>
          <p:cNvPicPr>
            <a:picLocks noChangeAspect="1"/>
          </p:cNvPicPr>
          <p:nvPr/>
        </p:nvPicPr>
        <p:blipFill>
          <a:blip r:embed="rId3"/>
          <a:stretch>
            <a:fillRect/>
          </a:stretch>
        </p:blipFill>
        <p:spPr>
          <a:xfrm>
            <a:off x="7887840" y="293571"/>
            <a:ext cx="2456901" cy="1390008"/>
          </a:xfrm>
          <a:prstGeom prst="rect">
            <a:avLst/>
          </a:prstGeom>
        </p:spPr>
      </p:pic>
    </p:spTree>
    <p:extLst>
      <p:ext uri="{BB962C8B-B14F-4D97-AF65-F5344CB8AC3E}">
        <p14:creationId xmlns:p14="http://schemas.microsoft.com/office/powerpoint/2010/main" val="2070023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7586A71-1455-ADA4-D428-F05EC209D2D6}"/>
              </a:ext>
            </a:extLst>
          </p:cNvPr>
          <p:cNvPicPr>
            <a:picLocks noChangeAspect="1"/>
          </p:cNvPicPr>
          <p:nvPr/>
        </p:nvPicPr>
        <p:blipFill>
          <a:blip r:embed="rId2"/>
          <a:stretch>
            <a:fillRect/>
          </a:stretch>
        </p:blipFill>
        <p:spPr>
          <a:xfrm>
            <a:off x="0" y="0"/>
            <a:ext cx="12192000" cy="6858000"/>
          </a:xfrm>
          <a:prstGeom prst="rect">
            <a:avLst/>
          </a:prstGeom>
        </p:spPr>
      </p:pic>
      <p:sp>
        <p:nvSpPr>
          <p:cNvPr id="5" name="Hộp Văn bản 4">
            <a:extLst>
              <a:ext uri="{FF2B5EF4-FFF2-40B4-BE49-F238E27FC236}">
                <a16:creationId xmlns:a16="http://schemas.microsoft.com/office/drawing/2014/main" id="{0711EC4A-71E5-AD7E-9A3C-2242F52C1E18}"/>
              </a:ext>
            </a:extLst>
          </p:cNvPr>
          <p:cNvSpPr txBox="1"/>
          <p:nvPr/>
        </p:nvSpPr>
        <p:spPr>
          <a:xfrm>
            <a:off x="1974272" y="1536174"/>
            <a:ext cx="9746673" cy="3785652"/>
          </a:xfrm>
          <a:prstGeom prst="rect">
            <a:avLst/>
          </a:prstGeom>
          <a:noFill/>
        </p:spPr>
        <p:txBody>
          <a:bodyPr wrap="square">
            <a:spAutoFit/>
          </a:bodyPr>
          <a:lstStyle/>
          <a:p>
            <a:r>
              <a:rPr lang="vi-VN" sz="4000" dirty="0"/>
              <a:t>Câu 4: Một trong những phát minh quan trọng của Người tối cổ là?</a:t>
            </a:r>
          </a:p>
          <a:p>
            <a:r>
              <a:rPr lang="vi-VN" sz="4000" dirty="0"/>
              <a:t>a. Chế tác đồ gốm.</a:t>
            </a:r>
          </a:p>
          <a:p>
            <a:r>
              <a:rPr lang="vi-VN" sz="4000" dirty="0"/>
              <a:t>B. Tạo ra lửa.</a:t>
            </a:r>
          </a:p>
          <a:p>
            <a:r>
              <a:rPr lang="vi-VN" sz="4000" dirty="0"/>
              <a:t>c. Phát hiện ra kim loại.</a:t>
            </a:r>
          </a:p>
          <a:p>
            <a:r>
              <a:rPr lang="vi-VN" sz="4000" dirty="0"/>
              <a:t>d. Chế tạo ra cung tên.</a:t>
            </a:r>
            <a:endParaRPr lang="en-US" sz="4000" dirty="0"/>
          </a:p>
        </p:txBody>
      </p:sp>
      <p:sp>
        <p:nvSpPr>
          <p:cNvPr id="6" name="Hình Bầu dục 5">
            <a:extLst>
              <a:ext uri="{FF2B5EF4-FFF2-40B4-BE49-F238E27FC236}">
                <a16:creationId xmlns:a16="http://schemas.microsoft.com/office/drawing/2014/main" id="{40C81405-5D3B-3510-3879-2D1739E685DA}"/>
              </a:ext>
            </a:extLst>
          </p:cNvPr>
          <p:cNvSpPr/>
          <p:nvPr/>
        </p:nvSpPr>
        <p:spPr>
          <a:xfrm>
            <a:off x="1922318" y="3429000"/>
            <a:ext cx="574964" cy="6442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50E0ED73-83EC-5EBE-F67E-DEF753AB94B5}"/>
              </a:ext>
            </a:extLst>
          </p:cNvPr>
          <p:cNvPicPr>
            <a:picLocks noChangeAspect="1"/>
          </p:cNvPicPr>
          <p:nvPr/>
        </p:nvPicPr>
        <p:blipFill>
          <a:blip r:embed="rId3"/>
          <a:stretch>
            <a:fillRect/>
          </a:stretch>
        </p:blipFill>
        <p:spPr>
          <a:xfrm>
            <a:off x="6585512" y="146166"/>
            <a:ext cx="2456901" cy="1390008"/>
          </a:xfrm>
          <a:prstGeom prst="rect">
            <a:avLst/>
          </a:prstGeom>
        </p:spPr>
      </p:pic>
    </p:spTree>
    <p:extLst>
      <p:ext uri="{BB962C8B-B14F-4D97-AF65-F5344CB8AC3E}">
        <p14:creationId xmlns:p14="http://schemas.microsoft.com/office/powerpoint/2010/main" val="168340769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5147E88-3C82-BBBB-3322-5BA25596729F}"/>
              </a:ext>
            </a:extLst>
          </p:cNvPr>
          <p:cNvPicPr>
            <a:picLocks noChangeAspect="1"/>
          </p:cNvPicPr>
          <p:nvPr/>
        </p:nvPicPr>
        <p:blipFill>
          <a:blip r:embed="rId2"/>
          <a:stretch>
            <a:fillRect/>
          </a:stretch>
        </p:blipFill>
        <p:spPr>
          <a:xfrm>
            <a:off x="0" y="1"/>
            <a:ext cx="12192000" cy="6858000"/>
          </a:xfrm>
          <a:prstGeom prst="rect">
            <a:avLst/>
          </a:prstGeom>
        </p:spPr>
      </p:pic>
      <p:sp>
        <p:nvSpPr>
          <p:cNvPr id="3" name="Hộp Văn bản 2">
            <a:extLst>
              <a:ext uri="{FF2B5EF4-FFF2-40B4-BE49-F238E27FC236}">
                <a16:creationId xmlns:a16="http://schemas.microsoft.com/office/drawing/2014/main" id="{5CFB832D-0BA6-DD90-A9EF-B4E0FA5924B3}"/>
              </a:ext>
            </a:extLst>
          </p:cNvPr>
          <p:cNvSpPr txBox="1"/>
          <p:nvPr/>
        </p:nvSpPr>
        <p:spPr>
          <a:xfrm>
            <a:off x="1690254" y="628233"/>
            <a:ext cx="10141528" cy="2800767"/>
          </a:xfrm>
          <a:prstGeom prst="rect">
            <a:avLst/>
          </a:prstGeom>
          <a:noFill/>
        </p:spPr>
        <p:txBody>
          <a:bodyPr wrap="square" rtlCol="0">
            <a:spAutoFit/>
          </a:bodyPr>
          <a:lstStyle/>
          <a:p>
            <a:pPr algn="ctr"/>
            <a:r>
              <a:rPr lang="vi-VN" sz="4400" dirty="0"/>
              <a:t>Dặn dò </a:t>
            </a:r>
          </a:p>
          <a:p>
            <a:r>
              <a:rPr lang="vi-VN" sz="4400" dirty="0"/>
              <a:t>-Các em về nhà xem trước bài 5:Sự chuyển biến từ xã hội nguyên thủy sang xã hội có giai cấp nhé!</a:t>
            </a:r>
            <a:endParaRPr lang="en-US" sz="4400" dirty="0"/>
          </a:p>
        </p:txBody>
      </p:sp>
    </p:spTree>
    <p:extLst>
      <p:ext uri="{BB962C8B-B14F-4D97-AF65-F5344CB8AC3E}">
        <p14:creationId xmlns:p14="http://schemas.microsoft.com/office/powerpoint/2010/main" val="3151199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EAC0FC0-14A5-4466-07DB-99A4E39F2B8E}"/>
              </a:ext>
            </a:extLst>
          </p:cNvPr>
          <p:cNvPicPr>
            <a:picLocks noChangeAspect="1"/>
          </p:cNvPicPr>
          <p:nvPr/>
        </p:nvPicPr>
        <p:blipFill>
          <a:blip r:embed="rId2"/>
          <a:stretch>
            <a:fillRect/>
          </a:stretch>
        </p:blipFill>
        <p:spPr>
          <a:xfrm>
            <a:off x="0" y="-2"/>
            <a:ext cx="12192000" cy="6858001"/>
          </a:xfrm>
          <a:prstGeom prst="rect">
            <a:avLst/>
          </a:prstGeom>
        </p:spPr>
      </p:pic>
      <p:sp>
        <p:nvSpPr>
          <p:cNvPr id="4" name="Hộp Văn bản 3">
            <a:extLst>
              <a:ext uri="{FF2B5EF4-FFF2-40B4-BE49-F238E27FC236}">
                <a16:creationId xmlns:a16="http://schemas.microsoft.com/office/drawing/2014/main" id="{5DDD16E3-0D1E-E084-4A1E-1DD1F7D10F2F}"/>
              </a:ext>
            </a:extLst>
          </p:cNvPr>
          <p:cNvSpPr txBox="1"/>
          <p:nvPr/>
        </p:nvSpPr>
        <p:spPr>
          <a:xfrm>
            <a:off x="3546764" y="1967345"/>
            <a:ext cx="5902037" cy="1107996"/>
          </a:xfrm>
          <a:prstGeom prst="rect">
            <a:avLst/>
          </a:prstGeom>
          <a:noFill/>
        </p:spPr>
        <p:txBody>
          <a:bodyPr wrap="square" rtlCol="0">
            <a:spAutoFit/>
          </a:bodyPr>
          <a:lstStyle/>
          <a:p>
            <a:r>
              <a:rPr lang="vi-VN" sz="6600" dirty="0"/>
              <a:t>THANK YOU </a:t>
            </a:r>
            <a:endParaRPr lang="en-US" sz="6600" dirty="0"/>
          </a:p>
        </p:txBody>
      </p:sp>
    </p:spTree>
    <p:extLst>
      <p:ext uri="{BB962C8B-B14F-4D97-AF65-F5344CB8AC3E}">
        <p14:creationId xmlns:p14="http://schemas.microsoft.com/office/powerpoint/2010/main" val="377195009"/>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DF25EB-1141-07EF-E14A-F4E56F94F014}"/>
              </a:ext>
            </a:extLst>
          </p:cNvPr>
          <p:cNvSpPr>
            <a:spLocks noGrp="1"/>
          </p:cNvSpPr>
          <p:nvPr>
            <p:ph type="title"/>
          </p:nvPr>
        </p:nvSpPr>
        <p:spPr/>
        <p:txBody>
          <a:bodyPr/>
          <a:lstStyle/>
          <a:p>
            <a:endParaRPr lang="en-US" dirty="0"/>
          </a:p>
        </p:txBody>
      </p:sp>
      <p:pic>
        <p:nvPicPr>
          <p:cNvPr id="3" name="Hình ảnh 2">
            <a:extLst>
              <a:ext uri="{FF2B5EF4-FFF2-40B4-BE49-F238E27FC236}">
                <a16:creationId xmlns:a16="http://schemas.microsoft.com/office/drawing/2014/main" id="{43F542BA-12C6-098C-7081-70E3F9BA4763}"/>
              </a:ext>
            </a:extLst>
          </p:cNvPr>
          <p:cNvPicPr>
            <a:picLocks noChangeAspect="1"/>
          </p:cNvPicPr>
          <p:nvPr/>
        </p:nvPicPr>
        <p:blipFill>
          <a:blip r:embed="rId2"/>
          <a:stretch>
            <a:fillRect/>
          </a:stretch>
        </p:blipFill>
        <p:spPr>
          <a:xfrm>
            <a:off x="0" y="0"/>
            <a:ext cx="12191999" cy="6857999"/>
          </a:xfrm>
          <a:prstGeom prst="rect">
            <a:avLst/>
          </a:prstGeom>
        </p:spPr>
      </p:pic>
      <p:sp>
        <p:nvSpPr>
          <p:cNvPr id="4" name="Hộp Văn bản 3">
            <a:extLst>
              <a:ext uri="{FF2B5EF4-FFF2-40B4-BE49-F238E27FC236}">
                <a16:creationId xmlns:a16="http://schemas.microsoft.com/office/drawing/2014/main" id="{F594B5CD-1E6A-1B26-808D-A9636A9D0E11}"/>
              </a:ext>
            </a:extLst>
          </p:cNvPr>
          <p:cNvSpPr txBox="1"/>
          <p:nvPr/>
        </p:nvSpPr>
        <p:spPr>
          <a:xfrm>
            <a:off x="1524000" y="1619042"/>
            <a:ext cx="11944350" cy="1754326"/>
          </a:xfrm>
          <a:prstGeom prst="rect">
            <a:avLst/>
          </a:prstGeom>
          <a:noFill/>
        </p:spPr>
        <p:txBody>
          <a:bodyPr wrap="square" rtlCol="0">
            <a:spAutoFit/>
          </a:bodyPr>
          <a:lstStyle/>
          <a:p>
            <a:r>
              <a:rPr lang="vi-VN" sz="5400" dirty="0"/>
              <a:t>TRÒ CHƠI </a:t>
            </a:r>
          </a:p>
          <a:p>
            <a:r>
              <a:rPr lang="vi-VN" sz="5400" dirty="0"/>
              <a:t>               TÌM HIỂU LỊCH SỬ </a:t>
            </a:r>
            <a:endParaRPr lang="en-US" sz="5400" dirty="0"/>
          </a:p>
        </p:txBody>
      </p:sp>
    </p:spTree>
    <p:extLst>
      <p:ext uri="{BB962C8B-B14F-4D97-AF65-F5344CB8AC3E}">
        <p14:creationId xmlns:p14="http://schemas.microsoft.com/office/powerpoint/2010/main" val="2450886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9D8C7AF-2BD7-8990-E560-03524080A7B4}"/>
              </a:ext>
            </a:extLst>
          </p:cNvPr>
          <p:cNvSpPr>
            <a:spLocks noGrp="1"/>
          </p:cNvSpPr>
          <p:nvPr>
            <p:ph type="title"/>
          </p:nvPr>
        </p:nvSpPr>
        <p:spPr/>
        <p:txBody>
          <a:bodyPr/>
          <a:lstStyle/>
          <a:p>
            <a:endParaRPr lang="en-US" dirty="0"/>
          </a:p>
        </p:txBody>
      </p:sp>
      <p:pic>
        <p:nvPicPr>
          <p:cNvPr id="3" name="Hình ảnh 2">
            <a:extLst>
              <a:ext uri="{FF2B5EF4-FFF2-40B4-BE49-F238E27FC236}">
                <a16:creationId xmlns:a16="http://schemas.microsoft.com/office/drawing/2014/main" id="{A873527C-980C-0AC3-9FBC-342B7862D0D5}"/>
              </a:ext>
            </a:extLst>
          </p:cNvPr>
          <p:cNvPicPr>
            <a:picLocks noChangeAspect="1"/>
          </p:cNvPicPr>
          <p:nvPr/>
        </p:nvPicPr>
        <p:blipFill>
          <a:blip r:embed="rId4"/>
          <a:stretch>
            <a:fillRect/>
          </a:stretch>
        </p:blipFill>
        <p:spPr>
          <a:xfrm>
            <a:off x="0" y="0"/>
            <a:ext cx="12192000" cy="6858000"/>
          </a:xfrm>
          <a:prstGeom prst="rect">
            <a:avLst/>
          </a:prstGeom>
        </p:spPr>
      </p:pic>
      <p:sp>
        <p:nvSpPr>
          <p:cNvPr id="5" name="Hộp Văn bản 4">
            <a:extLst>
              <a:ext uri="{FF2B5EF4-FFF2-40B4-BE49-F238E27FC236}">
                <a16:creationId xmlns:a16="http://schemas.microsoft.com/office/drawing/2014/main" id="{1722532E-4059-0C5C-05AF-F92909702119}"/>
              </a:ext>
            </a:extLst>
          </p:cNvPr>
          <p:cNvSpPr txBox="1"/>
          <p:nvPr/>
        </p:nvSpPr>
        <p:spPr>
          <a:xfrm>
            <a:off x="1619250" y="1690688"/>
            <a:ext cx="9258300" cy="3170099"/>
          </a:xfrm>
          <a:prstGeom prst="rect">
            <a:avLst/>
          </a:prstGeom>
          <a:noFill/>
        </p:spPr>
        <p:txBody>
          <a:bodyPr wrap="square" rtlCol="0">
            <a:spAutoFit/>
          </a:bodyPr>
          <a:lstStyle/>
          <a:p>
            <a:r>
              <a:rPr lang="vi-VN" sz="4000" b="1" dirty="0"/>
              <a:t>Câu hỏi 1: Trái Đát có dạng hình gì ?</a:t>
            </a:r>
            <a:r>
              <a:rPr lang="vi-VN" sz="4000" dirty="0"/>
              <a:t> </a:t>
            </a:r>
          </a:p>
          <a:p>
            <a:r>
              <a:rPr lang="vi-VN" sz="4000" dirty="0"/>
              <a:t>A. Hình Vuông                           </a:t>
            </a:r>
          </a:p>
          <a:p>
            <a:r>
              <a:rPr lang="vi-VN" sz="4000" dirty="0"/>
              <a:t>B. Hình Tròn </a:t>
            </a:r>
          </a:p>
          <a:p>
            <a:r>
              <a:rPr lang="vi-VN" sz="4000" dirty="0"/>
              <a:t>C. Hình Tam Giác                            </a:t>
            </a:r>
          </a:p>
          <a:p>
            <a:r>
              <a:rPr lang="vi-VN" sz="4000" dirty="0"/>
              <a:t>D. Hình Cầu </a:t>
            </a:r>
            <a:endParaRPr lang="en-US" sz="4000" dirty="0"/>
          </a:p>
        </p:txBody>
      </p:sp>
      <p:sp>
        <p:nvSpPr>
          <p:cNvPr id="6" name="Hình Bầu dục 5">
            <a:extLst>
              <a:ext uri="{FF2B5EF4-FFF2-40B4-BE49-F238E27FC236}">
                <a16:creationId xmlns:a16="http://schemas.microsoft.com/office/drawing/2014/main" id="{B6ACC6A9-B459-FEFA-12C7-CBCB2B7C44FD}"/>
              </a:ext>
            </a:extLst>
          </p:cNvPr>
          <p:cNvSpPr/>
          <p:nvPr/>
        </p:nvSpPr>
        <p:spPr>
          <a:xfrm>
            <a:off x="1638300" y="4210050"/>
            <a:ext cx="514350" cy="514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Quay phim Màn hình 8">
            <a:hlinkClick r:id="" action="ppaction://media"/>
            <a:extLst>
              <a:ext uri="{FF2B5EF4-FFF2-40B4-BE49-F238E27FC236}">
                <a16:creationId xmlns:a16="http://schemas.microsoft.com/office/drawing/2014/main" id="{5A5D3012-F576-87B0-E371-9BF48EC5F0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24850" y="0"/>
            <a:ext cx="3209925" cy="1847850"/>
          </a:xfrm>
          <a:prstGeom prst="rect">
            <a:avLst/>
          </a:prstGeom>
        </p:spPr>
      </p:pic>
    </p:spTree>
    <p:extLst>
      <p:ext uri="{BB962C8B-B14F-4D97-AF65-F5344CB8AC3E}">
        <p14:creationId xmlns:p14="http://schemas.microsoft.com/office/powerpoint/2010/main" val="503035379"/>
      </p:ext>
    </p:extLst>
  </p:cSld>
  <p:clrMapOvr>
    <a:masterClrMapping/>
  </p:clrMapOvr>
  <mc:AlternateContent xmlns:mc="http://schemas.openxmlformats.org/markup-compatibility/2006" xmlns:p14="http://schemas.microsoft.com/office/powerpoint/2010/main">
    <mc:Choice Requires="p14">
      <p:transition spd="slow" p14:dur="1500" advTm="66316">
        <p:split orient="vert"/>
      </p:transition>
    </mc:Choice>
    <mc:Fallback xmlns="">
      <p:transition spd="slow" advTm="6631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0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9D8C7AF-2BD7-8990-E560-03524080A7B4}"/>
              </a:ext>
            </a:extLst>
          </p:cNvPr>
          <p:cNvSpPr>
            <a:spLocks noGrp="1"/>
          </p:cNvSpPr>
          <p:nvPr>
            <p:ph type="title"/>
          </p:nvPr>
        </p:nvSpPr>
        <p:spPr/>
        <p:txBody>
          <a:bodyPr/>
          <a:lstStyle/>
          <a:p>
            <a:endParaRPr lang="en-US" dirty="0"/>
          </a:p>
        </p:txBody>
      </p:sp>
      <p:pic>
        <p:nvPicPr>
          <p:cNvPr id="3" name="Hình ảnh 2">
            <a:extLst>
              <a:ext uri="{FF2B5EF4-FFF2-40B4-BE49-F238E27FC236}">
                <a16:creationId xmlns:a16="http://schemas.microsoft.com/office/drawing/2014/main" id="{A873527C-980C-0AC3-9FBC-342B7862D0D5}"/>
              </a:ext>
            </a:extLst>
          </p:cNvPr>
          <p:cNvPicPr>
            <a:picLocks noChangeAspect="1"/>
          </p:cNvPicPr>
          <p:nvPr/>
        </p:nvPicPr>
        <p:blipFill>
          <a:blip r:embed="rId4"/>
          <a:stretch>
            <a:fillRect/>
          </a:stretch>
        </p:blipFill>
        <p:spPr>
          <a:xfrm>
            <a:off x="0" y="0"/>
            <a:ext cx="12192000" cy="6858000"/>
          </a:xfrm>
          <a:prstGeom prst="rect">
            <a:avLst/>
          </a:prstGeom>
        </p:spPr>
      </p:pic>
      <p:sp>
        <p:nvSpPr>
          <p:cNvPr id="5" name="Hộp Văn bản 4">
            <a:extLst>
              <a:ext uri="{FF2B5EF4-FFF2-40B4-BE49-F238E27FC236}">
                <a16:creationId xmlns:a16="http://schemas.microsoft.com/office/drawing/2014/main" id="{1722532E-4059-0C5C-05AF-F92909702119}"/>
              </a:ext>
            </a:extLst>
          </p:cNvPr>
          <p:cNvSpPr txBox="1"/>
          <p:nvPr/>
        </p:nvSpPr>
        <p:spPr>
          <a:xfrm>
            <a:off x="1619250" y="1690688"/>
            <a:ext cx="9258300" cy="3785652"/>
          </a:xfrm>
          <a:prstGeom prst="rect">
            <a:avLst/>
          </a:prstGeom>
          <a:noFill/>
        </p:spPr>
        <p:txBody>
          <a:bodyPr wrap="square" rtlCol="0">
            <a:spAutoFit/>
          </a:bodyPr>
          <a:lstStyle/>
          <a:p>
            <a:r>
              <a:rPr lang="vi-VN" sz="4000" b="1" dirty="0"/>
              <a:t>Câu hỏi 2: Con Người được con gì tạo ra ?</a:t>
            </a:r>
            <a:r>
              <a:rPr lang="vi-VN" sz="4000" dirty="0"/>
              <a:t> </a:t>
            </a:r>
          </a:p>
          <a:p>
            <a:pPr marL="742950" indent="-742950">
              <a:buAutoNum type="alphaUcPeriod"/>
            </a:pPr>
            <a:r>
              <a:rPr lang="vi-VN" sz="4000" dirty="0"/>
              <a:t>Con Vượn Người</a:t>
            </a:r>
          </a:p>
          <a:p>
            <a:pPr marL="742950" indent="-742950">
              <a:buAutoNum type="alphaUcPeriod"/>
            </a:pPr>
            <a:r>
              <a:rPr lang="vi-VN" sz="4000" dirty="0"/>
              <a:t>Con Dê</a:t>
            </a:r>
          </a:p>
          <a:p>
            <a:pPr marL="742950" indent="-742950">
              <a:buAutoNum type="alphaUcPeriod"/>
            </a:pPr>
            <a:r>
              <a:rPr lang="vi-VN" sz="4000" dirty="0"/>
              <a:t>Con Chó</a:t>
            </a:r>
          </a:p>
          <a:p>
            <a:pPr marL="742950" indent="-742950">
              <a:buAutoNum type="alphaUcPeriod"/>
            </a:pPr>
            <a:r>
              <a:rPr lang="vi-VN" sz="4000" dirty="0"/>
              <a:t>Con Bò</a:t>
            </a:r>
            <a:endParaRPr lang="en-US" sz="4000" dirty="0"/>
          </a:p>
        </p:txBody>
      </p:sp>
      <p:sp>
        <p:nvSpPr>
          <p:cNvPr id="6" name="Hình Bầu dục 5">
            <a:extLst>
              <a:ext uri="{FF2B5EF4-FFF2-40B4-BE49-F238E27FC236}">
                <a16:creationId xmlns:a16="http://schemas.microsoft.com/office/drawing/2014/main" id="{B6ACC6A9-B459-FEFA-12C7-CBCB2B7C44FD}"/>
              </a:ext>
            </a:extLst>
          </p:cNvPr>
          <p:cNvSpPr/>
          <p:nvPr/>
        </p:nvSpPr>
        <p:spPr>
          <a:xfrm>
            <a:off x="1619250" y="3069164"/>
            <a:ext cx="514350" cy="514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Quay phim Màn hình 8">
            <a:hlinkClick r:id="" action="ppaction://media"/>
            <a:extLst>
              <a:ext uri="{FF2B5EF4-FFF2-40B4-BE49-F238E27FC236}">
                <a16:creationId xmlns:a16="http://schemas.microsoft.com/office/drawing/2014/main" id="{785CFDBD-64E7-074A-FD85-E267CD028F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24850" y="0"/>
            <a:ext cx="3209925" cy="1847850"/>
          </a:xfrm>
          <a:prstGeom prst="rect">
            <a:avLst/>
          </a:prstGeom>
        </p:spPr>
      </p:pic>
    </p:spTree>
    <p:extLst>
      <p:ext uri="{BB962C8B-B14F-4D97-AF65-F5344CB8AC3E}">
        <p14:creationId xmlns:p14="http://schemas.microsoft.com/office/powerpoint/2010/main" val="804030650"/>
      </p:ext>
    </p:extLst>
  </p:cSld>
  <p:clrMapOvr>
    <a:masterClrMapping/>
  </p:clrMapOvr>
  <mc:AlternateContent xmlns:mc="http://schemas.openxmlformats.org/markup-compatibility/2006" xmlns:p14="http://schemas.microsoft.com/office/powerpoint/2010/main">
    <mc:Choice Requires="p14">
      <p:transition spd="slow" p14:dur="2000" advTm="66316"/>
    </mc:Choice>
    <mc:Fallback xmlns="">
      <p:transition spd="slow" advTm="6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100000">
                <p:cTn id="23" fill="hold" display="0">
                  <p:stCondLst>
                    <p:cond delay="indefinite"/>
                  </p:stCondLst>
                </p:cTn>
                <p:tgtEl>
                  <p:spTgt spid="4"/>
                </p:tgtEl>
              </p:cMediaNode>
            </p:video>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9D8C7AF-2BD7-8990-E560-03524080A7B4}"/>
              </a:ext>
            </a:extLst>
          </p:cNvPr>
          <p:cNvSpPr>
            <a:spLocks noGrp="1"/>
          </p:cNvSpPr>
          <p:nvPr>
            <p:ph type="title"/>
          </p:nvPr>
        </p:nvSpPr>
        <p:spPr/>
        <p:txBody>
          <a:bodyPr/>
          <a:lstStyle/>
          <a:p>
            <a:endParaRPr lang="en-US" dirty="0"/>
          </a:p>
        </p:txBody>
      </p:sp>
      <p:pic>
        <p:nvPicPr>
          <p:cNvPr id="3" name="Hình ảnh 2">
            <a:extLst>
              <a:ext uri="{FF2B5EF4-FFF2-40B4-BE49-F238E27FC236}">
                <a16:creationId xmlns:a16="http://schemas.microsoft.com/office/drawing/2014/main" id="{A873527C-980C-0AC3-9FBC-342B7862D0D5}"/>
              </a:ext>
            </a:extLst>
          </p:cNvPr>
          <p:cNvPicPr>
            <a:picLocks noChangeAspect="1"/>
          </p:cNvPicPr>
          <p:nvPr/>
        </p:nvPicPr>
        <p:blipFill>
          <a:blip r:embed="rId4"/>
          <a:stretch>
            <a:fillRect/>
          </a:stretch>
        </p:blipFill>
        <p:spPr>
          <a:xfrm>
            <a:off x="0" y="0"/>
            <a:ext cx="12192000" cy="6858000"/>
          </a:xfrm>
          <a:prstGeom prst="rect">
            <a:avLst/>
          </a:prstGeom>
        </p:spPr>
      </p:pic>
      <p:sp>
        <p:nvSpPr>
          <p:cNvPr id="5" name="Hộp Văn bản 4">
            <a:extLst>
              <a:ext uri="{FF2B5EF4-FFF2-40B4-BE49-F238E27FC236}">
                <a16:creationId xmlns:a16="http://schemas.microsoft.com/office/drawing/2014/main" id="{1722532E-4059-0C5C-05AF-F92909702119}"/>
              </a:ext>
            </a:extLst>
          </p:cNvPr>
          <p:cNvSpPr txBox="1"/>
          <p:nvPr/>
        </p:nvSpPr>
        <p:spPr>
          <a:xfrm>
            <a:off x="1619250" y="1690688"/>
            <a:ext cx="9258300" cy="3170099"/>
          </a:xfrm>
          <a:prstGeom prst="rect">
            <a:avLst/>
          </a:prstGeom>
          <a:noFill/>
        </p:spPr>
        <p:txBody>
          <a:bodyPr wrap="square" rtlCol="0">
            <a:spAutoFit/>
          </a:bodyPr>
          <a:lstStyle/>
          <a:p>
            <a:r>
              <a:rPr lang="vi-VN" sz="4000" b="1" dirty="0"/>
              <a:t>Câu hỏi 3:Tây là bên tay nào ?</a:t>
            </a:r>
          </a:p>
          <a:p>
            <a:pPr marL="742950" indent="-742950">
              <a:buAutoNum type="alphaUcPeriod"/>
            </a:pPr>
            <a:r>
              <a:rPr lang="vi-VN" sz="4000" b="1" dirty="0"/>
              <a:t>Phải </a:t>
            </a:r>
          </a:p>
          <a:p>
            <a:pPr marL="742950" indent="-742950">
              <a:buAutoNum type="alphaUcPeriod"/>
            </a:pPr>
            <a:r>
              <a:rPr lang="vi-VN" sz="4000" b="1" dirty="0"/>
              <a:t>Trên</a:t>
            </a:r>
          </a:p>
          <a:p>
            <a:pPr marL="742950" indent="-742950">
              <a:buAutoNum type="alphaUcPeriod"/>
            </a:pPr>
            <a:r>
              <a:rPr lang="vi-VN" sz="4000" b="1" dirty="0"/>
              <a:t>Trái </a:t>
            </a:r>
          </a:p>
          <a:p>
            <a:pPr marL="742950" indent="-742950">
              <a:buAutoNum type="alphaUcPeriod"/>
            </a:pPr>
            <a:r>
              <a:rPr lang="vi-VN" sz="4000" b="1" dirty="0"/>
              <a:t>Dưới</a:t>
            </a:r>
            <a:r>
              <a:rPr lang="vi-VN" sz="4000" dirty="0"/>
              <a:t> </a:t>
            </a:r>
          </a:p>
        </p:txBody>
      </p:sp>
      <p:sp>
        <p:nvSpPr>
          <p:cNvPr id="6" name="Hình Bầu dục 5">
            <a:extLst>
              <a:ext uri="{FF2B5EF4-FFF2-40B4-BE49-F238E27FC236}">
                <a16:creationId xmlns:a16="http://schemas.microsoft.com/office/drawing/2014/main" id="{B6ACC6A9-B459-FEFA-12C7-CBCB2B7C44FD}"/>
              </a:ext>
            </a:extLst>
          </p:cNvPr>
          <p:cNvSpPr/>
          <p:nvPr/>
        </p:nvSpPr>
        <p:spPr>
          <a:xfrm>
            <a:off x="1619250" y="3069164"/>
            <a:ext cx="514350" cy="514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Quay phim Màn hình 8">
            <a:hlinkClick r:id="" action="ppaction://media"/>
            <a:extLst>
              <a:ext uri="{FF2B5EF4-FFF2-40B4-BE49-F238E27FC236}">
                <a16:creationId xmlns:a16="http://schemas.microsoft.com/office/drawing/2014/main" id="{0A7EB121-F8EA-BD0B-B198-D0A6EC8461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24850" y="0"/>
            <a:ext cx="3209925" cy="1847850"/>
          </a:xfrm>
          <a:prstGeom prst="rect">
            <a:avLst/>
          </a:prstGeom>
        </p:spPr>
      </p:pic>
    </p:spTree>
    <p:extLst>
      <p:ext uri="{BB962C8B-B14F-4D97-AF65-F5344CB8AC3E}">
        <p14:creationId xmlns:p14="http://schemas.microsoft.com/office/powerpoint/2010/main" val="2904181750"/>
      </p:ext>
    </p:extLst>
  </p:cSld>
  <p:clrMapOvr>
    <a:masterClrMapping/>
  </p:clrMapOvr>
  <mc:AlternateContent xmlns:mc="http://schemas.openxmlformats.org/markup-compatibility/2006" xmlns:p14="http://schemas.microsoft.com/office/powerpoint/2010/main">
    <mc:Choice Requires="p14">
      <p:transition spd="slow" p14:dur="2000" advTm="66316"/>
    </mc:Choice>
    <mc:Fallback xmlns="">
      <p:transition spd="slow" advTm="6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100000">
                <p:cTn id="23" fill="hold" display="0">
                  <p:stCondLst>
                    <p:cond delay="indefinite"/>
                  </p:stCondLst>
                </p:cTn>
                <p:tgtEl>
                  <p:spTgt spid="4"/>
                </p:tgtEl>
              </p:cMediaNode>
            </p:video>
          </p:childTnLst>
        </p:cTn>
      </p:par>
    </p:tnLst>
    <p:bldLst>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9D8C7AF-2BD7-8990-E560-03524080A7B4}"/>
              </a:ext>
            </a:extLst>
          </p:cNvPr>
          <p:cNvSpPr>
            <a:spLocks noGrp="1"/>
          </p:cNvSpPr>
          <p:nvPr>
            <p:ph type="title"/>
          </p:nvPr>
        </p:nvSpPr>
        <p:spPr/>
        <p:txBody>
          <a:bodyPr/>
          <a:lstStyle/>
          <a:p>
            <a:endParaRPr lang="en-US" dirty="0"/>
          </a:p>
        </p:txBody>
      </p:sp>
      <p:pic>
        <p:nvPicPr>
          <p:cNvPr id="3" name="Hình ảnh 2">
            <a:extLst>
              <a:ext uri="{FF2B5EF4-FFF2-40B4-BE49-F238E27FC236}">
                <a16:creationId xmlns:a16="http://schemas.microsoft.com/office/drawing/2014/main" id="{A873527C-980C-0AC3-9FBC-342B7862D0D5}"/>
              </a:ext>
            </a:extLst>
          </p:cNvPr>
          <p:cNvPicPr>
            <a:picLocks noChangeAspect="1"/>
          </p:cNvPicPr>
          <p:nvPr/>
        </p:nvPicPr>
        <p:blipFill>
          <a:blip r:embed="rId4"/>
          <a:stretch>
            <a:fillRect/>
          </a:stretch>
        </p:blipFill>
        <p:spPr>
          <a:xfrm>
            <a:off x="0" y="0"/>
            <a:ext cx="12192000" cy="6858000"/>
          </a:xfrm>
          <a:prstGeom prst="rect">
            <a:avLst/>
          </a:prstGeom>
        </p:spPr>
      </p:pic>
      <p:sp>
        <p:nvSpPr>
          <p:cNvPr id="5" name="Hộp Văn bản 4">
            <a:extLst>
              <a:ext uri="{FF2B5EF4-FFF2-40B4-BE49-F238E27FC236}">
                <a16:creationId xmlns:a16="http://schemas.microsoft.com/office/drawing/2014/main" id="{1722532E-4059-0C5C-05AF-F92909702119}"/>
              </a:ext>
            </a:extLst>
          </p:cNvPr>
          <p:cNvSpPr txBox="1"/>
          <p:nvPr/>
        </p:nvSpPr>
        <p:spPr>
          <a:xfrm>
            <a:off x="1619250" y="1690688"/>
            <a:ext cx="9258300" cy="3785652"/>
          </a:xfrm>
          <a:prstGeom prst="rect">
            <a:avLst/>
          </a:prstGeom>
          <a:noFill/>
        </p:spPr>
        <p:txBody>
          <a:bodyPr wrap="square" rtlCol="0">
            <a:spAutoFit/>
          </a:bodyPr>
          <a:lstStyle/>
          <a:p>
            <a:r>
              <a:rPr lang="vi-VN" sz="4000" b="1" dirty="0"/>
              <a:t>Câu hỏi 4: Châu Phi có con sông nào chảy qua ?</a:t>
            </a:r>
          </a:p>
          <a:p>
            <a:pPr marL="742950" indent="-742950">
              <a:buAutoNum type="alphaUcPeriod"/>
            </a:pPr>
            <a:r>
              <a:rPr lang="vi-VN" sz="4000" b="1" dirty="0"/>
              <a:t>Sông Nin</a:t>
            </a:r>
          </a:p>
          <a:p>
            <a:pPr marL="742950" indent="-742950">
              <a:buAutoNum type="alphaUcPeriod"/>
            </a:pPr>
            <a:r>
              <a:rPr lang="vi-VN" sz="4000" b="1" dirty="0"/>
              <a:t>Sông Đồng Nai</a:t>
            </a:r>
          </a:p>
          <a:p>
            <a:pPr marL="742950" indent="-742950">
              <a:buAutoNum type="alphaUcPeriod"/>
            </a:pPr>
            <a:r>
              <a:rPr lang="vi-VN" sz="4000" b="1" dirty="0"/>
              <a:t>Sông Hồng</a:t>
            </a:r>
          </a:p>
          <a:p>
            <a:pPr marL="742950" indent="-742950">
              <a:buAutoNum type="alphaUcPeriod"/>
            </a:pPr>
            <a:r>
              <a:rPr lang="vi-VN" sz="4000" b="1" dirty="0"/>
              <a:t>Sông Hậu Giang </a:t>
            </a:r>
          </a:p>
        </p:txBody>
      </p:sp>
      <p:sp>
        <p:nvSpPr>
          <p:cNvPr id="6" name="Hình Bầu dục 5">
            <a:extLst>
              <a:ext uri="{FF2B5EF4-FFF2-40B4-BE49-F238E27FC236}">
                <a16:creationId xmlns:a16="http://schemas.microsoft.com/office/drawing/2014/main" id="{B6ACC6A9-B459-FEFA-12C7-CBCB2B7C44FD}"/>
              </a:ext>
            </a:extLst>
          </p:cNvPr>
          <p:cNvSpPr/>
          <p:nvPr/>
        </p:nvSpPr>
        <p:spPr>
          <a:xfrm>
            <a:off x="1619250" y="3069164"/>
            <a:ext cx="514350" cy="514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Quay phim Màn hình 8">
            <a:hlinkClick r:id="" action="ppaction://media"/>
            <a:extLst>
              <a:ext uri="{FF2B5EF4-FFF2-40B4-BE49-F238E27FC236}">
                <a16:creationId xmlns:a16="http://schemas.microsoft.com/office/drawing/2014/main" id="{86ED5A5C-6F78-06BA-0F7C-9F07280FE65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24850" y="0"/>
            <a:ext cx="3209925" cy="1847850"/>
          </a:xfrm>
          <a:prstGeom prst="rect">
            <a:avLst/>
          </a:prstGeom>
        </p:spPr>
      </p:pic>
    </p:spTree>
    <p:extLst>
      <p:ext uri="{BB962C8B-B14F-4D97-AF65-F5344CB8AC3E}">
        <p14:creationId xmlns:p14="http://schemas.microsoft.com/office/powerpoint/2010/main" val="3915936381"/>
      </p:ext>
    </p:extLst>
  </p:cSld>
  <p:clrMapOvr>
    <a:masterClrMapping/>
  </p:clrMapOvr>
  <mc:AlternateContent xmlns:mc="http://schemas.openxmlformats.org/markup-compatibility/2006" xmlns:p14="http://schemas.microsoft.com/office/powerpoint/2010/main">
    <mc:Choice Requires="p14">
      <p:transition spd="slow" p14:dur="2000" advTm="66316"/>
    </mc:Choice>
    <mc:Fallback xmlns="">
      <p:transition spd="slow" advTm="6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100000">
                <p:cTn id="23" fill="hold" display="0">
                  <p:stCondLst>
                    <p:cond delay="indefinite"/>
                  </p:stCondLst>
                </p:cTn>
                <p:tgtEl>
                  <p:spTgt spid="4"/>
                </p:tgtEl>
              </p:cMediaNode>
            </p:video>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9D8C7AF-2BD7-8990-E560-03524080A7B4}"/>
              </a:ext>
            </a:extLst>
          </p:cNvPr>
          <p:cNvSpPr>
            <a:spLocks noGrp="1"/>
          </p:cNvSpPr>
          <p:nvPr>
            <p:ph type="title"/>
          </p:nvPr>
        </p:nvSpPr>
        <p:spPr/>
        <p:txBody>
          <a:bodyPr/>
          <a:lstStyle/>
          <a:p>
            <a:endParaRPr lang="en-US" dirty="0"/>
          </a:p>
        </p:txBody>
      </p:sp>
      <p:pic>
        <p:nvPicPr>
          <p:cNvPr id="3" name="Hình ảnh 2">
            <a:extLst>
              <a:ext uri="{FF2B5EF4-FFF2-40B4-BE49-F238E27FC236}">
                <a16:creationId xmlns:a16="http://schemas.microsoft.com/office/drawing/2014/main" id="{0F50EF15-6B68-080C-E410-EB665B033B36}"/>
              </a:ext>
            </a:extLst>
          </p:cNvPr>
          <p:cNvPicPr>
            <a:picLocks noChangeAspect="1"/>
          </p:cNvPicPr>
          <p:nvPr/>
        </p:nvPicPr>
        <p:blipFill>
          <a:blip r:embed="rId2"/>
          <a:stretch>
            <a:fillRect/>
          </a:stretch>
        </p:blipFill>
        <p:spPr>
          <a:xfrm>
            <a:off x="1" y="-39578"/>
            <a:ext cx="12192000" cy="6937154"/>
          </a:xfrm>
          <a:prstGeom prst="rect">
            <a:avLst/>
          </a:prstGeom>
        </p:spPr>
      </p:pic>
      <p:sp>
        <p:nvSpPr>
          <p:cNvPr id="4" name="Hộp Văn bản 3">
            <a:extLst>
              <a:ext uri="{FF2B5EF4-FFF2-40B4-BE49-F238E27FC236}">
                <a16:creationId xmlns:a16="http://schemas.microsoft.com/office/drawing/2014/main" id="{850F0F0E-14A1-212E-B3F3-45CF15179244}"/>
              </a:ext>
            </a:extLst>
          </p:cNvPr>
          <p:cNvSpPr txBox="1"/>
          <p:nvPr/>
        </p:nvSpPr>
        <p:spPr>
          <a:xfrm>
            <a:off x="1619250" y="647700"/>
            <a:ext cx="8705850" cy="1477328"/>
          </a:xfrm>
          <a:prstGeom prst="rect">
            <a:avLst/>
          </a:prstGeom>
          <a:noFill/>
        </p:spPr>
        <p:txBody>
          <a:bodyPr wrap="square" rtlCol="0">
            <a:spAutoFit/>
          </a:bodyPr>
          <a:lstStyle/>
          <a:p>
            <a:r>
              <a:rPr lang="vi-VN" sz="3600" b="1" u="sng" dirty="0">
                <a:solidFill>
                  <a:schemeClr val="accent2">
                    <a:lumMod val="20000"/>
                    <a:lumOff val="80000"/>
                  </a:schemeClr>
                </a:solidFill>
                <a:latin typeface="+mj-lt"/>
              </a:rPr>
              <a:t>TIẾT </a:t>
            </a:r>
            <a:r>
              <a:rPr lang="vi-VN" sz="3600" i="1" u="sng" dirty="0">
                <a:solidFill>
                  <a:schemeClr val="accent2">
                    <a:lumMod val="20000"/>
                    <a:lumOff val="80000"/>
                  </a:schemeClr>
                </a:solidFill>
                <a:latin typeface="+mj-lt"/>
              </a:rPr>
              <a:t>14-15</a:t>
            </a:r>
            <a:r>
              <a:rPr lang="vi-VN" sz="3600" i="1" dirty="0">
                <a:solidFill>
                  <a:schemeClr val="accent2">
                    <a:lumMod val="20000"/>
                    <a:lumOff val="80000"/>
                  </a:schemeClr>
                </a:solidFill>
                <a:latin typeface="+mj-lt"/>
              </a:rPr>
              <a:t>                </a:t>
            </a:r>
            <a:r>
              <a:rPr lang="vi-VN" sz="3600" i="1" u="sng" dirty="0">
                <a:solidFill>
                  <a:schemeClr val="accent2">
                    <a:lumMod val="20000"/>
                    <a:lumOff val="80000"/>
                  </a:schemeClr>
                </a:solidFill>
                <a:latin typeface="+mj-lt"/>
              </a:rPr>
              <a:t> Bài 5</a:t>
            </a:r>
            <a:endParaRPr lang="vi-VN" sz="3600" b="1" u="sng" dirty="0">
              <a:solidFill>
                <a:schemeClr val="accent2">
                  <a:lumMod val="20000"/>
                  <a:lumOff val="80000"/>
                </a:schemeClr>
              </a:solidFill>
              <a:latin typeface="+mj-lt"/>
            </a:endParaRPr>
          </a:p>
          <a:p>
            <a:pPr algn="ctr"/>
            <a:r>
              <a:rPr lang="vi-VN" sz="3600" b="1" dirty="0">
                <a:solidFill>
                  <a:schemeClr val="accent2">
                    <a:lumMod val="20000"/>
                    <a:lumOff val="80000"/>
                  </a:schemeClr>
                </a:solidFill>
                <a:latin typeface="+mj-lt"/>
              </a:rPr>
              <a:t>XÃ HỘI LOÀI NGƯỜI NGUYÊN THỦY </a:t>
            </a:r>
          </a:p>
          <a:p>
            <a:pPr algn="ctr"/>
            <a:endParaRPr lang="en-US" dirty="0"/>
          </a:p>
        </p:txBody>
      </p:sp>
    </p:spTree>
    <p:extLst>
      <p:ext uri="{BB962C8B-B14F-4D97-AF65-F5344CB8AC3E}">
        <p14:creationId xmlns:p14="http://schemas.microsoft.com/office/powerpoint/2010/main" val="333496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C04737-C0F1-EA35-59CC-ECF67EE06AB9}"/>
              </a:ext>
            </a:extLst>
          </p:cNvPr>
          <p:cNvSpPr>
            <a:spLocks noGrp="1"/>
          </p:cNvSpPr>
          <p:nvPr>
            <p:ph type="title"/>
          </p:nvPr>
        </p:nvSpPr>
        <p:spPr/>
        <p:txBody>
          <a:bodyPr/>
          <a:lstStyle/>
          <a:p>
            <a:endParaRPr lang="en-US"/>
          </a:p>
        </p:txBody>
      </p:sp>
      <p:pic>
        <p:nvPicPr>
          <p:cNvPr id="3" name="Hình ảnh 2">
            <a:extLst>
              <a:ext uri="{FF2B5EF4-FFF2-40B4-BE49-F238E27FC236}">
                <a16:creationId xmlns:a16="http://schemas.microsoft.com/office/drawing/2014/main" id="{3FB43125-7BBE-98B1-28E2-F16A5899AB10}"/>
              </a:ext>
            </a:extLst>
          </p:cNvPr>
          <p:cNvPicPr>
            <a:picLocks noChangeAspect="1"/>
          </p:cNvPicPr>
          <p:nvPr/>
        </p:nvPicPr>
        <p:blipFill>
          <a:blip r:embed="rId2"/>
          <a:stretch>
            <a:fillRect/>
          </a:stretch>
        </p:blipFill>
        <p:spPr>
          <a:xfrm>
            <a:off x="1" y="1"/>
            <a:ext cx="12192000" cy="6858000"/>
          </a:xfrm>
          <a:prstGeom prst="rect">
            <a:avLst/>
          </a:prstGeom>
        </p:spPr>
      </p:pic>
      <p:sp>
        <p:nvSpPr>
          <p:cNvPr id="5" name="Hình chữ nhật: Góc Tròn 4">
            <a:extLst>
              <a:ext uri="{FF2B5EF4-FFF2-40B4-BE49-F238E27FC236}">
                <a16:creationId xmlns:a16="http://schemas.microsoft.com/office/drawing/2014/main" id="{5CDA2CAE-10B8-8E0F-4817-C61FCFFC1FA7}"/>
              </a:ext>
            </a:extLst>
          </p:cNvPr>
          <p:cNvSpPr/>
          <p:nvPr/>
        </p:nvSpPr>
        <p:spPr>
          <a:xfrm>
            <a:off x="4053509" y="914400"/>
            <a:ext cx="3737113" cy="10931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ln w="22225">
                  <a:solidFill>
                    <a:schemeClr val="accent2"/>
                  </a:solidFill>
                  <a:prstDash val="solid"/>
                </a:ln>
                <a:solidFill>
                  <a:schemeClr val="accent2">
                    <a:lumMod val="40000"/>
                    <a:lumOff val="60000"/>
                  </a:schemeClr>
                </a:solidFill>
              </a:rPr>
              <a:t>NỘI DUNG </a:t>
            </a:r>
            <a:endParaRPr lang="en-US" sz="4400" b="1" dirty="0">
              <a:ln w="22225">
                <a:solidFill>
                  <a:schemeClr val="accent2"/>
                </a:solidFill>
                <a:prstDash val="solid"/>
              </a:ln>
              <a:solidFill>
                <a:schemeClr val="accent2">
                  <a:lumMod val="40000"/>
                  <a:lumOff val="60000"/>
                </a:schemeClr>
              </a:solidFill>
            </a:endParaRPr>
          </a:p>
        </p:txBody>
      </p:sp>
      <p:graphicFrame>
        <p:nvGraphicFramePr>
          <p:cNvPr id="7" name="Sơ đồ 6">
            <a:extLst>
              <a:ext uri="{FF2B5EF4-FFF2-40B4-BE49-F238E27FC236}">
                <a16:creationId xmlns:a16="http://schemas.microsoft.com/office/drawing/2014/main" id="{2FB1F14D-11DB-9775-50BB-0F15367A5BBF}"/>
              </a:ext>
            </a:extLst>
          </p:cNvPr>
          <p:cNvGraphicFramePr/>
          <p:nvPr>
            <p:extLst>
              <p:ext uri="{D42A27DB-BD31-4B8C-83A1-F6EECF244321}">
                <p14:modId xmlns:p14="http://schemas.microsoft.com/office/powerpoint/2010/main" val="2272839132"/>
              </p:ext>
            </p:extLst>
          </p:nvPr>
        </p:nvGraphicFramePr>
        <p:xfrm>
          <a:off x="2133600" y="2158377"/>
          <a:ext cx="7951304" cy="2956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807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7" grpId="0">
        <p:bldAsOne/>
      </p:bldGraphic>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833</Words>
  <Application>Microsoft Office PowerPoint</Application>
  <PresentationFormat>Màn hình rộng</PresentationFormat>
  <Paragraphs>83</Paragraphs>
  <Slides>23</Slides>
  <Notes>0</Notes>
  <HiddenSlides>0</HiddenSlides>
  <MMClips>7</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23</vt:i4>
      </vt:variant>
    </vt:vector>
  </HeadingPairs>
  <TitlesOfParts>
    <vt:vector size="28" baseType="lpstr">
      <vt:lpstr>Arial</vt:lpstr>
      <vt:lpstr>Calibri</vt:lpstr>
      <vt:lpstr>Calibri Light</vt:lpstr>
      <vt:lpstr>Times New Roman</vt:lpstr>
      <vt:lpstr>Chủ đề Office</vt:lpstr>
      <vt:lpstr>Chào mừng các con đến với tiết học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con đến với tiết học</dc:title>
  <dc:creator>Hoàng phát Vũ</dc:creator>
  <cp:lastModifiedBy>Hoàng phát Vũ</cp:lastModifiedBy>
  <cp:revision>5</cp:revision>
  <dcterms:created xsi:type="dcterms:W3CDTF">2023-10-26T03:38:01Z</dcterms:created>
  <dcterms:modified xsi:type="dcterms:W3CDTF">2023-10-30T03:36:23Z</dcterms:modified>
</cp:coreProperties>
</file>