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5" r:id="rId1"/>
  </p:sldMasterIdLst>
  <p:notesMasterIdLst>
    <p:notesMasterId r:id="rId17"/>
  </p:notesMasterIdLst>
  <p:sldIdLst>
    <p:sldId id="287" r:id="rId2"/>
    <p:sldId id="284" r:id="rId3"/>
    <p:sldId id="263" r:id="rId4"/>
    <p:sldId id="288" r:id="rId5"/>
    <p:sldId id="266" r:id="rId6"/>
    <p:sldId id="292" r:id="rId7"/>
    <p:sldId id="289" r:id="rId8"/>
    <p:sldId id="294" r:id="rId9"/>
    <p:sldId id="295" r:id="rId10"/>
    <p:sldId id="297" r:id="rId11"/>
    <p:sldId id="290" r:id="rId12"/>
    <p:sldId id="280" r:id="rId13"/>
    <p:sldId id="274" r:id="rId14"/>
    <p:sldId id="275" r:id="rId15"/>
    <p:sldId id="27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60" autoAdjust="0"/>
    <p:restoredTop sz="94660"/>
  </p:normalViewPr>
  <p:slideViewPr>
    <p:cSldViewPr snapToGrid="0">
      <p:cViewPr>
        <p:scale>
          <a:sx n="78" d="100"/>
          <a:sy n="78" d="100"/>
        </p:scale>
        <p:origin x="-42" y="-7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D2C262-9851-4A92-9FB6-02F3403F6CF4}"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B42346-660E-47AA-A004-77B5D7BA871E}" type="slidenum">
              <a:rPr lang="en-US" smtClean="0"/>
              <a:t>‹#›</a:t>
            </a:fld>
            <a:endParaRPr lang="en-US"/>
          </a:p>
        </p:txBody>
      </p:sp>
    </p:spTree>
    <p:extLst>
      <p:ext uri="{BB962C8B-B14F-4D97-AF65-F5344CB8AC3E}">
        <p14:creationId xmlns:p14="http://schemas.microsoft.com/office/powerpoint/2010/main" val="3959854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AB7811-4EAA-487E-A884-87E94170952A}"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1822253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AB7811-4EAA-487E-A884-87E94170952A}"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1752509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AB7811-4EAA-487E-A884-87E94170952A}"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3976944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AB7811-4EAA-487E-A884-87E94170952A}"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3485082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AB7811-4EAA-487E-A884-87E94170952A}"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1819763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AB7811-4EAA-487E-A884-87E94170952A}"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440467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AB7811-4EAA-487E-A884-87E94170952A}"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831504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AB7811-4EAA-487E-A884-87E94170952A}"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3516616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AB7811-4EAA-487E-A884-87E94170952A}"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2584239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AB7811-4EAA-487E-A884-87E94170952A}"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2067060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AB7811-4EAA-487E-A884-87E94170952A}"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CA3EA-EF87-48AF-9BF1-B01735F2D4CB}" type="slidenum">
              <a:rPr lang="en-US" smtClean="0"/>
              <a:t>‹#›</a:t>
            </a:fld>
            <a:endParaRPr lang="en-US"/>
          </a:p>
        </p:txBody>
      </p:sp>
    </p:spTree>
    <p:extLst>
      <p:ext uri="{BB962C8B-B14F-4D97-AF65-F5344CB8AC3E}">
        <p14:creationId xmlns:p14="http://schemas.microsoft.com/office/powerpoint/2010/main" val="2584106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AB7811-4EAA-487E-A884-87E94170952A}" type="datetimeFigureOut">
              <a:rPr lang="en-US" smtClean="0"/>
              <a:t>8/7/2023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CA3EA-EF87-48AF-9BF1-B01735F2D4CB}" type="slidenum">
              <a:rPr lang="en-US" smtClean="0"/>
              <a:t>‹#›</a:t>
            </a:fld>
            <a:endParaRPr lang="en-US"/>
          </a:p>
        </p:txBody>
      </p:sp>
    </p:spTree>
    <p:extLst>
      <p:ext uri="{BB962C8B-B14F-4D97-AF65-F5344CB8AC3E}">
        <p14:creationId xmlns:p14="http://schemas.microsoft.com/office/powerpoint/2010/main" val="3342931723"/>
      </p:ext>
    </p:extLst>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0" y="2109216"/>
            <a:ext cx="9009888" cy="1015663"/>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0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TẠI SAO CẦN HỌC </a:t>
            </a:r>
            <a:r>
              <a:rPr lang="en-US" sz="60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ĐỊA </a:t>
            </a:r>
            <a:r>
              <a:rPr lang="en-US" sz="60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LÝ</a:t>
            </a:r>
            <a:endParaRPr lang="en-US" sz="60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Rectangle 4"/>
          <p:cNvSpPr/>
          <p:nvPr/>
        </p:nvSpPr>
        <p:spPr>
          <a:xfrm>
            <a:off x="4397458" y="656206"/>
            <a:ext cx="339708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a:solidFill>
                  <a:srgbClr val="FF0000"/>
                </a:solidFill>
              </a:rPr>
              <a:t>Bài mở đầu</a:t>
            </a:r>
            <a:endParaRPr lang="en-US" sz="5400">
              <a:solidFill>
                <a:srgbClr val="FF0000"/>
              </a:solidFill>
            </a:endParaRPr>
          </a:p>
        </p:txBody>
      </p:sp>
    </p:spTree>
    <p:extLst>
      <p:ext uri="{BB962C8B-B14F-4D97-AF65-F5344CB8AC3E}">
        <p14:creationId xmlns:p14="http://schemas.microsoft.com/office/powerpoint/2010/main" val="41993524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a:spLocks noChangeArrowheads="1"/>
          </p:cNvSpPr>
          <p:nvPr/>
        </p:nvSpPr>
        <p:spPr bwMode="auto">
          <a:xfrm>
            <a:off x="608356" y="1050742"/>
            <a:ext cx="10949660" cy="5376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spcAft>
                <a:spcPts val="600"/>
              </a:spcAft>
              <a:buClr>
                <a:schemeClr val="accent1"/>
              </a:buClr>
              <a:buSzPct val="115000"/>
              <a:buFont typeface="Arial" panose="020B0604020202020204" pitchFamily="34" charset="0"/>
              <a:buChar char="•"/>
              <a:defRPr sz="2400">
                <a:solidFill>
                  <a:srgbClr val="262626"/>
                </a:solidFill>
                <a:latin typeface="Garamond" panose="02020404030301010803" pitchFamily="18" charset="0"/>
              </a:defRPr>
            </a:lvl1pPr>
            <a:lvl2pPr marL="742950" indent="-285750">
              <a:spcBef>
                <a:spcPct val="20000"/>
              </a:spcBef>
              <a:spcAft>
                <a:spcPts val="600"/>
              </a:spcAft>
              <a:buClr>
                <a:schemeClr val="accent1"/>
              </a:buClr>
              <a:buSzPct val="115000"/>
              <a:buFont typeface="Arial" panose="020B0604020202020204" pitchFamily="34" charset="0"/>
              <a:buChar char="•"/>
              <a:defRPr sz="2000">
                <a:solidFill>
                  <a:srgbClr val="262626"/>
                </a:solidFill>
                <a:latin typeface="Garamond" panose="02020404030301010803" pitchFamily="18" charset="0"/>
              </a:defRPr>
            </a:lvl2pPr>
            <a:lvl3pPr marL="1143000" indent="-228600">
              <a:spcBef>
                <a:spcPct val="20000"/>
              </a:spcBef>
              <a:spcAft>
                <a:spcPts val="600"/>
              </a:spcAft>
              <a:buClr>
                <a:schemeClr val="accent1"/>
              </a:buClr>
              <a:buSzPct val="115000"/>
              <a:buFont typeface="Arial" panose="020B0604020202020204" pitchFamily="34" charset="0"/>
              <a:buChar char="•"/>
              <a:defRPr>
                <a:solidFill>
                  <a:srgbClr val="262626"/>
                </a:solidFill>
                <a:latin typeface="Garamond" panose="02020404030301010803" pitchFamily="18" charset="0"/>
              </a:defRPr>
            </a:lvl3pPr>
            <a:lvl4pPr marL="1600200" indent="-228600">
              <a:spcBef>
                <a:spcPct val="20000"/>
              </a:spcBef>
              <a:spcAft>
                <a:spcPts val="600"/>
              </a:spcAft>
              <a:buClr>
                <a:schemeClr val="accent1"/>
              </a:buClr>
              <a:buSzPct val="115000"/>
              <a:buFont typeface="Arial" panose="020B0604020202020204" pitchFamily="34" charset="0"/>
              <a:buChar char="•"/>
              <a:defRPr sz="1600">
                <a:solidFill>
                  <a:srgbClr val="262626"/>
                </a:solidFill>
                <a:latin typeface="Garamond" panose="02020404030301010803" pitchFamily="18" charset="0"/>
              </a:defRPr>
            </a:lvl4pPr>
            <a:lvl5pPr marL="2057400" indent="-22860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5pPr>
            <a:lvl6pPr marL="25146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6pPr>
            <a:lvl7pPr marL="29718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7pPr>
            <a:lvl8pPr marL="34290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8pPr>
            <a:lvl9pPr marL="38862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9pPr>
          </a:lstStyle>
          <a:p>
            <a:pPr fontAlgn="base">
              <a:spcAft>
                <a:spcPts val="0"/>
              </a:spcAft>
              <a:buNone/>
            </a:pPr>
            <a:r>
              <a:rPr lang="vi-VN"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Kiến thức Địa lí giúp lí giải các hiện tượng trong cuộc sống: hiện tượng nhật thực, nguyệt thực, mùa, mưa đá, biến đổi khí hậu,... </a:t>
            </a:r>
            <a:endParaRPr lang="en-US" sz="36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a:buNone/>
            </a:pPr>
            <a:r>
              <a:rPr lang="vi-VN"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Kiến thức Địa lí hướng dẫn cách giải quyết các vấn đ</a:t>
            </a:r>
            <a:r>
              <a:rPr lang="en-US"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ề</a:t>
            </a:r>
            <a:r>
              <a:rPr lang="vi-VN"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trong cuộc sống: làm g</a:t>
            </a:r>
            <a:r>
              <a:rPr lang="en-US"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ì</a:t>
            </a:r>
            <a:r>
              <a:rPr lang="vi-VN"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khi xảy ra động đất, núi lửa, lũ lụt, biến đổi khí hậu</a:t>
            </a:r>
            <a:r>
              <a:rPr lang="en-US"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r>
              <a:rPr lang="vi-VN"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en-US"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buNone/>
            </a:pPr>
            <a:r>
              <a:rPr lang="vi-VN" sz="36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Định hướng thái độ, ý thức sống: trách nhiệm với môi trường sống, yêu thiên nhiên, bảo vệ môi trường tự nhiên,...</a:t>
            </a:r>
            <a:endParaRPr lang="en-US" sz="3600" b="1" dirty="0">
              <a:solidFill>
                <a:srgbClr val="002060"/>
              </a:solidFill>
              <a:latin typeface="Times New Roman" panose="02020603050405020304" pitchFamily="18" charset="0"/>
              <a:cs typeface="Times New Roman" panose="02020603050405020304" pitchFamily="18" charset="0"/>
            </a:endParaRPr>
          </a:p>
        </p:txBody>
      </p:sp>
      <p:sp>
        <p:nvSpPr>
          <p:cNvPr id="2" name="Rectangle 1"/>
          <p:cNvSpPr/>
          <p:nvPr/>
        </p:nvSpPr>
        <p:spPr>
          <a:xfrm>
            <a:off x="705892" y="353224"/>
            <a:ext cx="8904745" cy="584775"/>
          </a:xfrm>
          <a:prstGeom prst="rect">
            <a:avLst/>
          </a:prstGeom>
        </p:spPr>
        <p:txBody>
          <a:bodyPr wrap="none">
            <a:spAutoFit/>
          </a:bodyPr>
          <a:lstStyle/>
          <a:p>
            <a:pPr>
              <a:spcBef>
                <a:spcPct val="0"/>
              </a:spcBef>
              <a:spcAft>
                <a:spcPct val="0"/>
              </a:spcAft>
              <a:buClrTx/>
              <a:buSzTx/>
              <a:buNone/>
            </a:pPr>
            <a:r>
              <a:rPr lang="en-US" sz="3200" b="1" dirty="0">
                <a:solidFill>
                  <a:srgbClr val="FF0000"/>
                </a:solidFill>
                <a:latin typeface="Times New Roman" panose="02020603050405020304" pitchFamily="18" charset="0"/>
                <a:cs typeface="Times New Roman" panose="02020603050405020304" pitchFamily="18" charset="0"/>
              </a:rPr>
              <a:t>II. </a:t>
            </a:r>
            <a:r>
              <a:rPr lang="en-US"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VAI TRÒ CỦA ĐỊA LÍ TRONG CUỘC SỐNG</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57424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fade">
                                      <p:cBhvr>
                                        <p:cTn id="12" dur="1000"/>
                                        <p:tgtEl>
                                          <p:spTgt spid="12">
                                            <p:txEl>
                                              <p:pRg st="0" end="0"/>
                                            </p:txEl>
                                          </p:spTgt>
                                        </p:tgtEl>
                                      </p:cBhvr>
                                    </p:animEffect>
                                    <p:anim calcmode="lin" valueType="num">
                                      <p:cBhvr>
                                        <p:cTn id="13"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xEl>
                                              <p:pRg st="1" end="1"/>
                                            </p:txEl>
                                          </p:spTgt>
                                        </p:tgtEl>
                                        <p:attrNameLst>
                                          <p:attrName>style.visibility</p:attrName>
                                        </p:attrNameLst>
                                      </p:cBhvr>
                                      <p:to>
                                        <p:strVal val="visible"/>
                                      </p:to>
                                    </p:set>
                                    <p:anim calcmode="lin" valueType="num">
                                      <p:cBhvr additive="base">
                                        <p:cTn id="19"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
                                            <p:txEl>
                                              <p:pRg st="2" end="2"/>
                                            </p:txEl>
                                          </p:spTgt>
                                        </p:tgtEl>
                                        <p:attrNameLst>
                                          <p:attrName>style.visibility</p:attrName>
                                        </p:attrNameLst>
                                      </p:cBhvr>
                                      <p:to>
                                        <p:strVal val="visible"/>
                                      </p:to>
                                    </p:set>
                                    <p:anim calcmode="lin" valueType="num">
                                      <p:cBhvr additive="base">
                                        <p:cTn id="25" dur="500" fill="hold"/>
                                        <p:tgtEl>
                                          <p:spTgt spid="1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29184" y="441614"/>
            <a:ext cx="11570208" cy="487506"/>
          </a:xfrm>
          <a:prstGeom prst="rect">
            <a:avLst/>
          </a:prstGeom>
        </p:spPr>
        <p:txBody>
          <a:bodyPr wrap="square">
            <a:spAutoFit/>
          </a:bodyPr>
          <a:lstStyle/>
          <a:p>
            <a:pPr>
              <a:lnSpc>
                <a:spcPct val="107000"/>
              </a:lnSpc>
              <a:buNone/>
            </a:pPr>
            <a:r>
              <a:rPr lang="en-US" sz="2400" b="1" dirty="0">
                <a:solidFill>
                  <a:srgbClr val="FF0000"/>
                </a:solidFill>
                <a:latin typeface="Times New Roman" panose="02020603050405020304" pitchFamily="18" charset="0"/>
                <a:cs typeface="Times New Roman" panose="02020603050405020304" pitchFamily="18" charset="0"/>
              </a:rPr>
              <a:t>III.</a:t>
            </a:r>
            <a:r>
              <a:rPr lang="en-US" sz="24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TẦM QUAN TRỌNG CỦA VIỆC NẮM CÁC KHÁI NIỆM VÀ KĨ NĂNG ĐỊA LÍ</a:t>
            </a:r>
            <a:endParaRPr lang="en-US"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7"/>
          <p:cNvSpPr/>
          <p:nvPr/>
        </p:nvSpPr>
        <p:spPr>
          <a:xfrm>
            <a:off x="830718" y="2244462"/>
            <a:ext cx="10666338" cy="3379387"/>
          </a:xfrm>
          <a:prstGeom prst="rect">
            <a:avLst/>
          </a:prstGeom>
        </p:spPr>
        <p:txBody>
          <a:bodyPr wrap="square">
            <a:spAutoFit/>
          </a:bodyPr>
          <a:lstStyle/>
          <a:p>
            <a:pPr marL="571500" indent="-571500">
              <a:buFontTx/>
              <a:buChar char="-"/>
            </a:pPr>
            <a:r>
              <a:rPr lang="en-US" sz="3600" b="1" smtClean="0">
                <a:solidFill>
                  <a:srgbClr val="002060"/>
                </a:solidFill>
                <a:latin typeface="Times New Roman" panose="02020603050405020304" pitchFamily="18" charset="0"/>
                <a:cs typeface="Times New Roman" panose="02020603050405020304" pitchFamily="18" charset="0"/>
              </a:rPr>
              <a:t>Giải </a:t>
            </a:r>
            <a:r>
              <a:rPr lang="en-US" sz="3600" b="1" dirty="0" err="1">
                <a:solidFill>
                  <a:srgbClr val="002060"/>
                </a:solidFill>
                <a:latin typeface="Times New Roman" panose="02020603050405020304" pitchFamily="18" charset="0"/>
                <a:cs typeface="Times New Roman" panose="02020603050405020304" pitchFamily="18" charset="0"/>
              </a:rPr>
              <a:t>thích</a:t>
            </a:r>
            <a:r>
              <a:rPr lang="en-US" sz="3600" b="1" dirty="0">
                <a:solidFill>
                  <a:srgbClr val="002060"/>
                </a:solidFill>
                <a:latin typeface="Times New Roman" panose="02020603050405020304" pitchFamily="18" charset="0"/>
                <a:cs typeface="Times New Roman" panose="02020603050405020304" pitchFamily="18" charset="0"/>
              </a:rPr>
              <a:t> các </a:t>
            </a:r>
            <a:r>
              <a:rPr lang="en-US" sz="3600" b="1" dirty="0" err="1">
                <a:solidFill>
                  <a:srgbClr val="002060"/>
                </a:solidFill>
                <a:latin typeface="Times New Roman" panose="02020603050405020304" pitchFamily="18" charset="0"/>
                <a:cs typeface="Times New Roman" panose="02020603050405020304" pitchFamily="18" charset="0"/>
              </a:rPr>
              <a:t>hiện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tượng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quá</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trình</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mối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quan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hệ</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giữa</a:t>
            </a:r>
            <a:r>
              <a:rPr lang="en-US" sz="3600" b="1" dirty="0">
                <a:solidFill>
                  <a:srgbClr val="002060"/>
                </a:solidFill>
                <a:latin typeface="Times New Roman" panose="02020603050405020304" pitchFamily="18" charset="0"/>
                <a:cs typeface="Times New Roman" panose="02020603050405020304" pitchFamily="18" charset="0"/>
              </a:rPr>
              <a:t> các </a:t>
            </a:r>
            <a:r>
              <a:rPr lang="en-US" sz="3600" b="1" dirty="0" err="1">
                <a:solidFill>
                  <a:srgbClr val="002060"/>
                </a:solidFill>
                <a:latin typeface="Times New Roman" panose="02020603050405020304" pitchFamily="18" charset="0"/>
                <a:cs typeface="Times New Roman" panose="02020603050405020304" pitchFamily="18" charset="0"/>
              </a:rPr>
              <a:t>sự</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vật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hiện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err="1">
                <a:solidFill>
                  <a:srgbClr val="002060"/>
                </a:solidFill>
                <a:latin typeface="Times New Roman" panose="02020603050405020304" pitchFamily="18" charset="0"/>
                <a:cs typeface="Times New Roman" panose="02020603050405020304" pitchFamily="18" charset="0"/>
              </a:rPr>
              <a:t>tượng</a:t>
            </a:r>
            <a:r>
              <a:rPr lang="en-US" sz="3600" b="1" smtClean="0">
                <a:solidFill>
                  <a:srgbClr val="002060"/>
                </a:solidFill>
                <a:latin typeface="Times New Roman" panose="02020603050405020304" pitchFamily="18" charset="0"/>
                <a:cs typeface="Times New Roman" panose="02020603050405020304" pitchFamily="18" charset="0"/>
              </a:rPr>
              <a:t>.</a:t>
            </a:r>
          </a:p>
          <a:p>
            <a:endParaRPr lang="en-US" sz="3600" b="1" dirty="0">
              <a:solidFill>
                <a:srgbClr val="002060"/>
              </a:solidFill>
              <a:latin typeface="Times New Roman" panose="02020603050405020304" pitchFamily="18" charset="0"/>
              <a:cs typeface="Times New Roman" panose="02020603050405020304" pitchFamily="18" charset="0"/>
            </a:endParaRPr>
          </a:p>
          <a:p>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Ứng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sử</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phù</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hợp</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khi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bắt</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gặp</a:t>
            </a:r>
            <a:r>
              <a:rPr lang="en-US" sz="3600" b="1" dirty="0">
                <a:solidFill>
                  <a:srgbClr val="002060"/>
                </a:solidFill>
                <a:latin typeface="Times New Roman" panose="02020603050405020304" pitchFamily="18" charset="0"/>
                <a:cs typeface="Times New Roman" panose="02020603050405020304" pitchFamily="18" charset="0"/>
              </a:rPr>
              <a:t> các </a:t>
            </a:r>
            <a:r>
              <a:rPr lang="en-US" sz="3600" b="1" dirty="0" err="1">
                <a:solidFill>
                  <a:srgbClr val="002060"/>
                </a:solidFill>
                <a:latin typeface="Times New Roman" panose="02020603050405020304" pitchFamily="18" charset="0"/>
                <a:cs typeface="Times New Roman" panose="02020603050405020304" pitchFamily="18" charset="0"/>
              </a:rPr>
              <a:t>hiện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tượng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thiên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nhiên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diễn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ra</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trong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cuộc</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sống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hằng</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ngày</a:t>
            </a:r>
            <a:r>
              <a:rPr lang="en-US" sz="3600" b="1" dirty="0">
                <a:solidFill>
                  <a:srgbClr val="002060"/>
                </a:solidFill>
                <a:latin typeface="Times New Roman" panose="02020603050405020304" pitchFamily="18" charset="0"/>
                <a:cs typeface="Times New Roman" panose="02020603050405020304" pitchFamily="18" charset="0"/>
              </a:rPr>
              <a:t>.</a:t>
            </a:r>
          </a:p>
          <a:p>
            <a:pPr algn="just">
              <a:lnSpc>
                <a:spcPct val="120000"/>
              </a:lnSpc>
            </a:pPr>
            <a:endParaRPr lang="zh-CN" altLang="en-US" sz="2800" b="1" i="1" dirty="0">
              <a:solidFill>
                <a:srgbClr val="002060"/>
              </a:solidFill>
              <a:latin typeface="Times New Roman" pitchFamily="18" charset="0"/>
              <a:ea typeface="汉仪喵魂体W" panose="00020600040101010101" pitchFamily="18" charset="-122"/>
              <a:cs typeface="Times New Roman" pitchFamily="18" charset="0"/>
            </a:endParaRPr>
          </a:p>
        </p:txBody>
      </p:sp>
      <p:sp>
        <p:nvSpPr>
          <p:cNvPr id="11" name="Rectangle 10"/>
          <p:cNvSpPr/>
          <p:nvPr/>
        </p:nvSpPr>
        <p:spPr>
          <a:xfrm>
            <a:off x="830718" y="1167244"/>
            <a:ext cx="10068930" cy="1077218"/>
          </a:xfrm>
          <a:prstGeom prst="rect">
            <a:avLst/>
          </a:prstGeom>
        </p:spPr>
        <p:txBody>
          <a:bodyPr wrap="square">
            <a:spAutoFit/>
          </a:bodyPr>
          <a:lstStyle/>
          <a:p>
            <a:r>
              <a:rPr lang="en-US" sz="3200" b="1" dirty="0" err="1">
                <a:solidFill>
                  <a:srgbClr val="FF0000"/>
                </a:solidFill>
                <a:latin typeface="Times New Roman" panose="02020603050405020304" pitchFamily="18" charset="0"/>
                <a:cs typeface="Times New Roman" panose="02020603050405020304" pitchFamily="18" charset="0"/>
              </a:rPr>
              <a:t>Em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hãy</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ví</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dụ</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về</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vận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dụng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kĩ</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năng</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địa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lí</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trong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cuộc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sống</a:t>
            </a:r>
            <a:r>
              <a:rPr lang="en-US" sz="3200" b="1"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293847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 calcmode="lin" valueType="num">
                                      <p:cBhvr additive="base">
                                        <p:cTn id="1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19" presetID="2" presetClass="exit" presetSubtype="4" fill="hold" nodeType="withEffect">
                                  <p:stCondLst>
                                    <p:cond delay="0"/>
                                  </p:stCondLst>
                                  <p:childTnLst>
                                    <p:anim calcmode="lin" valueType="num">
                                      <p:cBhvr additive="base">
                                        <p:cTn id="20" dur="500"/>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1" dur="500"/>
                                        <p:tgtEl>
                                          <p:spTgt spid="11">
                                            <p:txEl>
                                              <p:pRg st="0" end="0"/>
                                            </p:txEl>
                                          </p:spTgt>
                                        </p:tgtEl>
                                        <p:attrNameLst>
                                          <p:attrName>ppt_y</p:attrName>
                                        </p:attrNameLst>
                                      </p:cBhvr>
                                      <p:tavLst>
                                        <p:tav tm="0">
                                          <p:val>
                                            <p:strVal val="ppt_y"/>
                                          </p:val>
                                        </p:tav>
                                        <p:tav tm="100000">
                                          <p:val>
                                            <p:strVal val="1+ppt_h/2"/>
                                          </p:val>
                                        </p:tav>
                                      </p:tavLst>
                                    </p:anim>
                                    <p:set>
                                      <p:cBhvr>
                                        <p:cTn id="22" dur="1" fill="hold">
                                          <p:stCondLst>
                                            <p:cond delay="499"/>
                                          </p:stCondLst>
                                        </p:cTn>
                                        <p:tgtEl>
                                          <p:spTgt spid="11">
                                            <p:txEl>
                                              <p:pRg st="0" end="0"/>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fade">
                                      <p:cBhvr>
                                        <p:cTn id="27" dur="1000"/>
                                        <p:tgtEl>
                                          <p:spTgt spid="8">
                                            <p:txEl>
                                              <p:pRg st="2" end="2"/>
                                            </p:txEl>
                                          </p:spTgt>
                                        </p:tgtEl>
                                      </p:cBhvr>
                                    </p:animEffect>
                                    <p:anim calcmode="lin" valueType="num">
                                      <p:cBhvr>
                                        <p:cTn id="28"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3997" y="2417941"/>
            <a:ext cx="8688597" cy="769441"/>
          </a:xfrm>
          <a:prstGeom prst="rect">
            <a:avLst/>
          </a:prstGeom>
        </p:spPr>
        <p:txBody>
          <a:bodyPr wrap="none">
            <a:spAutoFit/>
          </a:bodyPr>
          <a:lstStyle/>
          <a:p>
            <a:r>
              <a:rPr lang="vi-VN" sz="4400" b="1" i="1" dirty="0">
                <a:latin typeface="Times New Roman" panose="02020603050405020304" pitchFamily="18" charset="0"/>
                <a:cs typeface="Times New Roman" panose="02020603050405020304" pitchFamily="18" charset="0"/>
              </a:rPr>
              <a:t>Nêu biện </a:t>
            </a:r>
            <a:r>
              <a:rPr lang="vi-VN" sz="4400" b="1" i="1" dirty="0" smtClean="0">
                <a:latin typeface="Times New Roman" panose="02020603050405020304" pitchFamily="18" charset="0"/>
                <a:cs typeface="Times New Roman" panose="02020603050405020304" pitchFamily="18" charset="0"/>
              </a:rPr>
              <a:t>pháp</a:t>
            </a:r>
            <a:r>
              <a:rPr lang="vi-VN" sz="4400" b="1" i="1" dirty="0">
                <a:latin typeface="Times New Roman" panose="02020603050405020304" pitchFamily="18" charset="0"/>
                <a:cs typeface="Times New Roman" panose="02020603050405020304" pitchFamily="18" charset="0"/>
              </a:rPr>
              <a:t> </a:t>
            </a:r>
            <a:r>
              <a:rPr lang="en-US" sz="4400" b="1" i="1" dirty="0">
                <a:latin typeface="Times New Roman" panose="02020603050405020304" pitchFamily="18" charset="0"/>
                <a:cs typeface="Times New Roman" panose="02020603050405020304" pitchFamily="18" charset="0"/>
              </a:rPr>
              <a:t>ứ</a:t>
            </a:r>
            <a:r>
              <a:rPr lang="vi-VN" sz="4400" b="1" i="1" dirty="0" smtClean="0">
                <a:latin typeface="Times New Roman" panose="02020603050405020304" pitchFamily="18" charset="0"/>
                <a:cs typeface="Times New Roman" panose="02020603050405020304" pitchFamily="18" charset="0"/>
              </a:rPr>
              <a:t>ng </a:t>
            </a:r>
            <a:r>
              <a:rPr lang="vi-VN" sz="4400" b="1" i="1" dirty="0">
                <a:latin typeface="Times New Roman" panose="02020603050405020304" pitchFamily="18" charset="0"/>
                <a:cs typeface="Times New Roman" panose="02020603050405020304" pitchFamily="18" charset="0"/>
              </a:rPr>
              <a:t>phó với động đất</a:t>
            </a:r>
            <a:endParaRPr lang="vi-VN" sz="4400" dirty="0">
              <a:latin typeface="Times New Roman" panose="02020603050405020304" pitchFamily="18" charset="0"/>
              <a:cs typeface="Times New Roman" panose="02020603050405020304" pitchFamily="18" charset="0"/>
            </a:endParaRPr>
          </a:p>
        </p:txBody>
      </p:sp>
      <p:sp>
        <p:nvSpPr>
          <p:cNvPr id="4" name="文本框 93"/>
          <p:cNvSpPr txBox="1"/>
          <p:nvPr/>
        </p:nvSpPr>
        <p:spPr>
          <a:xfrm>
            <a:off x="3526260" y="1208298"/>
            <a:ext cx="4684073" cy="907941"/>
          </a:xfrm>
          <a:prstGeom prst="rect">
            <a:avLst/>
          </a:prstGeom>
          <a:noFill/>
        </p:spPr>
        <p:txBody>
          <a:bodyPr wrap="square" rtlCol="0">
            <a:spAutoFit/>
          </a:bodyPr>
          <a:lstStyle/>
          <a:p>
            <a:pPr defTabSz="1306943"/>
            <a:r>
              <a:rPr lang="en-US" altLang="zh-CN" sz="5300" b="1" dirty="0">
                <a:solidFill>
                  <a:srgbClr val="FF0000"/>
                </a:solidFill>
                <a:latin typeface="Times New Roman" panose="02020603050405020304" pitchFamily="18" charset="0"/>
                <a:ea typeface="汉仪喵魂体W" panose="00020600040101010101" pitchFamily="18" charset="-122"/>
                <a:cs typeface="Times New Roman" panose="02020603050405020304" pitchFamily="18" charset="0"/>
              </a:rPr>
              <a:t>LUYỆN TẬP</a:t>
            </a:r>
            <a:endParaRPr lang="zh-CN" altLang="en-US" sz="5300" b="1" dirty="0">
              <a:solidFill>
                <a:srgbClr val="FF0000"/>
              </a:solidFill>
              <a:latin typeface="Times New Roman" panose="02020603050405020304" pitchFamily="18" charset="0"/>
              <a:ea typeface="汉仪喵魂体W" panose="00020600040101010101" pitchFamily="18" charset="-122"/>
              <a:cs typeface="Times New Roman" panose="02020603050405020304" pitchFamily="18" charset="0"/>
            </a:endParaRPr>
          </a:p>
        </p:txBody>
      </p:sp>
    </p:spTree>
    <p:extLst>
      <p:ext uri="{BB962C8B-B14F-4D97-AF65-F5344CB8AC3E}">
        <p14:creationId xmlns:p14="http://schemas.microsoft.com/office/powerpoint/2010/main" val="4245870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394" y="278066"/>
            <a:ext cx="11254925" cy="5811838"/>
          </a:xfrm>
        </p:spPr>
        <p:txBody>
          <a:bodyPr>
            <a:noAutofit/>
          </a:bodyPr>
          <a:lstStyle/>
          <a:p>
            <a:pPr marL="0" indent="0">
              <a:buNone/>
            </a:pPr>
            <a:r>
              <a:rPr lang="vi-VN" sz="2800" b="1" i="1" dirty="0" smtClean="0">
                <a:latin typeface="+mj-lt"/>
              </a:rPr>
              <a:t>a</a:t>
            </a:r>
            <a:r>
              <a:rPr lang="vi-VN" sz="2800" b="1" i="1" dirty="0">
                <a:latin typeface="+mj-lt"/>
              </a:rPr>
              <a:t>. Trước khi xảy ra động đất:</a:t>
            </a:r>
            <a:endParaRPr lang="vi-VN" sz="2800" b="1" dirty="0">
              <a:latin typeface="+mj-lt"/>
            </a:endParaRPr>
          </a:p>
          <a:p>
            <a:pPr marL="0" indent="0">
              <a:buNone/>
            </a:pPr>
            <a:r>
              <a:rPr lang="vi-VN" sz="2800" b="1" dirty="0">
                <a:latin typeface="+mj-lt"/>
              </a:rPr>
              <a:t>- Dự trữ nước uống, đồ ăn đóng hộp, đèn pin, pin, radio, bông băng, thuốc chữa bệnh thông thường, thay đổi khi hết hạn sử dụng;</a:t>
            </a:r>
          </a:p>
          <a:p>
            <a:pPr marL="0" indent="0">
              <a:buNone/>
            </a:pPr>
            <a:r>
              <a:rPr lang="vi-VN" sz="2800" b="1" dirty="0">
                <a:latin typeface="+mj-lt"/>
              </a:rPr>
              <a:t>- Không đặt các vật nặng lên giá đỡ cao; không đặt giường ngủ sát cửa kính;</a:t>
            </a:r>
          </a:p>
          <a:p>
            <a:pPr marL="0" indent="0">
              <a:buNone/>
            </a:pPr>
            <a:r>
              <a:rPr lang="vi-VN" sz="2800" b="1" dirty="0">
                <a:latin typeface="+mj-lt"/>
              </a:rPr>
              <a:t>- Những vật dụng trong nhà dễ ngã đổ, rơi xuống, nên được gắn chặt vào tường nhà để khi lung lay cũng không rơi xuống đất gây thương tích;</a:t>
            </a:r>
          </a:p>
          <a:p>
            <a:pPr marL="0" indent="0">
              <a:buNone/>
            </a:pPr>
            <a:r>
              <a:rPr lang="vi-VN" sz="2800" b="1" dirty="0">
                <a:latin typeface="+mj-lt"/>
              </a:rPr>
              <a:t>- Các đồ đạc nặng như kệ sách, tủ, chén bát…. nên đặt xa khỏi các cửa ra vào, các nơi thường lui tới để khi ngã đổ vẫn không chắn lối ra và nên gắn chặt vào tường nhà;</a:t>
            </a:r>
          </a:p>
          <a:p>
            <a:pPr marL="0" indent="0">
              <a:buNone/>
            </a:pPr>
            <a:r>
              <a:rPr lang="vi-VN" sz="2800" b="1" dirty="0">
                <a:latin typeface="+mj-lt"/>
              </a:rPr>
              <a:t>- Những người sống ở chung cư nắm vững lối thoát hiểm;</a:t>
            </a:r>
          </a:p>
          <a:p>
            <a:pPr marL="0" indent="0">
              <a:buNone/>
            </a:pPr>
            <a:r>
              <a:rPr lang="vi-VN" sz="2800" b="1" dirty="0">
                <a:latin typeface="+mj-lt"/>
              </a:rPr>
              <a:t>- Theo dõi thông báo và chỉ dẫn của cơ quan phòng chống thiên tai và cứu hộ, cứu nạn</a:t>
            </a:r>
            <a:r>
              <a:rPr lang="vi-VN" sz="2800" b="1" dirty="0" smtClean="0">
                <a:latin typeface="+mj-lt"/>
              </a:rPr>
              <a:t>.</a:t>
            </a:r>
            <a:endParaRPr lang="vi-VN" sz="2800" b="1" dirty="0">
              <a:latin typeface="+mj-lt"/>
            </a:endParaRPr>
          </a:p>
        </p:txBody>
      </p:sp>
    </p:spTree>
    <p:extLst>
      <p:ext uri="{BB962C8B-B14F-4D97-AF65-F5344CB8AC3E}">
        <p14:creationId xmlns:p14="http://schemas.microsoft.com/office/powerpoint/2010/main" val="2679551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6976" y="278781"/>
            <a:ext cx="11271727" cy="5541343"/>
          </a:xfrm>
        </p:spPr>
        <p:txBody>
          <a:bodyPr>
            <a:noAutofit/>
          </a:bodyPr>
          <a:lstStyle/>
          <a:p>
            <a:pPr marL="0" indent="0">
              <a:buNone/>
            </a:pPr>
            <a:r>
              <a:rPr lang="vi-VN" sz="2400" b="1" i="1" dirty="0">
                <a:latin typeface="+mj-lt"/>
              </a:rPr>
              <a:t>b. Khi xảy ra động đất:</a:t>
            </a:r>
            <a:endParaRPr lang="vi-VN" sz="2400" b="1" dirty="0">
              <a:latin typeface="+mj-lt"/>
            </a:endParaRPr>
          </a:p>
          <a:p>
            <a:pPr marL="0" indent="0">
              <a:buNone/>
            </a:pPr>
            <a:r>
              <a:rPr lang="vi-VN" sz="2400" b="1" dirty="0">
                <a:latin typeface="+mj-lt"/>
              </a:rPr>
              <a:t>- Nếu động đất xảy ra khi đang ở trong nhà, ngay lập tức chui xuống gầm bàn hay gầm giường để tránh các vật rơi xuống đầu và nếu nhà sập vẫn có không khí để thở. Nếu không có gầm bàn thì chạy đến góc phòng mà đứng, không chạy ra khỏi nhà khi có chấn động do động đất gây ra. Sau khi chấn động ngừng mới rời khỏi phòng, nhà nếu cần;</a:t>
            </a:r>
          </a:p>
          <a:p>
            <a:pPr marL="0" indent="0">
              <a:buNone/>
            </a:pPr>
            <a:r>
              <a:rPr lang="vi-VN" sz="2400" b="1" dirty="0">
                <a:latin typeface="+mj-lt"/>
              </a:rPr>
              <a:t>- Khi di chuyển ra khỏi nhà cao tầng không chạy vào thang máy đề phòng mất điện bất ngờ, đồng thời lấy các vật che trên đầu như gối, cặp sách, cặp tài liệu;</a:t>
            </a:r>
          </a:p>
          <a:p>
            <a:pPr marL="0" indent="0">
              <a:buNone/>
            </a:pPr>
            <a:r>
              <a:rPr lang="vi-VN" sz="2400" b="1" dirty="0">
                <a:latin typeface="+mj-lt"/>
              </a:rPr>
              <a:t>- Nếu động đất xảy ra khi đang ở ngoài đường thì phải lánh nạn ở những bãi đất trống, chạy tránh xa các tòa nhà cao ốc, tường cao, cây to và đường dây điện để tránh sập đổ;</a:t>
            </a:r>
          </a:p>
          <a:p>
            <a:pPr marL="0" indent="0">
              <a:buNone/>
            </a:pPr>
            <a:r>
              <a:rPr lang="vi-VN" sz="2400" b="1" dirty="0">
                <a:latin typeface="+mj-lt"/>
              </a:rPr>
              <a:t>- Nếu động đất xảy ra khi đang ở gần bờ biển thì phải đề phòng sóng thần do động đất xảy ra ở đáy biển;</a:t>
            </a:r>
          </a:p>
          <a:p>
            <a:pPr marL="0" indent="0">
              <a:buNone/>
            </a:pPr>
            <a:r>
              <a:rPr lang="vi-VN" sz="2400" b="1" dirty="0">
                <a:latin typeface="+mj-lt"/>
              </a:rPr>
              <a:t>- Sau chấn động đầu tiên thường có thời gian yên tĩnh, sau đó mới có chấn động mới, do đó không nên hoảng sợ. Chấn động mới có thể xảy ra sau vài phút, vài giờ thậm chí sau vài ngày tùy thuộc động đất mạnh hay yếu</a:t>
            </a:r>
          </a:p>
          <a:p>
            <a:endParaRPr lang="en-US" sz="2400" b="1" dirty="0"/>
          </a:p>
          <a:p>
            <a:endParaRPr lang="en-US" sz="2400" b="1" dirty="0"/>
          </a:p>
        </p:txBody>
      </p:sp>
    </p:spTree>
    <p:extLst>
      <p:ext uri="{BB962C8B-B14F-4D97-AF65-F5344CB8AC3E}">
        <p14:creationId xmlns:p14="http://schemas.microsoft.com/office/powerpoint/2010/main" val="177646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0206" y="1345592"/>
            <a:ext cx="8880962" cy="1325563"/>
          </a:xfrm>
        </p:spPr>
        <p:txBody>
          <a:bodyPr>
            <a:normAutofit/>
          </a:bodyPr>
          <a:lstStyle/>
          <a:p>
            <a:r>
              <a:rPr lang="en-US" sz="2800" b="1" smtClean="0">
                <a:solidFill>
                  <a:srgbClr val="FF0000"/>
                </a:solidFill>
                <a:latin typeface="Times New Roman" panose="02020603050405020304" pitchFamily="18" charset="0"/>
                <a:cs typeface="Times New Roman" panose="02020603050405020304" pitchFamily="18" charset="0"/>
              </a:rPr>
              <a:t>Sưu </a:t>
            </a:r>
            <a:r>
              <a:rPr lang="en-US" sz="2800" b="1" dirty="0" err="1">
                <a:solidFill>
                  <a:srgbClr val="FF0000"/>
                </a:solidFill>
                <a:latin typeface="Times New Roman" panose="02020603050405020304" pitchFamily="18" charset="0"/>
                <a:cs typeface="Times New Roman" panose="02020603050405020304" pitchFamily="18" charset="0"/>
              </a:rPr>
              <a:t>tầm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những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câu</a:t>
            </a:r>
            <a:r>
              <a:rPr lang="en-US" sz="2800" b="1" dirty="0">
                <a:solidFill>
                  <a:srgbClr val="FF0000"/>
                </a:solidFill>
                <a:latin typeface="Times New Roman" panose="02020603050405020304" pitchFamily="18" charset="0"/>
                <a:cs typeface="Times New Roman" panose="02020603050405020304" pitchFamily="18" charset="0"/>
              </a:rPr>
              <a:t> ca </a:t>
            </a:r>
            <a:r>
              <a:rPr lang="en-US" sz="2800" b="1" dirty="0" err="1">
                <a:solidFill>
                  <a:srgbClr val="FF0000"/>
                </a:solidFill>
                <a:latin typeface="Times New Roman" panose="02020603050405020304" pitchFamily="18" charset="0"/>
                <a:cs typeface="Times New Roman" panose="02020603050405020304" pitchFamily="18" charset="0"/>
              </a:rPr>
              <a:t>dao</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tục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ngữ</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hiện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tượng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tự</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nhiên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nước</a:t>
            </a:r>
            <a:r>
              <a:rPr lang="en-US" sz="2800" b="1" dirty="0">
                <a:solidFill>
                  <a:srgbClr val="FF0000"/>
                </a:solidFill>
                <a:latin typeface="Times New Roman" panose="02020603050405020304" pitchFamily="18" charset="0"/>
                <a:cs typeface="Times New Roman" panose="02020603050405020304" pitchFamily="18" charset="0"/>
              </a:rPr>
              <a:t> ta.</a:t>
            </a:r>
          </a:p>
        </p:txBody>
      </p:sp>
      <p:sp>
        <p:nvSpPr>
          <p:cNvPr id="3" name="Content Placeholder 2"/>
          <p:cNvSpPr>
            <a:spLocks noGrp="1"/>
          </p:cNvSpPr>
          <p:nvPr>
            <p:ph idx="1"/>
          </p:nvPr>
        </p:nvSpPr>
        <p:spPr>
          <a:xfrm>
            <a:off x="913582" y="2928912"/>
            <a:ext cx="10515600" cy="3088075"/>
          </a:xfrm>
        </p:spPr>
        <p:txBody>
          <a:bodyPr>
            <a:normAutofit lnSpcReduction="10000"/>
          </a:bodyPr>
          <a:lstStyle/>
          <a:p>
            <a:pPr algn="just">
              <a:buFontTx/>
              <a:buChar char="-"/>
            </a:pPr>
            <a:r>
              <a:rPr lang="en-US" b="1" dirty="0" err="1" smtClean="0">
                <a:latin typeface="Times New Roman" panose="02020603050405020304" pitchFamily="18" charset="0"/>
                <a:cs typeface="Times New Roman" panose="02020603050405020304" pitchFamily="18" charset="0"/>
              </a:rPr>
              <a:t>Chuồn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chuồn</a:t>
            </a:r>
            <a:r>
              <a:rPr lang="en-US" b="1" dirty="0">
                <a:latin typeface="Times New Roman" panose="02020603050405020304" pitchFamily="18" charset="0"/>
                <a:cs typeface="Times New Roman" panose="02020603050405020304" pitchFamily="18" charset="0"/>
              </a:rPr>
              <a:t> bay </a:t>
            </a:r>
            <a:r>
              <a:rPr lang="en-US" b="1" dirty="0" err="1">
                <a:latin typeface="Times New Roman" panose="02020603050405020304" pitchFamily="18" charset="0"/>
                <a:cs typeface="Times New Roman" panose="02020603050405020304" pitchFamily="18" charset="0"/>
              </a:rPr>
              <a:t>thấp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thì</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mưa</a:t>
            </a:r>
            <a:r>
              <a:rPr lang="en-US" b="1" dirty="0">
                <a:latin typeface="Times New Roman" panose="02020603050405020304" pitchFamily="18" charset="0"/>
                <a:cs typeface="Times New Roman" panose="02020603050405020304" pitchFamily="18" charset="0"/>
              </a:rPr>
              <a:t> Bay </a:t>
            </a:r>
            <a:r>
              <a:rPr lang="en-US" b="1" dirty="0" err="1">
                <a:latin typeface="Times New Roman" panose="02020603050405020304" pitchFamily="18" charset="0"/>
                <a:cs typeface="Times New Roman" panose="02020603050405020304" pitchFamily="18" charset="0"/>
              </a:rPr>
              <a:t>cao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thì</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nắng</a:t>
            </a:r>
            <a:r>
              <a:rPr lang="en-US" b="1" dirty="0">
                <a:latin typeface="Times New Roman" panose="02020603050405020304" pitchFamily="18" charset="0"/>
                <a:cs typeface="Times New Roman" panose="02020603050405020304" pitchFamily="18" charset="0"/>
              </a:rPr>
              <a:t>, bay </a:t>
            </a:r>
            <a:r>
              <a:rPr lang="en-US" b="1" dirty="0" err="1">
                <a:latin typeface="Times New Roman" panose="02020603050405020304" pitchFamily="18" charset="0"/>
                <a:cs typeface="Times New Roman" panose="02020603050405020304" pitchFamily="18" charset="0"/>
              </a:rPr>
              <a:t>vừa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thì</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râm</a:t>
            </a:r>
            <a:r>
              <a:rPr lang="en-US" b="1" dirty="0" smtClean="0">
                <a:latin typeface="Times New Roman" panose="02020603050405020304" pitchFamily="18" charset="0"/>
                <a:cs typeface="Times New Roman" panose="02020603050405020304" pitchFamily="18" charset="0"/>
              </a:rPr>
              <a:t>.</a:t>
            </a:r>
          </a:p>
          <a:p>
            <a:pPr algn="just">
              <a:buFontTx/>
              <a:buChar char="-"/>
            </a:pPr>
            <a:r>
              <a:rPr lang="en-US" b="1" dirty="0" err="1" smtClean="0">
                <a:latin typeface="Times New Roman" panose="02020603050405020304" pitchFamily="18" charset="0"/>
                <a:cs typeface="Times New Roman" panose="02020603050405020304" pitchFamily="18" charset="0"/>
              </a:rPr>
              <a:t>Gió</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heo</a:t>
            </a:r>
            <a:r>
              <a:rPr lang="en-US" b="1" dirty="0">
                <a:latin typeface="Times New Roman" panose="02020603050405020304" pitchFamily="18" charset="0"/>
                <a:cs typeface="Times New Roman" panose="02020603050405020304" pitchFamily="18" charset="0"/>
              </a:rPr>
              <a:t> may, </a:t>
            </a:r>
            <a:r>
              <a:rPr lang="en-US" b="1" dirty="0" err="1">
                <a:latin typeface="Times New Roman" panose="02020603050405020304" pitchFamily="18" charset="0"/>
                <a:cs typeface="Times New Roman" panose="02020603050405020304" pitchFamily="18" charset="0"/>
              </a:rPr>
              <a:t>chuồn</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chuồn</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bay </a:t>
            </a:r>
            <a:r>
              <a:rPr lang="en-US" b="1" dirty="0" err="1">
                <a:latin typeface="Times New Roman" panose="02020603050405020304" pitchFamily="18" charset="0"/>
                <a:cs typeface="Times New Roman" panose="02020603050405020304" pitchFamily="18" charset="0"/>
              </a:rPr>
              <a:t>thì</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bão</a:t>
            </a:r>
            <a:r>
              <a:rPr lang="en-US" b="1" dirty="0">
                <a:latin typeface="Times New Roman" panose="02020603050405020304" pitchFamily="18" charset="0"/>
                <a:cs typeface="Times New Roman" panose="02020603050405020304" pitchFamily="18" charset="0"/>
              </a:rPr>
              <a:t>.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Cơn</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đằng</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đông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vừa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trông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vừa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chạy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Cơn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đằng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nam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vừa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làm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vừa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chơi</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r>
              <a:rPr lang="vi-VN" b="1" dirty="0" smtClean="0">
                <a:latin typeface="Times New Roman" panose="02020603050405020304" pitchFamily="18" charset="0"/>
                <a:cs typeface="Times New Roman" panose="02020603050405020304" pitchFamily="18" charset="0"/>
              </a:rPr>
              <a:t>Đêm </a:t>
            </a:r>
            <a:r>
              <a:rPr lang="vi-VN" b="1" dirty="0">
                <a:latin typeface="Times New Roman" panose="02020603050405020304" pitchFamily="18" charset="0"/>
                <a:cs typeface="Times New Roman" panose="02020603050405020304" pitchFamily="18" charset="0"/>
              </a:rPr>
              <a:t>tháng năm chưa nằm đã sáng ngày tháng mười chưa cười đã tối</a:t>
            </a:r>
            <a:endParaRPr lang="en-US" b="1"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51" y="785787"/>
            <a:ext cx="2143125" cy="2143125"/>
          </a:xfrm>
          <a:prstGeom prst="rect">
            <a:avLst/>
          </a:prstGeom>
        </p:spPr>
      </p:pic>
      <p:sp>
        <p:nvSpPr>
          <p:cNvPr id="8" name="文本框 93"/>
          <p:cNvSpPr txBox="1"/>
          <p:nvPr/>
        </p:nvSpPr>
        <p:spPr>
          <a:xfrm>
            <a:off x="2562060" y="303944"/>
            <a:ext cx="3826689" cy="907941"/>
          </a:xfrm>
          <a:prstGeom prst="rect">
            <a:avLst/>
          </a:prstGeom>
          <a:noFill/>
        </p:spPr>
        <p:txBody>
          <a:bodyPr wrap="none" rtlCol="0">
            <a:spAutoFit/>
          </a:bodyPr>
          <a:lstStyle/>
          <a:p>
            <a:pPr defTabSz="1307501"/>
            <a:r>
              <a:rPr lang="en-US" altLang="zh-CN" sz="5300" b="1" dirty="0">
                <a:solidFill>
                  <a:srgbClr val="FF0000"/>
                </a:solidFill>
                <a:latin typeface="Times New Roman" panose="02020603050405020304" pitchFamily="18" charset="0"/>
                <a:ea typeface="汉仪喵魂体W" panose="00020600040101010101" pitchFamily="18" charset="-122"/>
                <a:cs typeface="Times New Roman" panose="02020603050405020304" pitchFamily="18" charset="0"/>
              </a:rPr>
              <a:t>VẬN DỤNG</a:t>
            </a:r>
            <a:endParaRPr lang="zh-CN" altLang="en-US" sz="5300" b="1" dirty="0">
              <a:solidFill>
                <a:srgbClr val="FF0000"/>
              </a:solidFill>
              <a:latin typeface="Times New Roman" panose="02020603050405020304" pitchFamily="18" charset="0"/>
              <a:ea typeface="汉仪喵魂体W" panose="00020600040101010101" pitchFamily="18" charset="-122"/>
              <a:cs typeface="Times New Roman" panose="02020603050405020304" pitchFamily="18" charset="0"/>
            </a:endParaRPr>
          </a:p>
        </p:txBody>
      </p:sp>
    </p:spTree>
    <p:extLst>
      <p:ext uri="{BB962C8B-B14F-4D97-AF65-F5344CB8AC3E}">
        <p14:creationId xmlns:p14="http://schemas.microsoft.com/office/powerpoint/2010/main" val="4054935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5" presetClass="entr" presetSubtype="0"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2000"/>
                                        <p:tgtEl>
                                          <p:spTgt spid="3">
                                            <p:txEl>
                                              <p:pRg st="0" end="0"/>
                                            </p:txEl>
                                          </p:spTgt>
                                        </p:tgtEl>
                                      </p:cBhvr>
                                    </p:animEffect>
                                    <p:anim calcmode="lin" valueType="num">
                                      <p:cBhvr>
                                        <p:cTn id="21"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2"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wipe(down)">
                                      <p:cBhvr>
                                        <p:cTn id="27" dur="580">
                                          <p:stCondLst>
                                            <p:cond delay="0"/>
                                          </p:stCondLst>
                                        </p:cTn>
                                        <p:tgtEl>
                                          <p:spTgt spid="3">
                                            <p:txEl>
                                              <p:pRg st="1" end="1"/>
                                            </p:txEl>
                                          </p:spTgt>
                                        </p:tgtEl>
                                      </p:cBhvr>
                                    </p:animEffect>
                                    <p:anim calcmode="lin" valueType="num">
                                      <p:cBhvr>
                                        <p:cTn id="2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3" dur="26">
                                          <p:stCondLst>
                                            <p:cond delay="650"/>
                                          </p:stCondLst>
                                        </p:cTn>
                                        <p:tgtEl>
                                          <p:spTgt spid="3">
                                            <p:txEl>
                                              <p:pRg st="1" end="1"/>
                                            </p:txEl>
                                          </p:spTgt>
                                        </p:tgtEl>
                                      </p:cBhvr>
                                      <p:to x="100000" y="60000"/>
                                    </p:animScale>
                                    <p:animScale>
                                      <p:cBhvr>
                                        <p:cTn id="34" dur="166" decel="50000">
                                          <p:stCondLst>
                                            <p:cond delay="676"/>
                                          </p:stCondLst>
                                        </p:cTn>
                                        <p:tgtEl>
                                          <p:spTgt spid="3">
                                            <p:txEl>
                                              <p:pRg st="1" end="1"/>
                                            </p:txEl>
                                          </p:spTgt>
                                        </p:tgtEl>
                                      </p:cBhvr>
                                      <p:to x="100000" y="100000"/>
                                    </p:animScale>
                                    <p:animScale>
                                      <p:cBhvr>
                                        <p:cTn id="35" dur="26">
                                          <p:stCondLst>
                                            <p:cond delay="1312"/>
                                          </p:stCondLst>
                                        </p:cTn>
                                        <p:tgtEl>
                                          <p:spTgt spid="3">
                                            <p:txEl>
                                              <p:pRg st="1" end="1"/>
                                            </p:txEl>
                                          </p:spTgt>
                                        </p:tgtEl>
                                      </p:cBhvr>
                                      <p:to x="100000" y="80000"/>
                                    </p:animScale>
                                    <p:animScale>
                                      <p:cBhvr>
                                        <p:cTn id="36" dur="166" decel="50000">
                                          <p:stCondLst>
                                            <p:cond delay="1338"/>
                                          </p:stCondLst>
                                        </p:cTn>
                                        <p:tgtEl>
                                          <p:spTgt spid="3">
                                            <p:txEl>
                                              <p:pRg st="1" end="1"/>
                                            </p:txEl>
                                          </p:spTgt>
                                        </p:tgtEl>
                                      </p:cBhvr>
                                      <p:to x="100000" y="100000"/>
                                    </p:animScale>
                                    <p:animScale>
                                      <p:cBhvr>
                                        <p:cTn id="37" dur="26">
                                          <p:stCondLst>
                                            <p:cond delay="1642"/>
                                          </p:stCondLst>
                                        </p:cTn>
                                        <p:tgtEl>
                                          <p:spTgt spid="3">
                                            <p:txEl>
                                              <p:pRg st="1" end="1"/>
                                            </p:txEl>
                                          </p:spTgt>
                                        </p:tgtEl>
                                      </p:cBhvr>
                                      <p:to x="100000" y="90000"/>
                                    </p:animScale>
                                    <p:animScale>
                                      <p:cBhvr>
                                        <p:cTn id="38" dur="166" decel="50000">
                                          <p:stCondLst>
                                            <p:cond delay="1668"/>
                                          </p:stCondLst>
                                        </p:cTn>
                                        <p:tgtEl>
                                          <p:spTgt spid="3">
                                            <p:txEl>
                                              <p:pRg st="1" end="1"/>
                                            </p:txEl>
                                          </p:spTgt>
                                        </p:tgtEl>
                                      </p:cBhvr>
                                      <p:to x="100000" y="100000"/>
                                    </p:animScale>
                                    <p:animScale>
                                      <p:cBhvr>
                                        <p:cTn id="39" dur="26">
                                          <p:stCondLst>
                                            <p:cond delay="1808"/>
                                          </p:stCondLst>
                                        </p:cTn>
                                        <p:tgtEl>
                                          <p:spTgt spid="3">
                                            <p:txEl>
                                              <p:pRg st="1" end="1"/>
                                            </p:txEl>
                                          </p:spTgt>
                                        </p:tgtEl>
                                      </p:cBhvr>
                                      <p:to x="100000" y="95000"/>
                                    </p:animScale>
                                    <p:animScale>
                                      <p:cBhvr>
                                        <p:cTn id="40" dur="166" decel="50000">
                                          <p:stCondLst>
                                            <p:cond delay="1834"/>
                                          </p:stCondLst>
                                        </p:cTn>
                                        <p:tgtEl>
                                          <p:spTgt spid="3">
                                            <p:txEl>
                                              <p:pRg st="1" end="1"/>
                                            </p:txEl>
                                          </p:spTgt>
                                        </p:tgtEl>
                                      </p:cBhvr>
                                      <p:to x="100000" y="100000"/>
                                    </p:animScale>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nodeType="click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Effect transition="in" filter="wipe(down)">
                                      <p:cBhvr>
                                        <p:cTn id="45" dur="580">
                                          <p:stCondLst>
                                            <p:cond delay="0"/>
                                          </p:stCondLst>
                                        </p:cTn>
                                        <p:tgtEl>
                                          <p:spTgt spid="3">
                                            <p:txEl>
                                              <p:pRg st="2" end="2"/>
                                            </p:txEl>
                                          </p:spTgt>
                                        </p:tgtEl>
                                      </p:cBhvr>
                                    </p:animEffect>
                                    <p:anim calcmode="lin" valueType="num">
                                      <p:cBhvr>
                                        <p:cTn id="4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1" dur="26">
                                          <p:stCondLst>
                                            <p:cond delay="650"/>
                                          </p:stCondLst>
                                        </p:cTn>
                                        <p:tgtEl>
                                          <p:spTgt spid="3">
                                            <p:txEl>
                                              <p:pRg st="2" end="2"/>
                                            </p:txEl>
                                          </p:spTgt>
                                        </p:tgtEl>
                                      </p:cBhvr>
                                      <p:to x="100000" y="60000"/>
                                    </p:animScale>
                                    <p:animScale>
                                      <p:cBhvr>
                                        <p:cTn id="52" dur="166" decel="50000">
                                          <p:stCondLst>
                                            <p:cond delay="676"/>
                                          </p:stCondLst>
                                        </p:cTn>
                                        <p:tgtEl>
                                          <p:spTgt spid="3">
                                            <p:txEl>
                                              <p:pRg st="2" end="2"/>
                                            </p:txEl>
                                          </p:spTgt>
                                        </p:tgtEl>
                                      </p:cBhvr>
                                      <p:to x="100000" y="100000"/>
                                    </p:animScale>
                                    <p:animScale>
                                      <p:cBhvr>
                                        <p:cTn id="53" dur="26">
                                          <p:stCondLst>
                                            <p:cond delay="1312"/>
                                          </p:stCondLst>
                                        </p:cTn>
                                        <p:tgtEl>
                                          <p:spTgt spid="3">
                                            <p:txEl>
                                              <p:pRg st="2" end="2"/>
                                            </p:txEl>
                                          </p:spTgt>
                                        </p:tgtEl>
                                      </p:cBhvr>
                                      <p:to x="100000" y="80000"/>
                                    </p:animScale>
                                    <p:animScale>
                                      <p:cBhvr>
                                        <p:cTn id="54" dur="166" decel="50000">
                                          <p:stCondLst>
                                            <p:cond delay="1338"/>
                                          </p:stCondLst>
                                        </p:cTn>
                                        <p:tgtEl>
                                          <p:spTgt spid="3">
                                            <p:txEl>
                                              <p:pRg st="2" end="2"/>
                                            </p:txEl>
                                          </p:spTgt>
                                        </p:tgtEl>
                                      </p:cBhvr>
                                      <p:to x="100000" y="100000"/>
                                    </p:animScale>
                                    <p:animScale>
                                      <p:cBhvr>
                                        <p:cTn id="55" dur="26">
                                          <p:stCondLst>
                                            <p:cond delay="1642"/>
                                          </p:stCondLst>
                                        </p:cTn>
                                        <p:tgtEl>
                                          <p:spTgt spid="3">
                                            <p:txEl>
                                              <p:pRg st="2" end="2"/>
                                            </p:txEl>
                                          </p:spTgt>
                                        </p:tgtEl>
                                      </p:cBhvr>
                                      <p:to x="100000" y="90000"/>
                                    </p:animScale>
                                    <p:animScale>
                                      <p:cBhvr>
                                        <p:cTn id="56" dur="166" decel="50000">
                                          <p:stCondLst>
                                            <p:cond delay="1668"/>
                                          </p:stCondLst>
                                        </p:cTn>
                                        <p:tgtEl>
                                          <p:spTgt spid="3">
                                            <p:txEl>
                                              <p:pRg st="2" end="2"/>
                                            </p:txEl>
                                          </p:spTgt>
                                        </p:tgtEl>
                                      </p:cBhvr>
                                      <p:to x="100000" y="100000"/>
                                    </p:animScale>
                                    <p:animScale>
                                      <p:cBhvr>
                                        <p:cTn id="57" dur="26">
                                          <p:stCondLst>
                                            <p:cond delay="1808"/>
                                          </p:stCondLst>
                                        </p:cTn>
                                        <p:tgtEl>
                                          <p:spTgt spid="3">
                                            <p:txEl>
                                              <p:pRg st="2" end="2"/>
                                            </p:txEl>
                                          </p:spTgt>
                                        </p:tgtEl>
                                      </p:cBhvr>
                                      <p:to x="100000" y="95000"/>
                                    </p:animScale>
                                    <p:animScale>
                                      <p:cBhvr>
                                        <p:cTn id="58"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598" y="3638752"/>
            <a:ext cx="4730625" cy="2695141"/>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521598" y="461982"/>
            <a:ext cx="4730625" cy="3176770"/>
          </a:xfrm>
          <a:prstGeom prst="rect">
            <a:avLst/>
          </a:prstGeom>
        </p:spPr>
      </p:pic>
      <p:sp>
        <p:nvSpPr>
          <p:cNvPr id="6" name="Cloud Callout 5"/>
          <p:cNvSpPr/>
          <p:nvPr/>
        </p:nvSpPr>
        <p:spPr>
          <a:xfrm>
            <a:off x="8352264" y="307592"/>
            <a:ext cx="2739483" cy="3485550"/>
          </a:xfrm>
          <a:prstGeom prst="cloud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rgbClr val="FF0000"/>
                </a:solidFill>
                <a:latin typeface="Times New Roman" panose="02020603050405020304" pitchFamily="18" charset="0"/>
                <a:cs typeface="Times New Roman" panose="02020603050405020304" pitchFamily="18" charset="0"/>
              </a:rPr>
              <a:t>Tại</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sao</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có</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mưa</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có</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nắng</a:t>
            </a:r>
            <a:r>
              <a:rPr lang="en-US" sz="3200" dirty="0">
                <a:solidFill>
                  <a:srgbClr val="FF0000"/>
                </a:solidFill>
                <a:latin typeface="Times New Roman" panose="02020603050405020304" pitchFamily="18" charset="0"/>
                <a:cs typeface="Times New Roman" panose="02020603050405020304" pitchFamily="18" charset="0"/>
              </a:rPr>
              <a:t>?</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22741" y="3997414"/>
            <a:ext cx="2751563" cy="2191511"/>
          </a:xfrm>
          <a:prstGeom prst="rect">
            <a:avLst/>
          </a:prstGeom>
        </p:spPr>
      </p:pic>
    </p:spTree>
    <p:extLst>
      <p:ext uri="{BB962C8B-B14F-4D97-AF65-F5344CB8AC3E}">
        <p14:creationId xmlns:p14="http://schemas.microsoft.com/office/powerpoint/2010/main" val="8916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arn(inVertical)">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6753" y="148682"/>
            <a:ext cx="9460992" cy="1620644"/>
          </a:xfrm>
        </p:spPr>
        <p:txBody>
          <a:bodyPr>
            <a:noAutofit/>
          </a:bodyPr>
          <a:lstStyle/>
          <a:p>
            <a:pPr marL="0" indent="0" algn="just">
              <a:buNone/>
            </a:pPr>
            <a:r>
              <a:rPr lang="en-US" b="1" dirty="0" err="1" smtClean="0">
                <a:solidFill>
                  <a:srgbClr val="002060"/>
                </a:solidFill>
                <a:latin typeface="Times New Roman" panose="02020603050405020304" pitchFamily="18" charset="0"/>
                <a:cs typeface="Times New Roman" panose="02020603050405020304" pitchFamily="18" charset="0"/>
              </a:rPr>
              <a:t>Tại</a:t>
            </a:r>
            <a:r>
              <a:rPr lang="en-US" b="1" dirty="0" smtClean="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sao</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có</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ngày</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có</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đêm</a:t>
            </a:r>
            <a:r>
              <a:rPr lang="en-US" b="1">
                <a:solidFill>
                  <a:srgbClr val="002060"/>
                </a:solidFill>
                <a:latin typeface="Times New Roman" panose="02020603050405020304" pitchFamily="18" charset="0"/>
                <a:cs typeface="Times New Roman" panose="02020603050405020304" pitchFamily="18" charset="0"/>
              </a:rPr>
              <a:t>? </a:t>
            </a:r>
            <a:endParaRPr lang="en-US" b="1" smtClean="0">
              <a:solidFill>
                <a:srgbClr val="002060"/>
              </a:solidFill>
              <a:latin typeface="Times New Roman" panose="02020603050405020304" pitchFamily="18" charset="0"/>
              <a:cs typeface="Times New Roman" panose="02020603050405020304" pitchFamily="18" charset="0"/>
            </a:endParaRPr>
          </a:p>
          <a:p>
            <a:pPr marL="0" indent="0" algn="just">
              <a:buNone/>
            </a:pPr>
            <a:r>
              <a:rPr lang="en-US" b="1" smtClean="0">
                <a:solidFill>
                  <a:srgbClr val="002060"/>
                </a:solidFill>
                <a:latin typeface="Times New Roman" panose="02020603050405020304" pitchFamily="18" charset="0"/>
                <a:cs typeface="Times New Roman" panose="02020603050405020304" pitchFamily="18" charset="0"/>
              </a:rPr>
              <a:t>Tại </a:t>
            </a:r>
            <a:r>
              <a:rPr lang="en-US" b="1" dirty="0" err="1">
                <a:solidFill>
                  <a:srgbClr val="002060"/>
                </a:solidFill>
                <a:latin typeface="Times New Roman" panose="02020603050405020304" pitchFamily="18" charset="0"/>
                <a:cs typeface="Times New Roman" panose="02020603050405020304" pitchFamily="18" charset="0"/>
              </a:rPr>
              <a:t>sao</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Việt</a:t>
            </a:r>
            <a:r>
              <a:rPr lang="en-US" b="1" dirty="0">
                <a:solidFill>
                  <a:srgbClr val="002060"/>
                </a:solidFill>
                <a:latin typeface="Times New Roman" panose="02020603050405020304" pitchFamily="18" charset="0"/>
                <a:cs typeface="Times New Roman" panose="02020603050405020304" pitchFamily="18" charset="0"/>
              </a:rPr>
              <a:t> Nam </a:t>
            </a:r>
            <a:r>
              <a:rPr lang="en-US" b="1" dirty="0" err="1">
                <a:solidFill>
                  <a:srgbClr val="002060"/>
                </a:solidFill>
                <a:latin typeface="Times New Roman" panose="02020603050405020304" pitchFamily="18" charset="0"/>
                <a:cs typeface="Times New Roman" panose="02020603050405020304" pitchFamily="18" charset="0"/>
              </a:rPr>
              <a:t>không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thường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xuyên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có</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tuyết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trong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khi</a:t>
            </a:r>
            <a:r>
              <a:rPr lang="en-US" b="1" dirty="0">
                <a:solidFill>
                  <a:srgbClr val="002060"/>
                </a:solidFill>
                <a:latin typeface="Times New Roman" panose="02020603050405020304" pitchFamily="18" charset="0"/>
                <a:cs typeface="Times New Roman" panose="02020603050405020304" pitchFamily="18" charset="0"/>
              </a:rPr>
              <a:t> ở Nam </a:t>
            </a:r>
            <a:r>
              <a:rPr lang="en-US" b="1" dirty="0" err="1">
                <a:solidFill>
                  <a:srgbClr val="002060"/>
                </a:solidFill>
                <a:latin typeface="Times New Roman" panose="02020603050405020304" pitchFamily="18" charset="0"/>
                <a:cs typeface="Times New Roman" panose="02020603050405020304" pitchFamily="18" charset="0"/>
              </a:rPr>
              <a:t>Cực</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băng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tuyết</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lại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smtClean="0">
                <a:solidFill>
                  <a:srgbClr val="002060"/>
                </a:solidFill>
                <a:latin typeface="Times New Roman" panose="02020603050405020304" pitchFamily="18" charset="0"/>
                <a:cs typeface="Times New Roman" panose="02020603050405020304" pitchFamily="18" charset="0"/>
              </a:rPr>
              <a:t>phủ</a:t>
            </a:r>
            <a:r>
              <a:rPr lang="en-US" b="1" dirty="0" smtClean="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đầy</a:t>
            </a:r>
            <a:r>
              <a:rPr lang="en-US" b="1" dirty="0">
                <a:solidFill>
                  <a:srgbClr val="002060"/>
                </a:solidFill>
                <a:latin typeface="Times New Roman" panose="02020603050405020304" pitchFamily="18" charset="0"/>
                <a:cs typeface="Times New Roman" panose="02020603050405020304" pitchFamily="18" charset="0"/>
              </a:rPr>
              <a:t> </a:t>
            </a:r>
            <a:r>
              <a:rPr lang="en-US" b="1" err="1">
                <a:solidFill>
                  <a:srgbClr val="002060"/>
                </a:solidFill>
                <a:latin typeface="Times New Roman" panose="02020603050405020304" pitchFamily="18" charset="0"/>
                <a:cs typeface="Times New Roman" panose="02020603050405020304" pitchFamily="18" charset="0"/>
              </a:rPr>
              <a:t>quanh</a:t>
            </a:r>
            <a:r>
              <a:rPr lang="en-US" b="1">
                <a:solidFill>
                  <a:srgbClr val="002060"/>
                </a:solidFill>
                <a:latin typeface="Times New Roman" panose="02020603050405020304" pitchFamily="18" charset="0"/>
                <a:cs typeface="Times New Roman" panose="02020603050405020304" pitchFamily="18" charset="0"/>
              </a:rPr>
              <a:t> </a:t>
            </a:r>
            <a:r>
              <a:rPr lang="en-US" b="1" smtClean="0">
                <a:solidFill>
                  <a:srgbClr val="002060"/>
                </a:solidFill>
                <a:latin typeface="Times New Roman" panose="02020603050405020304" pitchFamily="18" charset="0"/>
                <a:cs typeface="Times New Roman" panose="02020603050405020304" pitchFamily="18" charset="0"/>
              </a:rPr>
              <a:t>năm?</a:t>
            </a:r>
            <a:endParaRPr lang="en-US" b="1" dirty="0">
              <a:solidFill>
                <a:srgbClr val="002060"/>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980" y="2109217"/>
            <a:ext cx="5489083" cy="410991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9063" y="2488339"/>
            <a:ext cx="4939991" cy="3730789"/>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6327" y="0"/>
            <a:ext cx="1769326" cy="1769326"/>
          </a:xfrm>
          <a:prstGeom prst="rect">
            <a:avLst/>
          </a:prstGeom>
        </p:spPr>
      </p:pic>
      <p:sp>
        <p:nvSpPr>
          <p:cNvPr id="6" name="TextBox 5"/>
          <p:cNvSpPr txBox="1"/>
          <p:nvPr/>
        </p:nvSpPr>
        <p:spPr>
          <a:xfrm>
            <a:off x="965807" y="6255704"/>
            <a:ext cx="4303776" cy="400110"/>
          </a:xfrm>
          <a:prstGeom prst="rect">
            <a:avLst/>
          </a:prstGeom>
          <a:noFill/>
        </p:spPr>
        <p:txBody>
          <a:bodyPr wrap="square" rtlCol="0">
            <a:spAutoFit/>
          </a:bodyPr>
          <a:lstStyle/>
          <a:p>
            <a:r>
              <a:rPr lang="en-US" sz="2000" b="1" smtClean="0">
                <a:solidFill>
                  <a:srgbClr val="002060"/>
                </a:solidFill>
              </a:rPr>
              <a:t>           Ngày                               Đêm</a:t>
            </a:r>
            <a:endParaRPr lang="en-US" sz="2000" b="1">
              <a:solidFill>
                <a:srgbClr val="002060"/>
              </a:solidFill>
            </a:endParaRPr>
          </a:p>
        </p:txBody>
      </p:sp>
    </p:spTree>
    <p:extLst>
      <p:ext uri="{BB962C8B-B14F-4D97-AF65-F5344CB8AC3E}">
        <p14:creationId xmlns:p14="http://schemas.microsoft.com/office/powerpoint/2010/main" val="152079066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000"/>
                                        <p:tgtEl>
                                          <p:spTgt spid="5"/>
                                        </p:tgtEl>
                                      </p:cBhvr>
                                    </p:animEffect>
                                    <p:anim calcmode="lin" valueType="num">
                                      <p:cBhvr>
                                        <p:cTn id="18" dur="2000" fill="hold"/>
                                        <p:tgtEl>
                                          <p:spTgt spid="5"/>
                                        </p:tgtEl>
                                        <p:attrNameLst>
                                          <p:attrName>ppt_w</p:attrName>
                                        </p:attrNameLst>
                                      </p:cBhvr>
                                      <p:tavLst>
                                        <p:tav tm="0" fmla="#ppt_w*sin(2.5*pi*$)">
                                          <p:val>
                                            <p:fltVal val="0"/>
                                          </p:val>
                                        </p:tav>
                                        <p:tav tm="100000">
                                          <p:val>
                                            <p:fltVal val="1"/>
                                          </p:val>
                                        </p:tav>
                                      </p:tavLst>
                                    </p:anim>
                                    <p:anim calcmode="lin" valueType="num">
                                      <p:cBhvr>
                                        <p:cTn id="1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wipe(down)">
                                      <p:cBhvr>
                                        <p:cTn id="24" dur="580">
                                          <p:stCondLst>
                                            <p:cond delay="0"/>
                                          </p:stCondLst>
                                        </p:cTn>
                                        <p:tgtEl>
                                          <p:spTgt spid="2"/>
                                        </p:tgtEl>
                                      </p:cBhvr>
                                    </p:animEffect>
                                    <p:anim calcmode="lin" valueType="num">
                                      <p:cBhvr>
                                        <p:cTn id="25"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0" dur="26">
                                          <p:stCondLst>
                                            <p:cond delay="650"/>
                                          </p:stCondLst>
                                        </p:cTn>
                                        <p:tgtEl>
                                          <p:spTgt spid="2"/>
                                        </p:tgtEl>
                                      </p:cBhvr>
                                      <p:to x="100000" y="60000"/>
                                    </p:animScale>
                                    <p:animScale>
                                      <p:cBhvr>
                                        <p:cTn id="31" dur="166" decel="50000">
                                          <p:stCondLst>
                                            <p:cond delay="676"/>
                                          </p:stCondLst>
                                        </p:cTn>
                                        <p:tgtEl>
                                          <p:spTgt spid="2"/>
                                        </p:tgtEl>
                                      </p:cBhvr>
                                      <p:to x="100000" y="100000"/>
                                    </p:animScale>
                                    <p:animScale>
                                      <p:cBhvr>
                                        <p:cTn id="32" dur="26">
                                          <p:stCondLst>
                                            <p:cond delay="1312"/>
                                          </p:stCondLst>
                                        </p:cTn>
                                        <p:tgtEl>
                                          <p:spTgt spid="2"/>
                                        </p:tgtEl>
                                      </p:cBhvr>
                                      <p:to x="100000" y="80000"/>
                                    </p:animScale>
                                    <p:animScale>
                                      <p:cBhvr>
                                        <p:cTn id="33" dur="166" decel="50000">
                                          <p:stCondLst>
                                            <p:cond delay="1338"/>
                                          </p:stCondLst>
                                        </p:cTn>
                                        <p:tgtEl>
                                          <p:spTgt spid="2"/>
                                        </p:tgtEl>
                                      </p:cBhvr>
                                      <p:to x="100000" y="100000"/>
                                    </p:animScale>
                                    <p:animScale>
                                      <p:cBhvr>
                                        <p:cTn id="34" dur="26">
                                          <p:stCondLst>
                                            <p:cond delay="1642"/>
                                          </p:stCondLst>
                                        </p:cTn>
                                        <p:tgtEl>
                                          <p:spTgt spid="2"/>
                                        </p:tgtEl>
                                      </p:cBhvr>
                                      <p:to x="100000" y="90000"/>
                                    </p:animScale>
                                    <p:animScale>
                                      <p:cBhvr>
                                        <p:cTn id="35" dur="166" decel="50000">
                                          <p:stCondLst>
                                            <p:cond delay="1668"/>
                                          </p:stCondLst>
                                        </p:cTn>
                                        <p:tgtEl>
                                          <p:spTgt spid="2"/>
                                        </p:tgtEl>
                                      </p:cBhvr>
                                      <p:to x="100000" y="100000"/>
                                    </p:animScale>
                                    <p:animScale>
                                      <p:cBhvr>
                                        <p:cTn id="36" dur="26">
                                          <p:stCondLst>
                                            <p:cond delay="1808"/>
                                          </p:stCondLst>
                                        </p:cTn>
                                        <p:tgtEl>
                                          <p:spTgt spid="2"/>
                                        </p:tgtEl>
                                      </p:cBhvr>
                                      <p:to x="100000" y="95000"/>
                                    </p:animScale>
                                    <p:animScale>
                                      <p:cBhvr>
                                        <p:cTn id="37" dur="166" decel="50000">
                                          <p:stCondLst>
                                            <p:cond delay="1834"/>
                                          </p:stCondLst>
                                        </p:cTn>
                                        <p:tgtEl>
                                          <p:spTgt spid="2"/>
                                        </p:tgtEl>
                                      </p:cBhvr>
                                      <p:to x="100000" y="100000"/>
                                    </p:animScale>
                                  </p:childTnLst>
                                </p:cTn>
                              </p:par>
                            </p:childTnLst>
                          </p:cTn>
                        </p:par>
                      </p:childTnLst>
                    </p:cTn>
                  </p:par>
                  <p:par>
                    <p:cTn id="38" fill="hold">
                      <p:stCondLst>
                        <p:cond delay="indefinite"/>
                      </p:stCondLst>
                      <p:childTnLst>
                        <p:par>
                          <p:cTn id="39" fill="hold">
                            <p:stCondLst>
                              <p:cond delay="0"/>
                            </p:stCondLst>
                            <p:childTnLst>
                              <p:par>
                                <p:cTn id="40" presetID="31" presetClass="entr" presetSubtype="0" fill="hold" grpId="0" nodeType="clickEffect">
                                  <p:stCondLst>
                                    <p:cond delay="0"/>
                                  </p:stCondLst>
                                  <p:childTnLst>
                                    <p:set>
                                      <p:cBhvr>
                                        <p:cTn id="41" dur="1" fill="hold">
                                          <p:stCondLst>
                                            <p:cond delay="0"/>
                                          </p:stCondLst>
                                        </p:cTn>
                                        <p:tgtEl>
                                          <p:spTgt spid="3">
                                            <p:txEl>
                                              <p:pRg st="0" end="0"/>
                                            </p:txEl>
                                          </p:spTgt>
                                        </p:tgtEl>
                                        <p:attrNameLst>
                                          <p:attrName>style.visibility</p:attrName>
                                        </p:attrNameLst>
                                      </p:cBhvr>
                                      <p:to>
                                        <p:strVal val="visible"/>
                                      </p:to>
                                    </p:set>
                                    <p:anim calcmode="lin" valueType="num">
                                      <p:cBhvr>
                                        <p:cTn id="4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4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4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45" dur="1000"/>
                                        <p:tgtEl>
                                          <p:spTgt spid="3">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grpId="0" nodeType="clickEffect">
                                  <p:stCondLst>
                                    <p:cond delay="0"/>
                                  </p:stCondLst>
                                  <p:childTnLst>
                                    <p:set>
                                      <p:cBhvr>
                                        <p:cTn id="49" dur="1" fill="hold">
                                          <p:stCondLst>
                                            <p:cond delay="0"/>
                                          </p:stCondLst>
                                        </p:cTn>
                                        <p:tgtEl>
                                          <p:spTgt spid="3">
                                            <p:txEl>
                                              <p:pRg st="1" end="1"/>
                                            </p:txEl>
                                          </p:spTgt>
                                        </p:tgtEl>
                                        <p:attrNameLst>
                                          <p:attrName>style.visibility</p:attrName>
                                        </p:attrNameLst>
                                      </p:cBhvr>
                                      <p:to>
                                        <p:strVal val="visible"/>
                                      </p:to>
                                    </p:set>
                                    <p:anim calcmode="lin" valueType="num">
                                      <p:cBhvr>
                                        <p:cTn id="5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5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5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53"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553656" y="2838286"/>
            <a:ext cx="942752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spcAft>
                <a:spcPts val="600"/>
              </a:spcAft>
              <a:buClr>
                <a:schemeClr val="accent1"/>
              </a:buClr>
              <a:buSzPct val="115000"/>
              <a:buFont typeface="Arial" panose="020B0604020202020204" pitchFamily="34" charset="0"/>
              <a:buChar char="•"/>
              <a:defRPr sz="2400">
                <a:solidFill>
                  <a:srgbClr val="262626"/>
                </a:solidFill>
                <a:latin typeface="Garamond" panose="02020404030301010803" pitchFamily="18" charset="0"/>
              </a:defRPr>
            </a:lvl1pPr>
            <a:lvl2pPr marL="742950" indent="-285750">
              <a:spcBef>
                <a:spcPct val="20000"/>
              </a:spcBef>
              <a:spcAft>
                <a:spcPts val="600"/>
              </a:spcAft>
              <a:buClr>
                <a:schemeClr val="accent1"/>
              </a:buClr>
              <a:buSzPct val="115000"/>
              <a:buFont typeface="Arial" panose="020B0604020202020204" pitchFamily="34" charset="0"/>
              <a:buChar char="•"/>
              <a:defRPr sz="2000">
                <a:solidFill>
                  <a:srgbClr val="262626"/>
                </a:solidFill>
                <a:latin typeface="Garamond" panose="02020404030301010803" pitchFamily="18" charset="0"/>
              </a:defRPr>
            </a:lvl2pPr>
            <a:lvl3pPr marL="1143000" indent="-228600">
              <a:spcBef>
                <a:spcPct val="20000"/>
              </a:spcBef>
              <a:spcAft>
                <a:spcPts val="600"/>
              </a:spcAft>
              <a:buClr>
                <a:schemeClr val="accent1"/>
              </a:buClr>
              <a:buSzPct val="115000"/>
              <a:buFont typeface="Arial" panose="020B0604020202020204" pitchFamily="34" charset="0"/>
              <a:buChar char="•"/>
              <a:defRPr>
                <a:solidFill>
                  <a:srgbClr val="262626"/>
                </a:solidFill>
                <a:latin typeface="Garamond" panose="02020404030301010803" pitchFamily="18" charset="0"/>
              </a:defRPr>
            </a:lvl3pPr>
            <a:lvl4pPr marL="1600200" indent="-228600">
              <a:spcBef>
                <a:spcPct val="20000"/>
              </a:spcBef>
              <a:spcAft>
                <a:spcPts val="600"/>
              </a:spcAft>
              <a:buClr>
                <a:schemeClr val="accent1"/>
              </a:buClr>
              <a:buSzPct val="115000"/>
              <a:buFont typeface="Arial" panose="020B0604020202020204" pitchFamily="34" charset="0"/>
              <a:buChar char="•"/>
              <a:defRPr sz="1600">
                <a:solidFill>
                  <a:srgbClr val="262626"/>
                </a:solidFill>
                <a:latin typeface="Garamond" panose="02020404030301010803" pitchFamily="18" charset="0"/>
              </a:defRPr>
            </a:lvl4pPr>
            <a:lvl5pPr marL="2057400" indent="-22860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5pPr>
            <a:lvl6pPr marL="25146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6pPr>
            <a:lvl7pPr marL="29718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7pPr>
            <a:lvl8pPr marL="34290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8pPr>
            <a:lvl9pPr marL="38862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9pPr>
          </a:lstStyle>
          <a:p>
            <a:pPr>
              <a:spcBef>
                <a:spcPct val="0"/>
              </a:spcBef>
              <a:spcAft>
                <a:spcPct val="0"/>
              </a:spcAft>
              <a:buClrTx/>
              <a:buSzTx/>
              <a:buNone/>
            </a:pPr>
            <a:r>
              <a:rPr lang="en-US" sz="3200" b="1" dirty="0" smtClean="0">
                <a:solidFill>
                  <a:srgbClr val="FF0000"/>
                </a:solidFill>
                <a:latin typeface="Times New Roman" panose="02020603050405020304" pitchFamily="18" charset="0"/>
                <a:cs typeface="Times New Roman" panose="02020603050405020304" pitchFamily="18" charset="0"/>
              </a:rPr>
              <a:t>I</a:t>
            </a:r>
            <a:r>
              <a:rPr lang="en-US" sz="3200" b="1" dirty="0">
                <a:solidFill>
                  <a:srgbClr val="FF0000"/>
                </a:solidFill>
                <a:latin typeface="Times New Roman" panose="02020603050405020304" pitchFamily="18" charset="0"/>
                <a:cs typeface="Times New Roman" panose="02020603050405020304" pitchFamily="18" charset="0"/>
              </a:rPr>
              <a:t>. SỰ LÍ THÚ CỦA VIỆC HỌC MÔN ĐỊA </a:t>
            </a:r>
            <a:r>
              <a:rPr lang="en-US" sz="3200" b="1" dirty="0" smtClean="0">
                <a:solidFill>
                  <a:srgbClr val="FF0000"/>
                </a:solidFill>
                <a:latin typeface="Times New Roman" panose="02020603050405020304" pitchFamily="18" charset="0"/>
                <a:cs typeface="Times New Roman" panose="02020603050405020304" pitchFamily="18" charset="0"/>
              </a:rPr>
              <a:t>LÍ</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a:spLocks noChangeArrowheads="1"/>
          </p:cNvSpPr>
          <p:nvPr/>
        </p:nvSpPr>
        <p:spPr bwMode="auto">
          <a:xfrm>
            <a:off x="1465179" y="3693508"/>
            <a:ext cx="9555479"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spcAft>
                <a:spcPts val="600"/>
              </a:spcAft>
              <a:buClr>
                <a:schemeClr val="accent1"/>
              </a:buClr>
              <a:buSzPct val="115000"/>
              <a:buFont typeface="Arial" panose="020B0604020202020204" pitchFamily="34" charset="0"/>
              <a:buChar char="•"/>
              <a:defRPr sz="2400">
                <a:solidFill>
                  <a:srgbClr val="262626"/>
                </a:solidFill>
                <a:latin typeface="Garamond" panose="02020404030301010803" pitchFamily="18" charset="0"/>
              </a:defRPr>
            </a:lvl1pPr>
            <a:lvl2pPr marL="742950" indent="-285750">
              <a:spcBef>
                <a:spcPct val="20000"/>
              </a:spcBef>
              <a:spcAft>
                <a:spcPts val="600"/>
              </a:spcAft>
              <a:buClr>
                <a:schemeClr val="accent1"/>
              </a:buClr>
              <a:buSzPct val="115000"/>
              <a:buFont typeface="Arial" panose="020B0604020202020204" pitchFamily="34" charset="0"/>
              <a:buChar char="•"/>
              <a:defRPr sz="2000">
                <a:solidFill>
                  <a:srgbClr val="262626"/>
                </a:solidFill>
                <a:latin typeface="Garamond" panose="02020404030301010803" pitchFamily="18" charset="0"/>
              </a:defRPr>
            </a:lvl2pPr>
            <a:lvl3pPr marL="1143000" indent="-228600">
              <a:spcBef>
                <a:spcPct val="20000"/>
              </a:spcBef>
              <a:spcAft>
                <a:spcPts val="600"/>
              </a:spcAft>
              <a:buClr>
                <a:schemeClr val="accent1"/>
              </a:buClr>
              <a:buSzPct val="115000"/>
              <a:buFont typeface="Arial" panose="020B0604020202020204" pitchFamily="34" charset="0"/>
              <a:buChar char="•"/>
              <a:defRPr>
                <a:solidFill>
                  <a:srgbClr val="262626"/>
                </a:solidFill>
                <a:latin typeface="Garamond" panose="02020404030301010803" pitchFamily="18" charset="0"/>
              </a:defRPr>
            </a:lvl3pPr>
            <a:lvl4pPr marL="1600200" indent="-228600">
              <a:spcBef>
                <a:spcPct val="20000"/>
              </a:spcBef>
              <a:spcAft>
                <a:spcPts val="600"/>
              </a:spcAft>
              <a:buClr>
                <a:schemeClr val="accent1"/>
              </a:buClr>
              <a:buSzPct val="115000"/>
              <a:buFont typeface="Arial" panose="020B0604020202020204" pitchFamily="34" charset="0"/>
              <a:buChar char="•"/>
              <a:defRPr sz="1600">
                <a:solidFill>
                  <a:srgbClr val="262626"/>
                </a:solidFill>
                <a:latin typeface="Garamond" panose="02020404030301010803" pitchFamily="18" charset="0"/>
              </a:defRPr>
            </a:lvl4pPr>
            <a:lvl5pPr marL="2057400" indent="-22860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5pPr>
            <a:lvl6pPr marL="25146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6pPr>
            <a:lvl7pPr marL="29718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7pPr>
            <a:lvl8pPr marL="34290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8pPr>
            <a:lvl9pPr marL="38862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9pPr>
          </a:lstStyle>
          <a:p>
            <a:pPr>
              <a:spcBef>
                <a:spcPct val="0"/>
              </a:spcBef>
              <a:spcAft>
                <a:spcPct val="0"/>
              </a:spcAft>
              <a:buClrTx/>
              <a:buSzTx/>
              <a:buNone/>
            </a:pPr>
            <a:r>
              <a:rPr lang="en-US" sz="3200" b="1" dirty="0" smtClean="0">
                <a:solidFill>
                  <a:srgbClr val="FF0000"/>
                </a:solidFill>
                <a:latin typeface="Times New Roman" panose="02020603050405020304" pitchFamily="18" charset="0"/>
                <a:cs typeface="Times New Roman" panose="02020603050405020304" pitchFamily="18" charset="0"/>
              </a:rPr>
              <a:t>II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VAI TRÒ CỦA ĐỊA LÍ TRONG CUỘC SỐNG</a:t>
            </a:r>
            <a:endParaRPr lang="en-US" sz="3200" dirty="0">
              <a:solidFill>
                <a:srgbClr val="FF0000"/>
              </a:solidFill>
              <a:latin typeface="Times New Roman" panose="02020603050405020304" pitchFamily="18" charset="0"/>
              <a:cs typeface="Times New Roman" panose="02020603050405020304" pitchFamily="18" charset="0"/>
            </a:endParaRPr>
          </a:p>
          <a:p>
            <a:pPr>
              <a:spcBef>
                <a:spcPct val="0"/>
              </a:spcBef>
              <a:spcAft>
                <a:spcPct val="0"/>
              </a:spcAft>
              <a:buClrTx/>
              <a:buSzTx/>
              <a:buFontTx/>
              <a:buNone/>
            </a:pPr>
            <a:r>
              <a:rPr lang="en-US" altLang="en-US" sz="3600" dirty="0" smtClean="0">
                <a:solidFill>
                  <a:srgbClr val="FF0000"/>
                </a:solidFill>
                <a:latin typeface="Times New Roman" panose="02020603050405020304" pitchFamily="18" charset="0"/>
                <a:cs typeface="Times New Roman" panose="02020603050405020304" pitchFamily="18" charset="0"/>
              </a:rPr>
              <a:t> </a:t>
            </a:r>
            <a:endParaRPr lang="vi-VN" altLang="en-US" sz="3600" dirty="0">
              <a:solidFill>
                <a:srgbClr val="FF0000"/>
              </a:solidFill>
              <a:latin typeface="Times New Roman" panose="02020603050405020304" pitchFamily="18" charset="0"/>
              <a:cs typeface="Times New Roman" panose="02020603050405020304" pitchFamily="18" charset="0"/>
            </a:endParaRPr>
          </a:p>
        </p:txBody>
      </p:sp>
      <p:sp>
        <p:nvSpPr>
          <p:cNvPr id="6" name="TextBox 5"/>
          <p:cNvSpPr txBox="1">
            <a:spLocks noChangeArrowheads="1"/>
          </p:cNvSpPr>
          <p:nvPr/>
        </p:nvSpPr>
        <p:spPr bwMode="auto">
          <a:xfrm>
            <a:off x="1465179" y="4524253"/>
            <a:ext cx="9103517" cy="1146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spcAft>
                <a:spcPts val="600"/>
              </a:spcAft>
              <a:buClr>
                <a:schemeClr val="accent1"/>
              </a:buClr>
              <a:buSzPct val="115000"/>
              <a:buFont typeface="Arial" panose="020B0604020202020204" pitchFamily="34" charset="0"/>
              <a:buChar char="•"/>
              <a:defRPr sz="2400">
                <a:solidFill>
                  <a:srgbClr val="262626"/>
                </a:solidFill>
                <a:latin typeface="Garamond" panose="02020404030301010803" pitchFamily="18" charset="0"/>
              </a:defRPr>
            </a:lvl1pPr>
            <a:lvl2pPr marL="742950" indent="-285750">
              <a:spcBef>
                <a:spcPct val="20000"/>
              </a:spcBef>
              <a:spcAft>
                <a:spcPts val="600"/>
              </a:spcAft>
              <a:buClr>
                <a:schemeClr val="accent1"/>
              </a:buClr>
              <a:buSzPct val="115000"/>
              <a:buFont typeface="Arial" panose="020B0604020202020204" pitchFamily="34" charset="0"/>
              <a:buChar char="•"/>
              <a:defRPr sz="2000">
                <a:solidFill>
                  <a:srgbClr val="262626"/>
                </a:solidFill>
                <a:latin typeface="Garamond" panose="02020404030301010803" pitchFamily="18" charset="0"/>
              </a:defRPr>
            </a:lvl2pPr>
            <a:lvl3pPr marL="1143000" indent="-228600">
              <a:spcBef>
                <a:spcPct val="20000"/>
              </a:spcBef>
              <a:spcAft>
                <a:spcPts val="600"/>
              </a:spcAft>
              <a:buClr>
                <a:schemeClr val="accent1"/>
              </a:buClr>
              <a:buSzPct val="115000"/>
              <a:buFont typeface="Arial" panose="020B0604020202020204" pitchFamily="34" charset="0"/>
              <a:buChar char="•"/>
              <a:defRPr>
                <a:solidFill>
                  <a:srgbClr val="262626"/>
                </a:solidFill>
                <a:latin typeface="Garamond" panose="02020404030301010803" pitchFamily="18" charset="0"/>
              </a:defRPr>
            </a:lvl3pPr>
            <a:lvl4pPr marL="1600200" indent="-228600">
              <a:spcBef>
                <a:spcPct val="20000"/>
              </a:spcBef>
              <a:spcAft>
                <a:spcPts val="600"/>
              </a:spcAft>
              <a:buClr>
                <a:schemeClr val="accent1"/>
              </a:buClr>
              <a:buSzPct val="115000"/>
              <a:buFont typeface="Arial" panose="020B0604020202020204" pitchFamily="34" charset="0"/>
              <a:buChar char="•"/>
              <a:defRPr sz="1600">
                <a:solidFill>
                  <a:srgbClr val="262626"/>
                </a:solidFill>
                <a:latin typeface="Garamond" panose="02020404030301010803" pitchFamily="18" charset="0"/>
              </a:defRPr>
            </a:lvl4pPr>
            <a:lvl5pPr marL="2057400" indent="-22860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5pPr>
            <a:lvl6pPr marL="25146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6pPr>
            <a:lvl7pPr marL="29718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7pPr>
            <a:lvl8pPr marL="34290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8pPr>
            <a:lvl9pPr marL="38862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9pPr>
          </a:lstStyle>
          <a:p>
            <a:pPr>
              <a:lnSpc>
                <a:spcPct val="107000"/>
              </a:lnSpc>
              <a:buNone/>
            </a:pPr>
            <a:r>
              <a:rPr lang="en-US" sz="3200" b="1" dirty="0">
                <a:solidFill>
                  <a:srgbClr val="FF0000"/>
                </a:solidFill>
                <a:latin typeface="Times New Roman" panose="02020603050405020304" pitchFamily="18" charset="0"/>
                <a:cs typeface="Times New Roman" panose="02020603050405020304" pitchFamily="18" charset="0"/>
              </a:rPr>
              <a:t>III.</a:t>
            </a:r>
            <a:r>
              <a:rPr lang="en-US" sz="32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TẦM QUAN TRỌNG CỦA VIỆC NẮM CÁC KHÁI NIỆM VÀ KĨ NĂNG ĐỊA LÍ</a:t>
            </a:r>
            <a:endParaRPr lang="en-US"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Box 6"/>
          <p:cNvSpPr txBox="1">
            <a:spLocks noChangeArrowheads="1"/>
          </p:cNvSpPr>
          <p:nvPr/>
        </p:nvSpPr>
        <p:spPr bwMode="auto">
          <a:xfrm>
            <a:off x="3682048" y="1793672"/>
            <a:ext cx="49688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spcAft>
                <a:spcPts val="600"/>
              </a:spcAft>
              <a:buClr>
                <a:schemeClr val="accent1"/>
              </a:buClr>
              <a:buSzPct val="115000"/>
              <a:buFont typeface="Arial" panose="020B0604020202020204" pitchFamily="34" charset="0"/>
              <a:buChar char="•"/>
              <a:defRPr sz="2400">
                <a:solidFill>
                  <a:srgbClr val="262626"/>
                </a:solidFill>
                <a:latin typeface="Garamond" panose="02020404030301010803" pitchFamily="18" charset="0"/>
              </a:defRPr>
            </a:lvl1pPr>
            <a:lvl2pPr marL="742950" indent="-285750">
              <a:spcBef>
                <a:spcPct val="20000"/>
              </a:spcBef>
              <a:spcAft>
                <a:spcPts val="600"/>
              </a:spcAft>
              <a:buClr>
                <a:schemeClr val="accent1"/>
              </a:buClr>
              <a:buSzPct val="115000"/>
              <a:buFont typeface="Arial" panose="020B0604020202020204" pitchFamily="34" charset="0"/>
              <a:buChar char="•"/>
              <a:defRPr sz="2000">
                <a:solidFill>
                  <a:srgbClr val="262626"/>
                </a:solidFill>
                <a:latin typeface="Garamond" panose="02020404030301010803" pitchFamily="18" charset="0"/>
              </a:defRPr>
            </a:lvl2pPr>
            <a:lvl3pPr marL="1143000" indent="-228600">
              <a:spcBef>
                <a:spcPct val="20000"/>
              </a:spcBef>
              <a:spcAft>
                <a:spcPts val="600"/>
              </a:spcAft>
              <a:buClr>
                <a:schemeClr val="accent1"/>
              </a:buClr>
              <a:buSzPct val="115000"/>
              <a:buFont typeface="Arial" panose="020B0604020202020204" pitchFamily="34" charset="0"/>
              <a:buChar char="•"/>
              <a:defRPr>
                <a:solidFill>
                  <a:srgbClr val="262626"/>
                </a:solidFill>
                <a:latin typeface="Garamond" panose="02020404030301010803" pitchFamily="18" charset="0"/>
              </a:defRPr>
            </a:lvl3pPr>
            <a:lvl4pPr marL="1600200" indent="-228600">
              <a:spcBef>
                <a:spcPct val="20000"/>
              </a:spcBef>
              <a:spcAft>
                <a:spcPts val="600"/>
              </a:spcAft>
              <a:buClr>
                <a:schemeClr val="accent1"/>
              </a:buClr>
              <a:buSzPct val="115000"/>
              <a:buFont typeface="Arial" panose="020B0604020202020204" pitchFamily="34" charset="0"/>
              <a:buChar char="•"/>
              <a:defRPr sz="1600">
                <a:solidFill>
                  <a:srgbClr val="262626"/>
                </a:solidFill>
                <a:latin typeface="Garamond" panose="02020404030301010803" pitchFamily="18" charset="0"/>
              </a:defRPr>
            </a:lvl4pPr>
            <a:lvl5pPr marL="2057400" indent="-22860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5pPr>
            <a:lvl6pPr marL="25146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6pPr>
            <a:lvl7pPr marL="29718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7pPr>
            <a:lvl8pPr marL="34290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8pPr>
            <a:lvl9pPr marL="3886200" indent="-228600" eaLnBrk="0" fontAlgn="base" hangingPunct="0">
              <a:spcBef>
                <a:spcPct val="20000"/>
              </a:spcBef>
              <a:spcAft>
                <a:spcPts val="600"/>
              </a:spcAft>
              <a:buClr>
                <a:schemeClr val="accent1"/>
              </a:buClr>
              <a:buSzPct val="115000"/>
              <a:buFont typeface="Arial" panose="020B0604020202020204" pitchFamily="34" charset="0"/>
              <a:buChar char="•"/>
              <a:defRPr sz="1400">
                <a:solidFill>
                  <a:srgbClr val="262626"/>
                </a:solidFill>
                <a:latin typeface="Garamond" panose="02020404030301010803" pitchFamily="18" charset="0"/>
              </a:defRPr>
            </a:lvl9pPr>
          </a:lstStyle>
          <a:p>
            <a:pPr>
              <a:spcBef>
                <a:spcPct val="0"/>
              </a:spcBef>
              <a:spcAft>
                <a:spcPct val="0"/>
              </a:spcAft>
              <a:buClrTx/>
              <a:buSzTx/>
              <a:buFontTx/>
              <a:buNone/>
            </a:pPr>
            <a:r>
              <a:rPr lang="en-US" altLang="en-US" sz="4000" b="1" dirty="0">
                <a:solidFill>
                  <a:srgbClr val="00CC99"/>
                </a:solidFill>
                <a:latin typeface="Times New Roman" panose="02020603050405020304" pitchFamily="18" charset="0"/>
                <a:cs typeface="Times New Roman" panose="02020603050405020304" pitchFamily="18" charset="0"/>
              </a:rPr>
              <a:t>NỘI DUNG CHÍNH</a:t>
            </a:r>
            <a:endParaRPr lang="vi-VN" altLang="en-US" sz="4000" b="1" dirty="0">
              <a:solidFill>
                <a:srgbClr val="00CC99"/>
              </a:solidFill>
              <a:latin typeface="Times New Roman" panose="02020603050405020304" pitchFamily="18" charset="0"/>
              <a:cs typeface="Times New Roman" panose="02020603050405020304" pitchFamily="18" charset="0"/>
            </a:endParaRPr>
          </a:p>
        </p:txBody>
      </p:sp>
      <p:sp>
        <p:nvSpPr>
          <p:cNvPr id="2" name="Rectangle 1"/>
          <p:cNvSpPr/>
          <p:nvPr/>
        </p:nvSpPr>
        <p:spPr>
          <a:xfrm>
            <a:off x="1465179" y="911905"/>
            <a:ext cx="10193111" cy="707886"/>
          </a:xfrm>
          <a:prstGeom prst="rect">
            <a:avLst/>
          </a:prstGeom>
        </p:spPr>
        <p:txBody>
          <a:bodyPr wrap="none">
            <a:spAutoFit/>
          </a:bodyPr>
          <a:lstStyle/>
          <a:p>
            <a:pPr algn="ctr"/>
            <a:r>
              <a:rPr lang="nl-NL" sz="4000" b="1" dirty="0">
                <a:solidFill>
                  <a:srgbClr val="FF0000"/>
                </a:solidFill>
                <a:latin typeface="Times New Roman" panose="02020603050405020304" pitchFamily="18" charset="0"/>
                <a:cs typeface="Times New Roman" panose="02020603050405020304" pitchFamily="18" charset="0"/>
              </a:rPr>
              <a:t>BÀI MỞ ĐẦU – TẠI SAO CẦ</a:t>
            </a:r>
            <a:r>
              <a:rPr lang="vi-VN" sz="4000" b="1" dirty="0">
                <a:solidFill>
                  <a:srgbClr val="FF0000"/>
                </a:solidFill>
                <a:latin typeface="Times New Roman" panose="02020603050405020304" pitchFamily="18" charset="0"/>
                <a:cs typeface="Times New Roman" panose="02020603050405020304" pitchFamily="18" charset="0"/>
              </a:rPr>
              <a:t>N</a:t>
            </a:r>
            <a:r>
              <a:rPr lang="nl-NL" sz="4000" b="1" dirty="0">
                <a:solidFill>
                  <a:srgbClr val="FF0000"/>
                </a:solidFill>
                <a:latin typeface="Times New Roman" panose="02020603050405020304" pitchFamily="18" charset="0"/>
                <a:cs typeface="Times New Roman" panose="02020603050405020304" pitchFamily="18" charset="0"/>
              </a:rPr>
              <a:t> HỌC ĐỊA LÍ</a:t>
            </a:r>
            <a:endParaRPr lang="en-US" sz="4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890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55665" y="436192"/>
            <a:ext cx="6226094" cy="436485"/>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US" sz="2400" b="1" dirty="0" smtClean="0">
                <a:solidFill>
                  <a:srgbClr val="FF0000"/>
                </a:solidFill>
                <a:latin typeface="Times New Roman" panose="02020603050405020304" pitchFamily="18" charset="0"/>
                <a:cs typeface="Times New Roman" panose="02020603050405020304" pitchFamily="18" charset="0"/>
              </a:rPr>
              <a:t>I. SỰ </a:t>
            </a:r>
            <a:r>
              <a:rPr lang="en-US" sz="2400" b="1" dirty="0">
                <a:solidFill>
                  <a:srgbClr val="FF0000"/>
                </a:solidFill>
                <a:latin typeface="Times New Roman" panose="02020603050405020304" pitchFamily="18" charset="0"/>
                <a:cs typeface="Times New Roman" panose="02020603050405020304" pitchFamily="18" charset="0"/>
              </a:rPr>
              <a:t>LÍ THÚ CỦA VIỆC HỌC MÔN ĐỊA LÍ</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832062" y="1519879"/>
            <a:ext cx="10921026" cy="3539430"/>
          </a:xfrm>
          <a:prstGeom prst="rect">
            <a:avLst/>
          </a:prstGeom>
          <a:solidFill>
            <a:schemeClr val="bg1"/>
          </a:solidFill>
        </p:spPr>
        <p:txBody>
          <a:bodyPr wrap="square">
            <a:spAutoFit/>
          </a:bodyPr>
          <a:lstStyle/>
          <a:p>
            <a:r>
              <a:rPr lang="vi-VN" sz="3200" b="1" dirty="0">
                <a:solidFill>
                  <a:srgbClr val="002060"/>
                </a:solidFill>
                <a:latin typeface="Times New Roman" panose="02020603050405020304" pitchFamily="18" charset="0"/>
                <a:cs typeface="Times New Roman" panose="02020603050405020304" pitchFamily="18" charset="0"/>
              </a:rPr>
              <a:t>Từ xa xưa, người dân vùng biển đã quen với "nhịp điệu" của thiên nhiên. Họ ra khơi vào chiều muộn và trở về với thuyền đầy ắp cá vào sáng sớm hôm sau.                                                                       Từ cuộc sống hằng ngày, cha ông ta đã đúc kết, rút ra được </a:t>
            </a:r>
            <a:r>
              <a:rPr lang="vi-VN" sz="3200" b="1" dirty="0" smtClean="0">
                <a:solidFill>
                  <a:srgbClr val="002060"/>
                </a:solidFill>
                <a:latin typeface="Times New Roman" panose="02020603050405020304" pitchFamily="18" charset="0"/>
                <a:cs typeface="Times New Roman" panose="02020603050405020304" pitchFamily="18" charset="0"/>
              </a:rPr>
              <a:t>nhữn</a:t>
            </a:r>
            <a:r>
              <a:rPr lang="en-US" sz="3200" b="1" dirty="0" smtClean="0">
                <a:solidFill>
                  <a:srgbClr val="002060"/>
                </a:solidFill>
                <a:latin typeface="Times New Roman" panose="02020603050405020304" pitchFamily="18" charset="0"/>
                <a:cs typeface="Times New Roman" panose="02020603050405020304" pitchFamily="18" charset="0"/>
              </a:rPr>
              <a:t>g</a:t>
            </a:r>
            <a:r>
              <a:rPr lang="vi-VN" sz="3200" b="1" dirty="0" smtClean="0">
                <a:solidFill>
                  <a:srgbClr val="002060"/>
                </a:solidFill>
                <a:latin typeface="Times New Roman" panose="02020603050405020304" pitchFamily="18" charset="0"/>
                <a:cs typeface="Times New Roman" panose="02020603050405020304" pitchFamily="18" charset="0"/>
              </a:rPr>
              <a:t> </a:t>
            </a:r>
            <a:r>
              <a:rPr lang="vi-VN" sz="3200" b="1" dirty="0">
                <a:solidFill>
                  <a:srgbClr val="002060"/>
                </a:solidFill>
                <a:latin typeface="Times New Roman" panose="02020603050405020304" pitchFamily="18" charset="0"/>
                <a:cs typeface="Times New Roman" panose="02020603050405020304" pitchFamily="18" charset="0"/>
              </a:rPr>
              <a:t>bài học kinh nghiệm và thể hiện qua các câu ca dao, tục ngữ: "Chớp đông nhay nháy, gà gáy thì mưa" hay "Cơn mưa đằng đông vừa trông vừa chạy",...</a:t>
            </a:r>
            <a:endParaRPr lang="en-US" sz="3200" b="1" dirty="0">
              <a:solidFill>
                <a:srgbClr val="002060"/>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1853184" y="947447"/>
            <a:ext cx="6742176" cy="461665"/>
          </a:xfrm>
          <a:prstGeom prst="rect">
            <a:avLst/>
          </a:prstGeom>
          <a:solidFill>
            <a:schemeClr val="bg1"/>
          </a:solidFill>
        </p:spPr>
        <p:txBody>
          <a:bodyPr wrap="square" rtlCol="0">
            <a:spAutoFit/>
          </a:bodyPr>
          <a:lstStyle/>
          <a:p>
            <a:r>
              <a:rPr lang="vi-VN" sz="2400" b="1" dirty="0"/>
              <a:t>Tư liệu sách giáo khoa</a:t>
            </a:r>
            <a:endParaRPr lang="en-US" sz="2400" b="1" dirty="0"/>
          </a:p>
        </p:txBody>
      </p:sp>
      <p:sp>
        <p:nvSpPr>
          <p:cNvPr id="13" name="Rectangle 12"/>
          <p:cNvSpPr/>
          <p:nvPr/>
        </p:nvSpPr>
        <p:spPr>
          <a:xfrm>
            <a:off x="426720" y="5411687"/>
            <a:ext cx="11326368" cy="6629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dirty="0">
                <a:solidFill>
                  <a:srgbClr val="FF0000"/>
                </a:solidFill>
                <a:latin typeface="Times New Roman" panose="02020603050405020304" pitchFamily="18" charset="0"/>
                <a:cs typeface="Times New Roman" panose="02020603050405020304" pitchFamily="18" charset="0"/>
              </a:rPr>
              <a:t>Tại sao người dân vùng biển thường ra khơi vào chiều muộn?</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83748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strips(downLeft)">
                                      <p:cBhvr>
                                        <p:cTn id="13" dur="500"/>
                                        <p:tgtEl>
                                          <p:spTgt spid="12"/>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ppt_x"/>
                                          </p:val>
                                        </p:tav>
                                        <p:tav tm="100000">
                                          <p:val>
                                            <p:strVal val="#ppt_x"/>
                                          </p:val>
                                        </p:tav>
                                      </p:tavLst>
                                    </p:anim>
                                    <p:anim calcmode="lin" valueType="num">
                                      <p:cBhvr additive="base">
                                        <p:cTn id="2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animBg="1"/>
      <p:bldP spid="12" grpId="0" animBg="1"/>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612806" y="472768"/>
            <a:ext cx="6226094" cy="436485"/>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US" sz="2400" b="1" dirty="0" smtClean="0">
                <a:solidFill>
                  <a:srgbClr val="FF0000"/>
                </a:solidFill>
                <a:latin typeface="Times New Roman" panose="02020603050405020304" pitchFamily="18" charset="0"/>
                <a:cs typeface="Times New Roman" panose="02020603050405020304" pitchFamily="18" charset="0"/>
              </a:rPr>
              <a:t>I. SỰ </a:t>
            </a:r>
            <a:r>
              <a:rPr lang="en-US" sz="2400" b="1" dirty="0">
                <a:solidFill>
                  <a:srgbClr val="FF0000"/>
                </a:solidFill>
                <a:latin typeface="Times New Roman" panose="02020603050405020304" pitchFamily="18" charset="0"/>
                <a:cs typeface="Times New Roman" panose="02020603050405020304" pitchFamily="18" charset="0"/>
              </a:rPr>
              <a:t>LÍ THÚ CỦA VIỆC HỌC MÔN ĐỊA LÍ</a:t>
            </a:r>
            <a:endParaRPr lang="en-US" sz="2400" dirty="0">
              <a:solidFill>
                <a:srgbClr val="FF00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953505" y="909253"/>
            <a:ext cx="9987626" cy="954107"/>
          </a:xfrm>
          <a:prstGeom prst="rect">
            <a:avLst/>
          </a:prstGeom>
        </p:spPr>
        <p:txBody>
          <a:bodyPr wrap="square">
            <a:spAutoFit/>
          </a:bodyPr>
          <a:lstStyle/>
          <a:p>
            <a:pPr lvl="0" algn="just" eaLnBrk="0" fontAlgn="base" hangingPunct="0">
              <a:spcBef>
                <a:spcPct val="0"/>
              </a:spcBef>
              <a:spcAft>
                <a:spcPct val="0"/>
              </a:spcAft>
            </a:pPr>
            <a:r>
              <a:rPr lang="nl-NL" alt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Từ </a:t>
            </a:r>
            <a:r>
              <a:rPr lang="nl-NL" altLang="en-U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những </a:t>
            </a:r>
            <a:r>
              <a:rPr lang="nl-NL" alt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câu ca dao, tục ngữ được đề cập trong bài học, em hãy nêu những lí thú của việc học môn Địa lí.</a:t>
            </a:r>
            <a:endParaRPr lang="nl-NL" altLang="en-US" sz="2800" dirty="0">
              <a:solidFill>
                <a:srgbClr val="FF0000"/>
              </a:solidFill>
              <a:latin typeface="Times New Roman" panose="02020603050405020304" pitchFamily="18" charset="0"/>
              <a:cs typeface="Times New Roman" panose="02020603050405020304" pitchFamily="18" charset="0"/>
            </a:endParaRPr>
          </a:p>
        </p:txBody>
      </p:sp>
      <p:sp>
        <p:nvSpPr>
          <p:cNvPr id="4" name="Rectangle 3"/>
          <p:cNvSpPr/>
          <p:nvPr/>
        </p:nvSpPr>
        <p:spPr>
          <a:xfrm>
            <a:off x="787883" y="3589101"/>
            <a:ext cx="10884016" cy="584775"/>
          </a:xfrm>
          <a:prstGeom prst="rect">
            <a:avLst/>
          </a:prstGeom>
        </p:spPr>
        <p:txBody>
          <a:bodyPr wrap="square">
            <a:spAutoFit/>
          </a:bodyPr>
          <a:lstStyle/>
          <a:p>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Giải</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thích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được</a:t>
            </a:r>
            <a:r>
              <a:rPr lang="en-US" sz="3200" b="1" dirty="0">
                <a:latin typeface="Times New Roman" panose="02020603050405020304" pitchFamily="18" charset="0"/>
                <a:cs typeface="Times New Roman" panose="02020603050405020304" pitchFamily="18" charset="0"/>
              </a:rPr>
              <a:t> các </a:t>
            </a:r>
            <a:r>
              <a:rPr lang="en-US" sz="3200" b="1" dirty="0" err="1">
                <a:latin typeface="Times New Roman" panose="02020603050405020304" pitchFamily="18" charset="0"/>
                <a:cs typeface="Times New Roman" panose="02020603050405020304" pitchFamily="18" charset="0"/>
              </a:rPr>
              <a:t>hiện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tượng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thiên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nhiên</a:t>
            </a:r>
            <a:r>
              <a:rPr lang="en-US" sz="2400" b="1" dirty="0" smtClean="0">
                <a:solidFill>
                  <a:schemeClr val="bg1"/>
                </a:solidFill>
                <a:latin typeface="Times New Roman" panose="02020603050405020304" pitchFamily="18" charset="0"/>
                <a:cs typeface="Times New Roman" panose="02020603050405020304" pitchFamily="18" charset="0"/>
              </a:rPr>
              <a:t>.</a:t>
            </a:r>
          </a:p>
        </p:txBody>
      </p:sp>
      <p:sp>
        <p:nvSpPr>
          <p:cNvPr id="7" name="Rectangle 6"/>
          <p:cNvSpPr/>
          <p:nvPr/>
        </p:nvSpPr>
        <p:spPr>
          <a:xfrm>
            <a:off x="787882" y="4592286"/>
            <a:ext cx="10539757" cy="584775"/>
          </a:xfrm>
          <a:prstGeom prst="rect">
            <a:avLst/>
          </a:prstGeom>
        </p:spPr>
        <p:txBody>
          <a:bodyPr wrap="square">
            <a:spAutoFit/>
          </a:bodyPr>
          <a:lstStyle/>
          <a:p>
            <a:pPr marL="342900" indent="-342900">
              <a:buFontTx/>
              <a:buChar char="-"/>
            </a:pPr>
            <a:r>
              <a:rPr lang="en-US" sz="3200" b="1" dirty="0" err="1" smtClean="0">
                <a:latin typeface="Times New Roman" panose="02020603050405020304" pitchFamily="18" charset="0"/>
                <a:cs typeface="Times New Roman" panose="02020603050405020304" pitchFamily="18" charset="0"/>
              </a:rPr>
              <a:t>Học</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tốt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môn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địa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lí</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có</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học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tốt</a:t>
            </a:r>
            <a:r>
              <a:rPr lang="en-US" sz="3200" b="1" dirty="0">
                <a:latin typeface="Times New Roman" panose="02020603050405020304" pitchFamily="18" charset="0"/>
                <a:cs typeface="Times New Roman" panose="02020603050405020304" pitchFamily="18" charset="0"/>
              </a:rPr>
              <a:t> </a:t>
            </a:r>
            <a:r>
              <a:rPr lang="en-US" sz="3200" b="1">
                <a:latin typeface="Times New Roman" panose="02020603050405020304" pitchFamily="18" charset="0"/>
                <a:cs typeface="Times New Roman" panose="02020603050405020304" pitchFamily="18" charset="0"/>
              </a:rPr>
              <a:t>các </a:t>
            </a:r>
            <a:r>
              <a:rPr lang="en-US" sz="3200" b="1" dirty="0">
                <a:latin typeface="Times New Roman" panose="02020603050405020304" pitchFamily="18" charset="0"/>
                <a:cs typeface="Times New Roman" panose="02020603050405020304" pitchFamily="18" charset="0"/>
              </a:rPr>
              <a:t> </a:t>
            </a:r>
            <a:r>
              <a:rPr lang="en-US" sz="3200" b="1" smtClean="0">
                <a:latin typeface="Times New Roman" panose="02020603050405020304" pitchFamily="18" charset="0"/>
                <a:cs typeface="Times New Roman" panose="02020603050405020304" pitchFamily="18" charset="0"/>
              </a:rPr>
              <a:t>môn </a:t>
            </a:r>
            <a:r>
              <a:rPr lang="en-US" sz="3200" b="1" dirty="0" err="1">
                <a:latin typeface="Times New Roman" panose="02020603050405020304" pitchFamily="18" charset="0"/>
                <a:cs typeface="Times New Roman" panose="02020603050405020304" pitchFamily="18" charset="0"/>
              </a:rPr>
              <a:t>học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khác</a:t>
            </a:r>
            <a:r>
              <a:rPr lang="en-US" sz="3200" b="1" dirty="0">
                <a:latin typeface="Times New Roman" panose="02020603050405020304" pitchFamily="18" charset="0"/>
                <a:cs typeface="Times New Roman" panose="02020603050405020304" pitchFamily="18" charset="0"/>
              </a:rPr>
              <a:t>.</a:t>
            </a:r>
          </a:p>
        </p:txBody>
      </p:sp>
      <p:sp>
        <p:nvSpPr>
          <p:cNvPr id="11" name="Rectangle 10"/>
          <p:cNvSpPr/>
          <p:nvPr/>
        </p:nvSpPr>
        <p:spPr>
          <a:xfrm>
            <a:off x="787882" y="2493185"/>
            <a:ext cx="10153247" cy="584775"/>
          </a:xfrm>
          <a:prstGeom prst="rect">
            <a:avLst/>
          </a:prstGeom>
        </p:spPr>
        <p:txBody>
          <a:bodyPr wrap="square">
            <a:spAutoFit/>
          </a:bodyPr>
          <a:lstStyle/>
          <a:p>
            <a:r>
              <a:rPr lang="en-US" sz="3200" b="1" smtClean="0">
                <a:latin typeface="Times New Roman" panose="02020603050405020304" pitchFamily="18" charset="0"/>
                <a:cs typeface="Times New Roman" panose="02020603050405020304" pitchFamily="18" charset="0"/>
              </a:rPr>
              <a:t>- Khám </a:t>
            </a:r>
            <a:r>
              <a:rPr lang="en-US" sz="3200" b="1" dirty="0" err="1">
                <a:latin typeface="Times New Roman" panose="02020603050405020304" pitchFamily="18" charset="0"/>
                <a:cs typeface="Times New Roman" panose="02020603050405020304" pitchFamily="18" charset="0"/>
              </a:rPr>
              <a:t>phá</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điều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lí</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thú</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địa</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lí</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93271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ppt_x"/>
                                          </p:val>
                                        </p:tav>
                                        <p:tav tm="100000">
                                          <p:val>
                                            <p:strVal val="#ppt_x"/>
                                          </p:val>
                                        </p:tav>
                                      </p:tavLst>
                                    </p:anim>
                                    <p:anim calcmode="lin" valueType="num">
                                      <p:cBhvr additive="base">
                                        <p:cTn id="1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94111" y="583217"/>
            <a:ext cx="7810600" cy="523220"/>
          </a:xfrm>
          <a:prstGeom prst="rect">
            <a:avLst/>
          </a:prstGeom>
        </p:spPr>
        <p:txBody>
          <a:bodyPr wrap="none">
            <a:spAutoFit/>
          </a:bodyPr>
          <a:lstStyle/>
          <a:p>
            <a:pPr>
              <a:spcBef>
                <a:spcPct val="0"/>
              </a:spcBef>
              <a:spcAft>
                <a:spcPct val="0"/>
              </a:spcAft>
              <a:buClrTx/>
              <a:buSzTx/>
              <a:buNone/>
            </a:pPr>
            <a:r>
              <a:rPr lang="en-US" sz="2800" b="1" dirty="0">
                <a:solidFill>
                  <a:srgbClr val="FF0000"/>
                </a:solidFill>
                <a:latin typeface="Times New Roman" panose="02020603050405020304" pitchFamily="18" charset="0"/>
                <a:cs typeface="Times New Roman" panose="02020603050405020304" pitchFamily="18" charset="0"/>
              </a:rPr>
              <a:t>II. </a:t>
            </a:r>
            <a:r>
              <a:rPr 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VAI TRÒ CỦA ĐỊA LÍ TRONG CUỘC SỐNG</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1124842" y="1977647"/>
            <a:ext cx="10201526" cy="3416320"/>
          </a:xfrm>
          <a:prstGeom prst="rect">
            <a:avLst/>
          </a:prstGeom>
          <a:solidFill>
            <a:schemeClr val="bg1"/>
          </a:solidFill>
        </p:spPr>
        <p:txBody>
          <a:bodyPr wrap="square">
            <a:spAutoFit/>
          </a:bodyPr>
          <a:lstStyle/>
          <a:p>
            <a:r>
              <a:rPr lang="vi-VN" sz="3600" b="1" dirty="0">
                <a:latin typeface="Times New Roman" panose="02020603050405020304" pitchFamily="18" charset="0"/>
                <a:cs typeface="Times New Roman" panose="02020603050405020304" pitchFamily="18" charset="0"/>
              </a:rPr>
              <a:t>Năm 2004, một trận sống thần khủng khiếp xảy ra tại Nam Á, có rất nhiều khách du lịch được cứu sống nhờ bé Tui - Li -Xmít. Câu chuyện nhỏ dưới đây sẽ giúp các em cảm thấy được vai trò quan trọng của việc nắm vững các kiến thức và kĩ năng địa lí để ứng dụng vào trong cuộc sống</a:t>
            </a:r>
            <a:r>
              <a:rPr lang="vi-VN" sz="2800" b="1" dirty="0"/>
              <a:t>.</a:t>
            </a:r>
            <a:endParaRPr lang="en-US" sz="2800" b="1" dirty="0"/>
          </a:p>
        </p:txBody>
      </p:sp>
      <p:sp>
        <p:nvSpPr>
          <p:cNvPr id="8" name="TextBox 7"/>
          <p:cNvSpPr txBox="1"/>
          <p:nvPr/>
        </p:nvSpPr>
        <p:spPr>
          <a:xfrm>
            <a:off x="1124841" y="1370474"/>
            <a:ext cx="5277613" cy="523220"/>
          </a:xfrm>
          <a:prstGeom prst="rect">
            <a:avLst/>
          </a:prstGeom>
          <a:solidFill>
            <a:schemeClr val="bg1"/>
          </a:solidFill>
        </p:spPr>
        <p:txBody>
          <a:bodyPr wrap="square" rtlCol="0">
            <a:spAutoFit/>
          </a:bodyPr>
          <a:lstStyle/>
          <a:p>
            <a:r>
              <a:rPr lang="vi-VN" sz="2800" b="1" dirty="0"/>
              <a:t>Tư liệu sách giáo khoa</a:t>
            </a:r>
            <a:endParaRPr lang="en-US" sz="2800" b="1" dirty="0"/>
          </a:p>
        </p:txBody>
      </p:sp>
    </p:spTree>
    <p:extLst>
      <p:ext uri="{BB962C8B-B14F-4D97-AF65-F5344CB8AC3E}">
        <p14:creationId xmlns:p14="http://schemas.microsoft.com/office/powerpoint/2010/main" val="20126295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9690" y="387683"/>
            <a:ext cx="10954214" cy="4775557"/>
          </a:xfrm>
          <a:prstGeom prst="rect">
            <a:avLst/>
          </a:prstGeom>
        </p:spPr>
      </p:pic>
      <p:sp>
        <p:nvSpPr>
          <p:cNvPr id="7" name="Rectangle 6"/>
          <p:cNvSpPr/>
          <p:nvPr/>
        </p:nvSpPr>
        <p:spPr>
          <a:xfrm>
            <a:off x="469690" y="5383364"/>
            <a:ext cx="11112710" cy="983283"/>
          </a:xfrm>
          <a:prstGeom prst="rect">
            <a:avLst/>
          </a:prstGeom>
        </p:spPr>
        <p:txBody>
          <a:bodyPr wrap="square">
            <a:spAutoFit/>
          </a:bodyPr>
          <a:lstStyle/>
          <a:p>
            <a:pPr algn="just">
              <a:lnSpc>
                <a:spcPct val="107000"/>
              </a:lnSpc>
              <a:spcAft>
                <a:spcPts val="0"/>
              </a:spcAft>
            </a:pPr>
            <a:r>
              <a:rPr lang="nl-NL" sz="2800" b="1" dirty="0">
                <a:solidFill>
                  <a:srgbClr val="FF0000"/>
                </a:solidFill>
                <a:latin typeface="Times New Roman" panose="02020603050405020304" pitchFamily="18" charset="0"/>
                <a:ea typeface="Calibri" panose="020F0502020204030204" pitchFamily="34" charset="0"/>
              </a:rPr>
              <a:t> Dựa vào câu chuyện trên, em hãy cho biết, Tiu-li đã tránh được sóng thần nhờ có kiến thức và kĩ năng địa lí nào?</a:t>
            </a:r>
            <a:endParaRPr lang="en-US" sz="2800" b="1" dirty="0">
              <a:solidFill>
                <a:srgbClr val="FF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1050800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 calcmode="lin" valueType="num">
                                      <p:cBhvr additive="base">
                                        <p:cTn id="1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19036" y="1121136"/>
            <a:ext cx="11504740" cy="4524315"/>
          </a:xfrm>
          <a:prstGeom prst="rect">
            <a:avLst/>
          </a:prstGeom>
          <a:solidFill>
            <a:schemeClr val="bg1"/>
          </a:solidFill>
        </p:spPr>
        <p:txBody>
          <a:bodyPr wrap="square">
            <a:spAutoFit/>
          </a:bodyPr>
          <a:lstStyle/>
          <a:p>
            <a:pPr>
              <a:spcAft>
                <a:spcPts val="0"/>
              </a:spcAft>
            </a:pPr>
            <a:r>
              <a:rPr lang="en-US" sz="36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6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địa</a:t>
            </a:r>
            <a:r>
              <a:rPr lang="en-US" sz="3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lí</a:t>
            </a:r>
            <a:r>
              <a:rPr lang="en-US" sz="3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Đại</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Dương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nổi</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lên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cơn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sóng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trắng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rất</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lớn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Nước</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biển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đột</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nhiên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rút</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xuống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để</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lộ</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khoảng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trống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lớn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bong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bóng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nước</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lớn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sủi</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lên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en-US" sz="3600" b="1" dirty="0" err="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Kỹ</a:t>
            </a:r>
            <a:r>
              <a:rPr lang="en-US" sz="36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năng</a:t>
            </a:r>
            <a:r>
              <a:rPr lang="en-US" sz="3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địa</a:t>
            </a:r>
            <a:r>
              <a:rPr lang="en-US" sz="3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lí</a:t>
            </a:r>
            <a:r>
              <a:rPr lang="en-US" sz="36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Quan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sát</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hiện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tượng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tự</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nhiên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a:t>
            </a:r>
          </a:p>
          <a:p>
            <a:pPr>
              <a:spcAft>
                <a:spcPts val="0"/>
              </a:spcAft>
            </a:pP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Quan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sát</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huống</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liên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lạc</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với</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viên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bãi</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biển</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yêu</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cầu</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du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khách</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dời</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ea typeface="Times New Roman" panose="02020603050405020304" pitchFamily="18" charset="0"/>
                <a:cs typeface="Times New Roman" panose="02020603050405020304" pitchFamily="18" charset="0"/>
              </a:rPr>
              <a:t>đi</a:t>
            </a:r>
            <a:r>
              <a:rPr lang="en-US" sz="3600" b="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6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534363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additive="base">
                                        <p:cTn id="14"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 calcmode="lin" valueType="num">
                                      <p:cBhvr additive="base">
                                        <p:cTn id="20"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8">
                                            <p:txEl>
                                              <p:pRg st="2" end="2"/>
                                            </p:txEl>
                                          </p:spTgt>
                                        </p:tgtEl>
                                        <p:attrNameLst>
                                          <p:attrName>style.visibility</p:attrName>
                                        </p:attrNameLst>
                                      </p:cBhvr>
                                      <p:to>
                                        <p:strVal val="visible"/>
                                      </p:to>
                                    </p:set>
                                    <p:anim calcmode="lin" valueType="num">
                                      <p:cBhvr additive="base">
                                        <p:cTn id="26"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8">
                                            <p:txEl>
                                              <p:pRg st="3" end="3"/>
                                            </p:txEl>
                                          </p:spTgt>
                                        </p:tgtEl>
                                        <p:attrNameLst>
                                          <p:attrName>style.visibility</p:attrName>
                                        </p:attrNameLst>
                                      </p:cBhvr>
                                      <p:to>
                                        <p:strVal val="visible"/>
                                      </p:to>
                                    </p:set>
                                    <p:animEffect transition="in" filter="fade">
                                      <p:cBhvr>
                                        <p:cTn id="32" dur="1000"/>
                                        <p:tgtEl>
                                          <p:spTgt spid="8">
                                            <p:txEl>
                                              <p:pRg st="3" end="3"/>
                                            </p:txEl>
                                          </p:spTgt>
                                        </p:tgtEl>
                                      </p:cBhvr>
                                    </p:animEffect>
                                    <p:anim calcmode="lin" valueType="num">
                                      <p:cBhvr>
                                        <p:cTn id="33"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8">
                                            <p:txEl>
                                              <p:pRg st="4" end="4"/>
                                            </p:txEl>
                                          </p:spTgt>
                                        </p:tgtEl>
                                        <p:attrNameLst>
                                          <p:attrName>style.visibility</p:attrName>
                                        </p:attrNameLst>
                                      </p:cBhvr>
                                      <p:to>
                                        <p:strVal val="visible"/>
                                      </p:to>
                                    </p:set>
                                    <p:animEffect transition="in" filter="fade">
                                      <p:cBhvr>
                                        <p:cTn id="39" dur="1000"/>
                                        <p:tgtEl>
                                          <p:spTgt spid="8">
                                            <p:txEl>
                                              <p:pRg st="4" end="4"/>
                                            </p:txEl>
                                          </p:spTgt>
                                        </p:tgtEl>
                                      </p:cBhvr>
                                    </p:animEffect>
                                    <p:anim calcmode="lin" valueType="num">
                                      <p:cBhvr>
                                        <p:cTn id="40"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8">
                                            <p:txEl>
                                              <p:pRg st="5" end="5"/>
                                            </p:txEl>
                                          </p:spTgt>
                                        </p:tgtEl>
                                        <p:attrNameLst>
                                          <p:attrName>style.visibility</p:attrName>
                                        </p:attrNameLst>
                                      </p:cBhvr>
                                      <p:to>
                                        <p:strVal val="visible"/>
                                      </p:to>
                                    </p:set>
                                    <p:anim calcmode="lin" valueType="num">
                                      <p:cBhvr additive="base">
                                        <p:cTn id="46"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8">
                                            <p:txEl>
                                              <p:pRg st="6" end="6"/>
                                            </p:txEl>
                                          </p:spTgt>
                                        </p:tgtEl>
                                        <p:attrNameLst>
                                          <p:attrName>style.visibility</p:attrName>
                                        </p:attrNameLst>
                                      </p:cBhvr>
                                      <p:to>
                                        <p:strVal val="visible"/>
                                      </p:to>
                                    </p:set>
                                    <p:anim calcmode="lin" valueType="num">
                                      <p:cBhvr additive="base">
                                        <p:cTn id="5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725</TotalTime>
  <Words>772</Words>
  <Application>Microsoft Office PowerPoint</Application>
  <PresentationFormat>Custom</PresentationFormat>
  <Paragraphs>61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Sưu tầm những câu ca dao và tục ngữ về hiện tượng tự nhiên nước ta.</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Windows User</cp:lastModifiedBy>
  <cp:revision>55</cp:revision>
  <dcterms:created xsi:type="dcterms:W3CDTF">2021-08-14T09:40:10Z</dcterms:created>
  <dcterms:modified xsi:type="dcterms:W3CDTF">2023-08-07T09:36:30Z</dcterms:modified>
</cp:coreProperties>
</file>