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7" r:id="rId4"/>
    <p:sldMasterId id="2147483682" r:id="rId5"/>
  </p:sldMasterIdLst>
  <p:notesMasterIdLst>
    <p:notesMasterId r:id="rId26"/>
  </p:notesMasterIdLst>
  <p:sldIdLst>
    <p:sldId id="283" r:id="rId6"/>
    <p:sldId id="284" r:id="rId7"/>
    <p:sldId id="267" r:id="rId8"/>
    <p:sldId id="256" r:id="rId9"/>
    <p:sldId id="272" r:id="rId10"/>
    <p:sldId id="273" r:id="rId11"/>
    <p:sldId id="274" r:id="rId12"/>
    <p:sldId id="275" r:id="rId13"/>
    <p:sldId id="276" r:id="rId14"/>
    <p:sldId id="298" r:id="rId15"/>
    <p:sldId id="286" r:id="rId16"/>
    <p:sldId id="288" r:id="rId17"/>
    <p:sldId id="290" r:id="rId18"/>
    <p:sldId id="291" r:id="rId19"/>
    <p:sldId id="292" r:id="rId20"/>
    <p:sldId id="293" r:id="rId21"/>
    <p:sldId id="295" r:id="rId22"/>
    <p:sldId id="294" r:id="rId23"/>
    <p:sldId id="296" r:id="rId24"/>
    <p:sldId id="297" r:id="rId25"/>
  </p:sldIdLst>
  <p:sldSz cx="9144000" cy="5143500" type="screen16x9"/>
  <p:notesSz cx="6858000" cy="9144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54"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9/29/2024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104577786"/>
      </p:ext>
    </p:extLst>
  </p:cSld>
  <p:clrMap bg1="lt1" tx1="dk1" bg2="lt2" tx2="dk2" accent1="accent1" accent2="accent2" accent3="accent3" accent4="accent4" accent5="accent5" accent6="accent6" hlink="hlink" folHlink="folHlink"/>
  <p:notesStyle>
    <a:lvl1pPr marL="0" algn="l" defTabSz="914220" rtl="0" eaLnBrk="1" latinLnBrk="0" hangingPunct="1">
      <a:defRPr sz="1200" kern="1200">
        <a:solidFill>
          <a:schemeClr val="tx1"/>
        </a:solidFill>
        <a:latin typeface="+mn-lt"/>
        <a:ea typeface="+mn-ea"/>
        <a:cs typeface="+mn-cs"/>
      </a:defRPr>
    </a:lvl1pPr>
    <a:lvl2pPr marL="457106" algn="l" defTabSz="914220" rtl="0" eaLnBrk="1" latinLnBrk="0" hangingPunct="1">
      <a:defRPr sz="1200" kern="1200">
        <a:solidFill>
          <a:schemeClr val="tx1"/>
        </a:solidFill>
        <a:latin typeface="+mn-lt"/>
        <a:ea typeface="+mn-ea"/>
        <a:cs typeface="+mn-cs"/>
      </a:defRPr>
    </a:lvl2pPr>
    <a:lvl3pPr marL="914220" algn="l" defTabSz="914220" rtl="0" eaLnBrk="1" latinLnBrk="0" hangingPunct="1">
      <a:defRPr sz="1200" kern="1200">
        <a:solidFill>
          <a:schemeClr val="tx1"/>
        </a:solidFill>
        <a:latin typeface="+mn-lt"/>
        <a:ea typeface="+mn-ea"/>
        <a:cs typeface="+mn-cs"/>
      </a:defRPr>
    </a:lvl3pPr>
    <a:lvl4pPr marL="1371328" algn="l" defTabSz="914220" rtl="0" eaLnBrk="1" latinLnBrk="0" hangingPunct="1">
      <a:defRPr sz="1200" kern="1200">
        <a:solidFill>
          <a:schemeClr val="tx1"/>
        </a:solidFill>
        <a:latin typeface="+mn-lt"/>
        <a:ea typeface="+mn-ea"/>
        <a:cs typeface="+mn-cs"/>
      </a:defRPr>
    </a:lvl4pPr>
    <a:lvl5pPr marL="1828439" algn="l" defTabSz="914220" rtl="0" eaLnBrk="1" latinLnBrk="0" hangingPunct="1">
      <a:defRPr sz="1200" kern="1200">
        <a:solidFill>
          <a:schemeClr val="tx1"/>
        </a:solidFill>
        <a:latin typeface="+mn-lt"/>
        <a:ea typeface="+mn-ea"/>
        <a:cs typeface="+mn-cs"/>
      </a:defRPr>
    </a:lvl5pPr>
    <a:lvl6pPr marL="2285544" algn="l" defTabSz="914220" rtl="0" eaLnBrk="1" latinLnBrk="0" hangingPunct="1">
      <a:defRPr sz="1200" kern="1200">
        <a:solidFill>
          <a:schemeClr val="tx1"/>
        </a:solidFill>
        <a:latin typeface="+mn-lt"/>
        <a:ea typeface="+mn-ea"/>
        <a:cs typeface="+mn-cs"/>
      </a:defRPr>
    </a:lvl6pPr>
    <a:lvl7pPr marL="2742650" algn="l" defTabSz="914220" rtl="0" eaLnBrk="1" latinLnBrk="0" hangingPunct="1">
      <a:defRPr sz="1200" kern="1200">
        <a:solidFill>
          <a:schemeClr val="tx1"/>
        </a:solidFill>
        <a:latin typeface="+mn-lt"/>
        <a:ea typeface="+mn-ea"/>
        <a:cs typeface="+mn-cs"/>
      </a:defRPr>
    </a:lvl7pPr>
    <a:lvl8pPr marL="3199760" algn="l" defTabSz="914220" rtl="0" eaLnBrk="1" latinLnBrk="0" hangingPunct="1">
      <a:defRPr sz="1200" kern="1200">
        <a:solidFill>
          <a:schemeClr val="tx1"/>
        </a:solidFill>
        <a:latin typeface="+mn-lt"/>
        <a:ea typeface="+mn-ea"/>
        <a:cs typeface="+mn-cs"/>
      </a:defRPr>
    </a:lvl8pPr>
    <a:lvl9pPr marL="3656869" algn="l" defTabSz="9142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8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3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3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0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6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74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8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8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4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1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5720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40189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3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65339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143825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35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21594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89445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0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6807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640390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17180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35896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995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98512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92164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9/29/2024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876B561D-C668-48BD-B552-8CC5773A8FA0}" type="datetimeFigureOut">
              <a:rPr lang="en-US" smtClean="0">
                <a:solidFill>
                  <a:prstClr val="black">
                    <a:tint val="75000"/>
                  </a:prstClr>
                </a:solidFill>
              </a:rPr>
              <a:pPr defTabSz="685698"/>
              <a:t>9/29/2024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0CB78B3C-6E8B-4E2B-B6AB-3D177A392C3D}"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468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84013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1767030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pPr defTabSz="685800"/>
              <a:t>2024/9/29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8333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gif"/><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8.xml"/><Relationship Id="rId18" Type="http://schemas.microsoft.com/office/2007/relationships/hdphoto" Target="../media/hdphoto8.wdp"/><Relationship Id="rId3" Type="http://schemas.openxmlformats.org/officeDocument/2006/relationships/image" Target="../media/image15.png"/><Relationship Id="rId21" Type="http://schemas.openxmlformats.org/officeDocument/2006/relationships/image" Target="../media/image22.gif"/><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20.png"/><Relationship Id="rId25" Type="http://schemas.openxmlformats.org/officeDocument/2006/relationships/image" Target="../media/image25.gif"/><Relationship Id="rId2" Type="http://schemas.openxmlformats.org/officeDocument/2006/relationships/image" Target="../media/image14.png"/><Relationship Id="rId16" Type="http://schemas.openxmlformats.org/officeDocument/2006/relationships/slide" Target="slide9.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7.wdp"/><Relationship Id="rId23" Type="http://schemas.openxmlformats.org/officeDocument/2006/relationships/image" Target="../media/image24.png"/><Relationship Id="rId10" Type="http://schemas.openxmlformats.org/officeDocument/2006/relationships/slide" Target="slide7.xml"/><Relationship Id="rId19" Type="http://schemas.openxmlformats.org/officeDocument/2006/relationships/image" Target="../media/image21.png"/><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9.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9"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15"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7"/>
            <a:ext cx="10510934" cy="8893969"/>
          </a:xfrm>
          <a:prstGeom prst="rect">
            <a:avLst/>
          </a:prstGeom>
        </p:spPr>
      </p:pic>
      <p:sp>
        <p:nvSpPr>
          <p:cNvPr id="19" name="TextBox 18"/>
          <p:cNvSpPr txBox="1"/>
          <p:nvPr/>
        </p:nvSpPr>
        <p:spPr>
          <a:xfrm>
            <a:off x="348345" y="2468285"/>
            <a:ext cx="8479972" cy="1731241"/>
          </a:xfrm>
          <a:prstGeom prst="rect">
            <a:avLst/>
          </a:prstGeom>
          <a:noFill/>
          <a:ln>
            <a:noFill/>
          </a:ln>
        </p:spPr>
        <p:txBody>
          <a:bodyPr wrap="square" lIns="68570" tIns="34289" rIns="68570" bIns="34289" rtlCol="0">
            <a:spAutoFit/>
          </a:bodyPr>
          <a:lstStyle/>
          <a:p>
            <a:pPr algn="ctr" defTabSz="685681"/>
            <a:r>
              <a:rPr lang="en-US" sz="36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TIẾT 3 BÀI 1: HỆ THỐNG KINH, VĨ TUYẾN </a:t>
            </a:r>
          </a:p>
          <a:p>
            <a:pPr algn="ctr" defTabSz="685681"/>
            <a:r>
              <a:rPr lang="en-US" sz="36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Tree>
    <p:extLst>
      <p:ext uri="{BB962C8B-B14F-4D97-AF65-F5344CB8AC3E}">
        <p14:creationId xmlns:p14="http://schemas.microsoft.com/office/powerpoint/2010/main" val="3577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3A0806-AAF7-2BA1-F82D-E6C92AF78B4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5A2E0C5E-69CF-83CA-2C06-CEF9F0A5040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5523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011840" y="2219884"/>
            <a:ext cx="5477782" cy="465719"/>
            <a:chOff x="2263187" y="2338141"/>
            <a:chExt cx="7303712"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49"/>
              <a:endParaRPr lang="zh-CN" altLang="en-US" sz="1200">
                <a:solidFill>
                  <a:prstClr val="black"/>
                </a:solidFill>
              </a:endParaRPr>
            </a:p>
          </p:txBody>
        </p:sp>
        <p:sp>
          <p:nvSpPr>
            <p:cNvPr id="25" name="文本框 24"/>
            <p:cNvSpPr txBox="1"/>
            <p:nvPr/>
          </p:nvSpPr>
          <p:spPr>
            <a:xfrm>
              <a:off x="2263187" y="2338141"/>
              <a:ext cx="7303712" cy="553998"/>
            </a:xfrm>
            <a:prstGeom prst="rect">
              <a:avLst/>
            </a:prstGeom>
            <a:noFill/>
          </p:spPr>
          <p:txBody>
            <a:bodyPr wrap="none" rtlCol="0">
              <a:spAutoFit/>
            </a:bodyPr>
            <a:lstStyle/>
            <a:p>
              <a:pPr algn="ctr" defTabSz="685749"/>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grpSp>
      <p:sp>
        <p:nvSpPr>
          <p:cNvPr id="46" name="文本框 45"/>
          <p:cNvSpPr txBox="1"/>
          <p:nvPr/>
        </p:nvSpPr>
        <p:spPr>
          <a:xfrm>
            <a:off x="1613229" y="369161"/>
            <a:ext cx="6344526" cy="900247"/>
          </a:xfrm>
          <a:prstGeom prst="rect">
            <a:avLst/>
          </a:prstGeom>
          <a:noFill/>
        </p:spPr>
        <p:txBody>
          <a:bodyPr wrap="none" lIns="68576" tIns="34289" rIns="68576" bIns="34289" rtlCol="0">
            <a:spAutoFit/>
          </a:bodyPr>
          <a:lstStyle/>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759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90937"/>
            <a:ext cx="5105400" cy="37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228600" y="1047750"/>
            <a:ext cx="3581400" cy="3785652"/>
          </a:xfrm>
          <a:prstGeom prst="rect">
            <a:avLst/>
          </a:prstGeom>
          <a:noFill/>
        </p:spPr>
        <p:txBody>
          <a:bodyPr wrap="square" lIns="91436" tIns="45718" rIns="91436" bIns="45718" rtlCol="0">
            <a:spAutoFit/>
          </a:bodyPr>
          <a:lstStyle/>
          <a:p>
            <a:pPr algn="ctr"/>
            <a:r>
              <a:rPr lang="en-US" sz="2400" b="1">
                <a:solidFill>
                  <a:schemeClr val="bg1"/>
                </a:solidFill>
                <a:latin typeface="Times New Roman" pitchFamily="18" charset="0"/>
                <a:cs typeface="Times New Roman" pitchFamily="18" charset="0"/>
              </a:rPr>
              <a:t>Hình 1.3a có:</a:t>
            </a:r>
          </a:p>
          <a:p>
            <a:pPr algn="just"/>
            <a:r>
              <a:rPr lang="en-US" sz="2400" b="1">
                <a:solidFill>
                  <a:schemeClr val="bg1"/>
                </a:solidFill>
                <a:latin typeface="Times New Roman" pitchFamily="18" charset="0"/>
                <a:cs typeface="Times New Roman" pitchFamily="18" charset="0"/>
              </a:rPr>
              <a:t>- KT là những đường thẳng song song cách đều nhau.</a:t>
            </a:r>
          </a:p>
          <a:p>
            <a:pPr algn="just"/>
            <a:r>
              <a:rPr lang="en-US" sz="2400" b="1">
                <a:solidFill>
                  <a:schemeClr val="bg1"/>
                </a:solidFill>
                <a:latin typeface="Times New Roman" pitchFamily="18" charset="0"/>
                <a:cs typeface="Times New Roman" pitchFamily="18" charset="0"/>
              </a:rPr>
              <a:t>- VT cũng là những đường thẳng song song cách đều nhau.</a:t>
            </a:r>
          </a:p>
          <a:p>
            <a:pPr algn="just"/>
            <a:r>
              <a:rPr lang="en-US" sz="2400" b="1">
                <a:solidFill>
                  <a:schemeClr val="bg1"/>
                </a:solidFill>
                <a:latin typeface="Times New Roman" pitchFamily="18" charset="0"/>
                <a:cs typeface="Times New Roman" pitchFamily="18" charset="0"/>
              </a:rPr>
              <a:t>- Các KT, VT vuông góc với nhau</a:t>
            </a:r>
          </a:p>
          <a:p>
            <a:endParaRPr lang="en-US" sz="2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109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65091" y="157185"/>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711006"/>
            <a:ext cx="30416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7" y="720531"/>
            <a:ext cx="2505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30056"/>
            <a:ext cx="2819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1" y="3409952"/>
            <a:ext cx="8480425" cy="1384995"/>
          </a:xfrm>
          <a:prstGeom prst="rect">
            <a:avLst/>
          </a:prstGeom>
        </p:spPr>
        <p:txBody>
          <a:bodyPr wrap="square" lIns="91436" tIns="45718" rIns="91436" bIns="45718">
            <a:spAutoFit/>
          </a:bodyPr>
          <a:lstStyle/>
          <a:p>
            <a:pPr algn="just"/>
            <a:r>
              <a:rPr lang="en-US" sz="2800" b="1">
                <a:solidFill>
                  <a:srgbClr val="0070C0"/>
                </a:solidFill>
                <a:latin typeface="Times New Roman"/>
                <a:ea typeface="Calibri"/>
              </a:rPr>
              <a:t>? Dựa vào nội dung mô tả lưới kinh vĩ tuyến của bản đồ thế giới (hình 1.3a), hãy mô tả đặc điểm của lưới kinh, vĩ tuyến của các hình còn lại (hình 1.3b và 1.3c)</a:t>
            </a:r>
            <a:endParaRPr lang="en-US" sz="2800">
              <a:solidFill>
                <a:srgbClr val="0070C0"/>
              </a:solidFill>
            </a:endParaRPr>
          </a:p>
        </p:txBody>
      </p:sp>
    </p:spTree>
    <p:extLst>
      <p:ext uri="{BB962C8B-B14F-4D97-AF65-F5344CB8AC3E}">
        <p14:creationId xmlns:p14="http://schemas.microsoft.com/office/powerpoint/2010/main" val="37094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1"/>
            <a:ext cx="4953000" cy="3525068"/>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1.3b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theo hình nan quạt.</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tuyến là những cung tròn đồng tâm.</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Tâm của các vĩ tuyến cũng chính là điểm gặp nhau của các đường kinh tuyến.</a:t>
            </a:r>
            <a:endParaRPr lang="en-US" sz="2400" b="1">
              <a:solidFill>
                <a:schemeClr val="bg1"/>
              </a:solidFill>
              <a:latin typeface="Times New Roman" pitchFamily="18" charset="0"/>
              <a:cs typeface="Times New Roman" pitchFamily="18" charset="0"/>
            </a:endParaRPr>
          </a:p>
        </p:txBody>
      </p:sp>
      <p:pic>
        <p:nvPicPr>
          <p:cNvPr id="2" name="Picture 2">
            <a:extLst>
              <a:ext uri="{FF2B5EF4-FFF2-40B4-BE49-F238E27FC236}">
                <a16:creationId xmlns="" xmlns:a16="http://schemas.microsoft.com/office/drawing/2014/main" id="{FDF1FF1F-E4FC-D579-E278-9D48CA8FC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28750"/>
            <a:ext cx="37274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0"/>
            <a:ext cx="4572000" cy="2547364"/>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1.3c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từ điểm cực.</a:t>
            </a:r>
            <a:endParaRPr lang="en-US" sz="2400" b="1">
              <a:solidFill>
                <a:schemeClr val="bg1"/>
              </a:solidFill>
              <a:latin typeface="Calibri"/>
              <a:ea typeface="Calibri"/>
              <a:cs typeface="Times New Roman"/>
            </a:endParaRPr>
          </a:p>
          <a:p>
            <a:pPr algn="just"/>
            <a:r>
              <a:rPr lang="en-US" sz="2400" b="1">
                <a:solidFill>
                  <a:schemeClr val="bg1"/>
                </a:solidFill>
                <a:latin typeface="Times New Roman"/>
                <a:ea typeface="Calibri"/>
              </a:rPr>
              <a:t>- Vĩ tuyến là những vòng tròn đồng tâm mà tâm là nơi gặp nhau của các kinh tuyến.</a:t>
            </a:r>
            <a:endParaRPr lang="en-US" sz="2400" b="1">
              <a:solidFill>
                <a:schemeClr val="bg1"/>
              </a:solidFill>
              <a:latin typeface="Times New Roman" pitchFamily="18" charset="0"/>
              <a:cs typeface="Times New Roman" pitchFamily="18" charset="0"/>
            </a:endParaRPr>
          </a:p>
        </p:txBody>
      </p:sp>
      <p:pic>
        <p:nvPicPr>
          <p:cNvPr id="2" name="Picture 2">
            <a:extLst>
              <a:ext uri="{FF2B5EF4-FFF2-40B4-BE49-F238E27FC236}">
                <a16:creationId xmlns="" xmlns:a16="http://schemas.microsoft.com/office/drawing/2014/main" id="{0D21C1F5-BBBE-5C9C-0720-82C129B7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1086275"/>
            <a:ext cx="3724275" cy="37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59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sp>
        <p:nvSpPr>
          <p:cNvPr id="2" name="Rectangle 1"/>
          <p:cNvSpPr/>
          <p:nvPr/>
        </p:nvSpPr>
        <p:spPr>
          <a:xfrm>
            <a:off x="228600" y="1123950"/>
            <a:ext cx="3289504" cy="3596369"/>
          </a:xfrm>
          <a:prstGeom prst="rect">
            <a:avLst/>
          </a:prstGeom>
        </p:spPr>
        <p:txBody>
          <a:bodyPr wrap="square" lIns="91438" tIns="45719" rIns="91438" bIns="45719">
            <a:spAutoFit/>
          </a:bodyPr>
          <a:lstStyle/>
          <a:p>
            <a:pPr algn="just">
              <a:lnSpc>
                <a:spcPct val="115000"/>
              </a:lnSpc>
            </a:pPr>
            <a:r>
              <a:rPr lang="en-US" b="1" i="1">
                <a:solidFill>
                  <a:schemeClr val="bg1"/>
                </a:solidFill>
                <a:latin typeface="Times New Roman"/>
                <a:ea typeface="Calibri"/>
                <a:cs typeface="Times New Roman"/>
              </a:rPr>
              <a:t>Dựa vào hình 1.4, em hãy hoàn thành các nhiệm vụ sau:</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1. Miêu tả đặc điểm lưới kinh, vĩ tuyến của bản đồ trên. (2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2. Tìm trên bản đồ các vĩ tuyến và ghi vĩ độ của các vĩ tuyến đó. (4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Vòng cực Bắc, Vòng cực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Chí tuyến Bắc, Chí tuyến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3. Xác định tọa độ địa lí của các điểm A,B,C,D. (4 điểm)</a:t>
            </a:r>
            <a:endParaRPr lang="en-US" b="1">
              <a:solidFill>
                <a:schemeClr val="bg1"/>
              </a:solidFill>
              <a:effectLst/>
              <a:latin typeface="Calibri"/>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285876"/>
            <a:ext cx="5235446" cy="31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17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42" y="244270"/>
            <a:ext cx="3714552" cy="23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1226" y="2343151"/>
            <a:ext cx="8667974" cy="2640723"/>
          </a:xfrm>
          <a:prstGeom prst="rect">
            <a:avLst/>
          </a:prstGeom>
        </p:spPr>
        <p:txBody>
          <a:bodyPr wrap="square" lIns="91438" tIns="45719" rIns="91438" bIns="45719">
            <a:spAutoFit/>
          </a:bodyPr>
          <a:lstStyle/>
          <a:p>
            <a:pPr algn="just">
              <a:lnSpc>
                <a:spcPct val="115000"/>
              </a:lnSpc>
            </a:pPr>
            <a:r>
              <a:rPr lang="en-US" sz="2400" b="1">
                <a:solidFill>
                  <a:schemeClr val="bg1"/>
                </a:solidFill>
                <a:latin typeface="Times New Roman"/>
                <a:ea typeface="Calibri"/>
                <a:cs typeface="Times New Roman"/>
              </a:rPr>
              <a:t>Hình 1.4 có:</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là những đường thẳng song song và vuông góc với kinh tuyến giữa.</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411202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405" y="920353"/>
            <a:ext cx="6209414" cy="394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908" y="1352551"/>
            <a:ext cx="2384893" cy="1757210"/>
          </a:xfrm>
          <a:prstGeom prst="rect">
            <a:avLst/>
          </a:prstGeom>
        </p:spPr>
        <p:txBody>
          <a:bodyPr wrap="square" lIns="91438" tIns="45719" rIns="91438" bIns="45719">
            <a:spAutoFit/>
          </a:bodyPr>
          <a:lstStyle/>
          <a:p>
            <a:pPr algn="just">
              <a:lnSpc>
                <a:spcPct val="115000"/>
              </a:lnSpc>
            </a:pPr>
            <a:r>
              <a:rPr lang="nl-NL" sz="2400" b="1" dirty="0">
                <a:solidFill>
                  <a:schemeClr val="bg1"/>
                </a:solidFill>
                <a:latin typeface="Times New Roman" pitchFamily="18" charset="0"/>
                <a:ea typeface="Calibri"/>
                <a:cs typeface="Times New Roman" pitchFamily="18" charset="0"/>
              </a:rPr>
              <a:t>A (30</a:t>
            </a:r>
            <a:r>
              <a:rPr lang="nl-NL" sz="2400" b="1" baseline="30000" dirty="0">
                <a:solidFill>
                  <a:schemeClr val="bg1"/>
                </a:solidFill>
                <a:latin typeface="Times New Roman" pitchFamily="18" charset="0"/>
                <a:ea typeface="Calibri"/>
                <a:cs typeface="Times New Roman" pitchFamily="18" charset="0"/>
              </a:rPr>
              <a:t>0 </a:t>
            </a:r>
            <a:r>
              <a:rPr lang="nl-NL" sz="2400" b="1" dirty="0">
                <a:solidFill>
                  <a:schemeClr val="bg1"/>
                </a:solidFill>
                <a:latin typeface="Times New Roman" pitchFamily="18" charset="0"/>
                <a:ea typeface="Calibri"/>
                <a:cs typeface="Times New Roman" pitchFamily="18" charset="0"/>
              </a:rPr>
              <a:t>B, 150</a:t>
            </a:r>
            <a:r>
              <a:rPr lang="nl-NL" sz="2400" b="1" baseline="30000" dirty="0">
                <a:solidFill>
                  <a:schemeClr val="bg1"/>
                </a:solidFill>
                <a:latin typeface="Times New Roman" pitchFamily="18" charset="0"/>
                <a:ea typeface="Calibri"/>
                <a:cs typeface="Times New Roman" pitchFamily="18" charset="0"/>
              </a:rPr>
              <a:t>0</a:t>
            </a:r>
            <a:r>
              <a:rPr lang="nl-NL" sz="2400" b="1" dirty="0">
                <a:solidFill>
                  <a:schemeClr val="bg1"/>
                </a:solidFill>
                <a:latin typeface="Times New Roman" pitchFamily="18" charset="0"/>
                <a:ea typeface="Calibri"/>
                <a:cs typeface="Times New Roman" pitchFamily="18" charset="0"/>
              </a:rPr>
              <a:t>T)</a:t>
            </a:r>
            <a:endParaRPr lang="en-US" sz="2400" b="1" dirty="0">
              <a:solidFill>
                <a:schemeClr val="bg1"/>
              </a:solidFill>
              <a:latin typeface="Times New Roman" pitchFamily="18" charset="0"/>
              <a:ea typeface="Calibri"/>
              <a:cs typeface="Times New Roman" pitchFamily="18" charset="0"/>
            </a:endParaRPr>
          </a:p>
          <a:p>
            <a:pPr algn="just">
              <a:lnSpc>
                <a:spcPct val="115000"/>
              </a:lnSpc>
            </a:pPr>
            <a:r>
              <a:rPr lang="nl-NL" sz="2400" b="1" dirty="0">
                <a:solidFill>
                  <a:schemeClr val="bg1"/>
                </a:solidFill>
                <a:latin typeface="Times New Roman" pitchFamily="18" charset="0"/>
                <a:ea typeface="Calibri"/>
                <a:cs typeface="Times New Roman" pitchFamily="18" charset="0"/>
              </a:rPr>
              <a:t>B (60</a:t>
            </a:r>
            <a:r>
              <a:rPr lang="nl-NL" sz="2400" b="1" baseline="30000" dirty="0">
                <a:solidFill>
                  <a:schemeClr val="bg1"/>
                </a:solidFill>
                <a:latin typeface="Times New Roman" pitchFamily="18" charset="0"/>
                <a:ea typeface="Calibri"/>
                <a:cs typeface="Times New Roman" pitchFamily="18" charset="0"/>
              </a:rPr>
              <a:t>0 </a:t>
            </a:r>
            <a:r>
              <a:rPr lang="nl-NL" sz="2400" b="1" dirty="0">
                <a:solidFill>
                  <a:schemeClr val="bg1"/>
                </a:solidFill>
                <a:latin typeface="Times New Roman" pitchFamily="18" charset="0"/>
                <a:ea typeface="Calibri"/>
                <a:cs typeface="Times New Roman" pitchFamily="18" charset="0"/>
              </a:rPr>
              <a:t>B, 90</a:t>
            </a:r>
            <a:r>
              <a:rPr lang="nl-NL" sz="2400" b="1" baseline="30000" dirty="0">
                <a:solidFill>
                  <a:schemeClr val="bg1"/>
                </a:solidFill>
                <a:latin typeface="Times New Roman" pitchFamily="18" charset="0"/>
                <a:ea typeface="Calibri"/>
                <a:cs typeface="Times New Roman" pitchFamily="18" charset="0"/>
              </a:rPr>
              <a:t>0</a:t>
            </a:r>
            <a:r>
              <a:rPr lang="nl-NL" sz="2400" b="1" dirty="0">
                <a:solidFill>
                  <a:schemeClr val="bg1"/>
                </a:solidFill>
                <a:latin typeface="Times New Roman" pitchFamily="18" charset="0"/>
                <a:ea typeface="Calibri"/>
                <a:cs typeface="Times New Roman" pitchFamily="18" charset="0"/>
              </a:rPr>
              <a:t>Đ)</a:t>
            </a:r>
            <a:endParaRPr lang="en-US" sz="2400" b="1" dirty="0">
              <a:solidFill>
                <a:schemeClr val="bg1"/>
              </a:solidFill>
              <a:latin typeface="Times New Roman" pitchFamily="18" charset="0"/>
              <a:ea typeface="Calibri"/>
              <a:cs typeface="Times New Roman" pitchFamily="18" charset="0"/>
            </a:endParaRPr>
          </a:p>
          <a:p>
            <a:pPr algn="just">
              <a:lnSpc>
                <a:spcPct val="115000"/>
              </a:lnSpc>
            </a:pPr>
            <a:r>
              <a:rPr lang="nl-NL" sz="2400" b="1" dirty="0">
                <a:solidFill>
                  <a:schemeClr val="bg1"/>
                </a:solidFill>
                <a:latin typeface="Times New Roman" pitchFamily="18" charset="0"/>
                <a:ea typeface="Calibri"/>
                <a:cs typeface="Times New Roman" pitchFamily="18" charset="0"/>
              </a:rPr>
              <a:t>C (30</a:t>
            </a:r>
            <a:r>
              <a:rPr lang="nl-NL" sz="2400" b="1" baseline="30000" dirty="0">
                <a:solidFill>
                  <a:schemeClr val="bg1"/>
                </a:solidFill>
                <a:latin typeface="Times New Roman" pitchFamily="18" charset="0"/>
                <a:ea typeface="Calibri"/>
                <a:cs typeface="Times New Roman" pitchFamily="18" charset="0"/>
              </a:rPr>
              <a:t>0 </a:t>
            </a:r>
            <a:r>
              <a:rPr lang="nl-NL" sz="2400" b="1" dirty="0">
                <a:solidFill>
                  <a:schemeClr val="bg1"/>
                </a:solidFill>
                <a:latin typeface="Times New Roman" pitchFamily="18" charset="0"/>
                <a:ea typeface="Calibri"/>
                <a:cs typeface="Times New Roman" pitchFamily="18" charset="0"/>
              </a:rPr>
              <a:t>N, 60</a:t>
            </a:r>
            <a:r>
              <a:rPr lang="nl-NL" sz="2400" b="1" baseline="30000" dirty="0">
                <a:solidFill>
                  <a:schemeClr val="bg1"/>
                </a:solidFill>
                <a:latin typeface="Times New Roman" pitchFamily="18" charset="0"/>
                <a:ea typeface="Calibri"/>
                <a:cs typeface="Times New Roman" pitchFamily="18" charset="0"/>
              </a:rPr>
              <a:t>0</a:t>
            </a:r>
            <a:r>
              <a:rPr lang="nl-NL" sz="2400" b="1" dirty="0">
                <a:solidFill>
                  <a:schemeClr val="bg1"/>
                </a:solidFill>
                <a:latin typeface="Times New Roman" pitchFamily="18" charset="0"/>
                <a:ea typeface="Calibri"/>
                <a:cs typeface="Times New Roman" pitchFamily="18" charset="0"/>
              </a:rPr>
              <a:t>Đ)</a:t>
            </a:r>
            <a:endParaRPr lang="en-US" sz="2400" b="1" dirty="0">
              <a:solidFill>
                <a:schemeClr val="bg1"/>
              </a:solidFill>
              <a:latin typeface="Times New Roman" pitchFamily="18" charset="0"/>
              <a:ea typeface="Calibri"/>
              <a:cs typeface="Times New Roman" pitchFamily="18" charset="0"/>
            </a:endParaRPr>
          </a:p>
          <a:p>
            <a:pPr algn="just">
              <a:lnSpc>
                <a:spcPct val="115000"/>
              </a:lnSpc>
            </a:pPr>
            <a:r>
              <a:rPr lang="nl-NL" sz="2400" b="1" dirty="0">
                <a:solidFill>
                  <a:schemeClr val="bg1"/>
                </a:solidFill>
                <a:latin typeface="Times New Roman" pitchFamily="18" charset="0"/>
                <a:ea typeface="Calibri"/>
                <a:cs typeface="Times New Roman" pitchFamily="18" charset="0"/>
              </a:rPr>
              <a:t>D (60</a:t>
            </a:r>
            <a:r>
              <a:rPr lang="nl-NL" sz="2400" b="1" baseline="30000" dirty="0">
                <a:solidFill>
                  <a:schemeClr val="bg1"/>
                </a:solidFill>
                <a:latin typeface="Times New Roman" pitchFamily="18" charset="0"/>
                <a:ea typeface="Calibri"/>
                <a:cs typeface="Times New Roman" pitchFamily="18" charset="0"/>
              </a:rPr>
              <a:t>0 </a:t>
            </a:r>
            <a:r>
              <a:rPr lang="nl-NL" sz="2400" b="1" dirty="0">
                <a:solidFill>
                  <a:schemeClr val="bg1"/>
                </a:solidFill>
                <a:latin typeface="Times New Roman" pitchFamily="18" charset="0"/>
                <a:ea typeface="Calibri"/>
                <a:cs typeface="Times New Roman" pitchFamily="18" charset="0"/>
              </a:rPr>
              <a:t>N, 150</a:t>
            </a:r>
            <a:r>
              <a:rPr lang="nl-NL" sz="2400" b="1" baseline="30000" dirty="0">
                <a:solidFill>
                  <a:schemeClr val="bg1"/>
                </a:solidFill>
                <a:latin typeface="Times New Roman" pitchFamily="18" charset="0"/>
                <a:ea typeface="Calibri"/>
                <a:cs typeface="Times New Roman" pitchFamily="18" charset="0"/>
              </a:rPr>
              <a:t>0</a:t>
            </a:r>
            <a:r>
              <a:rPr lang="nl-NL" sz="2400" b="1" dirty="0">
                <a:solidFill>
                  <a:schemeClr val="bg1"/>
                </a:solidFill>
                <a:latin typeface="Times New Roman" pitchFamily="18" charset="0"/>
                <a:ea typeface="Calibri"/>
                <a:cs typeface="Times New Roman" pitchFamily="18" charset="0"/>
              </a:rPr>
              <a:t>T)</a:t>
            </a:r>
            <a:endParaRPr lang="en-US" sz="2400" b="1" dirty="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4698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8"/>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80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endParaRPr>
              </a:p>
            </p:txBody>
          </p:sp>
        </p:grpSp>
        <p:sp>
          <p:nvSpPr>
            <p:cNvPr id="94" name="文本框 93"/>
            <p:cNvSpPr txBox="1"/>
            <p:nvPr/>
          </p:nvSpPr>
          <p:spPr>
            <a:xfrm>
              <a:off x="1595869" y="448892"/>
              <a:ext cx="4540545" cy="800218"/>
            </a:xfrm>
            <a:prstGeom prst="rect">
              <a:avLst/>
            </a:prstGeom>
            <a:noFill/>
          </p:spPr>
          <p:txBody>
            <a:bodyPr wrap="none" rtlCol="0">
              <a:spAutoFit/>
            </a:bodyPr>
            <a:lstStyle/>
            <a:p>
              <a:pPr defTabSz="685800"/>
              <a:r>
                <a:rPr lang="en-US" altLang="zh-CN" sz="3300" b="1">
                  <a:solidFill>
                    <a:srgbClr val="FF0000"/>
                  </a:solidFill>
                  <a:latin typeface="汉仪喵魂体W" panose="00020600040101010101" pitchFamily="18" charset="-122"/>
                  <a:ea typeface="汉仪喵魂体W" panose="00020600040101010101" pitchFamily="18" charset="-122"/>
                </a:rPr>
                <a:t>VẬN DỤNG</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291897" y="1011090"/>
            <a:ext cx="8547303" cy="3851504"/>
          </a:xfrm>
          <a:prstGeom prst="rect">
            <a:avLst/>
          </a:prstGeom>
        </p:spPr>
        <p:txBody>
          <a:bodyPr wrap="square" lIns="68580" tIns="34290" rIns="68580" bIns="34290">
            <a:spAutoFit/>
          </a:bodyPr>
          <a:lstStyle/>
          <a:p>
            <a:pPr algn="just">
              <a:lnSpc>
                <a:spcPct val="115000"/>
              </a:lnSpc>
              <a:spcAft>
                <a:spcPts val="0"/>
              </a:spcAft>
            </a:pPr>
            <a:r>
              <a:rPr lang="en-US" sz="3600" b="1">
                <a:solidFill>
                  <a:schemeClr val="bg1"/>
                </a:solidFill>
                <a:latin typeface="Times New Roman"/>
                <a:ea typeface="Calibri"/>
                <a:cs typeface="Times New Roman"/>
              </a:rPr>
              <a:t>1. Xác định trên bản đồ hành chính Việt Nam về tọa độ 4 điểm cực. HS ghi chú tọa độ địa lí các điểm cực lên bản đồ (tọa độ và địa danh).</a:t>
            </a:r>
          </a:p>
          <a:p>
            <a:pPr algn="just">
              <a:lnSpc>
                <a:spcPct val="115000"/>
              </a:lnSpc>
              <a:spcAft>
                <a:spcPts val="0"/>
              </a:spcAft>
            </a:pPr>
            <a:r>
              <a:rPr lang="en-US" sz="3600" b="1">
                <a:solidFill>
                  <a:schemeClr val="bg1"/>
                </a:solidFill>
                <a:effectLst/>
                <a:latin typeface="Times New Roman"/>
                <a:ea typeface="Calibri"/>
                <a:cs typeface="Times New Roman"/>
              </a:rPr>
              <a:t>2. Trình bày báo cáo ngắn thông tin về 4 điểm cực trên. </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11919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21" y="458019"/>
            <a:ext cx="2798263" cy="600164"/>
            <a:chOff x="994820" y="496392"/>
            <a:chExt cx="5886671" cy="800212"/>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698"/>
                <a:endParaRPr lang="zh-CN" altLang="en-US" sz="14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endParaRPr lang="zh-CN" altLang="en-US" sz="1400">
                  <a:solidFill>
                    <a:prstClr val="white"/>
                  </a:solidFill>
                </a:endParaRPr>
              </a:p>
            </p:txBody>
          </p:sp>
        </p:grpSp>
        <p:sp>
          <p:nvSpPr>
            <p:cNvPr id="94" name="文本框 93"/>
            <p:cNvSpPr txBox="1"/>
            <p:nvPr/>
          </p:nvSpPr>
          <p:spPr>
            <a:xfrm>
              <a:off x="1595871" y="496392"/>
              <a:ext cx="4367695" cy="800212"/>
            </a:xfrm>
            <a:prstGeom prst="rect">
              <a:avLst/>
            </a:prstGeom>
            <a:noFill/>
          </p:spPr>
          <p:txBody>
            <a:bodyPr wrap="none" rtlCol="0">
              <a:spAutoFit/>
            </a:bodyPr>
            <a:lstStyle/>
            <a:p>
              <a:pPr defTabSz="685698"/>
              <a:r>
                <a:rPr lang="en-US" altLang="zh-CN" sz="3300" b="1">
                  <a:solidFill>
                    <a:srgbClr val="FF0000"/>
                  </a:solidFill>
                  <a:latin typeface="汉仪喵魂体W" panose="00020600040101010101" pitchFamily="18" charset="-122"/>
                  <a:ea typeface="汉仪喵魂体W" panose="00020600040101010101" pitchFamily="18" charset="-122"/>
                </a:rPr>
                <a:t>MỞ ĐẦU</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199904" y="1035106"/>
            <a:ext cx="5023262" cy="438581"/>
          </a:xfrm>
          <a:prstGeom prst="rect">
            <a:avLst/>
          </a:prstGeom>
          <a:noFill/>
        </p:spPr>
        <p:txBody>
          <a:bodyPr wrap="square" lIns="68571" tIns="34289" rIns="68571" bIns="34289" rtlCol="0">
            <a:spAutoFit/>
          </a:bodyPr>
          <a:lstStyle/>
          <a:p>
            <a:pPr algn="ctr" defTabSz="685698"/>
            <a:r>
              <a:rPr lang="en-US" sz="2400" b="1">
                <a:solidFill>
                  <a:srgbClr val="0070C0"/>
                </a:solidFill>
                <a:latin typeface="Times New Roman" pitchFamily="18" charset="0"/>
                <a:cs typeface="Times New Roman" pitchFamily="18" charset="0"/>
              </a:rPr>
              <a:t>TRÒ CHƠI “AI NHANH HƠN”</a:t>
            </a:r>
          </a:p>
        </p:txBody>
      </p:sp>
      <p:sp>
        <p:nvSpPr>
          <p:cNvPr id="98" name="Rectangle 97"/>
          <p:cNvSpPr/>
          <p:nvPr/>
        </p:nvSpPr>
        <p:spPr>
          <a:xfrm>
            <a:off x="382985" y="1642272"/>
            <a:ext cx="8416637" cy="2936189"/>
          </a:xfrm>
          <a:prstGeom prst="rect">
            <a:avLst/>
          </a:prstGeom>
        </p:spPr>
        <p:txBody>
          <a:bodyPr wrap="square" lIns="68571" tIns="34289" rIns="68571" bIns="34289">
            <a:spAutoFit/>
          </a:bodyPr>
          <a:lstStyle/>
          <a:p>
            <a:pPr algn="just" defTabSz="685698">
              <a:lnSpc>
                <a:spcPct val="115000"/>
              </a:lnSpc>
            </a:pPr>
            <a:r>
              <a:rPr lang="en-US" sz="2700" b="1">
                <a:solidFill>
                  <a:prstClr val="black"/>
                </a:solidFill>
                <a:latin typeface="Times New Roman" pitchFamily="18" charset="0"/>
                <a:ea typeface="Calibri"/>
                <a:cs typeface="Times New Roman" pitchFamily="18" charset="0"/>
              </a:rPr>
              <a:t>Luật chơi:</a:t>
            </a:r>
          </a:p>
          <a:p>
            <a:pPr algn="just" defTabSz="685698">
              <a:lnSpc>
                <a:spcPct val="115000"/>
              </a:lnSpc>
            </a:pPr>
            <a:r>
              <a:rPr lang="en-US" sz="2700" b="1">
                <a:solidFill>
                  <a:prstClr val="black"/>
                </a:solidFill>
                <a:latin typeface="Times New Roman" pitchFamily="18" charset="0"/>
                <a:ea typeface="Calibri"/>
                <a:cs typeface="Times New Roman" pitchFamily="18" charset="0"/>
              </a:rPr>
              <a:t>- Có 5 câu hỏi liên quan đến hệ thống kinh, vĩ tuyến và tọa độ địa lí.</a:t>
            </a:r>
          </a:p>
          <a:p>
            <a:pPr algn="just" defTabSz="685698">
              <a:lnSpc>
                <a:spcPct val="115000"/>
              </a:lnSpc>
            </a:pPr>
            <a:r>
              <a:rPr lang="en-US" sz="2700" b="1">
                <a:solidFill>
                  <a:prstClr val="black"/>
                </a:solidFill>
                <a:latin typeface="Times New Roman" pitchFamily="18" charset="0"/>
                <a:ea typeface="Calibri"/>
                <a:cs typeface="Times New Roman" pitchFamily="18" charset="0"/>
              </a:rPr>
              <a:t>- Mỗi HS được lựa chọn 1 câu hỏi bất kì. Nếu trả lời đúng, HS đó được 10 điểm. Nếu trả lời sai, quyền trả lời thuộc về các bạn khác trong lớp.</a:t>
            </a:r>
          </a:p>
        </p:txBody>
      </p:sp>
    </p:spTree>
    <p:extLst>
      <p:ext uri="{BB962C8B-B14F-4D97-AF65-F5344CB8AC3E}">
        <p14:creationId xmlns:p14="http://schemas.microsoft.com/office/powerpoint/2010/main" val="3317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4869" y="3407299"/>
            <a:ext cx="1673107" cy="15697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3695700"/>
            <a:ext cx="437450" cy="3071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7" y="743599"/>
            <a:ext cx="1115579" cy="1044909"/>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sp>
        <p:nvSpPr>
          <p:cNvPr id="24" name="矩形 23"/>
          <p:cNvSpPr/>
          <p:nvPr/>
        </p:nvSpPr>
        <p:spPr>
          <a:xfrm rot="18455707">
            <a:off x="2032457" y="1353750"/>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5" name="矩形 24"/>
          <p:cNvSpPr/>
          <p:nvPr/>
        </p:nvSpPr>
        <p:spPr>
          <a:xfrm rot="20118966">
            <a:off x="3476944" y="1362478"/>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6" name="矩形 25"/>
          <p:cNvSpPr/>
          <p:nvPr/>
        </p:nvSpPr>
        <p:spPr>
          <a:xfrm rot="1119809">
            <a:off x="5518256" y="13897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Tree>
    <p:extLst>
      <p:ext uri="{BB962C8B-B14F-4D97-AF65-F5344CB8AC3E}">
        <p14:creationId xmlns:p14="http://schemas.microsoft.com/office/powerpoint/2010/main" val="1686577334"/>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Kinh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080253" y="480064"/>
            <a:ext cx="3472948" cy="1200323"/>
          </a:xfrm>
          <a:prstGeom prst="rect">
            <a:avLst/>
          </a:prstGeom>
          <a:noFill/>
        </p:spPr>
        <p:txBody>
          <a:bodyPr wrap="square" lIns="91424" tIns="45712" rIns="91424" bIns="45712" rtlCol="0">
            <a:spAutoFit/>
          </a:bodyPr>
          <a:lstStyle/>
          <a:p>
            <a:pPr algn="ctr"/>
            <a:r>
              <a:rPr lang="en-US" sz="2400" b="1">
                <a:latin typeface="Times New Roman"/>
                <a:ea typeface="Calibri"/>
              </a:rPr>
              <a:t>KT là các đường nối cực Bắc và cực Nam trên bề mặt quả Địa Cầu</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Vĩ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4"/>
            <a:ext cx="3352800" cy="1200323"/>
          </a:xfrm>
          <a:prstGeom prst="rect">
            <a:avLst/>
          </a:prstGeom>
          <a:noFill/>
        </p:spPr>
        <p:txBody>
          <a:bodyPr wrap="square" lIns="91424" tIns="45712" rIns="91424" bIns="45712" rtlCol="0">
            <a:spAutoFit/>
          </a:bodyPr>
          <a:lstStyle/>
          <a:p>
            <a:pPr algn="ctr"/>
            <a:r>
              <a:rPr lang="en-US" sz="2400" b="1">
                <a:latin typeface="Times New Roman"/>
                <a:ea typeface="Calibri"/>
              </a:rPr>
              <a:t>VT là các vòng tròn bao quanh quả Địa Cầu, song song với xích đạo</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2952751"/>
            <a:ext cx="5345686" cy="1938986"/>
          </a:xfrm>
          <a:prstGeom prst="rect">
            <a:avLst/>
          </a:prstGeom>
          <a:noFill/>
        </p:spPr>
        <p:txBody>
          <a:bodyPr wrap="square" lIns="91424" tIns="45712" rIns="91424" bIns="45712" rtlCol="0">
            <a:spAutoFit/>
          </a:bodyPr>
          <a:lstStyle/>
          <a:p>
            <a:pPr algn="ctr"/>
            <a:r>
              <a:rPr lang="en-US" sz="4000" b="1">
                <a:latin typeface="Times New Roman"/>
                <a:ea typeface="Calibri"/>
              </a:rPr>
              <a:t>Tọa độ địa lí của một điểm được xác định như thế nào?</a:t>
            </a:r>
            <a:endParaRPr lang="en-US" sz="40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2"/>
            <a:ext cx="3352800" cy="1338819"/>
          </a:xfrm>
          <a:prstGeom prst="rect">
            <a:avLst/>
          </a:prstGeom>
          <a:noFill/>
        </p:spPr>
        <p:txBody>
          <a:bodyPr wrap="square" lIns="91424" tIns="45712" rIns="91424" bIns="45712" rtlCol="0">
            <a:spAutoFit/>
          </a:bodyPr>
          <a:lstStyle/>
          <a:p>
            <a:pPr algn="ctr"/>
            <a:r>
              <a:rPr lang="en-US" sz="2000" b="1">
                <a:latin typeface="Times New Roman"/>
                <a:ea typeface="Calibri"/>
              </a:rPr>
              <a:t>Tọa độ địa lí của một điểm được xác định là số kinh độ và vĩ độ của điểm đó trên bản đồ hay quả Địa Cầu</a:t>
            </a:r>
            <a:endParaRPr lang="en-US" sz="20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14400" y="2578961"/>
            <a:ext cx="5105400" cy="830991"/>
          </a:xfrm>
          <a:prstGeom prst="rect">
            <a:avLst/>
          </a:prstGeom>
          <a:noFill/>
        </p:spPr>
        <p:txBody>
          <a:bodyPr wrap="square" lIns="91424" tIns="45712" rIns="91424" bIns="45712" rtlCol="0">
            <a:spAutoFit/>
          </a:bodyPr>
          <a:lstStyle/>
          <a:p>
            <a:pPr algn="ctr"/>
            <a:r>
              <a:rPr lang="en-US" sz="2400" b="1">
                <a:latin typeface="Times New Roman"/>
                <a:ea typeface="Calibri"/>
              </a:rPr>
              <a:t>Hãy cho biết tọa độ địa lí của điểm A</a:t>
            </a:r>
          </a:p>
          <a:p>
            <a:pPr algn="ctr"/>
            <a:endParaRPr lang="en-US" sz="2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dirty="0">
                <a:latin typeface="Times New Roman"/>
                <a:ea typeface="Calibri"/>
              </a:rPr>
              <a:t>A (10</a:t>
            </a:r>
            <a:r>
              <a:rPr lang="nl-NL" sz="2800" b="1" baseline="30000" dirty="0">
                <a:latin typeface="Times New Roman"/>
                <a:ea typeface="Calibri"/>
              </a:rPr>
              <a:t>0 </a:t>
            </a:r>
            <a:r>
              <a:rPr lang="nl-NL" sz="2800" b="1" dirty="0">
                <a:latin typeface="Times New Roman"/>
                <a:ea typeface="Calibri"/>
              </a:rPr>
              <a:t>B, 10</a:t>
            </a:r>
            <a:r>
              <a:rPr lang="nl-NL" sz="2800" b="1" baseline="30000" dirty="0">
                <a:latin typeface="Times New Roman"/>
                <a:ea typeface="Calibri"/>
              </a:rPr>
              <a:t>0</a:t>
            </a:r>
            <a:r>
              <a:rPr lang="nl-NL" sz="2800" b="1" dirty="0">
                <a:latin typeface="Times New Roman"/>
                <a:ea typeface="Calibri"/>
              </a:rPr>
              <a:t>T)</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994455"/>
            <a:ext cx="2971800" cy="214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0" y="2571755"/>
            <a:ext cx="5421886" cy="461659"/>
          </a:xfrm>
          <a:prstGeom prst="rect">
            <a:avLst/>
          </a:prstGeom>
          <a:noFill/>
        </p:spPr>
        <p:txBody>
          <a:bodyPr wrap="square" lIns="91424" tIns="45712" rIns="91424" bIns="45712" rtlCol="0">
            <a:spAutoFit/>
          </a:bodyPr>
          <a:lstStyle/>
          <a:p>
            <a:pPr lvl="0" algn="ctr"/>
            <a:r>
              <a:rPr lang="en-US" sz="2400" b="1">
                <a:solidFill>
                  <a:prstClr val="black"/>
                </a:solidFill>
                <a:latin typeface="Times New Roman"/>
                <a:ea typeface="Calibri"/>
              </a:rPr>
              <a:t>Hãy cho biết tọa độ địa lí của điểm D</a:t>
            </a: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dirty="0">
                <a:latin typeface="Times New Roman"/>
                <a:ea typeface="Calibri"/>
              </a:rPr>
              <a:t>D (10</a:t>
            </a:r>
            <a:r>
              <a:rPr lang="nl-NL" sz="2800" b="1" baseline="30000" dirty="0">
                <a:latin typeface="Times New Roman"/>
                <a:ea typeface="Calibri"/>
              </a:rPr>
              <a:t>0 </a:t>
            </a:r>
            <a:r>
              <a:rPr lang="nl-NL" sz="2800" b="1" dirty="0">
                <a:latin typeface="Times New Roman"/>
                <a:ea typeface="Calibri"/>
              </a:rPr>
              <a:t>N, 30</a:t>
            </a:r>
            <a:r>
              <a:rPr lang="nl-NL" sz="2800" b="1" baseline="30000" dirty="0">
                <a:latin typeface="Times New Roman"/>
                <a:ea typeface="Calibri"/>
              </a:rPr>
              <a:t>0</a:t>
            </a:r>
            <a:r>
              <a:rPr lang="nl-NL" sz="2800" b="1" dirty="0">
                <a:latin typeface="Times New Roman"/>
                <a:ea typeface="Calibri"/>
              </a:rPr>
              <a:t>Đ)</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5" y="2990850"/>
            <a:ext cx="29686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717</Words>
  <Application>Microsoft Office PowerPoint</Application>
  <PresentationFormat>On-screen Show (16:9)</PresentationFormat>
  <Paragraphs>72</Paragraphs>
  <Slides>20</Slides>
  <Notes>11</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微软雅黑</vt:lpstr>
      <vt:lpstr>宋体</vt:lpstr>
      <vt:lpstr>Arial</vt:lpstr>
      <vt:lpstr>Calibri</vt:lpstr>
      <vt:lpstr>Calibri Light</vt:lpstr>
      <vt:lpstr>Times New Roman</vt:lpstr>
      <vt:lpstr>汉仪喵魂体W</vt:lpstr>
      <vt:lpstr>Office Theme</vt:lpstr>
      <vt:lpstr>1_Office Theme</vt:lpstr>
      <vt:lpstr>包图主题2</vt:lpstr>
      <vt:lpstr>1_包图主题2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7</cp:revision>
  <dcterms:created xsi:type="dcterms:W3CDTF">2017-12-31T23:29:53Z</dcterms:created>
  <dcterms:modified xsi:type="dcterms:W3CDTF">2024-09-29T10:09:09Z</dcterms:modified>
</cp:coreProperties>
</file>