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26" r:id="rId2"/>
    <p:sldId id="503" r:id="rId3"/>
    <p:sldId id="525" r:id="rId4"/>
    <p:sldId id="497" r:id="rId5"/>
    <p:sldId id="527" r:id="rId6"/>
    <p:sldId id="528" r:id="rId7"/>
    <p:sldId id="529" r:id="rId8"/>
    <p:sldId id="530" r:id="rId9"/>
    <p:sldId id="531" r:id="rId10"/>
    <p:sldId id="532" r:id="rId11"/>
    <p:sldId id="533" r:id="rId12"/>
    <p:sldId id="534" r:id="rId13"/>
    <p:sldId id="535" r:id="rId14"/>
    <p:sldId id="541" r:id="rId15"/>
    <p:sldId id="515" r:id="rId16"/>
    <p:sldId id="521" r:id="rId17"/>
    <p:sldId id="537" r:id="rId18"/>
    <p:sldId id="538" r:id="rId19"/>
    <p:sldId id="542" r:id="rId20"/>
    <p:sldId id="539" r:id="rId21"/>
    <p:sldId id="540" r:id="rId22"/>
    <p:sldId id="52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D30DD"/>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65" d="100"/>
          <a:sy n="65" d="100"/>
        </p:scale>
        <p:origin x="-58" y="-42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FA8CA92E-52DB-4E04-BFE1-0970BCCCD1DB}" srcId="{DA8FE862-3878-4E6E-A153-5A6BF4CA8ED6}" destId="{43B65B4F-9A21-4881-B91C-9F52D7373B38}" srcOrd="2" destOrd="0" parTransId="{2140AFED-D751-42E3-8CB3-404B44577909}" sibTransId="{83180CED-55BB-4EBC-8A4C-B149B0DDE18B}"/>
    <dgm:cxn modelId="{C79AD819-55C2-4252-A06F-17A07530C408}" type="presOf" srcId="{BB6C2A2D-2508-4518-B809-3F19A9AF0EDF}" destId="{49BDA74A-3902-40E0-8364-CFB94C97E945}" srcOrd="0" destOrd="0" presId="urn:microsoft.com/office/officeart/2005/8/layout/hierarchy2"/>
    <dgm:cxn modelId="{703F6091-40C9-428B-BB86-9D6161F073B1}" type="presOf" srcId="{2140AFED-D751-42E3-8CB3-404B44577909}" destId="{EF488712-DCF0-4DD4-A720-7660D158A48E}" srcOrd="0" destOrd="0" presId="urn:microsoft.com/office/officeart/2005/8/layout/hierarchy2"/>
    <dgm:cxn modelId="{C3226072-6BB0-437F-8D48-B970F4D6F1AE}" type="presOf" srcId="{92C436E5-CE8D-4B13-A8A6-2B56A528DD76}" destId="{D0BDC0BF-13A2-4FAA-BE64-8E617D84B23B}" srcOrd="0" destOrd="0" presId="urn:microsoft.com/office/officeart/2005/8/layout/hierarchy2"/>
    <dgm:cxn modelId="{70D5CC1F-29DB-4024-8408-9F3DDB23AC20}" type="presOf" srcId="{43B65B4F-9A21-4881-B91C-9F52D7373B38}" destId="{DCFCCE29-5ACA-4A54-BC5B-1C8FFABB1DEC}"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FD59FB4A-DEF9-4095-9D7C-7EDB9B13C52D}" type="presOf" srcId="{371480B9-AC8B-4C91-B2A6-0080D4E044B1}" destId="{F5C73C30-7430-4937-88CA-515E4B9714D2}" srcOrd="1" destOrd="0" presId="urn:microsoft.com/office/officeart/2005/8/layout/hierarchy2"/>
    <dgm:cxn modelId="{DDEB3001-B4FF-4C8D-8DDE-8E186FE4A0A4}" type="presOf" srcId="{7CE3D0E4-C611-4B62-8EB3-EE09FEA6C9F5}" destId="{F4D46834-F955-48A3-A1C8-85EF63AB8A3C}" srcOrd="0" destOrd="0" presId="urn:microsoft.com/office/officeart/2005/8/layout/hierarchy2"/>
    <dgm:cxn modelId="{9A4CE9F6-87D2-4AF6-A2EB-25D7CE190BCD}" type="presOf" srcId="{DA2AE544-3B73-489D-8A38-0256B378D72C}" destId="{0DDE388E-FC21-4B0E-B404-1439F6295B05}" srcOrd="0" destOrd="0" presId="urn:microsoft.com/office/officeart/2005/8/layout/hierarchy2"/>
    <dgm:cxn modelId="{F79BBA2D-BBDB-482D-879B-16B807D1C5B6}" type="presOf" srcId="{371480B9-AC8B-4C91-B2A6-0080D4E044B1}" destId="{C5064178-80CC-4639-AC8E-AC15F486451C}"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86F4EA52-9E46-4753-8BD6-1316F547BD5F}" type="presOf" srcId="{BB82D679-10A0-4A7B-9F93-89FC96EF8570}" destId="{6FE77653-EEF0-4188-8659-1641FB44C55F}" srcOrd="0" destOrd="0" presId="urn:microsoft.com/office/officeart/2005/8/layout/hierarchy2"/>
    <dgm:cxn modelId="{30FD92A7-E8BC-4418-BC13-80C18E8FDBFC}" type="presOf" srcId="{D6853201-6C09-48DB-8400-72ED76581BC1}" destId="{E25D2630-BF3F-4D1F-A65C-C06B75A8B0A2}" srcOrd="1" destOrd="0" presId="urn:microsoft.com/office/officeart/2005/8/layout/hierarchy2"/>
    <dgm:cxn modelId="{218FA307-A7A7-4A9A-A4C3-8A56ACF3D5FD}" type="presOf" srcId="{CF975B9E-C14E-40F1-B9FE-6661A0FDE170}" destId="{6EEED620-9DC1-4A87-820F-286CF3B75E16}" srcOrd="0" destOrd="0" presId="urn:microsoft.com/office/officeart/2005/8/layout/hierarchy2"/>
    <dgm:cxn modelId="{22434E8F-3ABD-40D0-89D6-5685E9DAC15C}" type="presOf" srcId="{DA8FE862-3878-4E6E-A153-5A6BF4CA8ED6}" destId="{5652A024-38E6-4AF7-9DF6-177D75D74930}" srcOrd="0" destOrd="0" presId="urn:microsoft.com/office/officeart/2005/8/layout/hierarchy2"/>
    <dgm:cxn modelId="{988E0035-A3A1-497C-8D72-A64C6C52565D}" type="presOf" srcId="{2140AFED-D751-42E3-8CB3-404B44577909}" destId="{2F553C08-FA47-426F-B225-7E8A194A1B9E}" srcOrd="1"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73438573-21F0-4D92-A2F1-2E48F16BD599}" type="presOf" srcId="{6FEC0FF9-D721-4EF7-A683-638022C709ED}" destId="{42680267-F894-417A-A84D-35123DCAB209}" srcOrd="0" destOrd="0" presId="urn:microsoft.com/office/officeart/2005/8/layout/hierarchy2"/>
    <dgm:cxn modelId="{74665BC5-2DDB-49FD-B710-F3137170982D}" type="presOf" srcId="{BB6C2A2D-2508-4518-B809-3F19A9AF0EDF}" destId="{A5E4D2DC-5C43-420D-95DA-AE1728BA638B}" srcOrd="1"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28CE7FBF-832E-4F8E-88C3-7C5649C49F9B}" type="presOf" srcId="{D6853201-6C09-48DB-8400-72ED76581BC1}" destId="{2AF88B25-0EB7-4DDE-8B84-1DE9149AA2BE}" srcOrd="0" destOrd="0" presId="urn:microsoft.com/office/officeart/2005/8/layout/hierarchy2"/>
    <dgm:cxn modelId="{422883D8-BB4C-4302-81B7-82AE0C4FA59F}" type="presOf" srcId="{7CE3D0E4-C611-4B62-8EB3-EE09FEA6C9F5}" destId="{79EA421F-6246-4352-9A68-29B7A66E4AA4}" srcOrd="1" destOrd="0" presId="urn:microsoft.com/office/officeart/2005/8/layout/hierarchy2"/>
    <dgm:cxn modelId="{8ACF940D-A4F7-4F19-AE85-E47E4E6AC873}" type="presParOf" srcId="{0DDE388E-FC21-4B0E-B404-1439F6295B05}" destId="{D78104F0-91EB-40FD-9CD9-22518D2D4E64}" srcOrd="0" destOrd="0" presId="urn:microsoft.com/office/officeart/2005/8/layout/hierarchy2"/>
    <dgm:cxn modelId="{B08DF383-A071-4210-B9E4-94C3D4DD9936}" type="presParOf" srcId="{D78104F0-91EB-40FD-9CD9-22518D2D4E64}" destId="{5652A024-38E6-4AF7-9DF6-177D75D74930}" srcOrd="0" destOrd="0" presId="urn:microsoft.com/office/officeart/2005/8/layout/hierarchy2"/>
    <dgm:cxn modelId="{0B08C4C3-274B-46EF-9D3B-44E38674FB20}" type="presParOf" srcId="{D78104F0-91EB-40FD-9CD9-22518D2D4E64}" destId="{81A2B531-AFB2-4516-8F10-E9BB8E8872A1}" srcOrd="1" destOrd="0" presId="urn:microsoft.com/office/officeart/2005/8/layout/hierarchy2"/>
    <dgm:cxn modelId="{4E278931-D932-46A5-A267-9FAA609932C6}" type="presParOf" srcId="{81A2B531-AFB2-4516-8F10-E9BB8E8872A1}" destId="{F4D46834-F955-48A3-A1C8-85EF63AB8A3C}" srcOrd="0" destOrd="0" presId="urn:microsoft.com/office/officeart/2005/8/layout/hierarchy2"/>
    <dgm:cxn modelId="{0644F6B0-5EBB-4493-8C32-397BB9D3B36E}" type="presParOf" srcId="{F4D46834-F955-48A3-A1C8-85EF63AB8A3C}" destId="{79EA421F-6246-4352-9A68-29B7A66E4AA4}" srcOrd="0" destOrd="0" presId="urn:microsoft.com/office/officeart/2005/8/layout/hierarchy2"/>
    <dgm:cxn modelId="{382C3684-2F88-4967-BE5E-5518E6B070C0}" type="presParOf" srcId="{81A2B531-AFB2-4516-8F10-E9BB8E8872A1}" destId="{3FC175E5-B4A2-46E6-A6AA-D211798F88F4}" srcOrd="1" destOrd="0" presId="urn:microsoft.com/office/officeart/2005/8/layout/hierarchy2"/>
    <dgm:cxn modelId="{DD89738C-759A-4BD3-B75C-387EBD0CBC6F}" type="presParOf" srcId="{3FC175E5-B4A2-46E6-A6AA-D211798F88F4}" destId="{42680267-F894-417A-A84D-35123DCAB209}" srcOrd="0" destOrd="0" presId="urn:microsoft.com/office/officeart/2005/8/layout/hierarchy2"/>
    <dgm:cxn modelId="{2920F8CB-5CE8-4FA8-99CB-93E460B4C803}" type="presParOf" srcId="{3FC175E5-B4A2-46E6-A6AA-D211798F88F4}" destId="{E84C6245-06A4-425C-BDF3-613D0C2A5D60}" srcOrd="1" destOrd="0" presId="urn:microsoft.com/office/officeart/2005/8/layout/hierarchy2"/>
    <dgm:cxn modelId="{57BDF69F-7BB6-49BA-8EAF-6059094FDAEF}" type="presParOf" srcId="{E84C6245-06A4-425C-BDF3-613D0C2A5D60}" destId="{C5064178-80CC-4639-AC8E-AC15F486451C}" srcOrd="0" destOrd="0" presId="urn:microsoft.com/office/officeart/2005/8/layout/hierarchy2"/>
    <dgm:cxn modelId="{D4D9DE14-1014-4C9D-A7E1-7487AA0DE43F}" type="presParOf" srcId="{C5064178-80CC-4639-AC8E-AC15F486451C}" destId="{F5C73C30-7430-4937-88CA-515E4B9714D2}" srcOrd="0" destOrd="0" presId="urn:microsoft.com/office/officeart/2005/8/layout/hierarchy2"/>
    <dgm:cxn modelId="{F349C31D-7E6E-4B7F-8D2B-022092EB9516}" type="presParOf" srcId="{E84C6245-06A4-425C-BDF3-613D0C2A5D60}" destId="{EE35C9DF-325B-4C2B-81EC-8633E0CDB06B}" srcOrd="1" destOrd="0" presId="urn:microsoft.com/office/officeart/2005/8/layout/hierarchy2"/>
    <dgm:cxn modelId="{EF4E24E7-0F6F-4129-809C-53AAAF50EA58}" type="presParOf" srcId="{EE35C9DF-325B-4C2B-81EC-8633E0CDB06B}" destId="{6EEED620-9DC1-4A87-820F-286CF3B75E16}" srcOrd="0" destOrd="0" presId="urn:microsoft.com/office/officeart/2005/8/layout/hierarchy2"/>
    <dgm:cxn modelId="{6BD19F83-7F57-4DFE-8CB2-D691689474A2}" type="presParOf" srcId="{EE35C9DF-325B-4C2B-81EC-8633E0CDB06B}" destId="{EC984DF4-DFD9-45C6-8F8B-070B051F4A38}" srcOrd="1" destOrd="0" presId="urn:microsoft.com/office/officeart/2005/8/layout/hierarchy2"/>
    <dgm:cxn modelId="{2926C5D4-77E2-4785-A9C8-946CF92F7FFD}" type="presParOf" srcId="{E84C6245-06A4-425C-BDF3-613D0C2A5D60}" destId="{2AF88B25-0EB7-4DDE-8B84-1DE9149AA2BE}" srcOrd="2" destOrd="0" presId="urn:microsoft.com/office/officeart/2005/8/layout/hierarchy2"/>
    <dgm:cxn modelId="{6CCE8F79-860A-4FA2-AF4A-30C735FDA06D}" type="presParOf" srcId="{2AF88B25-0EB7-4DDE-8B84-1DE9149AA2BE}" destId="{E25D2630-BF3F-4D1F-A65C-C06B75A8B0A2}" srcOrd="0" destOrd="0" presId="urn:microsoft.com/office/officeart/2005/8/layout/hierarchy2"/>
    <dgm:cxn modelId="{D48522A2-DE1B-49E6-8E25-F690C86997B6}" type="presParOf" srcId="{E84C6245-06A4-425C-BDF3-613D0C2A5D60}" destId="{16F204B8-550D-476B-9462-C91F2AD3C850}" srcOrd="3" destOrd="0" presId="urn:microsoft.com/office/officeart/2005/8/layout/hierarchy2"/>
    <dgm:cxn modelId="{64C6780C-F33F-4A86-96D8-300E4AC3E26B}" type="presParOf" srcId="{16F204B8-550D-476B-9462-C91F2AD3C850}" destId="{D0BDC0BF-13A2-4FAA-BE64-8E617D84B23B}" srcOrd="0" destOrd="0" presId="urn:microsoft.com/office/officeart/2005/8/layout/hierarchy2"/>
    <dgm:cxn modelId="{0B6FB619-EE13-4ABC-BF3C-3E18CC948206}" type="presParOf" srcId="{16F204B8-550D-476B-9462-C91F2AD3C850}" destId="{2FD5BC4E-8C3F-4926-BF81-A3AA01AA9132}" srcOrd="1" destOrd="0" presId="urn:microsoft.com/office/officeart/2005/8/layout/hierarchy2"/>
    <dgm:cxn modelId="{508728A8-CBDB-475F-95C7-C4BDECCB9EA3}" type="presParOf" srcId="{81A2B531-AFB2-4516-8F10-E9BB8E8872A1}" destId="{49BDA74A-3902-40E0-8364-CFB94C97E945}" srcOrd="2" destOrd="0" presId="urn:microsoft.com/office/officeart/2005/8/layout/hierarchy2"/>
    <dgm:cxn modelId="{74D32D29-B34A-4F06-9A77-0329400ABF13}" type="presParOf" srcId="{49BDA74A-3902-40E0-8364-CFB94C97E945}" destId="{A5E4D2DC-5C43-420D-95DA-AE1728BA638B}" srcOrd="0" destOrd="0" presId="urn:microsoft.com/office/officeart/2005/8/layout/hierarchy2"/>
    <dgm:cxn modelId="{FF49EE9D-C0AE-4ED8-BC28-04208AD89185}" type="presParOf" srcId="{81A2B531-AFB2-4516-8F10-E9BB8E8872A1}" destId="{6709B5ED-A8D2-4684-800A-E27097123A80}" srcOrd="3" destOrd="0" presId="urn:microsoft.com/office/officeart/2005/8/layout/hierarchy2"/>
    <dgm:cxn modelId="{BD9704AF-A553-47F6-A098-4D033FDC1EC8}" type="presParOf" srcId="{6709B5ED-A8D2-4684-800A-E27097123A80}" destId="{6FE77653-EEF0-4188-8659-1641FB44C55F}" srcOrd="0" destOrd="0" presId="urn:microsoft.com/office/officeart/2005/8/layout/hierarchy2"/>
    <dgm:cxn modelId="{F5954712-EFB9-4DAC-9A58-B5C7A2D4C752}" type="presParOf" srcId="{6709B5ED-A8D2-4684-800A-E27097123A80}" destId="{7B82AE03-E145-43C6-A485-B3DF8B41CE3F}" srcOrd="1" destOrd="0" presId="urn:microsoft.com/office/officeart/2005/8/layout/hierarchy2"/>
    <dgm:cxn modelId="{B00520E4-194A-40D8-9C7E-4B84FCE37376}" type="presParOf" srcId="{81A2B531-AFB2-4516-8F10-E9BB8E8872A1}" destId="{EF488712-DCF0-4DD4-A720-7660D158A48E}" srcOrd="4" destOrd="0" presId="urn:microsoft.com/office/officeart/2005/8/layout/hierarchy2"/>
    <dgm:cxn modelId="{7F25D400-CB96-4180-A7FC-4B0B84078B2A}" type="presParOf" srcId="{EF488712-DCF0-4DD4-A720-7660D158A48E}" destId="{2F553C08-FA47-426F-B225-7E8A194A1B9E}" srcOrd="0" destOrd="0" presId="urn:microsoft.com/office/officeart/2005/8/layout/hierarchy2"/>
    <dgm:cxn modelId="{3422281A-BA67-4D0C-A9BB-7FA1DF69269E}" type="presParOf" srcId="{81A2B531-AFB2-4516-8F10-E9BB8E8872A1}" destId="{2B1C3350-9093-4EA2-9465-E8506D89729F}" srcOrd="5" destOrd="0" presId="urn:microsoft.com/office/officeart/2005/8/layout/hierarchy2"/>
    <dgm:cxn modelId="{BC00EB37-970A-4CD5-A80A-12DB599F67A6}" type="presParOf" srcId="{2B1C3350-9093-4EA2-9465-E8506D89729F}" destId="{DCFCCE29-5ACA-4A54-BC5B-1C8FFABB1DEC}" srcOrd="0" destOrd="0" presId="urn:microsoft.com/office/officeart/2005/8/layout/hierarchy2"/>
    <dgm:cxn modelId="{9CA7C5D6-9F94-4DAF-B9BE-9D01FEFA0A5E}"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 và có sự phân hoá.</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ằm hoàn toàn trong vùng nội chí tuyến ở bán cầu Bắc nên tổng bức xạ hằng năm lớn, cán cân bức xạ luôn dương. </a:t>
          </a:r>
          <a:r>
            <a:rPr lang="vi-VN" sz="1800" b="0" dirty="0" smtClean="0">
              <a:solidFill>
                <a:schemeClr val="tx1"/>
              </a:solidFill>
              <a:latin typeface="Cambria" pitchFamily="18" charset="0"/>
              <a:ea typeface="Cambria" pitchFamily="18" charset="0"/>
            </a:rPr>
            <a:t>Nên khai thác được năng lượng mặt trời </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N</a:t>
          </a:r>
          <a:r>
            <a:rPr lang="vi-VN" sz="1800" b="0" dirty="0" smtClean="0">
              <a:solidFill>
                <a:schemeClr val="tx1"/>
              </a:solidFill>
              <a:latin typeface="Cambria" pitchFamily="18" charset="0"/>
              <a:ea typeface="Cambria" pitchFamily="18" charset="0"/>
            </a:rPr>
            <a:t>ằm trong khu vực thường xuyên chịu ảnh hưởng của gió Mậu dịch và gió mùa châu Á nên khí hậu có hai mùa rõ rệt.</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800" dirty="0" smtClean="0">
              <a:solidFill>
                <a:schemeClr val="tx1"/>
              </a:solidFill>
              <a:latin typeface="Cambria" pitchFamily="18" charset="0"/>
              <a:ea typeface="Cambria" pitchFamily="18" charset="0"/>
            </a:rPr>
            <a:t>Thiên nhiên nước ta chịu ảnh hưởng sâu sắc của biển do tác động của các khối khí di chuyển qua biển kết hợp với vai trò của Biển </a:t>
          </a:r>
          <a:r>
            <a:rPr lang="vi-VN" sz="1800" dirty="0" smtClean="0">
              <a:solidFill>
                <a:schemeClr val="tx1"/>
              </a:solidFill>
              <a:latin typeface="Cambria" pitchFamily="18" charset="0"/>
              <a:ea typeface="Cambria" pitchFamily="18" charset="0"/>
            </a:rPr>
            <a:t>Đông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nên</a:t>
          </a:r>
          <a:r>
            <a:rPr lang="en-US" sz="1800" dirty="0" smtClean="0">
              <a:solidFill>
                <a:schemeClr val="tx1"/>
              </a:solidFill>
              <a:latin typeface="Cambria" pitchFamily="18" charset="0"/>
              <a:ea typeface="Cambria" pitchFamily="18" charset="0"/>
            </a:rPr>
            <a:t> </a:t>
          </a:r>
          <a:r>
            <a:rPr lang="fr-FR" sz="1800" dirty="0" err="1" smtClean="0">
              <a:solidFill>
                <a:schemeClr val="tx1"/>
              </a:solidFill>
              <a:latin typeface="Cambria" pitchFamily="18" charset="0"/>
              <a:ea typeface="Cambria" pitchFamily="18" charset="0"/>
            </a:rPr>
            <a:t>phát</a:t>
          </a:r>
          <a:r>
            <a:rPr lang="fr-FR" sz="1800" dirty="0" smtClean="0">
              <a:solidFill>
                <a:schemeClr val="tx1"/>
              </a:solidFill>
              <a:latin typeface="Cambria" pitchFamily="18" charset="0"/>
              <a:ea typeface="Cambria" pitchFamily="18" charset="0"/>
            </a:rPr>
            <a:t> </a:t>
          </a:r>
          <a:r>
            <a:rPr lang="fr-FR" sz="1800" dirty="0" err="1" smtClean="0">
              <a:solidFill>
                <a:schemeClr val="tx1"/>
              </a:solidFill>
              <a:latin typeface="Cambria" pitchFamily="18" charset="0"/>
              <a:ea typeface="Cambria" pitchFamily="18" charset="0"/>
            </a:rPr>
            <a:t>triển</a:t>
          </a:r>
          <a:r>
            <a:rPr lang="fr-FR" sz="1800" dirty="0" smtClean="0">
              <a:solidFill>
                <a:schemeClr val="tx1"/>
              </a:solidFill>
              <a:latin typeface="Cambria" pitchFamily="18" charset="0"/>
              <a:ea typeface="Cambria" pitchFamily="18" charset="0"/>
            </a:rPr>
            <a:t> du </a:t>
          </a:r>
          <a:r>
            <a:rPr lang="fr-FR" sz="1800" dirty="0" err="1" smtClean="0">
              <a:solidFill>
                <a:schemeClr val="tx1"/>
              </a:solidFill>
              <a:latin typeface="Cambria" pitchFamily="18" charset="0"/>
              <a:ea typeface="Cambria" pitchFamily="18" charset="0"/>
            </a:rPr>
            <a:t>lịch</a:t>
          </a:r>
          <a:r>
            <a:rPr lang="fr-FR" sz="1800" dirty="0" smtClean="0">
              <a:solidFill>
                <a:schemeClr val="tx1"/>
              </a:solidFill>
              <a:latin typeface="Cambria" pitchFamily="18" charset="0"/>
              <a:ea typeface="Cambria" pitchFamily="18" charset="0"/>
            </a:rPr>
            <a:t> </a:t>
          </a:r>
          <a:r>
            <a:rPr lang="fr-FR" sz="1800" dirty="0" err="1" smtClean="0">
              <a:solidFill>
                <a:schemeClr val="tx1"/>
              </a:solidFill>
              <a:latin typeface="Cambria" pitchFamily="18" charset="0"/>
              <a:ea typeface="Cambria" pitchFamily="18" charset="0"/>
            </a:rPr>
            <a:t>biển</a:t>
          </a:r>
          <a:r>
            <a:rPr lang="fr-FR"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798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vật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phong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phú</a:t>
          </a:r>
          <a:r>
            <a:rPr lang="en-US" sz="1800" b="0" dirty="0" smtClean="0">
              <a:solidFill>
                <a:schemeClr val="tx1"/>
              </a:solidFill>
              <a:latin typeface="Cambria" pitchFamily="18" charset="0"/>
              <a:ea typeface="Cambria" pitchFamily="18" charset="0"/>
            </a:rPr>
            <a:t> do </a:t>
          </a:r>
          <a:r>
            <a:rPr lang="vi-VN" sz="1800" b="0" dirty="0" smtClean="0">
              <a:solidFill>
                <a:schemeClr val="tx1"/>
              </a:solidFill>
              <a:latin typeface="Cambria" pitchFamily="18" charset="0"/>
              <a:ea typeface="Cambria" pitchFamily="18" charset="0"/>
            </a:rPr>
            <a:t>nằm trên đường di lưu của nhiều luồng sinh </a:t>
          </a:r>
          <a:r>
            <a:rPr lang="vi-VN" sz="1800" b="0" dirty="0" smtClean="0">
              <a:solidFill>
                <a:schemeClr val="tx1"/>
              </a:solidFill>
              <a:latin typeface="Cambria" pitchFamily="18" charset="0"/>
              <a:ea typeface="Cambria" pitchFamily="18" charset="0"/>
            </a:rPr>
            <a:t>vật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học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cao</a:t>
          </a:r>
          <a:r>
            <a:rPr lang="en-US" sz="1800" b="0" dirty="0" smtClean="0">
              <a:solidFill>
                <a:schemeClr val="tx1"/>
              </a:solidFill>
              <a:latin typeface="Cambria" pitchFamily="18" charset="0"/>
              <a:ea typeface="Cambria" pitchFamily="18" charset="0"/>
            </a:rPr>
            <a: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Khoáng</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phong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phú</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than)</a:t>
          </a:r>
          <a:r>
            <a:rPr lang="vi-VN"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do nằm ở nơi giao thoa của 2 vành đai sinh khoáng lớn Thái Bình Dương và Địa Trung Hải</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Vị trí địa lí và phạm vi lãnh thổ tạo nên sự phân hoá đa dạng của thiên nhiên nước ta theo chiều Bắc - Nam và theo chiều Đông - Tây.</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798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FA5A84-E3C0-44F4-9422-0CD683B36225}"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49EFED4A-43AC-4EC0-B7D4-C368C3914A84}"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494BFC1-2F5C-4764-8355-98A9C681597E}" type="presOf" srcId="{9B38993F-91D9-4E45-89FE-E7C2053BB052}" destId="{A0E9B536-5134-4AC7-990D-17E1F41843BA}" srcOrd="0" destOrd="0" presId="urn:microsoft.com/office/officeart/2008/layout/VerticalCurvedList"/>
    <dgm:cxn modelId="{0C9E4FAC-6865-4EED-96E3-DB5A727C82ED}" type="presOf" srcId="{A55E36B4-5DBD-4D69-9E07-2ACE1B02C75C}" destId="{287E208B-7CBA-48D9-A845-7C3BA9246006}" srcOrd="0" destOrd="0" presId="urn:microsoft.com/office/officeart/2008/layout/VerticalCurvedList"/>
    <dgm:cxn modelId="{A9BE97F4-85BF-4507-932A-7024A5F360AA}" type="presOf" srcId="{9DA92A08-ED37-48A9-A0DD-F521D2142CD2}" destId="{C7497E28-FAE4-42DA-8D9D-5B4659273D7A}" srcOrd="0" destOrd="0" presId="urn:microsoft.com/office/officeart/2008/layout/VerticalCurvedList"/>
    <dgm:cxn modelId="{4D48F6AD-C0B7-41F2-991C-3F8E4A2135EA}" type="presParOf" srcId="{287E208B-7CBA-48D9-A845-7C3BA9246006}" destId="{5A99791D-9E28-4B3D-8ACD-8F48A5C6199A}" srcOrd="0" destOrd="0" presId="urn:microsoft.com/office/officeart/2008/layout/VerticalCurvedList"/>
    <dgm:cxn modelId="{FC7A1686-24AC-445A-9B98-EDA90D2673E7}" type="presParOf" srcId="{5A99791D-9E28-4B3D-8ACD-8F48A5C6199A}" destId="{9839DEA4-81CC-40F3-A882-992AC1AF75D3}" srcOrd="0" destOrd="0" presId="urn:microsoft.com/office/officeart/2008/layout/VerticalCurvedList"/>
    <dgm:cxn modelId="{6131AE52-0FF6-4C2F-ABBB-0D6632FDABCB}" type="presParOf" srcId="{9839DEA4-81CC-40F3-A882-992AC1AF75D3}" destId="{28F6DBF1-E187-4C38-B1F1-C875CC0EEA2D}" srcOrd="0" destOrd="0" presId="urn:microsoft.com/office/officeart/2008/layout/VerticalCurvedList"/>
    <dgm:cxn modelId="{30ADFD6F-FF22-4BAA-9B1D-649DFE057598}" type="presParOf" srcId="{9839DEA4-81CC-40F3-A882-992AC1AF75D3}" destId="{C7497E28-FAE4-42DA-8D9D-5B4659273D7A}" srcOrd="1" destOrd="0" presId="urn:microsoft.com/office/officeart/2008/layout/VerticalCurvedList"/>
    <dgm:cxn modelId="{1C71B4FF-26AD-4DCD-9EA4-7EB9BE95B480}" type="presParOf" srcId="{9839DEA4-81CC-40F3-A882-992AC1AF75D3}" destId="{175AA276-58F2-4DD9-80FC-A508711E986D}" srcOrd="2" destOrd="0" presId="urn:microsoft.com/office/officeart/2008/layout/VerticalCurvedList"/>
    <dgm:cxn modelId="{A4B8C3E0-9D48-47FD-959C-D89FF470A660}" type="presParOf" srcId="{9839DEA4-81CC-40F3-A882-992AC1AF75D3}" destId="{99D1BCB1-BBEC-4020-AF46-9B84DFEEEB12}" srcOrd="3" destOrd="0" presId="urn:microsoft.com/office/officeart/2008/layout/VerticalCurvedList"/>
    <dgm:cxn modelId="{5FD278DD-81F9-4AFA-BC59-307E12961DD1}" type="presParOf" srcId="{5A99791D-9E28-4B3D-8ACD-8F48A5C6199A}" destId="{534504B8-3AD3-4D7F-BA10-772C4BC9F4DA}" srcOrd="1" destOrd="0" presId="urn:microsoft.com/office/officeart/2008/layout/VerticalCurvedList"/>
    <dgm:cxn modelId="{3C7F8D88-69A5-4474-8596-9B8D8FDCA0FF}" type="presParOf" srcId="{5A99791D-9E28-4B3D-8ACD-8F48A5C6199A}" destId="{449D8CCB-25E3-4F77-9AA7-F013F49094ED}" srcOrd="2" destOrd="0" presId="urn:microsoft.com/office/officeart/2008/layout/VerticalCurvedList"/>
    <dgm:cxn modelId="{4BCE7648-3B35-406C-9A45-D4F214897DDF}" type="presParOf" srcId="{449D8CCB-25E3-4F77-9AA7-F013F49094ED}" destId="{467C472B-F399-46AE-B017-5DC56BBEA7D7}" srcOrd="0" destOrd="0" presId="urn:microsoft.com/office/officeart/2008/layout/VerticalCurvedList"/>
    <dgm:cxn modelId="{6F84BB94-66A8-4067-8D0A-3573B1F46214}" type="presParOf" srcId="{5A99791D-9E28-4B3D-8ACD-8F48A5C6199A}" destId="{DD97E049-4A6C-47F8-8707-C5FFDBF743ED}" srcOrd="3" destOrd="0" presId="urn:microsoft.com/office/officeart/2008/layout/VerticalCurvedList"/>
    <dgm:cxn modelId="{B6CE79E2-D98B-440E-9B4C-78F270E5C8C8}" type="presParOf" srcId="{5A99791D-9E28-4B3D-8ACD-8F48A5C6199A}" destId="{7DBD23B7-51C8-4591-8906-0B740EFCF017}" srcOrd="4" destOrd="0" presId="urn:microsoft.com/office/officeart/2008/layout/VerticalCurvedList"/>
    <dgm:cxn modelId="{8673836B-72C5-4252-B0B9-E5A4E86A38FC}" type="presParOf" srcId="{7DBD23B7-51C8-4591-8906-0B740EFCF017}" destId="{9D6C96D5-59F1-4074-AA4E-276172A59D56}" srcOrd="0" destOrd="0" presId="urn:microsoft.com/office/officeart/2008/layout/VerticalCurvedList"/>
    <dgm:cxn modelId="{6BC31E6B-CF3E-47DF-9F4E-208FF430681B}" type="presParOf" srcId="{5A99791D-9E28-4B3D-8ACD-8F48A5C6199A}" destId="{A0E9B536-5134-4AC7-990D-17E1F41843BA}" srcOrd="5" destOrd="0" presId="urn:microsoft.com/office/officeart/2008/layout/VerticalCurvedList"/>
    <dgm:cxn modelId="{63148A13-403F-4A83-8ECD-B84C45CAC57B}" type="presParOf" srcId="{5A99791D-9E28-4B3D-8ACD-8F48A5C6199A}" destId="{E6CA5371-E765-4FE6-A6BE-7ECD1C15C765}" srcOrd="6" destOrd="0" presId="urn:microsoft.com/office/officeart/2008/layout/VerticalCurvedList"/>
    <dgm:cxn modelId="{6E854E87-DF4F-4467-BB2D-74C2B38B616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 và có sự phân hoá.</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ằm hoàn toàn trong vùng nội chí tuyến ở bán cầu Bắc nên tổng bức xạ hằng năm lớn, cán cân bức xạ luôn dương. </a:t>
          </a:r>
          <a:r>
            <a:rPr lang="vi-VN" sz="1800" b="0" kern="1200" dirty="0" smtClean="0">
              <a:solidFill>
                <a:schemeClr val="tx1"/>
              </a:solidFill>
              <a:latin typeface="Cambria" pitchFamily="18" charset="0"/>
              <a:ea typeface="Cambria" pitchFamily="18" charset="0"/>
            </a:rPr>
            <a:t>Nên khai thác được năng lượng mặt trời </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N</a:t>
          </a:r>
          <a:r>
            <a:rPr lang="vi-VN" sz="1800" b="0" kern="1200" dirty="0" smtClean="0">
              <a:solidFill>
                <a:schemeClr val="tx1"/>
              </a:solidFill>
              <a:latin typeface="Cambria" pitchFamily="18" charset="0"/>
              <a:ea typeface="Cambria" pitchFamily="18" charset="0"/>
            </a:rPr>
            <a:t>ằm trong khu vực thường xuyên chịu ảnh hưởng của gió Mậu dịch và gió mùa châu Á nên khí hậu có hai mùa rõ rệt.</a:t>
          </a:r>
          <a:endParaRPr lang="en-US" sz="1800" b="0" kern="1200" dirty="0" smtClean="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Thiên nhiên nước ta chịu ảnh hưởng sâu sắc của biển do tác động của các khối khí di chuyển qua biển kết hợp với vai trò của Biển </a:t>
          </a:r>
          <a:r>
            <a:rPr lang="vi-VN" sz="1800" kern="1200" dirty="0" smtClean="0">
              <a:solidFill>
                <a:schemeClr val="tx1"/>
              </a:solidFill>
              <a:latin typeface="Cambria" pitchFamily="18" charset="0"/>
              <a:ea typeface="Cambria" pitchFamily="18" charset="0"/>
            </a:rPr>
            <a:t>Đông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nên</a:t>
          </a:r>
          <a:r>
            <a:rPr lang="en-US" sz="1800" kern="1200" dirty="0" smtClean="0">
              <a:solidFill>
                <a:schemeClr val="tx1"/>
              </a:solidFill>
              <a:latin typeface="Cambria" pitchFamily="18" charset="0"/>
              <a:ea typeface="Cambria" pitchFamily="18" charset="0"/>
            </a:rPr>
            <a:t> </a:t>
          </a:r>
          <a:r>
            <a:rPr lang="fr-FR" sz="1800" kern="1200" dirty="0" err="1" smtClean="0">
              <a:solidFill>
                <a:schemeClr val="tx1"/>
              </a:solidFill>
              <a:latin typeface="Cambria" pitchFamily="18" charset="0"/>
              <a:ea typeface="Cambria" pitchFamily="18" charset="0"/>
            </a:rPr>
            <a:t>phát</a:t>
          </a:r>
          <a:r>
            <a:rPr lang="fr-FR" sz="1800" kern="1200" dirty="0" smtClean="0">
              <a:solidFill>
                <a:schemeClr val="tx1"/>
              </a:solidFill>
              <a:latin typeface="Cambria" pitchFamily="18" charset="0"/>
              <a:ea typeface="Cambria" pitchFamily="18" charset="0"/>
            </a:rPr>
            <a:t> </a:t>
          </a:r>
          <a:r>
            <a:rPr lang="fr-FR" sz="1800" kern="1200" dirty="0" err="1" smtClean="0">
              <a:solidFill>
                <a:schemeClr val="tx1"/>
              </a:solidFill>
              <a:latin typeface="Cambria" pitchFamily="18" charset="0"/>
              <a:ea typeface="Cambria" pitchFamily="18" charset="0"/>
            </a:rPr>
            <a:t>triển</a:t>
          </a:r>
          <a:r>
            <a:rPr lang="fr-FR" sz="1800" kern="1200" dirty="0" smtClean="0">
              <a:solidFill>
                <a:schemeClr val="tx1"/>
              </a:solidFill>
              <a:latin typeface="Cambria" pitchFamily="18" charset="0"/>
              <a:ea typeface="Cambria" pitchFamily="18" charset="0"/>
            </a:rPr>
            <a:t> du </a:t>
          </a:r>
          <a:r>
            <a:rPr lang="fr-FR" sz="1800" kern="1200" dirty="0" err="1" smtClean="0">
              <a:solidFill>
                <a:schemeClr val="tx1"/>
              </a:solidFill>
              <a:latin typeface="Cambria" pitchFamily="18" charset="0"/>
              <a:ea typeface="Cambria" pitchFamily="18" charset="0"/>
            </a:rPr>
            <a:t>lịch</a:t>
          </a:r>
          <a:r>
            <a:rPr lang="fr-FR" sz="1800" kern="1200" dirty="0" smtClean="0">
              <a:solidFill>
                <a:schemeClr val="tx1"/>
              </a:solidFill>
              <a:latin typeface="Cambria" pitchFamily="18" charset="0"/>
              <a:ea typeface="Cambria" pitchFamily="18" charset="0"/>
            </a:rPr>
            <a:t> </a:t>
          </a:r>
          <a:r>
            <a:rPr lang="fr-FR" sz="1800" kern="1200" dirty="0" err="1" smtClean="0">
              <a:solidFill>
                <a:schemeClr val="tx1"/>
              </a:solidFill>
              <a:latin typeface="Cambria" pitchFamily="18" charset="0"/>
              <a:ea typeface="Cambria" pitchFamily="18" charset="0"/>
            </a:rPr>
            <a:t>biển</a:t>
          </a:r>
          <a:r>
            <a:rPr lang="fr-FR"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vật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phong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phú</a:t>
          </a:r>
          <a:r>
            <a:rPr lang="en-US" sz="1800" b="0" kern="1200" dirty="0" smtClean="0">
              <a:solidFill>
                <a:schemeClr val="tx1"/>
              </a:solidFill>
              <a:latin typeface="Cambria" pitchFamily="18" charset="0"/>
              <a:ea typeface="Cambria" pitchFamily="18" charset="0"/>
            </a:rPr>
            <a:t> do </a:t>
          </a:r>
          <a:r>
            <a:rPr lang="vi-VN" sz="1800" b="0" kern="1200" dirty="0" smtClean="0">
              <a:solidFill>
                <a:schemeClr val="tx1"/>
              </a:solidFill>
              <a:latin typeface="Cambria" pitchFamily="18" charset="0"/>
              <a:ea typeface="Cambria" pitchFamily="18" charset="0"/>
            </a:rPr>
            <a:t>nằm trên đường di lưu của nhiều luồng sinh </a:t>
          </a:r>
          <a:r>
            <a:rPr lang="vi-VN" sz="1800" b="0" kern="1200" dirty="0" smtClean="0">
              <a:solidFill>
                <a:schemeClr val="tx1"/>
              </a:solidFill>
              <a:latin typeface="Cambria" pitchFamily="18" charset="0"/>
              <a:ea typeface="Cambria" pitchFamily="18" charset="0"/>
            </a:rPr>
            <a:t>vật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học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cao</a:t>
          </a:r>
          <a:r>
            <a:rPr lang="en-US" sz="1800" b="0" kern="1200" dirty="0" smtClean="0">
              <a:solidFill>
                <a:schemeClr val="tx1"/>
              </a:solidFill>
              <a:latin typeface="Cambria" pitchFamily="18" charset="0"/>
              <a:ea typeface="Cambria" pitchFamily="18" charset="0"/>
            </a:rPr>
            <a:t>.</a:t>
          </a:r>
          <a:endParaRPr lang="en-US" sz="1800" b="0" kern="1200" dirty="0" smtClean="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Khoáng</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phong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phú</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than)</a:t>
          </a:r>
          <a:r>
            <a:rPr lang="vi-VN"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do nằm ở nơi giao thoa của 2 vành đai sinh khoáng lớn Thái Bình Dương và Địa Trung Hải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Vị trí địa lí và phạm vi lãnh thổ tạo nên sự phân hoá đa dạng của thiên nhiên nước ta theo chiều Bắc - Nam và theo chiều Đông - Tây.</a:t>
          </a:r>
          <a:endParaRPr lang="en-US" sz="1800" b="0" kern="1200" dirty="0" smtClean="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27/06/2023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27/06/2023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27/06/2023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27/06/2023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27/06/2023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9.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57557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669688"/>
          </a:xfrm>
          <a:prstGeom prst="rect">
            <a:avLst/>
          </a:prstGeom>
          <a:solidFill>
            <a:srgbClr val="BCFCD4"/>
          </a:solidFill>
          <a:ln w="12700">
            <a:solidFill>
              <a:srgbClr val="009900"/>
            </a:solidFill>
          </a:ln>
        </p:spPr>
        <p:txBody>
          <a:bodyPr wrap="square">
            <a:spAutoFit/>
          </a:bodyPr>
          <a:lstStyle/>
          <a:p>
            <a:pPr algn="just"/>
            <a:r>
              <a:rPr lang="en-US" sz="2050" i="1" dirty="0" err="1" smtClean="0">
                <a:solidFill>
                  <a:srgbClr val="FF0000"/>
                </a:solidFill>
                <a:latin typeface="Cambria" panose="02040503050406030204" pitchFamily="18" charset="0"/>
                <a:ea typeface="Cambria" panose="02040503050406030204" pitchFamily="18" charset="0"/>
              </a:rPr>
              <a:t>Quan</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sát</a:t>
            </a:r>
            <a:r>
              <a:rPr lang="en-US" sz="2050" i="1" dirty="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hình</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smtClean="0">
                <a:solidFill>
                  <a:srgbClr val="FF0000"/>
                </a:solidFill>
                <a:latin typeface="Cambria" panose="02040503050406030204" pitchFamily="18" charset="0"/>
                <a:ea typeface="Cambria" panose="02040503050406030204" pitchFamily="18" charset="0"/>
              </a:rPr>
              <a:t>1.1 </a:t>
            </a:r>
            <a:r>
              <a:rPr lang="en-US" sz="2050" i="1" dirty="0" err="1" smtClean="0">
                <a:solidFill>
                  <a:srgbClr val="FF0000"/>
                </a:solidFill>
                <a:latin typeface="Cambria" panose="02040503050406030204" pitchFamily="18" charset="0"/>
                <a:ea typeface="Cambria" panose="02040503050406030204" pitchFamily="18" charset="0"/>
              </a:rPr>
              <a:t>và</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kênh</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chữ</a:t>
            </a:r>
            <a:r>
              <a:rPr lang="en-US" sz="2050" i="1" dirty="0" smtClean="0">
                <a:solidFill>
                  <a:srgbClr val="FF0000"/>
                </a:solidFill>
                <a:latin typeface="Cambria" panose="02040503050406030204" pitchFamily="18" charset="0"/>
                <a:ea typeface="Cambria" panose="02040503050406030204" pitchFamily="18" charset="0"/>
              </a:rPr>
              <a:t> SGK, </a:t>
            </a:r>
            <a:r>
              <a:rPr lang="en-US" sz="2050" i="1" dirty="0" err="1" smtClean="0">
                <a:solidFill>
                  <a:srgbClr val="FF0000"/>
                </a:solidFill>
                <a:latin typeface="Cambria" panose="02040503050406030204" pitchFamily="18" charset="0"/>
                <a:ea typeface="Cambria" panose="02040503050406030204" pitchFamily="18" charset="0"/>
              </a:rPr>
              <a:t>cho</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biết</a:t>
            </a:r>
            <a:r>
              <a:rPr lang="en-US" sz="2050" i="1" dirty="0" smtClean="0">
                <a:solidFill>
                  <a:srgbClr val="FF0000"/>
                </a:solidFill>
                <a:latin typeface="Cambria" panose="02040503050406030204" pitchFamily="18" charset="0"/>
                <a:ea typeface="Cambria" panose="02040503050406030204" pitchFamily="18" charset="0"/>
              </a:rPr>
              <a:t> </a:t>
            </a:r>
            <a:r>
              <a:rPr lang="vi-VN" sz="2050" i="1" dirty="0">
                <a:solidFill>
                  <a:srgbClr val="FF0000"/>
                </a:solidFill>
                <a:latin typeface="Cambria" panose="02040503050406030204" pitchFamily="18" charset="0"/>
                <a:ea typeface="Cambria" panose="02040503050406030204" pitchFamily="18" charset="0"/>
              </a:rPr>
              <a:t>Việt Nam nằm ở đâu trong khu vực Đông Nam Á? Là cầu nối giữa các lục địa nào và giữa các đại dương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50" dirty="0">
                <a:latin typeface="Cambria" pitchFamily="18" charset="0"/>
                <a:ea typeface="Cambria" pitchFamily="18" charset="0"/>
                <a:cs typeface="Times New Roman"/>
              </a:rPr>
              <a:t>- Việt Nam nằm ở rìa đông của bán đảo Đông Dương, gần trung tâm khu vực Đông Nam Á.</a:t>
            </a:r>
            <a:endParaRPr lang="en-US" sz="2050" dirty="0">
              <a:latin typeface="Cambria" pitchFamily="18" charset="0"/>
              <a:ea typeface="Cambria" pitchFamily="18" charset="0"/>
            </a:endParaRPr>
          </a:p>
          <a:p>
            <a:pPr algn="just">
              <a:spcBef>
                <a:spcPts val="600"/>
              </a:spcBef>
              <a:spcAft>
                <a:spcPts val="0"/>
              </a:spcAft>
            </a:pP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Cầu</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nối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giữa</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hai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lục</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địa</a:t>
            </a:r>
            <a:r>
              <a:rPr lang="en-US" sz="2050" dirty="0">
                <a:latin typeface="Cambria" pitchFamily="18" charset="0"/>
                <a:ea typeface="Cambria" pitchFamily="18" charset="0"/>
                <a:cs typeface="Times New Roman"/>
              </a:rPr>
              <a:t> (Á - </a:t>
            </a:r>
            <a:r>
              <a:rPr lang="en-US" sz="2050" dirty="0" err="1">
                <a:latin typeface="Cambria" pitchFamily="18" charset="0"/>
                <a:ea typeface="Cambria" pitchFamily="18" charset="0"/>
                <a:cs typeface="Times New Roman"/>
              </a:rPr>
              <a:t>Âu</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và</a:t>
            </a:r>
            <a:r>
              <a:rPr lang="en-US" sz="2050" dirty="0">
                <a:latin typeface="Cambria" pitchFamily="18" charset="0"/>
                <a:ea typeface="Cambria" pitchFamily="18" charset="0"/>
                <a:cs typeface="Times New Roman"/>
              </a:rPr>
              <a:t> Ô-</a:t>
            </a:r>
            <a:r>
              <a:rPr lang="en-US" sz="2050" dirty="0" err="1">
                <a:latin typeface="Cambria" pitchFamily="18" charset="0"/>
                <a:ea typeface="Cambria" pitchFamily="18" charset="0"/>
                <a:cs typeface="Times New Roman"/>
              </a:rPr>
              <a:t>xtrây</a:t>
            </a:r>
            <a:r>
              <a:rPr lang="en-US" sz="2050" dirty="0">
                <a:latin typeface="Cambria" pitchFamily="18" charset="0"/>
                <a:ea typeface="Cambria" pitchFamily="18" charset="0"/>
                <a:cs typeface="Times New Roman"/>
              </a:rPr>
              <a:t>-li-a), </a:t>
            </a:r>
            <a:r>
              <a:rPr lang="en-US" sz="2050" dirty="0" err="1">
                <a:latin typeface="Cambria" pitchFamily="18" charset="0"/>
                <a:ea typeface="Cambria" pitchFamily="18" charset="0"/>
                <a:cs typeface="Times New Roman"/>
              </a:rPr>
              <a:t>giữa</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hai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đại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Thái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Bình</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và</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Ấn</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Độ</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a:t>
            </a:r>
            <a:endParaRPr lang="en-US" sz="205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77282" y="1229310"/>
            <a:ext cx="3638118" cy="53238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293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669688"/>
          </a:xfrm>
          <a:prstGeom prst="rect">
            <a:avLst/>
          </a:prstGeom>
          <a:solidFill>
            <a:srgbClr val="BCFCD4"/>
          </a:solidFill>
          <a:ln w="12700">
            <a:solidFill>
              <a:srgbClr val="009900"/>
            </a:solidFill>
          </a:ln>
        </p:spPr>
        <p:txBody>
          <a:bodyPr wrap="square">
            <a:spAutoFit/>
          </a:bodyPr>
          <a:lstStyle/>
          <a:p>
            <a:pPr algn="just"/>
            <a:r>
              <a:rPr lang="en-US" sz="2050" i="1" dirty="0" err="1" smtClean="0">
                <a:solidFill>
                  <a:srgbClr val="FF0000"/>
                </a:solidFill>
                <a:latin typeface="Cambria" panose="02040503050406030204" pitchFamily="18" charset="0"/>
                <a:ea typeface="Cambria" panose="02040503050406030204" pitchFamily="18" charset="0"/>
              </a:rPr>
              <a:t>Quan</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sát</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hình</a:t>
            </a:r>
            <a:r>
              <a:rPr lang="en-US" sz="2050" i="1" dirty="0" smtClean="0">
                <a:solidFill>
                  <a:srgbClr val="FF0000"/>
                </a:solidFill>
                <a:latin typeface="Cambria" panose="02040503050406030204" pitchFamily="18" charset="0"/>
                <a:ea typeface="Cambria" panose="02040503050406030204" pitchFamily="18" charset="0"/>
              </a:rPr>
              <a:t> 11.1 </a:t>
            </a:r>
            <a:r>
              <a:rPr lang="en-US" sz="2050" i="1" dirty="0" err="1" smtClean="0">
                <a:solidFill>
                  <a:srgbClr val="FF0000"/>
                </a:solidFill>
                <a:latin typeface="Cambria" panose="02040503050406030204" pitchFamily="18" charset="0"/>
                <a:ea typeface="Cambria" panose="02040503050406030204" pitchFamily="18" charset="0"/>
              </a:rPr>
              <a:t>và</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kênh</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chữ</a:t>
            </a:r>
            <a:r>
              <a:rPr lang="en-US" sz="2050" i="1" dirty="0" smtClean="0">
                <a:solidFill>
                  <a:srgbClr val="FF0000"/>
                </a:solidFill>
                <a:latin typeface="Cambria" panose="02040503050406030204" pitchFamily="18" charset="0"/>
                <a:ea typeface="Cambria" panose="02040503050406030204" pitchFamily="18" charset="0"/>
              </a:rPr>
              <a:t> SGK, </a:t>
            </a:r>
            <a:r>
              <a:rPr lang="en-US" sz="2050" i="1" dirty="0" err="1" smtClean="0">
                <a:solidFill>
                  <a:srgbClr val="FF0000"/>
                </a:solidFill>
                <a:latin typeface="Cambria" panose="02040503050406030204" pitchFamily="18" charset="0"/>
                <a:ea typeface="Cambria" panose="02040503050406030204" pitchFamily="18" charset="0"/>
              </a:rPr>
              <a:t>cho</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biết</a:t>
            </a:r>
            <a:r>
              <a:rPr lang="en-US" sz="2050" i="1" dirty="0" smtClean="0">
                <a:solidFill>
                  <a:srgbClr val="FF0000"/>
                </a:solidFill>
                <a:latin typeface="Cambria" panose="02040503050406030204" pitchFamily="18" charset="0"/>
                <a:ea typeface="Cambria" panose="02040503050406030204" pitchFamily="18" charset="0"/>
              </a:rPr>
              <a:t> </a:t>
            </a:r>
            <a:r>
              <a:rPr lang="vi-VN" sz="2050" i="1" dirty="0">
                <a:solidFill>
                  <a:srgbClr val="FF0000"/>
                </a:solidFill>
                <a:latin typeface="Cambria" panose="02040503050406030204" pitchFamily="18" charset="0"/>
                <a:ea typeface="Cambria" panose="02040503050406030204" pitchFamily="18" charset="0"/>
              </a:rPr>
              <a:t>Việt Nam nằm gần nơi giao nhau giữa các luồng sinh vật và giữa các vành đai sinh khoáng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0843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err="1" smtClean="0">
                <a:latin typeface="Cambria" pitchFamily="18" charset="0"/>
                <a:ea typeface="Cambria" pitchFamily="18" charset="0"/>
              </a:rPr>
              <a:t>Việt</a:t>
            </a:r>
            <a:r>
              <a:rPr lang="en-US" sz="2000" dirty="0" smtClean="0">
                <a:latin typeface="Cambria" pitchFamily="18" charset="0"/>
                <a:ea typeface="Cambria" pitchFamily="18" charset="0"/>
              </a:rPr>
              <a:t> Nam </a:t>
            </a:r>
            <a:r>
              <a:rPr lang="en-US" sz="2000" dirty="0" err="1" smtClean="0">
                <a:latin typeface="Cambria" pitchFamily="18" charset="0"/>
                <a:ea typeface="Cambria" pitchFamily="18" charset="0"/>
              </a:rPr>
              <a:t>nằm</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gần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nơi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giao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nhau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giữa</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Các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luồng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sinh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vật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từ</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Hoa</a:t>
            </a:r>
            <a:r>
              <a:rPr lang="en-US" sz="2000" dirty="0" smtClean="0">
                <a:latin typeface="Cambria" pitchFamily="18" charset="0"/>
                <a:ea typeface="Cambria" pitchFamily="18" charset="0"/>
              </a:rPr>
              <a:t> Nam (</a:t>
            </a:r>
            <a:r>
              <a:rPr lang="en-US" sz="2000" dirty="0" err="1" smtClean="0">
                <a:latin typeface="Cambria" pitchFamily="18" charset="0"/>
                <a:ea typeface="Cambria" pitchFamily="18" charset="0"/>
              </a:rPr>
              <a:t>Trung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Quốc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xuống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từ</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Độ</a:t>
            </a:r>
            <a:r>
              <a:rPr lang="en-US" sz="2000" dirty="0" smtClean="0">
                <a:latin typeface="Cambria" pitchFamily="18" charset="0"/>
                <a:ea typeface="Cambria" pitchFamily="18" charset="0"/>
              </a:rPr>
              <a:t> - </a:t>
            </a:r>
            <a:r>
              <a:rPr lang="en-US" sz="2000" dirty="0" err="1" smtClean="0">
                <a:latin typeface="Cambria" pitchFamily="18" charset="0"/>
                <a:ea typeface="Cambria" pitchFamily="18" charset="0"/>
              </a:rPr>
              <a:t>Mi</a:t>
            </a:r>
            <a:r>
              <a:rPr lang="en-US" sz="2000" dirty="0" smtClean="0">
                <a:latin typeface="Cambria" pitchFamily="18" charset="0"/>
                <a:ea typeface="Cambria" pitchFamily="18" charset="0"/>
              </a:rPr>
              <a:t>-an-ma sang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từ</a:t>
            </a:r>
            <a:r>
              <a:rPr lang="en-US" sz="2000" dirty="0" smtClean="0">
                <a:latin typeface="Cambria" pitchFamily="18" charset="0"/>
                <a:ea typeface="Cambria" pitchFamily="18" charset="0"/>
              </a:rPr>
              <a:t> Ma-</a:t>
            </a:r>
            <a:r>
              <a:rPr lang="en-US" sz="2000" dirty="0" err="1" smtClean="0">
                <a:latin typeface="Cambria" pitchFamily="18" charset="0"/>
                <a:ea typeface="Cambria" pitchFamily="18" charset="0"/>
              </a:rPr>
              <a:t>lai</a:t>
            </a:r>
            <a:r>
              <a:rPr lang="en-US" sz="2000" dirty="0" smtClean="0">
                <a:latin typeface="Cambria" pitchFamily="18" charset="0"/>
                <a:ea typeface="Cambria" pitchFamily="18" charset="0"/>
              </a:rPr>
              <a:t>-xi-a - In-</a:t>
            </a:r>
            <a:r>
              <a:rPr lang="en-US" sz="2000" dirty="0" err="1" smtClean="0">
                <a:latin typeface="Cambria" pitchFamily="18" charset="0"/>
                <a:ea typeface="Cambria" pitchFamily="18" charset="0"/>
              </a:rPr>
              <a:t>đô</a:t>
            </a:r>
            <a:r>
              <a:rPr lang="en-US" sz="2000" dirty="0" smtClean="0">
                <a:latin typeface="Cambria" pitchFamily="18" charset="0"/>
                <a:ea typeface="Cambria" pitchFamily="18" charset="0"/>
              </a:rPr>
              <a:t>-</a:t>
            </a:r>
            <a:r>
              <a:rPr lang="en-US" sz="2000" dirty="0" err="1" smtClean="0">
                <a:latin typeface="Cambria" pitchFamily="18" charset="0"/>
                <a:ea typeface="Cambria" pitchFamily="18" charset="0"/>
              </a:rPr>
              <a:t>nê</a:t>
            </a:r>
            <a:r>
              <a:rPr lang="en-US" sz="2000" dirty="0" smtClean="0">
                <a:latin typeface="Cambria" pitchFamily="18" charset="0"/>
                <a:ea typeface="Cambria" pitchFamily="18" charset="0"/>
              </a:rPr>
              <a:t>-xi-a </a:t>
            </a:r>
            <a:r>
              <a:rPr lang="en-US" sz="2000" dirty="0" err="1" smtClean="0">
                <a:latin typeface="Cambria" pitchFamily="18" charset="0"/>
                <a:ea typeface="Cambria" pitchFamily="18" charset="0"/>
              </a:rPr>
              <a:t>lên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Các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đai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sinh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khoáng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Thái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Dương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Trung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Hải</a:t>
            </a:r>
            <a:r>
              <a:rPr lang="en-US" sz="2000" dirty="0" smtClean="0">
                <a:latin typeface="Cambria" pitchFamily="18" charset="0"/>
                <a:ea typeface="Cambria" pitchFamily="18" charset="0"/>
              </a:rPr>
              <a:t>.</a:t>
            </a:r>
            <a:endParaRPr lang="en-US" sz="20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77282" y="1229310"/>
            <a:ext cx="3638118" cy="53238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Down Arrow 24"/>
          <p:cNvSpPr/>
          <p:nvPr/>
        </p:nvSpPr>
        <p:spPr>
          <a:xfrm flipV="1">
            <a:off x="6201005" y="3798600"/>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rot="5400000" flipV="1">
            <a:off x="5810492" y="2022801"/>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rot="10800000" flipV="1">
            <a:off x="6201004" y="1507847"/>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5400000" flipV="1">
            <a:off x="5619353" y="5675667"/>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43600" y="5757446"/>
            <a:ext cx="2209800" cy="338554"/>
          </a:xfrm>
          <a:prstGeom prst="rect">
            <a:avLst/>
          </a:prstGeom>
          <a:noFill/>
        </p:spPr>
        <p:txBody>
          <a:bodyPr wrap="square" rtlCol="0">
            <a:spAutoFit/>
          </a:bodyPr>
          <a:lstStyle/>
          <a:p>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luồng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4147320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2000"/>
                                        <p:tgtEl>
                                          <p:spTgt spid="2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000"/>
                                        <p:tgtEl>
                                          <p:spTgt spid="2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heel(1)">
                                      <p:cBhvr>
                                        <p:cTn id="34" dur="2000"/>
                                        <p:tgtEl>
                                          <p:spTgt spid="34"/>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50" dur="500"/>
                                        <p:tgtEl>
                                          <p:spTgt spid="3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5" dur="500"/>
                                        <p:tgtEl>
                                          <p:spTgt spid="3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5" grpId="0" animBg="1"/>
      <p:bldP spid="26" grpId="0" animBg="1"/>
      <p:bldP spid="27" grpId="0" animBg="1"/>
      <p:bldP spid="3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11.2,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w="19050">
            <a:solidFill>
              <a:srgbClr val="0D30DD"/>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Freeform 1"/>
          <p:cNvSpPr/>
          <p:nvPr/>
        </p:nvSpPr>
        <p:spPr>
          <a:xfrm>
            <a:off x="5493380" y="1427441"/>
            <a:ext cx="1225017" cy="425790"/>
          </a:xfrm>
          <a:custGeom>
            <a:avLst/>
            <a:gdLst>
              <a:gd name="connsiteX0" fmla="*/ 0 w 1225017"/>
              <a:gd name="connsiteY0" fmla="*/ 198935 h 425790"/>
              <a:gd name="connsiteX1" fmla="*/ 20941 w 1225017"/>
              <a:gd name="connsiteY1" fmla="*/ 195444 h 425790"/>
              <a:gd name="connsiteX2" fmla="*/ 24431 w 1225017"/>
              <a:gd name="connsiteY2" fmla="*/ 184974 h 425790"/>
              <a:gd name="connsiteX3" fmla="*/ 41881 w 1225017"/>
              <a:gd name="connsiteY3" fmla="*/ 167524 h 425790"/>
              <a:gd name="connsiteX4" fmla="*/ 52351 w 1225017"/>
              <a:gd name="connsiteY4" fmla="*/ 146583 h 425790"/>
              <a:gd name="connsiteX5" fmla="*/ 55841 w 1225017"/>
              <a:gd name="connsiteY5" fmla="*/ 136113 h 425790"/>
              <a:gd name="connsiteX6" fmla="*/ 73292 w 1225017"/>
              <a:gd name="connsiteY6" fmla="*/ 125643 h 425790"/>
              <a:gd name="connsiteX7" fmla="*/ 87252 w 1225017"/>
              <a:gd name="connsiteY7" fmla="*/ 129133 h 425790"/>
              <a:gd name="connsiteX8" fmla="*/ 108193 w 1225017"/>
              <a:gd name="connsiteY8" fmla="*/ 136113 h 425790"/>
              <a:gd name="connsiteX9" fmla="*/ 118663 w 1225017"/>
              <a:gd name="connsiteY9" fmla="*/ 143093 h 425790"/>
              <a:gd name="connsiteX10" fmla="*/ 129133 w 1225017"/>
              <a:gd name="connsiteY10" fmla="*/ 146583 h 425790"/>
              <a:gd name="connsiteX11" fmla="*/ 143093 w 1225017"/>
              <a:gd name="connsiteY11" fmla="*/ 164034 h 425790"/>
              <a:gd name="connsiteX12" fmla="*/ 164034 w 1225017"/>
              <a:gd name="connsiteY12" fmla="*/ 177994 h 425790"/>
              <a:gd name="connsiteX13" fmla="*/ 181484 w 1225017"/>
              <a:gd name="connsiteY13" fmla="*/ 195444 h 425790"/>
              <a:gd name="connsiteX14" fmla="*/ 195444 w 1225017"/>
              <a:gd name="connsiteY14" fmla="*/ 191954 h 425790"/>
              <a:gd name="connsiteX15" fmla="*/ 202425 w 1225017"/>
              <a:gd name="connsiteY15" fmla="*/ 184974 h 425790"/>
              <a:gd name="connsiteX16" fmla="*/ 205915 w 1225017"/>
              <a:gd name="connsiteY16" fmla="*/ 174504 h 425790"/>
              <a:gd name="connsiteX17" fmla="*/ 209405 w 1225017"/>
              <a:gd name="connsiteY17" fmla="*/ 160544 h 425790"/>
              <a:gd name="connsiteX18" fmla="*/ 219875 w 1225017"/>
              <a:gd name="connsiteY18" fmla="*/ 153564 h 425790"/>
              <a:gd name="connsiteX19" fmla="*/ 226855 w 1225017"/>
              <a:gd name="connsiteY19" fmla="*/ 146583 h 425790"/>
              <a:gd name="connsiteX20" fmla="*/ 247796 w 1225017"/>
              <a:gd name="connsiteY20" fmla="*/ 132623 h 425790"/>
              <a:gd name="connsiteX21" fmla="*/ 265246 w 1225017"/>
              <a:gd name="connsiteY21" fmla="*/ 157054 h 425790"/>
              <a:gd name="connsiteX22" fmla="*/ 268736 w 1225017"/>
              <a:gd name="connsiteY22" fmla="*/ 167524 h 425790"/>
              <a:gd name="connsiteX23" fmla="*/ 289676 w 1225017"/>
              <a:gd name="connsiteY23" fmla="*/ 164034 h 425790"/>
              <a:gd name="connsiteX24" fmla="*/ 296657 w 1225017"/>
              <a:gd name="connsiteY24" fmla="*/ 143093 h 425790"/>
              <a:gd name="connsiteX25" fmla="*/ 307127 w 1225017"/>
              <a:gd name="connsiteY25" fmla="*/ 139603 h 425790"/>
              <a:gd name="connsiteX26" fmla="*/ 328067 w 1225017"/>
              <a:gd name="connsiteY26" fmla="*/ 143093 h 425790"/>
              <a:gd name="connsiteX27" fmla="*/ 338538 w 1225017"/>
              <a:gd name="connsiteY27" fmla="*/ 164034 h 425790"/>
              <a:gd name="connsiteX28" fmla="*/ 362968 w 1225017"/>
              <a:gd name="connsiteY28" fmla="*/ 188464 h 425790"/>
              <a:gd name="connsiteX29" fmla="*/ 380418 w 1225017"/>
              <a:gd name="connsiteY29" fmla="*/ 184974 h 425790"/>
              <a:gd name="connsiteX30" fmla="*/ 383909 w 1225017"/>
              <a:gd name="connsiteY30" fmla="*/ 171014 h 425790"/>
              <a:gd name="connsiteX31" fmla="*/ 394379 w 1225017"/>
              <a:gd name="connsiteY31" fmla="*/ 150074 h 425790"/>
              <a:gd name="connsiteX32" fmla="*/ 408339 w 1225017"/>
              <a:gd name="connsiteY32" fmla="*/ 132623 h 425790"/>
              <a:gd name="connsiteX33" fmla="*/ 429280 w 1225017"/>
              <a:gd name="connsiteY33" fmla="*/ 125643 h 425790"/>
              <a:gd name="connsiteX34" fmla="*/ 439750 w 1225017"/>
              <a:gd name="connsiteY34" fmla="*/ 129133 h 425790"/>
              <a:gd name="connsiteX35" fmla="*/ 446730 w 1225017"/>
              <a:gd name="connsiteY35" fmla="*/ 139603 h 425790"/>
              <a:gd name="connsiteX36" fmla="*/ 467670 w 1225017"/>
              <a:gd name="connsiteY36" fmla="*/ 146583 h 425790"/>
              <a:gd name="connsiteX37" fmla="*/ 481631 w 1225017"/>
              <a:gd name="connsiteY37" fmla="*/ 132623 h 425790"/>
              <a:gd name="connsiteX38" fmla="*/ 502571 w 1225017"/>
              <a:gd name="connsiteY38" fmla="*/ 115173 h 425790"/>
              <a:gd name="connsiteX39" fmla="*/ 509551 w 1225017"/>
              <a:gd name="connsiteY39" fmla="*/ 125643 h 425790"/>
              <a:gd name="connsiteX40" fmla="*/ 530492 w 1225017"/>
              <a:gd name="connsiteY40" fmla="*/ 125643 h 425790"/>
              <a:gd name="connsiteX41" fmla="*/ 551432 w 1225017"/>
              <a:gd name="connsiteY41" fmla="*/ 111683 h 425790"/>
              <a:gd name="connsiteX42" fmla="*/ 558412 w 1225017"/>
              <a:gd name="connsiteY42" fmla="*/ 87252 h 425790"/>
              <a:gd name="connsiteX43" fmla="*/ 561902 w 1225017"/>
              <a:gd name="connsiteY43" fmla="*/ 73292 h 425790"/>
              <a:gd name="connsiteX44" fmla="*/ 568883 w 1225017"/>
              <a:gd name="connsiteY44" fmla="*/ 66312 h 425790"/>
              <a:gd name="connsiteX45" fmla="*/ 586333 w 1225017"/>
              <a:gd name="connsiteY45" fmla="*/ 48861 h 425790"/>
              <a:gd name="connsiteX46" fmla="*/ 603783 w 1225017"/>
              <a:gd name="connsiteY46" fmla="*/ 45371 h 425790"/>
              <a:gd name="connsiteX47" fmla="*/ 614254 w 1225017"/>
              <a:gd name="connsiteY47" fmla="*/ 38391 h 425790"/>
              <a:gd name="connsiteX48" fmla="*/ 635194 w 1225017"/>
              <a:gd name="connsiteY48" fmla="*/ 20941 h 425790"/>
              <a:gd name="connsiteX49" fmla="*/ 642174 w 1225017"/>
              <a:gd name="connsiteY49" fmla="*/ 10470 h 425790"/>
              <a:gd name="connsiteX50" fmla="*/ 645664 w 1225017"/>
              <a:gd name="connsiteY50" fmla="*/ 0 h 425790"/>
              <a:gd name="connsiteX51" fmla="*/ 652644 w 1225017"/>
              <a:gd name="connsiteY51" fmla="*/ 10470 h 425790"/>
              <a:gd name="connsiteX52" fmla="*/ 680565 w 1225017"/>
              <a:gd name="connsiteY52" fmla="*/ 31411 h 425790"/>
              <a:gd name="connsiteX53" fmla="*/ 691035 w 1225017"/>
              <a:gd name="connsiteY53" fmla="*/ 38391 h 425790"/>
              <a:gd name="connsiteX54" fmla="*/ 711976 w 1225017"/>
              <a:gd name="connsiteY54" fmla="*/ 45371 h 425790"/>
              <a:gd name="connsiteX55" fmla="*/ 722446 w 1225017"/>
              <a:gd name="connsiteY55" fmla="*/ 62822 h 425790"/>
              <a:gd name="connsiteX56" fmla="*/ 729426 w 1225017"/>
              <a:gd name="connsiteY56" fmla="*/ 73292 h 425790"/>
              <a:gd name="connsiteX57" fmla="*/ 750367 w 1225017"/>
              <a:gd name="connsiteY57" fmla="*/ 83762 h 425790"/>
              <a:gd name="connsiteX58" fmla="*/ 757347 w 1225017"/>
              <a:gd name="connsiteY58" fmla="*/ 94232 h 425790"/>
              <a:gd name="connsiteX59" fmla="*/ 767817 w 1225017"/>
              <a:gd name="connsiteY59" fmla="*/ 97722 h 425790"/>
              <a:gd name="connsiteX60" fmla="*/ 792247 w 1225017"/>
              <a:gd name="connsiteY60" fmla="*/ 104703 h 425790"/>
              <a:gd name="connsiteX61" fmla="*/ 816678 w 1225017"/>
              <a:gd name="connsiteY61" fmla="*/ 101212 h 425790"/>
              <a:gd name="connsiteX62" fmla="*/ 827148 w 1225017"/>
              <a:gd name="connsiteY62" fmla="*/ 104703 h 425790"/>
              <a:gd name="connsiteX63" fmla="*/ 855069 w 1225017"/>
              <a:gd name="connsiteY63" fmla="*/ 108193 h 425790"/>
              <a:gd name="connsiteX64" fmla="*/ 865539 w 1225017"/>
              <a:gd name="connsiteY64" fmla="*/ 115173 h 425790"/>
              <a:gd name="connsiteX65" fmla="*/ 907420 w 1225017"/>
              <a:gd name="connsiteY65" fmla="*/ 115173 h 425790"/>
              <a:gd name="connsiteX66" fmla="*/ 917890 w 1225017"/>
              <a:gd name="connsiteY66" fmla="*/ 108193 h 425790"/>
              <a:gd name="connsiteX67" fmla="*/ 935341 w 1225017"/>
              <a:gd name="connsiteY67" fmla="*/ 122153 h 425790"/>
              <a:gd name="connsiteX68" fmla="*/ 966751 w 1225017"/>
              <a:gd name="connsiteY68" fmla="*/ 139603 h 425790"/>
              <a:gd name="connsiteX69" fmla="*/ 949301 w 1225017"/>
              <a:gd name="connsiteY69" fmla="*/ 150074 h 425790"/>
              <a:gd name="connsiteX70" fmla="*/ 942321 w 1225017"/>
              <a:gd name="connsiteY70" fmla="*/ 171014 h 425790"/>
              <a:gd name="connsiteX71" fmla="*/ 938831 w 1225017"/>
              <a:gd name="connsiteY71" fmla="*/ 181484 h 425790"/>
              <a:gd name="connsiteX72" fmla="*/ 931851 w 1225017"/>
              <a:gd name="connsiteY72" fmla="*/ 191954 h 425790"/>
              <a:gd name="connsiteX73" fmla="*/ 924870 w 1225017"/>
              <a:gd name="connsiteY73" fmla="*/ 212895 h 425790"/>
              <a:gd name="connsiteX74" fmla="*/ 935341 w 1225017"/>
              <a:gd name="connsiteY74" fmla="*/ 230345 h 425790"/>
              <a:gd name="connsiteX75" fmla="*/ 938831 w 1225017"/>
              <a:gd name="connsiteY75" fmla="*/ 240815 h 425790"/>
              <a:gd name="connsiteX76" fmla="*/ 935341 w 1225017"/>
              <a:gd name="connsiteY76" fmla="*/ 272226 h 425790"/>
              <a:gd name="connsiteX77" fmla="*/ 935341 w 1225017"/>
              <a:gd name="connsiteY77" fmla="*/ 300147 h 425790"/>
              <a:gd name="connsiteX78" fmla="*/ 945811 w 1225017"/>
              <a:gd name="connsiteY78" fmla="*/ 303637 h 425790"/>
              <a:gd name="connsiteX79" fmla="*/ 949301 w 1225017"/>
              <a:gd name="connsiteY79" fmla="*/ 314107 h 425790"/>
              <a:gd name="connsiteX80" fmla="*/ 959771 w 1225017"/>
              <a:gd name="connsiteY80" fmla="*/ 317597 h 425790"/>
              <a:gd name="connsiteX81" fmla="*/ 984202 w 1225017"/>
              <a:gd name="connsiteY81" fmla="*/ 324577 h 425790"/>
              <a:gd name="connsiteX82" fmla="*/ 994672 w 1225017"/>
              <a:gd name="connsiteY82" fmla="*/ 331557 h 425790"/>
              <a:gd name="connsiteX83" fmla="*/ 1005142 w 1225017"/>
              <a:gd name="connsiteY83" fmla="*/ 335048 h 425790"/>
              <a:gd name="connsiteX84" fmla="*/ 1015612 w 1225017"/>
              <a:gd name="connsiteY84" fmla="*/ 355988 h 425790"/>
              <a:gd name="connsiteX85" fmla="*/ 1036553 w 1225017"/>
              <a:gd name="connsiteY85" fmla="*/ 362968 h 425790"/>
              <a:gd name="connsiteX86" fmla="*/ 1054003 w 1225017"/>
              <a:gd name="connsiteY86" fmla="*/ 376928 h 425790"/>
              <a:gd name="connsiteX87" fmla="*/ 1067964 w 1225017"/>
              <a:gd name="connsiteY87" fmla="*/ 390889 h 425790"/>
              <a:gd name="connsiteX88" fmla="*/ 1109844 w 1225017"/>
              <a:gd name="connsiteY88" fmla="*/ 397869 h 425790"/>
              <a:gd name="connsiteX89" fmla="*/ 1120315 w 1225017"/>
              <a:gd name="connsiteY89" fmla="*/ 401359 h 425790"/>
              <a:gd name="connsiteX90" fmla="*/ 1130785 w 1225017"/>
              <a:gd name="connsiteY90" fmla="*/ 408339 h 425790"/>
              <a:gd name="connsiteX91" fmla="*/ 1176156 w 1225017"/>
              <a:gd name="connsiteY91" fmla="*/ 397869 h 425790"/>
              <a:gd name="connsiteX92" fmla="*/ 1204076 w 1225017"/>
              <a:gd name="connsiteY92" fmla="*/ 404849 h 425790"/>
              <a:gd name="connsiteX93" fmla="*/ 1214547 w 1225017"/>
              <a:gd name="connsiteY93" fmla="*/ 411829 h 425790"/>
              <a:gd name="connsiteX94" fmla="*/ 1225017 w 1225017"/>
              <a:gd name="connsiteY94" fmla="*/ 425790 h 4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25017" h="425790">
                <a:moveTo>
                  <a:pt x="0" y="198935"/>
                </a:moveTo>
                <a:cubicBezTo>
                  <a:pt x="6980" y="197771"/>
                  <a:pt x="14797" y="198955"/>
                  <a:pt x="20941" y="195444"/>
                </a:cubicBezTo>
                <a:cubicBezTo>
                  <a:pt x="24135" y="193619"/>
                  <a:pt x="22786" y="188264"/>
                  <a:pt x="24431" y="184974"/>
                </a:cubicBezTo>
                <a:cubicBezTo>
                  <a:pt x="30248" y="173341"/>
                  <a:pt x="31411" y="174504"/>
                  <a:pt x="41881" y="167524"/>
                </a:cubicBezTo>
                <a:cubicBezTo>
                  <a:pt x="50653" y="141208"/>
                  <a:pt x="38820" y="173646"/>
                  <a:pt x="52351" y="146583"/>
                </a:cubicBezTo>
                <a:cubicBezTo>
                  <a:pt x="53996" y="143293"/>
                  <a:pt x="53948" y="139267"/>
                  <a:pt x="55841" y="136113"/>
                </a:cubicBezTo>
                <a:cubicBezTo>
                  <a:pt x="60632" y="128129"/>
                  <a:pt x="65057" y="128388"/>
                  <a:pt x="73292" y="125643"/>
                </a:cubicBezTo>
                <a:cubicBezTo>
                  <a:pt x="77945" y="126806"/>
                  <a:pt x="82658" y="127755"/>
                  <a:pt x="87252" y="129133"/>
                </a:cubicBezTo>
                <a:cubicBezTo>
                  <a:pt x="94300" y="131247"/>
                  <a:pt x="108193" y="136113"/>
                  <a:pt x="108193" y="136113"/>
                </a:cubicBezTo>
                <a:cubicBezTo>
                  <a:pt x="111683" y="138440"/>
                  <a:pt x="114911" y="141217"/>
                  <a:pt x="118663" y="143093"/>
                </a:cubicBezTo>
                <a:cubicBezTo>
                  <a:pt x="121953" y="144738"/>
                  <a:pt x="125979" y="144690"/>
                  <a:pt x="129133" y="146583"/>
                </a:cubicBezTo>
                <a:cubicBezTo>
                  <a:pt x="140310" y="153290"/>
                  <a:pt x="132718" y="154956"/>
                  <a:pt x="143093" y="164034"/>
                </a:cubicBezTo>
                <a:cubicBezTo>
                  <a:pt x="149407" y="169558"/>
                  <a:pt x="164034" y="177994"/>
                  <a:pt x="164034" y="177994"/>
                </a:cubicBezTo>
                <a:cubicBezTo>
                  <a:pt x="167953" y="183872"/>
                  <a:pt x="172912" y="194219"/>
                  <a:pt x="181484" y="195444"/>
                </a:cubicBezTo>
                <a:cubicBezTo>
                  <a:pt x="186232" y="196122"/>
                  <a:pt x="190791" y="193117"/>
                  <a:pt x="195444" y="191954"/>
                </a:cubicBezTo>
                <a:cubicBezTo>
                  <a:pt x="197771" y="189627"/>
                  <a:pt x="200732" y="187796"/>
                  <a:pt x="202425" y="184974"/>
                </a:cubicBezTo>
                <a:cubicBezTo>
                  <a:pt x="204318" y="181820"/>
                  <a:pt x="204904" y="178041"/>
                  <a:pt x="205915" y="174504"/>
                </a:cubicBezTo>
                <a:cubicBezTo>
                  <a:pt x="207233" y="169892"/>
                  <a:pt x="206744" y="164535"/>
                  <a:pt x="209405" y="160544"/>
                </a:cubicBezTo>
                <a:cubicBezTo>
                  <a:pt x="211732" y="157054"/>
                  <a:pt x="216600" y="156184"/>
                  <a:pt x="219875" y="153564"/>
                </a:cubicBezTo>
                <a:cubicBezTo>
                  <a:pt x="222444" y="151508"/>
                  <a:pt x="224222" y="148557"/>
                  <a:pt x="226855" y="146583"/>
                </a:cubicBezTo>
                <a:cubicBezTo>
                  <a:pt x="233566" y="141549"/>
                  <a:pt x="247796" y="132623"/>
                  <a:pt x="247796" y="132623"/>
                </a:cubicBezTo>
                <a:cubicBezTo>
                  <a:pt x="265246" y="138440"/>
                  <a:pt x="257103" y="132623"/>
                  <a:pt x="265246" y="157054"/>
                </a:cubicBezTo>
                <a:lnTo>
                  <a:pt x="268736" y="167524"/>
                </a:lnTo>
                <a:cubicBezTo>
                  <a:pt x="275716" y="166361"/>
                  <a:pt x="284351" y="168694"/>
                  <a:pt x="289676" y="164034"/>
                </a:cubicBezTo>
                <a:cubicBezTo>
                  <a:pt x="295213" y="159189"/>
                  <a:pt x="289677" y="145420"/>
                  <a:pt x="296657" y="143093"/>
                </a:cubicBezTo>
                <a:lnTo>
                  <a:pt x="307127" y="139603"/>
                </a:lnTo>
                <a:cubicBezTo>
                  <a:pt x="314107" y="140766"/>
                  <a:pt x="321441" y="140608"/>
                  <a:pt x="328067" y="143093"/>
                </a:cubicBezTo>
                <a:cubicBezTo>
                  <a:pt x="338069" y="146844"/>
                  <a:pt x="334788" y="156534"/>
                  <a:pt x="338538" y="164034"/>
                </a:cubicBezTo>
                <a:cubicBezTo>
                  <a:pt x="349739" y="186435"/>
                  <a:pt x="346644" y="183023"/>
                  <a:pt x="362968" y="188464"/>
                </a:cubicBezTo>
                <a:cubicBezTo>
                  <a:pt x="368785" y="187301"/>
                  <a:pt x="375861" y="188771"/>
                  <a:pt x="380418" y="184974"/>
                </a:cubicBezTo>
                <a:cubicBezTo>
                  <a:pt x="384103" y="181903"/>
                  <a:pt x="382591" y="175626"/>
                  <a:pt x="383909" y="171014"/>
                </a:cubicBezTo>
                <a:cubicBezTo>
                  <a:pt x="387522" y="158370"/>
                  <a:pt x="386730" y="161547"/>
                  <a:pt x="394379" y="150074"/>
                </a:cubicBezTo>
                <a:cubicBezTo>
                  <a:pt x="398163" y="138720"/>
                  <a:pt x="395984" y="138114"/>
                  <a:pt x="408339" y="132623"/>
                </a:cubicBezTo>
                <a:cubicBezTo>
                  <a:pt x="415063" y="129635"/>
                  <a:pt x="429280" y="125643"/>
                  <a:pt x="429280" y="125643"/>
                </a:cubicBezTo>
                <a:cubicBezTo>
                  <a:pt x="432770" y="126806"/>
                  <a:pt x="436877" y="126835"/>
                  <a:pt x="439750" y="129133"/>
                </a:cubicBezTo>
                <a:cubicBezTo>
                  <a:pt x="443025" y="131753"/>
                  <a:pt x="443173" y="137380"/>
                  <a:pt x="446730" y="139603"/>
                </a:cubicBezTo>
                <a:cubicBezTo>
                  <a:pt x="452969" y="143503"/>
                  <a:pt x="467670" y="146583"/>
                  <a:pt x="467670" y="146583"/>
                </a:cubicBezTo>
                <a:cubicBezTo>
                  <a:pt x="487614" y="139936"/>
                  <a:pt x="470995" y="148577"/>
                  <a:pt x="481631" y="132623"/>
                </a:cubicBezTo>
                <a:cubicBezTo>
                  <a:pt x="487005" y="124561"/>
                  <a:pt x="494845" y="120323"/>
                  <a:pt x="502571" y="115173"/>
                </a:cubicBezTo>
                <a:cubicBezTo>
                  <a:pt x="504898" y="118663"/>
                  <a:pt x="506276" y="123023"/>
                  <a:pt x="509551" y="125643"/>
                </a:cubicBezTo>
                <a:cubicBezTo>
                  <a:pt x="516417" y="131135"/>
                  <a:pt x="523626" y="129457"/>
                  <a:pt x="530492" y="125643"/>
                </a:cubicBezTo>
                <a:cubicBezTo>
                  <a:pt x="537825" y="121569"/>
                  <a:pt x="551432" y="111683"/>
                  <a:pt x="551432" y="111683"/>
                </a:cubicBezTo>
                <a:cubicBezTo>
                  <a:pt x="562339" y="68052"/>
                  <a:pt x="548401" y="122290"/>
                  <a:pt x="558412" y="87252"/>
                </a:cubicBezTo>
                <a:cubicBezTo>
                  <a:pt x="559730" y="82640"/>
                  <a:pt x="559757" y="77582"/>
                  <a:pt x="561902" y="73292"/>
                </a:cubicBezTo>
                <a:cubicBezTo>
                  <a:pt x="563374" y="70349"/>
                  <a:pt x="566827" y="68882"/>
                  <a:pt x="568883" y="66312"/>
                </a:cubicBezTo>
                <a:cubicBezTo>
                  <a:pt x="576196" y="57170"/>
                  <a:pt x="574366" y="53349"/>
                  <a:pt x="586333" y="48861"/>
                </a:cubicBezTo>
                <a:cubicBezTo>
                  <a:pt x="591887" y="46778"/>
                  <a:pt x="597966" y="46534"/>
                  <a:pt x="603783" y="45371"/>
                </a:cubicBezTo>
                <a:cubicBezTo>
                  <a:pt x="607273" y="43044"/>
                  <a:pt x="611031" y="41076"/>
                  <a:pt x="614254" y="38391"/>
                </a:cubicBezTo>
                <a:cubicBezTo>
                  <a:pt x="641132" y="15994"/>
                  <a:pt x="609194" y="38275"/>
                  <a:pt x="635194" y="20941"/>
                </a:cubicBezTo>
                <a:cubicBezTo>
                  <a:pt x="637521" y="17451"/>
                  <a:pt x="640298" y="14222"/>
                  <a:pt x="642174" y="10470"/>
                </a:cubicBezTo>
                <a:cubicBezTo>
                  <a:pt x="643819" y="7180"/>
                  <a:pt x="641985" y="0"/>
                  <a:pt x="645664" y="0"/>
                </a:cubicBezTo>
                <a:cubicBezTo>
                  <a:pt x="649858" y="0"/>
                  <a:pt x="650024" y="7195"/>
                  <a:pt x="652644" y="10470"/>
                </a:cubicBezTo>
                <a:cubicBezTo>
                  <a:pt x="660023" y="19694"/>
                  <a:pt x="670993" y="25030"/>
                  <a:pt x="680565" y="31411"/>
                </a:cubicBezTo>
                <a:cubicBezTo>
                  <a:pt x="684055" y="33738"/>
                  <a:pt x="687056" y="37065"/>
                  <a:pt x="691035" y="38391"/>
                </a:cubicBezTo>
                <a:lnTo>
                  <a:pt x="711976" y="45371"/>
                </a:lnTo>
                <a:cubicBezTo>
                  <a:pt x="718036" y="63552"/>
                  <a:pt x="711497" y="49134"/>
                  <a:pt x="722446" y="62822"/>
                </a:cubicBezTo>
                <a:cubicBezTo>
                  <a:pt x="725066" y="66097"/>
                  <a:pt x="726460" y="70326"/>
                  <a:pt x="729426" y="73292"/>
                </a:cubicBezTo>
                <a:cubicBezTo>
                  <a:pt x="736192" y="80058"/>
                  <a:pt x="741851" y="80924"/>
                  <a:pt x="750367" y="83762"/>
                </a:cubicBezTo>
                <a:cubicBezTo>
                  <a:pt x="752694" y="87252"/>
                  <a:pt x="754072" y="91612"/>
                  <a:pt x="757347" y="94232"/>
                </a:cubicBezTo>
                <a:cubicBezTo>
                  <a:pt x="760220" y="96530"/>
                  <a:pt x="764280" y="96711"/>
                  <a:pt x="767817" y="97722"/>
                </a:cubicBezTo>
                <a:cubicBezTo>
                  <a:pt x="798467" y="106479"/>
                  <a:pt x="767163" y="96339"/>
                  <a:pt x="792247" y="104703"/>
                </a:cubicBezTo>
                <a:cubicBezTo>
                  <a:pt x="800391" y="103539"/>
                  <a:pt x="808452" y="101212"/>
                  <a:pt x="816678" y="101212"/>
                </a:cubicBezTo>
                <a:cubicBezTo>
                  <a:pt x="820357" y="101212"/>
                  <a:pt x="823528" y="104045"/>
                  <a:pt x="827148" y="104703"/>
                </a:cubicBezTo>
                <a:cubicBezTo>
                  <a:pt x="836376" y="106381"/>
                  <a:pt x="845762" y="107030"/>
                  <a:pt x="855069" y="108193"/>
                </a:cubicBezTo>
                <a:cubicBezTo>
                  <a:pt x="858559" y="110520"/>
                  <a:pt x="861787" y="113297"/>
                  <a:pt x="865539" y="115173"/>
                </a:cubicBezTo>
                <a:cubicBezTo>
                  <a:pt x="880422" y="122614"/>
                  <a:pt x="888335" y="117293"/>
                  <a:pt x="907420" y="115173"/>
                </a:cubicBezTo>
                <a:cubicBezTo>
                  <a:pt x="910910" y="112846"/>
                  <a:pt x="913696" y="108193"/>
                  <a:pt x="917890" y="108193"/>
                </a:cubicBezTo>
                <a:cubicBezTo>
                  <a:pt x="923582" y="108193"/>
                  <a:pt x="931291" y="119115"/>
                  <a:pt x="935341" y="122153"/>
                </a:cubicBezTo>
                <a:cubicBezTo>
                  <a:pt x="954543" y="136554"/>
                  <a:pt x="950427" y="134162"/>
                  <a:pt x="966751" y="139603"/>
                </a:cubicBezTo>
                <a:cubicBezTo>
                  <a:pt x="959585" y="141992"/>
                  <a:pt x="953134" y="142408"/>
                  <a:pt x="949301" y="150074"/>
                </a:cubicBezTo>
                <a:cubicBezTo>
                  <a:pt x="946011" y="156655"/>
                  <a:pt x="944648" y="164034"/>
                  <a:pt x="942321" y="171014"/>
                </a:cubicBezTo>
                <a:cubicBezTo>
                  <a:pt x="941158" y="174504"/>
                  <a:pt x="940872" y="178423"/>
                  <a:pt x="938831" y="181484"/>
                </a:cubicBezTo>
                <a:cubicBezTo>
                  <a:pt x="936504" y="184974"/>
                  <a:pt x="933555" y="188121"/>
                  <a:pt x="931851" y="191954"/>
                </a:cubicBezTo>
                <a:cubicBezTo>
                  <a:pt x="928863" y="198678"/>
                  <a:pt x="924870" y="212895"/>
                  <a:pt x="924870" y="212895"/>
                </a:cubicBezTo>
                <a:cubicBezTo>
                  <a:pt x="934756" y="242554"/>
                  <a:pt x="920968" y="206392"/>
                  <a:pt x="935341" y="230345"/>
                </a:cubicBezTo>
                <a:cubicBezTo>
                  <a:pt x="937234" y="233499"/>
                  <a:pt x="937668" y="237325"/>
                  <a:pt x="938831" y="240815"/>
                </a:cubicBezTo>
                <a:cubicBezTo>
                  <a:pt x="937668" y="251285"/>
                  <a:pt x="937073" y="261835"/>
                  <a:pt x="935341" y="272226"/>
                </a:cubicBezTo>
                <a:cubicBezTo>
                  <a:pt x="933340" y="284230"/>
                  <a:pt x="925703" y="285689"/>
                  <a:pt x="935341" y="300147"/>
                </a:cubicBezTo>
                <a:cubicBezTo>
                  <a:pt x="937382" y="303208"/>
                  <a:pt x="942321" y="302474"/>
                  <a:pt x="945811" y="303637"/>
                </a:cubicBezTo>
                <a:cubicBezTo>
                  <a:pt x="946974" y="307127"/>
                  <a:pt x="946700" y="311506"/>
                  <a:pt x="949301" y="314107"/>
                </a:cubicBezTo>
                <a:cubicBezTo>
                  <a:pt x="951902" y="316708"/>
                  <a:pt x="956234" y="316586"/>
                  <a:pt x="959771" y="317597"/>
                </a:cubicBezTo>
                <a:cubicBezTo>
                  <a:pt x="990456" y="326364"/>
                  <a:pt x="959090" y="316207"/>
                  <a:pt x="984202" y="324577"/>
                </a:cubicBezTo>
                <a:cubicBezTo>
                  <a:pt x="987692" y="326904"/>
                  <a:pt x="990920" y="329681"/>
                  <a:pt x="994672" y="331557"/>
                </a:cubicBezTo>
                <a:cubicBezTo>
                  <a:pt x="997962" y="333202"/>
                  <a:pt x="1002541" y="332447"/>
                  <a:pt x="1005142" y="335048"/>
                </a:cubicBezTo>
                <a:cubicBezTo>
                  <a:pt x="1017182" y="347089"/>
                  <a:pt x="998355" y="345203"/>
                  <a:pt x="1015612" y="355988"/>
                </a:cubicBezTo>
                <a:cubicBezTo>
                  <a:pt x="1021852" y="359888"/>
                  <a:pt x="1036553" y="362968"/>
                  <a:pt x="1036553" y="362968"/>
                </a:cubicBezTo>
                <a:cubicBezTo>
                  <a:pt x="1043683" y="384357"/>
                  <a:pt x="1033706" y="364242"/>
                  <a:pt x="1054003" y="376928"/>
                </a:cubicBezTo>
                <a:cubicBezTo>
                  <a:pt x="1059584" y="380416"/>
                  <a:pt x="1061449" y="389958"/>
                  <a:pt x="1067964" y="390889"/>
                </a:cubicBezTo>
                <a:cubicBezTo>
                  <a:pt x="1081755" y="392859"/>
                  <a:pt x="1096234" y="394467"/>
                  <a:pt x="1109844" y="397869"/>
                </a:cubicBezTo>
                <a:cubicBezTo>
                  <a:pt x="1113413" y="398761"/>
                  <a:pt x="1116825" y="400196"/>
                  <a:pt x="1120315" y="401359"/>
                </a:cubicBezTo>
                <a:cubicBezTo>
                  <a:pt x="1123805" y="403686"/>
                  <a:pt x="1126603" y="408017"/>
                  <a:pt x="1130785" y="408339"/>
                </a:cubicBezTo>
                <a:cubicBezTo>
                  <a:pt x="1160563" y="410630"/>
                  <a:pt x="1159293" y="409111"/>
                  <a:pt x="1176156" y="397869"/>
                </a:cubicBezTo>
                <a:cubicBezTo>
                  <a:pt x="1182794" y="399197"/>
                  <a:pt x="1196921" y="401272"/>
                  <a:pt x="1204076" y="404849"/>
                </a:cubicBezTo>
                <a:cubicBezTo>
                  <a:pt x="1207828" y="406725"/>
                  <a:pt x="1211057" y="409502"/>
                  <a:pt x="1214547" y="411829"/>
                </a:cubicBezTo>
                <a:cubicBezTo>
                  <a:pt x="1222440" y="423668"/>
                  <a:pt x="1218561" y="419333"/>
                  <a:pt x="1225017" y="425790"/>
                </a:cubicBezTo>
              </a:path>
            </a:pathLst>
          </a:custGeom>
          <a:ln w="1905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500688" y="1638300"/>
            <a:ext cx="1119510" cy="2262188"/>
          </a:xfrm>
          <a:custGeom>
            <a:avLst/>
            <a:gdLst>
              <a:gd name="connsiteX0" fmla="*/ 0 w 1119510"/>
              <a:gd name="connsiteY0" fmla="*/ 0 h 2262188"/>
              <a:gd name="connsiteX1" fmla="*/ 19050 w 1119510"/>
              <a:gd name="connsiteY1" fmla="*/ 38100 h 2262188"/>
              <a:gd name="connsiteX2" fmla="*/ 47625 w 1119510"/>
              <a:gd name="connsiteY2" fmla="*/ 57150 h 2262188"/>
              <a:gd name="connsiteX3" fmla="*/ 52387 w 1119510"/>
              <a:gd name="connsiteY3" fmla="*/ 71438 h 2262188"/>
              <a:gd name="connsiteX4" fmla="*/ 71437 w 1119510"/>
              <a:gd name="connsiteY4" fmla="*/ 100013 h 2262188"/>
              <a:gd name="connsiteX5" fmla="*/ 76200 w 1119510"/>
              <a:gd name="connsiteY5" fmla="*/ 119063 h 2262188"/>
              <a:gd name="connsiteX6" fmla="*/ 95250 w 1119510"/>
              <a:gd name="connsiteY6" fmla="*/ 147638 h 2262188"/>
              <a:gd name="connsiteX7" fmla="*/ 142875 w 1119510"/>
              <a:gd name="connsiteY7" fmla="*/ 142875 h 2262188"/>
              <a:gd name="connsiteX8" fmla="*/ 157162 w 1119510"/>
              <a:gd name="connsiteY8" fmla="*/ 152400 h 2262188"/>
              <a:gd name="connsiteX9" fmla="*/ 147637 w 1119510"/>
              <a:gd name="connsiteY9" fmla="*/ 166688 h 2262188"/>
              <a:gd name="connsiteX10" fmla="*/ 133350 w 1119510"/>
              <a:gd name="connsiteY10" fmla="*/ 214313 h 2262188"/>
              <a:gd name="connsiteX11" fmla="*/ 142875 w 1119510"/>
              <a:gd name="connsiteY11" fmla="*/ 276225 h 2262188"/>
              <a:gd name="connsiteX12" fmla="*/ 152400 w 1119510"/>
              <a:gd name="connsiteY12" fmla="*/ 290513 h 2262188"/>
              <a:gd name="connsiteX13" fmla="*/ 166687 w 1119510"/>
              <a:gd name="connsiteY13" fmla="*/ 300038 h 2262188"/>
              <a:gd name="connsiteX14" fmla="*/ 185737 w 1119510"/>
              <a:gd name="connsiteY14" fmla="*/ 319088 h 2262188"/>
              <a:gd name="connsiteX15" fmla="*/ 214312 w 1119510"/>
              <a:gd name="connsiteY15" fmla="*/ 338138 h 2262188"/>
              <a:gd name="connsiteX16" fmla="*/ 223837 w 1119510"/>
              <a:gd name="connsiteY16" fmla="*/ 352425 h 2262188"/>
              <a:gd name="connsiteX17" fmla="*/ 257175 w 1119510"/>
              <a:gd name="connsiteY17" fmla="*/ 361950 h 2262188"/>
              <a:gd name="connsiteX18" fmla="*/ 285750 w 1119510"/>
              <a:gd name="connsiteY18" fmla="*/ 371475 h 2262188"/>
              <a:gd name="connsiteX19" fmla="*/ 300037 w 1119510"/>
              <a:gd name="connsiteY19" fmla="*/ 376238 h 2262188"/>
              <a:gd name="connsiteX20" fmla="*/ 328612 w 1119510"/>
              <a:gd name="connsiteY20" fmla="*/ 357188 h 2262188"/>
              <a:gd name="connsiteX21" fmla="*/ 347662 w 1119510"/>
              <a:gd name="connsiteY21" fmla="*/ 333375 h 2262188"/>
              <a:gd name="connsiteX22" fmla="*/ 381000 w 1119510"/>
              <a:gd name="connsiteY22" fmla="*/ 328613 h 2262188"/>
              <a:gd name="connsiteX23" fmla="*/ 395287 w 1119510"/>
              <a:gd name="connsiteY23" fmla="*/ 323850 h 2262188"/>
              <a:gd name="connsiteX24" fmla="*/ 428625 w 1119510"/>
              <a:gd name="connsiteY24" fmla="*/ 338138 h 2262188"/>
              <a:gd name="connsiteX25" fmla="*/ 442912 w 1119510"/>
              <a:gd name="connsiteY25" fmla="*/ 342900 h 2262188"/>
              <a:gd name="connsiteX26" fmla="*/ 452437 w 1119510"/>
              <a:gd name="connsiteY26" fmla="*/ 357188 h 2262188"/>
              <a:gd name="connsiteX27" fmla="*/ 476250 w 1119510"/>
              <a:gd name="connsiteY27" fmla="*/ 376238 h 2262188"/>
              <a:gd name="connsiteX28" fmla="*/ 481012 w 1119510"/>
              <a:gd name="connsiteY28" fmla="*/ 390525 h 2262188"/>
              <a:gd name="connsiteX29" fmla="*/ 466725 w 1119510"/>
              <a:gd name="connsiteY29" fmla="*/ 400050 h 2262188"/>
              <a:gd name="connsiteX30" fmla="*/ 442912 w 1119510"/>
              <a:gd name="connsiteY30" fmla="*/ 428625 h 2262188"/>
              <a:gd name="connsiteX31" fmla="*/ 457200 w 1119510"/>
              <a:gd name="connsiteY31" fmla="*/ 433388 h 2262188"/>
              <a:gd name="connsiteX32" fmla="*/ 485775 w 1119510"/>
              <a:gd name="connsiteY32" fmla="*/ 438150 h 2262188"/>
              <a:gd name="connsiteX33" fmla="*/ 495300 w 1119510"/>
              <a:gd name="connsiteY33" fmla="*/ 452438 h 2262188"/>
              <a:gd name="connsiteX34" fmla="*/ 500062 w 1119510"/>
              <a:gd name="connsiteY34" fmla="*/ 485775 h 2262188"/>
              <a:gd name="connsiteX35" fmla="*/ 547687 w 1119510"/>
              <a:gd name="connsiteY35" fmla="*/ 490538 h 2262188"/>
              <a:gd name="connsiteX36" fmla="*/ 557212 w 1119510"/>
              <a:gd name="connsiteY36" fmla="*/ 504825 h 2262188"/>
              <a:gd name="connsiteX37" fmla="*/ 533400 w 1119510"/>
              <a:gd name="connsiteY37" fmla="*/ 547688 h 2262188"/>
              <a:gd name="connsiteX38" fmla="*/ 523875 w 1119510"/>
              <a:gd name="connsiteY38" fmla="*/ 566738 h 2262188"/>
              <a:gd name="connsiteX39" fmla="*/ 519112 w 1119510"/>
              <a:gd name="connsiteY39" fmla="*/ 581025 h 2262188"/>
              <a:gd name="connsiteX40" fmla="*/ 504825 w 1119510"/>
              <a:gd name="connsiteY40" fmla="*/ 590550 h 2262188"/>
              <a:gd name="connsiteX41" fmla="*/ 481012 w 1119510"/>
              <a:gd name="connsiteY41" fmla="*/ 609600 h 2262188"/>
              <a:gd name="connsiteX42" fmla="*/ 466725 w 1119510"/>
              <a:gd name="connsiteY42" fmla="*/ 604838 h 2262188"/>
              <a:gd name="connsiteX43" fmla="*/ 385762 w 1119510"/>
              <a:gd name="connsiteY43" fmla="*/ 590550 h 2262188"/>
              <a:gd name="connsiteX44" fmla="*/ 376237 w 1119510"/>
              <a:gd name="connsiteY44" fmla="*/ 604838 h 2262188"/>
              <a:gd name="connsiteX45" fmla="*/ 385762 w 1119510"/>
              <a:gd name="connsiteY45" fmla="*/ 642938 h 2262188"/>
              <a:gd name="connsiteX46" fmla="*/ 371475 w 1119510"/>
              <a:gd name="connsiteY46" fmla="*/ 652463 h 2262188"/>
              <a:gd name="connsiteX47" fmla="*/ 347662 w 1119510"/>
              <a:gd name="connsiteY47" fmla="*/ 657225 h 2262188"/>
              <a:gd name="connsiteX48" fmla="*/ 338137 w 1119510"/>
              <a:gd name="connsiteY48" fmla="*/ 671513 h 2262188"/>
              <a:gd name="connsiteX49" fmla="*/ 342900 w 1119510"/>
              <a:gd name="connsiteY49" fmla="*/ 685800 h 2262188"/>
              <a:gd name="connsiteX50" fmla="*/ 390525 w 1119510"/>
              <a:gd name="connsiteY50" fmla="*/ 709613 h 2262188"/>
              <a:gd name="connsiteX51" fmla="*/ 433387 w 1119510"/>
              <a:gd name="connsiteY51" fmla="*/ 733425 h 2262188"/>
              <a:gd name="connsiteX52" fmla="*/ 447675 w 1119510"/>
              <a:gd name="connsiteY52" fmla="*/ 742950 h 2262188"/>
              <a:gd name="connsiteX53" fmla="*/ 461962 w 1119510"/>
              <a:gd name="connsiteY53" fmla="*/ 747713 h 2262188"/>
              <a:gd name="connsiteX54" fmla="*/ 485775 w 1119510"/>
              <a:gd name="connsiteY54" fmla="*/ 766763 h 2262188"/>
              <a:gd name="connsiteX55" fmla="*/ 509587 w 1119510"/>
              <a:gd name="connsiteY55" fmla="*/ 785813 h 2262188"/>
              <a:gd name="connsiteX56" fmla="*/ 519112 w 1119510"/>
              <a:gd name="connsiteY56" fmla="*/ 800100 h 2262188"/>
              <a:gd name="connsiteX57" fmla="*/ 533400 w 1119510"/>
              <a:gd name="connsiteY57" fmla="*/ 804863 h 2262188"/>
              <a:gd name="connsiteX58" fmla="*/ 561975 w 1119510"/>
              <a:gd name="connsiteY58" fmla="*/ 823913 h 2262188"/>
              <a:gd name="connsiteX59" fmla="*/ 609600 w 1119510"/>
              <a:gd name="connsiteY59" fmla="*/ 838200 h 2262188"/>
              <a:gd name="connsiteX60" fmla="*/ 581025 w 1119510"/>
              <a:gd name="connsiteY60" fmla="*/ 852488 h 2262188"/>
              <a:gd name="connsiteX61" fmla="*/ 585787 w 1119510"/>
              <a:gd name="connsiteY61" fmla="*/ 885825 h 2262188"/>
              <a:gd name="connsiteX62" fmla="*/ 600075 w 1119510"/>
              <a:gd name="connsiteY62" fmla="*/ 890588 h 2262188"/>
              <a:gd name="connsiteX63" fmla="*/ 614362 w 1119510"/>
              <a:gd name="connsiteY63" fmla="*/ 900113 h 2262188"/>
              <a:gd name="connsiteX64" fmla="*/ 623887 w 1119510"/>
              <a:gd name="connsiteY64" fmla="*/ 928688 h 2262188"/>
              <a:gd name="connsiteX65" fmla="*/ 652462 w 1119510"/>
              <a:gd name="connsiteY65" fmla="*/ 938213 h 2262188"/>
              <a:gd name="connsiteX66" fmla="*/ 666750 w 1119510"/>
              <a:gd name="connsiteY66" fmla="*/ 942975 h 2262188"/>
              <a:gd name="connsiteX67" fmla="*/ 676275 w 1119510"/>
              <a:gd name="connsiteY67" fmla="*/ 957263 h 2262188"/>
              <a:gd name="connsiteX68" fmla="*/ 690562 w 1119510"/>
              <a:gd name="connsiteY68" fmla="*/ 966788 h 2262188"/>
              <a:gd name="connsiteX69" fmla="*/ 709612 w 1119510"/>
              <a:gd name="connsiteY69" fmla="*/ 995363 h 2262188"/>
              <a:gd name="connsiteX70" fmla="*/ 719137 w 1119510"/>
              <a:gd name="connsiteY70" fmla="*/ 1009650 h 2262188"/>
              <a:gd name="connsiteX71" fmla="*/ 733425 w 1119510"/>
              <a:gd name="connsiteY71" fmla="*/ 1019175 h 2262188"/>
              <a:gd name="connsiteX72" fmla="*/ 728662 w 1119510"/>
              <a:gd name="connsiteY72" fmla="*/ 1033463 h 2262188"/>
              <a:gd name="connsiteX73" fmla="*/ 742950 w 1119510"/>
              <a:gd name="connsiteY73" fmla="*/ 1042988 h 2262188"/>
              <a:gd name="connsiteX74" fmla="*/ 766762 w 1119510"/>
              <a:gd name="connsiteY74" fmla="*/ 1062038 h 2262188"/>
              <a:gd name="connsiteX75" fmla="*/ 804862 w 1119510"/>
              <a:gd name="connsiteY75" fmla="*/ 1119188 h 2262188"/>
              <a:gd name="connsiteX76" fmla="*/ 814387 w 1119510"/>
              <a:gd name="connsiteY76" fmla="*/ 1133475 h 2262188"/>
              <a:gd name="connsiteX77" fmla="*/ 823912 w 1119510"/>
              <a:gd name="connsiteY77" fmla="*/ 1147763 h 2262188"/>
              <a:gd name="connsiteX78" fmla="*/ 838200 w 1119510"/>
              <a:gd name="connsiteY78" fmla="*/ 1157288 h 2262188"/>
              <a:gd name="connsiteX79" fmla="*/ 857250 w 1119510"/>
              <a:gd name="connsiteY79" fmla="*/ 1185863 h 2262188"/>
              <a:gd name="connsiteX80" fmla="*/ 862012 w 1119510"/>
              <a:gd name="connsiteY80" fmla="*/ 1200150 h 2262188"/>
              <a:gd name="connsiteX81" fmla="*/ 876300 w 1119510"/>
              <a:gd name="connsiteY81" fmla="*/ 1204913 h 2262188"/>
              <a:gd name="connsiteX82" fmla="*/ 885825 w 1119510"/>
              <a:gd name="connsiteY82" fmla="*/ 1219200 h 2262188"/>
              <a:gd name="connsiteX83" fmla="*/ 900112 w 1119510"/>
              <a:gd name="connsiteY83" fmla="*/ 1247775 h 2262188"/>
              <a:gd name="connsiteX84" fmla="*/ 904875 w 1119510"/>
              <a:gd name="connsiteY84" fmla="*/ 1281113 h 2262188"/>
              <a:gd name="connsiteX85" fmla="*/ 919162 w 1119510"/>
              <a:gd name="connsiteY85" fmla="*/ 1290638 h 2262188"/>
              <a:gd name="connsiteX86" fmla="*/ 928687 w 1119510"/>
              <a:gd name="connsiteY86" fmla="*/ 1319213 h 2262188"/>
              <a:gd name="connsiteX87" fmla="*/ 952500 w 1119510"/>
              <a:gd name="connsiteY87" fmla="*/ 1323975 h 2262188"/>
              <a:gd name="connsiteX88" fmla="*/ 981075 w 1119510"/>
              <a:gd name="connsiteY88" fmla="*/ 1333500 h 2262188"/>
              <a:gd name="connsiteX89" fmla="*/ 990600 w 1119510"/>
              <a:gd name="connsiteY89" fmla="*/ 1366838 h 2262188"/>
              <a:gd name="connsiteX90" fmla="*/ 1004887 w 1119510"/>
              <a:gd name="connsiteY90" fmla="*/ 1376363 h 2262188"/>
              <a:gd name="connsiteX91" fmla="*/ 1014412 w 1119510"/>
              <a:gd name="connsiteY91" fmla="*/ 1390650 h 2262188"/>
              <a:gd name="connsiteX92" fmla="*/ 1042987 w 1119510"/>
              <a:gd name="connsiteY92" fmla="*/ 1400175 h 2262188"/>
              <a:gd name="connsiteX93" fmla="*/ 1090612 w 1119510"/>
              <a:gd name="connsiteY93" fmla="*/ 1409700 h 2262188"/>
              <a:gd name="connsiteX94" fmla="*/ 1081087 w 1119510"/>
              <a:gd name="connsiteY94" fmla="*/ 1423988 h 2262188"/>
              <a:gd name="connsiteX95" fmla="*/ 1066800 w 1119510"/>
              <a:gd name="connsiteY95" fmla="*/ 1428750 h 2262188"/>
              <a:gd name="connsiteX96" fmla="*/ 1052512 w 1119510"/>
              <a:gd name="connsiteY96" fmla="*/ 1438275 h 2262188"/>
              <a:gd name="connsiteX97" fmla="*/ 1042987 w 1119510"/>
              <a:gd name="connsiteY97" fmla="*/ 1452563 h 2262188"/>
              <a:gd name="connsiteX98" fmla="*/ 1062037 w 1119510"/>
              <a:gd name="connsiteY98" fmla="*/ 1481138 h 2262188"/>
              <a:gd name="connsiteX99" fmla="*/ 1085850 w 1119510"/>
              <a:gd name="connsiteY99" fmla="*/ 1514475 h 2262188"/>
              <a:gd name="connsiteX100" fmla="*/ 1095375 w 1119510"/>
              <a:gd name="connsiteY100" fmla="*/ 1543050 h 2262188"/>
              <a:gd name="connsiteX101" fmla="*/ 1100137 w 1119510"/>
              <a:gd name="connsiteY101" fmla="*/ 1557338 h 2262188"/>
              <a:gd name="connsiteX102" fmla="*/ 1109662 w 1119510"/>
              <a:gd name="connsiteY102" fmla="*/ 1590675 h 2262188"/>
              <a:gd name="connsiteX103" fmla="*/ 1104900 w 1119510"/>
              <a:gd name="connsiteY103" fmla="*/ 1609725 h 2262188"/>
              <a:gd name="connsiteX104" fmla="*/ 1100137 w 1119510"/>
              <a:gd name="connsiteY104" fmla="*/ 1624013 h 2262188"/>
              <a:gd name="connsiteX105" fmla="*/ 1104900 w 1119510"/>
              <a:gd name="connsiteY105" fmla="*/ 1647825 h 2262188"/>
              <a:gd name="connsiteX106" fmla="*/ 1114425 w 1119510"/>
              <a:gd name="connsiteY106" fmla="*/ 1676400 h 2262188"/>
              <a:gd name="connsiteX107" fmla="*/ 1104900 w 1119510"/>
              <a:gd name="connsiteY107" fmla="*/ 1704975 h 2262188"/>
              <a:gd name="connsiteX108" fmla="*/ 1100137 w 1119510"/>
              <a:gd name="connsiteY108" fmla="*/ 1728788 h 2262188"/>
              <a:gd name="connsiteX109" fmla="*/ 1085850 w 1119510"/>
              <a:gd name="connsiteY109" fmla="*/ 1733550 h 2262188"/>
              <a:gd name="connsiteX110" fmla="*/ 1076325 w 1119510"/>
              <a:gd name="connsiteY110" fmla="*/ 1762125 h 2262188"/>
              <a:gd name="connsiteX111" fmla="*/ 1066800 w 1119510"/>
              <a:gd name="connsiteY111" fmla="*/ 1800225 h 2262188"/>
              <a:gd name="connsiteX112" fmla="*/ 1071562 w 1119510"/>
              <a:gd name="connsiteY112" fmla="*/ 1824038 h 2262188"/>
              <a:gd name="connsiteX113" fmla="*/ 1104900 w 1119510"/>
              <a:gd name="connsiteY113" fmla="*/ 1862138 h 2262188"/>
              <a:gd name="connsiteX114" fmla="*/ 1109662 w 1119510"/>
              <a:gd name="connsiteY114" fmla="*/ 1943100 h 2262188"/>
              <a:gd name="connsiteX115" fmla="*/ 1119187 w 1119510"/>
              <a:gd name="connsiteY115" fmla="*/ 1957388 h 2262188"/>
              <a:gd name="connsiteX116" fmla="*/ 1114425 w 1119510"/>
              <a:gd name="connsiteY116" fmla="*/ 2005013 h 2262188"/>
              <a:gd name="connsiteX117" fmla="*/ 1104900 w 1119510"/>
              <a:gd name="connsiteY117" fmla="*/ 2019300 h 2262188"/>
              <a:gd name="connsiteX118" fmla="*/ 1095375 w 1119510"/>
              <a:gd name="connsiteY118" fmla="*/ 2047875 h 2262188"/>
              <a:gd name="connsiteX119" fmla="*/ 1104900 w 1119510"/>
              <a:gd name="connsiteY119" fmla="*/ 2124075 h 2262188"/>
              <a:gd name="connsiteX120" fmla="*/ 1109662 w 1119510"/>
              <a:gd name="connsiteY120" fmla="*/ 2147888 h 2262188"/>
              <a:gd name="connsiteX121" fmla="*/ 1119187 w 1119510"/>
              <a:gd name="connsiteY121" fmla="*/ 2162175 h 2262188"/>
              <a:gd name="connsiteX122" fmla="*/ 1109662 w 1119510"/>
              <a:gd name="connsiteY122" fmla="*/ 2190750 h 2262188"/>
              <a:gd name="connsiteX123" fmla="*/ 1104900 w 1119510"/>
              <a:gd name="connsiteY123" fmla="*/ 2209800 h 2262188"/>
              <a:gd name="connsiteX124" fmla="*/ 1076325 w 1119510"/>
              <a:gd name="connsiteY124" fmla="*/ 2214563 h 2262188"/>
              <a:gd name="connsiteX125" fmla="*/ 1071562 w 1119510"/>
              <a:gd name="connsiteY125" fmla="*/ 2228850 h 2262188"/>
              <a:gd name="connsiteX126" fmla="*/ 1095375 w 1119510"/>
              <a:gd name="connsiteY126" fmla="*/ 2224088 h 2262188"/>
              <a:gd name="connsiteX127" fmla="*/ 1066800 w 1119510"/>
              <a:gd name="connsiteY127" fmla="*/ 2219325 h 2262188"/>
              <a:gd name="connsiteX128" fmla="*/ 1052512 w 1119510"/>
              <a:gd name="connsiteY128" fmla="*/ 2214563 h 2262188"/>
              <a:gd name="connsiteX129" fmla="*/ 1014412 w 1119510"/>
              <a:gd name="connsiteY129" fmla="*/ 2224088 h 2262188"/>
              <a:gd name="connsiteX130" fmla="*/ 1000125 w 1119510"/>
              <a:gd name="connsiteY130" fmla="*/ 2233613 h 2262188"/>
              <a:gd name="connsiteX131" fmla="*/ 985837 w 1119510"/>
              <a:gd name="connsiteY131" fmla="*/ 2247900 h 2262188"/>
              <a:gd name="connsiteX132" fmla="*/ 952500 w 1119510"/>
              <a:gd name="connsiteY132" fmla="*/ 2262188 h 22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119510" h="2262188">
                <a:moveTo>
                  <a:pt x="0" y="0"/>
                </a:moveTo>
                <a:cubicBezTo>
                  <a:pt x="3455" y="8638"/>
                  <a:pt x="10270" y="30417"/>
                  <a:pt x="19050" y="38100"/>
                </a:cubicBezTo>
                <a:cubicBezTo>
                  <a:pt x="27665" y="45638"/>
                  <a:pt x="47625" y="57150"/>
                  <a:pt x="47625" y="57150"/>
                </a:cubicBezTo>
                <a:cubicBezTo>
                  <a:pt x="49212" y="61913"/>
                  <a:pt x="49949" y="67050"/>
                  <a:pt x="52387" y="71438"/>
                </a:cubicBezTo>
                <a:cubicBezTo>
                  <a:pt x="57946" y="81445"/>
                  <a:pt x="71437" y="100013"/>
                  <a:pt x="71437" y="100013"/>
                </a:cubicBezTo>
                <a:cubicBezTo>
                  <a:pt x="73025" y="106363"/>
                  <a:pt x="73273" y="113209"/>
                  <a:pt x="76200" y="119063"/>
                </a:cubicBezTo>
                <a:cubicBezTo>
                  <a:pt x="81320" y="129302"/>
                  <a:pt x="95250" y="147638"/>
                  <a:pt x="95250" y="147638"/>
                </a:cubicBezTo>
                <a:cubicBezTo>
                  <a:pt x="111125" y="146050"/>
                  <a:pt x="126968" y="141651"/>
                  <a:pt x="142875" y="142875"/>
                </a:cubicBezTo>
                <a:cubicBezTo>
                  <a:pt x="148582" y="143314"/>
                  <a:pt x="156040" y="146787"/>
                  <a:pt x="157162" y="152400"/>
                </a:cubicBezTo>
                <a:cubicBezTo>
                  <a:pt x="158284" y="158013"/>
                  <a:pt x="150812" y="161925"/>
                  <a:pt x="147637" y="166688"/>
                </a:cubicBezTo>
                <a:cubicBezTo>
                  <a:pt x="136042" y="201473"/>
                  <a:pt x="140547" y="185522"/>
                  <a:pt x="133350" y="214313"/>
                </a:cubicBezTo>
                <a:cubicBezTo>
                  <a:pt x="134717" y="227981"/>
                  <a:pt x="134292" y="259059"/>
                  <a:pt x="142875" y="276225"/>
                </a:cubicBezTo>
                <a:cubicBezTo>
                  <a:pt x="145435" y="281345"/>
                  <a:pt x="148353" y="286465"/>
                  <a:pt x="152400" y="290513"/>
                </a:cubicBezTo>
                <a:cubicBezTo>
                  <a:pt x="156447" y="294560"/>
                  <a:pt x="161925" y="296863"/>
                  <a:pt x="166687" y="300038"/>
                </a:cubicBezTo>
                <a:cubicBezTo>
                  <a:pt x="175759" y="327251"/>
                  <a:pt x="163966" y="304574"/>
                  <a:pt x="185737" y="319088"/>
                </a:cubicBezTo>
                <a:cubicBezTo>
                  <a:pt x="221411" y="342871"/>
                  <a:pt x="180341" y="326813"/>
                  <a:pt x="214312" y="338138"/>
                </a:cubicBezTo>
                <a:cubicBezTo>
                  <a:pt x="217487" y="342900"/>
                  <a:pt x="219368" y="348849"/>
                  <a:pt x="223837" y="352425"/>
                </a:cubicBezTo>
                <a:cubicBezTo>
                  <a:pt x="227040" y="354988"/>
                  <a:pt x="255802" y="361538"/>
                  <a:pt x="257175" y="361950"/>
                </a:cubicBezTo>
                <a:cubicBezTo>
                  <a:pt x="266792" y="364835"/>
                  <a:pt x="276225" y="368300"/>
                  <a:pt x="285750" y="371475"/>
                </a:cubicBezTo>
                <a:lnTo>
                  <a:pt x="300037" y="376238"/>
                </a:lnTo>
                <a:cubicBezTo>
                  <a:pt x="309562" y="369888"/>
                  <a:pt x="324992" y="368048"/>
                  <a:pt x="328612" y="357188"/>
                </a:cubicBezTo>
                <a:cubicBezTo>
                  <a:pt x="332985" y="344069"/>
                  <a:pt x="331706" y="338162"/>
                  <a:pt x="347662" y="333375"/>
                </a:cubicBezTo>
                <a:cubicBezTo>
                  <a:pt x="358414" y="330149"/>
                  <a:pt x="369887" y="330200"/>
                  <a:pt x="381000" y="328613"/>
                </a:cubicBezTo>
                <a:cubicBezTo>
                  <a:pt x="385762" y="327025"/>
                  <a:pt x="390267" y="323850"/>
                  <a:pt x="395287" y="323850"/>
                </a:cubicBezTo>
                <a:cubicBezTo>
                  <a:pt x="415109" y="323850"/>
                  <a:pt x="413072" y="330362"/>
                  <a:pt x="428625" y="338138"/>
                </a:cubicBezTo>
                <a:cubicBezTo>
                  <a:pt x="433115" y="340383"/>
                  <a:pt x="438150" y="341313"/>
                  <a:pt x="442912" y="342900"/>
                </a:cubicBezTo>
                <a:cubicBezTo>
                  <a:pt x="446087" y="347663"/>
                  <a:pt x="447967" y="353612"/>
                  <a:pt x="452437" y="357188"/>
                </a:cubicBezTo>
                <a:cubicBezTo>
                  <a:pt x="485300" y="383478"/>
                  <a:pt x="448953" y="335290"/>
                  <a:pt x="476250" y="376238"/>
                </a:cubicBezTo>
                <a:cubicBezTo>
                  <a:pt x="477837" y="381000"/>
                  <a:pt x="482876" y="385864"/>
                  <a:pt x="481012" y="390525"/>
                </a:cubicBezTo>
                <a:cubicBezTo>
                  <a:pt x="478886" y="395839"/>
                  <a:pt x="471122" y="396386"/>
                  <a:pt x="466725" y="400050"/>
                </a:cubicBezTo>
                <a:cubicBezTo>
                  <a:pt x="452974" y="411510"/>
                  <a:pt x="452278" y="414577"/>
                  <a:pt x="442912" y="428625"/>
                </a:cubicBezTo>
                <a:cubicBezTo>
                  <a:pt x="447675" y="430213"/>
                  <a:pt x="452299" y="432299"/>
                  <a:pt x="457200" y="433388"/>
                </a:cubicBezTo>
                <a:cubicBezTo>
                  <a:pt x="466626" y="435483"/>
                  <a:pt x="477138" y="433832"/>
                  <a:pt x="485775" y="438150"/>
                </a:cubicBezTo>
                <a:cubicBezTo>
                  <a:pt x="490895" y="440710"/>
                  <a:pt x="492125" y="447675"/>
                  <a:pt x="495300" y="452438"/>
                </a:cubicBezTo>
                <a:cubicBezTo>
                  <a:pt x="496887" y="463550"/>
                  <a:pt x="490984" y="479173"/>
                  <a:pt x="500062" y="485775"/>
                </a:cubicBezTo>
                <a:cubicBezTo>
                  <a:pt x="512965" y="495159"/>
                  <a:pt x="532552" y="485493"/>
                  <a:pt x="547687" y="490538"/>
                </a:cubicBezTo>
                <a:cubicBezTo>
                  <a:pt x="553117" y="492348"/>
                  <a:pt x="554037" y="500063"/>
                  <a:pt x="557212" y="504825"/>
                </a:cubicBezTo>
                <a:cubicBezTo>
                  <a:pt x="544045" y="544332"/>
                  <a:pt x="566147" y="482193"/>
                  <a:pt x="533400" y="547688"/>
                </a:cubicBezTo>
                <a:cubicBezTo>
                  <a:pt x="530225" y="554038"/>
                  <a:pt x="526672" y="560213"/>
                  <a:pt x="523875" y="566738"/>
                </a:cubicBezTo>
                <a:cubicBezTo>
                  <a:pt x="521897" y="571352"/>
                  <a:pt x="522248" y="577105"/>
                  <a:pt x="519112" y="581025"/>
                </a:cubicBezTo>
                <a:cubicBezTo>
                  <a:pt x="515536" y="585494"/>
                  <a:pt x="509587" y="587375"/>
                  <a:pt x="504825" y="590550"/>
                </a:cubicBezTo>
                <a:cubicBezTo>
                  <a:pt x="497511" y="601522"/>
                  <a:pt x="496349" y="609600"/>
                  <a:pt x="481012" y="609600"/>
                </a:cubicBezTo>
                <a:cubicBezTo>
                  <a:pt x="475992" y="609600"/>
                  <a:pt x="471487" y="606425"/>
                  <a:pt x="466725" y="604838"/>
                </a:cubicBezTo>
                <a:cubicBezTo>
                  <a:pt x="423560" y="576062"/>
                  <a:pt x="449551" y="584752"/>
                  <a:pt x="385762" y="590550"/>
                </a:cubicBezTo>
                <a:cubicBezTo>
                  <a:pt x="382587" y="595313"/>
                  <a:pt x="376947" y="599158"/>
                  <a:pt x="376237" y="604838"/>
                </a:cubicBezTo>
                <a:cubicBezTo>
                  <a:pt x="375193" y="613194"/>
                  <a:pt x="382653" y="633610"/>
                  <a:pt x="385762" y="642938"/>
                </a:cubicBezTo>
                <a:cubicBezTo>
                  <a:pt x="381000" y="646113"/>
                  <a:pt x="376834" y="650453"/>
                  <a:pt x="371475" y="652463"/>
                </a:cubicBezTo>
                <a:cubicBezTo>
                  <a:pt x="363896" y="655305"/>
                  <a:pt x="354690" y="653209"/>
                  <a:pt x="347662" y="657225"/>
                </a:cubicBezTo>
                <a:cubicBezTo>
                  <a:pt x="342692" y="660065"/>
                  <a:pt x="341312" y="666750"/>
                  <a:pt x="338137" y="671513"/>
                </a:cubicBezTo>
                <a:cubicBezTo>
                  <a:pt x="339725" y="676275"/>
                  <a:pt x="339350" y="682250"/>
                  <a:pt x="342900" y="685800"/>
                </a:cubicBezTo>
                <a:cubicBezTo>
                  <a:pt x="361801" y="704700"/>
                  <a:pt x="369015" y="704235"/>
                  <a:pt x="390525" y="709613"/>
                </a:cubicBezTo>
                <a:cubicBezTo>
                  <a:pt x="423277" y="731448"/>
                  <a:pt x="408240" y="725043"/>
                  <a:pt x="433387" y="733425"/>
                </a:cubicBezTo>
                <a:cubicBezTo>
                  <a:pt x="438150" y="736600"/>
                  <a:pt x="442555" y="740390"/>
                  <a:pt x="447675" y="742950"/>
                </a:cubicBezTo>
                <a:cubicBezTo>
                  <a:pt x="452165" y="745195"/>
                  <a:pt x="458042" y="744577"/>
                  <a:pt x="461962" y="747713"/>
                </a:cubicBezTo>
                <a:cubicBezTo>
                  <a:pt x="492735" y="772332"/>
                  <a:pt x="449863" y="754791"/>
                  <a:pt x="485775" y="766763"/>
                </a:cubicBezTo>
                <a:cubicBezTo>
                  <a:pt x="495882" y="797086"/>
                  <a:pt x="481396" y="767019"/>
                  <a:pt x="509587" y="785813"/>
                </a:cubicBezTo>
                <a:cubicBezTo>
                  <a:pt x="514349" y="788988"/>
                  <a:pt x="514643" y="796524"/>
                  <a:pt x="519112" y="800100"/>
                </a:cubicBezTo>
                <a:cubicBezTo>
                  <a:pt x="523032" y="803236"/>
                  <a:pt x="529011" y="802425"/>
                  <a:pt x="533400" y="804863"/>
                </a:cubicBezTo>
                <a:cubicBezTo>
                  <a:pt x="543407" y="810422"/>
                  <a:pt x="551115" y="820293"/>
                  <a:pt x="561975" y="823913"/>
                </a:cubicBezTo>
                <a:cubicBezTo>
                  <a:pt x="596760" y="835508"/>
                  <a:pt x="580809" y="831003"/>
                  <a:pt x="609600" y="838200"/>
                </a:cubicBezTo>
                <a:cubicBezTo>
                  <a:pt x="604782" y="839806"/>
                  <a:pt x="582502" y="845841"/>
                  <a:pt x="581025" y="852488"/>
                </a:cubicBezTo>
                <a:cubicBezTo>
                  <a:pt x="578590" y="863446"/>
                  <a:pt x="580767" y="875785"/>
                  <a:pt x="585787" y="885825"/>
                </a:cubicBezTo>
                <a:cubicBezTo>
                  <a:pt x="588032" y="890315"/>
                  <a:pt x="595585" y="888343"/>
                  <a:pt x="600075" y="890588"/>
                </a:cubicBezTo>
                <a:cubicBezTo>
                  <a:pt x="605194" y="893148"/>
                  <a:pt x="609600" y="896938"/>
                  <a:pt x="614362" y="900113"/>
                </a:cubicBezTo>
                <a:cubicBezTo>
                  <a:pt x="617537" y="909638"/>
                  <a:pt x="614362" y="925513"/>
                  <a:pt x="623887" y="928688"/>
                </a:cubicBezTo>
                <a:lnTo>
                  <a:pt x="652462" y="938213"/>
                </a:lnTo>
                <a:lnTo>
                  <a:pt x="666750" y="942975"/>
                </a:lnTo>
                <a:cubicBezTo>
                  <a:pt x="669925" y="947738"/>
                  <a:pt x="672228" y="953215"/>
                  <a:pt x="676275" y="957263"/>
                </a:cubicBezTo>
                <a:cubicBezTo>
                  <a:pt x="680322" y="961310"/>
                  <a:pt x="686793" y="962480"/>
                  <a:pt x="690562" y="966788"/>
                </a:cubicBezTo>
                <a:cubicBezTo>
                  <a:pt x="698100" y="975403"/>
                  <a:pt x="703262" y="985838"/>
                  <a:pt x="709612" y="995363"/>
                </a:cubicBezTo>
                <a:cubicBezTo>
                  <a:pt x="712787" y="1000125"/>
                  <a:pt x="714375" y="1006475"/>
                  <a:pt x="719137" y="1009650"/>
                </a:cubicBezTo>
                <a:lnTo>
                  <a:pt x="733425" y="1019175"/>
                </a:lnTo>
                <a:cubicBezTo>
                  <a:pt x="731837" y="1023938"/>
                  <a:pt x="726798" y="1028802"/>
                  <a:pt x="728662" y="1033463"/>
                </a:cubicBezTo>
                <a:cubicBezTo>
                  <a:pt x="730788" y="1038778"/>
                  <a:pt x="738902" y="1038941"/>
                  <a:pt x="742950" y="1042988"/>
                </a:cubicBezTo>
                <a:cubicBezTo>
                  <a:pt x="764493" y="1064530"/>
                  <a:pt x="738947" y="1052765"/>
                  <a:pt x="766762" y="1062038"/>
                </a:cubicBezTo>
                <a:lnTo>
                  <a:pt x="804862" y="1119188"/>
                </a:lnTo>
                <a:lnTo>
                  <a:pt x="814387" y="1133475"/>
                </a:lnTo>
                <a:cubicBezTo>
                  <a:pt x="817562" y="1138238"/>
                  <a:pt x="819149" y="1144588"/>
                  <a:pt x="823912" y="1147763"/>
                </a:cubicBezTo>
                <a:lnTo>
                  <a:pt x="838200" y="1157288"/>
                </a:lnTo>
                <a:cubicBezTo>
                  <a:pt x="844550" y="1166813"/>
                  <a:pt x="853630" y="1175003"/>
                  <a:pt x="857250" y="1185863"/>
                </a:cubicBezTo>
                <a:cubicBezTo>
                  <a:pt x="858837" y="1190625"/>
                  <a:pt x="858462" y="1196600"/>
                  <a:pt x="862012" y="1200150"/>
                </a:cubicBezTo>
                <a:cubicBezTo>
                  <a:pt x="865562" y="1203700"/>
                  <a:pt x="871537" y="1203325"/>
                  <a:pt x="876300" y="1204913"/>
                </a:cubicBezTo>
                <a:cubicBezTo>
                  <a:pt x="879475" y="1209675"/>
                  <a:pt x="883265" y="1214081"/>
                  <a:pt x="885825" y="1219200"/>
                </a:cubicBezTo>
                <a:cubicBezTo>
                  <a:pt x="905542" y="1258635"/>
                  <a:pt x="872815" y="1206832"/>
                  <a:pt x="900112" y="1247775"/>
                </a:cubicBezTo>
                <a:cubicBezTo>
                  <a:pt x="901700" y="1258888"/>
                  <a:pt x="900316" y="1270855"/>
                  <a:pt x="904875" y="1281113"/>
                </a:cubicBezTo>
                <a:cubicBezTo>
                  <a:pt x="907200" y="1286343"/>
                  <a:pt x="916129" y="1285784"/>
                  <a:pt x="919162" y="1290638"/>
                </a:cubicBezTo>
                <a:cubicBezTo>
                  <a:pt x="924483" y="1299152"/>
                  <a:pt x="918842" y="1317244"/>
                  <a:pt x="928687" y="1319213"/>
                </a:cubicBezTo>
                <a:cubicBezTo>
                  <a:pt x="936625" y="1320800"/>
                  <a:pt x="944690" y="1321845"/>
                  <a:pt x="952500" y="1323975"/>
                </a:cubicBezTo>
                <a:cubicBezTo>
                  <a:pt x="962186" y="1326617"/>
                  <a:pt x="981075" y="1333500"/>
                  <a:pt x="981075" y="1333500"/>
                </a:cubicBezTo>
                <a:cubicBezTo>
                  <a:pt x="981387" y="1334748"/>
                  <a:pt x="988114" y="1363731"/>
                  <a:pt x="990600" y="1366838"/>
                </a:cubicBezTo>
                <a:cubicBezTo>
                  <a:pt x="994176" y="1371307"/>
                  <a:pt x="1000125" y="1373188"/>
                  <a:pt x="1004887" y="1376363"/>
                </a:cubicBezTo>
                <a:cubicBezTo>
                  <a:pt x="1008062" y="1381125"/>
                  <a:pt x="1009558" y="1387617"/>
                  <a:pt x="1014412" y="1390650"/>
                </a:cubicBezTo>
                <a:cubicBezTo>
                  <a:pt x="1022926" y="1395971"/>
                  <a:pt x="1033247" y="1397740"/>
                  <a:pt x="1042987" y="1400175"/>
                </a:cubicBezTo>
                <a:cubicBezTo>
                  <a:pt x="1071405" y="1407280"/>
                  <a:pt x="1055581" y="1403862"/>
                  <a:pt x="1090612" y="1409700"/>
                </a:cubicBezTo>
                <a:cubicBezTo>
                  <a:pt x="1087437" y="1414463"/>
                  <a:pt x="1085557" y="1420412"/>
                  <a:pt x="1081087" y="1423988"/>
                </a:cubicBezTo>
                <a:cubicBezTo>
                  <a:pt x="1077167" y="1427124"/>
                  <a:pt x="1071290" y="1426505"/>
                  <a:pt x="1066800" y="1428750"/>
                </a:cubicBezTo>
                <a:cubicBezTo>
                  <a:pt x="1061680" y="1431310"/>
                  <a:pt x="1057275" y="1435100"/>
                  <a:pt x="1052512" y="1438275"/>
                </a:cubicBezTo>
                <a:cubicBezTo>
                  <a:pt x="1049337" y="1443038"/>
                  <a:pt x="1043928" y="1446917"/>
                  <a:pt x="1042987" y="1452563"/>
                </a:cubicBezTo>
                <a:cubicBezTo>
                  <a:pt x="1040779" y="1465814"/>
                  <a:pt x="1056412" y="1473262"/>
                  <a:pt x="1062037" y="1481138"/>
                </a:cubicBezTo>
                <a:cubicBezTo>
                  <a:pt x="1093372" y="1525009"/>
                  <a:pt x="1048708" y="1477336"/>
                  <a:pt x="1085850" y="1514475"/>
                </a:cubicBezTo>
                <a:lnTo>
                  <a:pt x="1095375" y="1543050"/>
                </a:lnTo>
                <a:cubicBezTo>
                  <a:pt x="1096962" y="1547813"/>
                  <a:pt x="1098919" y="1552468"/>
                  <a:pt x="1100137" y="1557338"/>
                </a:cubicBezTo>
                <a:cubicBezTo>
                  <a:pt x="1106118" y="1581258"/>
                  <a:pt x="1102830" y="1570178"/>
                  <a:pt x="1109662" y="1590675"/>
                </a:cubicBezTo>
                <a:cubicBezTo>
                  <a:pt x="1108075" y="1597025"/>
                  <a:pt x="1106698" y="1603431"/>
                  <a:pt x="1104900" y="1609725"/>
                </a:cubicBezTo>
                <a:cubicBezTo>
                  <a:pt x="1103521" y="1614552"/>
                  <a:pt x="1100137" y="1618993"/>
                  <a:pt x="1100137" y="1624013"/>
                </a:cubicBezTo>
                <a:cubicBezTo>
                  <a:pt x="1100137" y="1632108"/>
                  <a:pt x="1102770" y="1640016"/>
                  <a:pt x="1104900" y="1647825"/>
                </a:cubicBezTo>
                <a:cubicBezTo>
                  <a:pt x="1107542" y="1657511"/>
                  <a:pt x="1114425" y="1676400"/>
                  <a:pt x="1114425" y="1676400"/>
                </a:cubicBezTo>
                <a:cubicBezTo>
                  <a:pt x="1111250" y="1685925"/>
                  <a:pt x="1106869" y="1695130"/>
                  <a:pt x="1104900" y="1704975"/>
                </a:cubicBezTo>
                <a:cubicBezTo>
                  <a:pt x="1103312" y="1712913"/>
                  <a:pt x="1104627" y="1722053"/>
                  <a:pt x="1100137" y="1728788"/>
                </a:cubicBezTo>
                <a:cubicBezTo>
                  <a:pt x="1097352" y="1732965"/>
                  <a:pt x="1090612" y="1731963"/>
                  <a:pt x="1085850" y="1733550"/>
                </a:cubicBezTo>
                <a:cubicBezTo>
                  <a:pt x="1082675" y="1743075"/>
                  <a:pt x="1078294" y="1752280"/>
                  <a:pt x="1076325" y="1762125"/>
                </a:cubicBezTo>
                <a:cubicBezTo>
                  <a:pt x="1070577" y="1790860"/>
                  <a:pt x="1074122" y="1778258"/>
                  <a:pt x="1066800" y="1800225"/>
                </a:cubicBezTo>
                <a:cubicBezTo>
                  <a:pt x="1068387" y="1808163"/>
                  <a:pt x="1068212" y="1816669"/>
                  <a:pt x="1071562" y="1824038"/>
                </a:cubicBezTo>
                <a:cubicBezTo>
                  <a:pt x="1083640" y="1850611"/>
                  <a:pt x="1086160" y="1849645"/>
                  <a:pt x="1104900" y="1862138"/>
                </a:cubicBezTo>
                <a:cubicBezTo>
                  <a:pt x="1106487" y="1889125"/>
                  <a:pt x="1105652" y="1916365"/>
                  <a:pt x="1109662" y="1943100"/>
                </a:cubicBezTo>
                <a:cubicBezTo>
                  <a:pt x="1110511" y="1948761"/>
                  <a:pt x="1118748" y="1951681"/>
                  <a:pt x="1119187" y="1957388"/>
                </a:cubicBezTo>
                <a:cubicBezTo>
                  <a:pt x="1120411" y="1973295"/>
                  <a:pt x="1118012" y="1989467"/>
                  <a:pt x="1114425" y="2005013"/>
                </a:cubicBezTo>
                <a:cubicBezTo>
                  <a:pt x="1113138" y="2010590"/>
                  <a:pt x="1107225" y="2014070"/>
                  <a:pt x="1104900" y="2019300"/>
                </a:cubicBezTo>
                <a:cubicBezTo>
                  <a:pt x="1100822" y="2028475"/>
                  <a:pt x="1095375" y="2047875"/>
                  <a:pt x="1095375" y="2047875"/>
                </a:cubicBezTo>
                <a:cubicBezTo>
                  <a:pt x="1098479" y="2075812"/>
                  <a:pt x="1100366" y="2096874"/>
                  <a:pt x="1104900" y="2124075"/>
                </a:cubicBezTo>
                <a:cubicBezTo>
                  <a:pt x="1106231" y="2132060"/>
                  <a:pt x="1106820" y="2140309"/>
                  <a:pt x="1109662" y="2147888"/>
                </a:cubicBezTo>
                <a:cubicBezTo>
                  <a:pt x="1111672" y="2153247"/>
                  <a:pt x="1116012" y="2157413"/>
                  <a:pt x="1119187" y="2162175"/>
                </a:cubicBezTo>
                <a:cubicBezTo>
                  <a:pt x="1116012" y="2171700"/>
                  <a:pt x="1112097" y="2181009"/>
                  <a:pt x="1109662" y="2190750"/>
                </a:cubicBezTo>
                <a:cubicBezTo>
                  <a:pt x="1108075" y="2197100"/>
                  <a:pt x="1110226" y="2205995"/>
                  <a:pt x="1104900" y="2209800"/>
                </a:cubicBezTo>
                <a:cubicBezTo>
                  <a:pt x="1097042" y="2215413"/>
                  <a:pt x="1085850" y="2212975"/>
                  <a:pt x="1076325" y="2214563"/>
                </a:cubicBezTo>
                <a:cubicBezTo>
                  <a:pt x="1074737" y="2219325"/>
                  <a:pt x="1067072" y="2226605"/>
                  <a:pt x="1071562" y="2228850"/>
                </a:cubicBezTo>
                <a:cubicBezTo>
                  <a:pt x="1078802" y="2232470"/>
                  <a:pt x="1098995" y="2231328"/>
                  <a:pt x="1095375" y="2224088"/>
                </a:cubicBezTo>
                <a:cubicBezTo>
                  <a:pt x="1091057" y="2215451"/>
                  <a:pt x="1076226" y="2221420"/>
                  <a:pt x="1066800" y="2219325"/>
                </a:cubicBezTo>
                <a:cubicBezTo>
                  <a:pt x="1061899" y="2218236"/>
                  <a:pt x="1057275" y="2216150"/>
                  <a:pt x="1052512" y="2214563"/>
                </a:cubicBezTo>
                <a:cubicBezTo>
                  <a:pt x="1043451" y="2216375"/>
                  <a:pt x="1024177" y="2219205"/>
                  <a:pt x="1014412" y="2224088"/>
                </a:cubicBezTo>
                <a:cubicBezTo>
                  <a:pt x="1009293" y="2226648"/>
                  <a:pt x="1004522" y="2229949"/>
                  <a:pt x="1000125" y="2233613"/>
                </a:cubicBezTo>
                <a:cubicBezTo>
                  <a:pt x="994951" y="2237925"/>
                  <a:pt x="991725" y="2244629"/>
                  <a:pt x="985837" y="2247900"/>
                </a:cubicBezTo>
                <a:cubicBezTo>
                  <a:pt x="939789" y="2273481"/>
                  <a:pt x="967792" y="2246893"/>
                  <a:pt x="952500" y="2262188"/>
                </a:cubicBezTo>
              </a:path>
            </a:pathLst>
          </a:custGeom>
          <a:ln w="1905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5929313" y="3895725"/>
            <a:ext cx="519112" cy="371475"/>
          </a:xfrm>
          <a:custGeom>
            <a:avLst/>
            <a:gdLst>
              <a:gd name="connsiteX0" fmla="*/ 0 w 519112"/>
              <a:gd name="connsiteY0" fmla="*/ 371475 h 371475"/>
              <a:gd name="connsiteX1" fmla="*/ 4762 w 519112"/>
              <a:gd name="connsiteY1" fmla="*/ 347663 h 371475"/>
              <a:gd name="connsiteX2" fmla="*/ 9525 w 519112"/>
              <a:gd name="connsiteY2" fmla="*/ 333375 h 371475"/>
              <a:gd name="connsiteX3" fmla="*/ 23812 w 519112"/>
              <a:gd name="connsiteY3" fmla="*/ 338138 h 371475"/>
              <a:gd name="connsiteX4" fmla="*/ 100012 w 519112"/>
              <a:gd name="connsiteY4" fmla="*/ 333375 h 371475"/>
              <a:gd name="connsiteX5" fmla="*/ 104775 w 519112"/>
              <a:gd name="connsiteY5" fmla="*/ 319088 h 371475"/>
              <a:gd name="connsiteX6" fmla="*/ 119062 w 519112"/>
              <a:gd name="connsiteY6" fmla="*/ 309563 h 371475"/>
              <a:gd name="connsiteX7" fmla="*/ 123825 w 519112"/>
              <a:gd name="connsiteY7" fmla="*/ 295275 h 371475"/>
              <a:gd name="connsiteX8" fmla="*/ 128587 w 519112"/>
              <a:gd name="connsiteY8" fmla="*/ 257175 h 371475"/>
              <a:gd name="connsiteX9" fmla="*/ 142875 w 519112"/>
              <a:gd name="connsiteY9" fmla="*/ 252413 h 371475"/>
              <a:gd name="connsiteX10" fmla="*/ 185737 w 519112"/>
              <a:gd name="connsiteY10" fmla="*/ 257175 h 371475"/>
              <a:gd name="connsiteX11" fmla="*/ 261937 w 519112"/>
              <a:gd name="connsiteY11" fmla="*/ 247650 h 371475"/>
              <a:gd name="connsiteX12" fmla="*/ 304800 w 519112"/>
              <a:gd name="connsiteY12" fmla="*/ 252413 h 371475"/>
              <a:gd name="connsiteX13" fmla="*/ 314325 w 519112"/>
              <a:gd name="connsiteY13" fmla="*/ 266700 h 371475"/>
              <a:gd name="connsiteX14" fmla="*/ 323850 w 519112"/>
              <a:gd name="connsiteY14" fmla="*/ 295275 h 371475"/>
              <a:gd name="connsiteX15" fmla="*/ 338137 w 519112"/>
              <a:gd name="connsiteY15" fmla="*/ 304800 h 371475"/>
              <a:gd name="connsiteX16" fmla="*/ 371475 w 519112"/>
              <a:gd name="connsiteY16" fmla="*/ 300038 h 371475"/>
              <a:gd name="connsiteX17" fmla="*/ 366712 w 519112"/>
              <a:gd name="connsiteY17" fmla="*/ 280988 h 371475"/>
              <a:gd name="connsiteX18" fmla="*/ 371475 w 519112"/>
              <a:gd name="connsiteY18" fmla="*/ 238125 h 371475"/>
              <a:gd name="connsiteX19" fmla="*/ 366712 w 519112"/>
              <a:gd name="connsiteY19" fmla="*/ 204788 h 371475"/>
              <a:gd name="connsiteX20" fmla="*/ 338137 w 519112"/>
              <a:gd name="connsiteY20" fmla="*/ 185738 h 371475"/>
              <a:gd name="connsiteX21" fmla="*/ 323850 w 519112"/>
              <a:gd name="connsiteY21" fmla="*/ 180975 h 371475"/>
              <a:gd name="connsiteX22" fmla="*/ 319087 w 519112"/>
              <a:gd name="connsiteY22" fmla="*/ 166688 h 371475"/>
              <a:gd name="connsiteX23" fmla="*/ 314325 w 519112"/>
              <a:gd name="connsiteY23" fmla="*/ 119063 h 371475"/>
              <a:gd name="connsiteX24" fmla="*/ 300037 w 519112"/>
              <a:gd name="connsiteY24" fmla="*/ 114300 h 371475"/>
              <a:gd name="connsiteX25" fmla="*/ 314325 w 519112"/>
              <a:gd name="connsiteY25" fmla="*/ 104775 h 371475"/>
              <a:gd name="connsiteX26" fmla="*/ 328612 w 519112"/>
              <a:gd name="connsiteY26" fmla="*/ 100013 h 371475"/>
              <a:gd name="connsiteX27" fmla="*/ 333375 w 519112"/>
              <a:gd name="connsiteY27" fmla="*/ 85725 h 371475"/>
              <a:gd name="connsiteX28" fmla="*/ 347662 w 519112"/>
              <a:gd name="connsiteY28" fmla="*/ 76200 h 371475"/>
              <a:gd name="connsiteX29" fmla="*/ 414337 w 519112"/>
              <a:gd name="connsiteY29" fmla="*/ 76200 h 371475"/>
              <a:gd name="connsiteX30" fmla="*/ 438150 w 519112"/>
              <a:gd name="connsiteY30" fmla="*/ 47625 h 371475"/>
              <a:gd name="connsiteX31" fmla="*/ 428625 w 519112"/>
              <a:gd name="connsiteY31" fmla="*/ 33338 h 371475"/>
              <a:gd name="connsiteX32" fmla="*/ 457200 w 519112"/>
              <a:gd name="connsiteY32" fmla="*/ 33338 h 371475"/>
              <a:gd name="connsiteX33" fmla="*/ 481012 w 519112"/>
              <a:gd name="connsiteY33" fmla="*/ 28575 h 371475"/>
              <a:gd name="connsiteX34" fmla="*/ 509587 w 519112"/>
              <a:gd name="connsiteY34" fmla="*/ 19050 h 371475"/>
              <a:gd name="connsiteX35" fmla="*/ 519112 w 519112"/>
              <a:gd name="connsiteY3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9112" h="371475">
                <a:moveTo>
                  <a:pt x="0" y="371475"/>
                </a:moveTo>
                <a:cubicBezTo>
                  <a:pt x="1587" y="363538"/>
                  <a:pt x="2799" y="355516"/>
                  <a:pt x="4762" y="347663"/>
                </a:cubicBezTo>
                <a:cubicBezTo>
                  <a:pt x="5980" y="342793"/>
                  <a:pt x="5035" y="335620"/>
                  <a:pt x="9525" y="333375"/>
                </a:cubicBezTo>
                <a:cubicBezTo>
                  <a:pt x="14015" y="331130"/>
                  <a:pt x="19050" y="336550"/>
                  <a:pt x="23812" y="338138"/>
                </a:cubicBezTo>
                <a:cubicBezTo>
                  <a:pt x="49212" y="336550"/>
                  <a:pt x="75239" y="339204"/>
                  <a:pt x="100012" y="333375"/>
                </a:cubicBezTo>
                <a:cubicBezTo>
                  <a:pt x="104899" y="332225"/>
                  <a:pt x="101639" y="323008"/>
                  <a:pt x="104775" y="319088"/>
                </a:cubicBezTo>
                <a:cubicBezTo>
                  <a:pt x="108351" y="314619"/>
                  <a:pt x="114300" y="312738"/>
                  <a:pt x="119062" y="309563"/>
                </a:cubicBezTo>
                <a:cubicBezTo>
                  <a:pt x="120650" y="304800"/>
                  <a:pt x="122927" y="300214"/>
                  <a:pt x="123825" y="295275"/>
                </a:cubicBezTo>
                <a:cubicBezTo>
                  <a:pt x="126115" y="282683"/>
                  <a:pt x="123389" y="268871"/>
                  <a:pt x="128587" y="257175"/>
                </a:cubicBezTo>
                <a:cubicBezTo>
                  <a:pt x="130626" y="252587"/>
                  <a:pt x="138112" y="254000"/>
                  <a:pt x="142875" y="252413"/>
                </a:cubicBezTo>
                <a:cubicBezTo>
                  <a:pt x="157162" y="254000"/>
                  <a:pt x="171362" y="257175"/>
                  <a:pt x="185737" y="257175"/>
                </a:cubicBezTo>
                <a:cubicBezTo>
                  <a:pt x="237216" y="257175"/>
                  <a:pt x="231758" y="257711"/>
                  <a:pt x="261937" y="247650"/>
                </a:cubicBezTo>
                <a:cubicBezTo>
                  <a:pt x="276225" y="249238"/>
                  <a:pt x="291290" y="247500"/>
                  <a:pt x="304800" y="252413"/>
                </a:cubicBezTo>
                <a:cubicBezTo>
                  <a:pt x="310179" y="254369"/>
                  <a:pt x="312000" y="261470"/>
                  <a:pt x="314325" y="266700"/>
                </a:cubicBezTo>
                <a:cubicBezTo>
                  <a:pt x="318403" y="275875"/>
                  <a:pt x="315496" y="289706"/>
                  <a:pt x="323850" y="295275"/>
                </a:cubicBezTo>
                <a:lnTo>
                  <a:pt x="338137" y="304800"/>
                </a:lnTo>
                <a:cubicBezTo>
                  <a:pt x="349250" y="303213"/>
                  <a:pt x="362851" y="307224"/>
                  <a:pt x="371475" y="300038"/>
                </a:cubicBezTo>
                <a:cubicBezTo>
                  <a:pt x="376503" y="295848"/>
                  <a:pt x="366712" y="287533"/>
                  <a:pt x="366712" y="280988"/>
                </a:cubicBezTo>
                <a:cubicBezTo>
                  <a:pt x="366712" y="266612"/>
                  <a:pt x="369887" y="252413"/>
                  <a:pt x="371475" y="238125"/>
                </a:cubicBezTo>
                <a:cubicBezTo>
                  <a:pt x="369887" y="227013"/>
                  <a:pt x="369938" y="215540"/>
                  <a:pt x="366712" y="204788"/>
                </a:cubicBezTo>
                <a:cubicBezTo>
                  <a:pt x="361218" y="186474"/>
                  <a:pt x="353979" y="190264"/>
                  <a:pt x="338137" y="185738"/>
                </a:cubicBezTo>
                <a:cubicBezTo>
                  <a:pt x="333310" y="184359"/>
                  <a:pt x="328612" y="182563"/>
                  <a:pt x="323850" y="180975"/>
                </a:cubicBezTo>
                <a:cubicBezTo>
                  <a:pt x="322262" y="176213"/>
                  <a:pt x="319850" y="171650"/>
                  <a:pt x="319087" y="166688"/>
                </a:cubicBezTo>
                <a:cubicBezTo>
                  <a:pt x="316661" y="150919"/>
                  <a:pt x="319777" y="134057"/>
                  <a:pt x="314325" y="119063"/>
                </a:cubicBezTo>
                <a:cubicBezTo>
                  <a:pt x="312609" y="114345"/>
                  <a:pt x="304800" y="115888"/>
                  <a:pt x="300037" y="114300"/>
                </a:cubicBezTo>
                <a:cubicBezTo>
                  <a:pt x="304800" y="111125"/>
                  <a:pt x="309205" y="107335"/>
                  <a:pt x="314325" y="104775"/>
                </a:cubicBezTo>
                <a:cubicBezTo>
                  <a:pt x="318815" y="102530"/>
                  <a:pt x="325062" y="103563"/>
                  <a:pt x="328612" y="100013"/>
                </a:cubicBezTo>
                <a:cubicBezTo>
                  <a:pt x="332162" y="96463"/>
                  <a:pt x="330239" y="89645"/>
                  <a:pt x="333375" y="85725"/>
                </a:cubicBezTo>
                <a:cubicBezTo>
                  <a:pt x="336951" y="81256"/>
                  <a:pt x="342900" y="79375"/>
                  <a:pt x="347662" y="76200"/>
                </a:cubicBezTo>
                <a:cubicBezTo>
                  <a:pt x="373414" y="84785"/>
                  <a:pt x="375007" y="87437"/>
                  <a:pt x="414337" y="76200"/>
                </a:cubicBezTo>
                <a:cubicBezTo>
                  <a:pt x="421888" y="74042"/>
                  <a:pt x="434054" y="53769"/>
                  <a:pt x="438150" y="47625"/>
                </a:cubicBezTo>
                <a:cubicBezTo>
                  <a:pt x="434975" y="42863"/>
                  <a:pt x="427237" y="38891"/>
                  <a:pt x="428625" y="33338"/>
                </a:cubicBezTo>
                <a:cubicBezTo>
                  <a:pt x="431556" y="21614"/>
                  <a:pt x="454270" y="32361"/>
                  <a:pt x="457200" y="33338"/>
                </a:cubicBezTo>
                <a:cubicBezTo>
                  <a:pt x="465137" y="31750"/>
                  <a:pt x="473203" y="30705"/>
                  <a:pt x="481012" y="28575"/>
                </a:cubicBezTo>
                <a:cubicBezTo>
                  <a:pt x="490698" y="25933"/>
                  <a:pt x="509587" y="19050"/>
                  <a:pt x="509587" y="19050"/>
                </a:cubicBezTo>
                <a:cubicBezTo>
                  <a:pt x="515060" y="2633"/>
                  <a:pt x="510801" y="8313"/>
                  <a:pt x="519112" y="0"/>
                </a:cubicBezTo>
              </a:path>
            </a:pathLst>
          </a:custGeom>
          <a:ln w="1905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16100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0" dur="500"/>
                                        <p:tgtEl>
                                          <p:spTgt spid="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0" dur="500"/>
                                        <p:tgtEl>
                                          <p:spTgt spid="3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randombar(horizontal)">
                                      <p:cBhvr>
                                        <p:cTn id="45" dur="500"/>
                                        <p:tgtEl>
                                          <p:spTgt spid="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animBg="1"/>
      <p:bldP spid="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6171"/>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11.2,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306157"/>
            <a:ext cx="3657601" cy="324704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Hệ</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tọa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liền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bắc</a:t>
            </a:r>
            <a:r>
              <a:rPr lang="en-US" sz="2000" dirty="0">
                <a:latin typeface="Cambria" pitchFamily="18" charset="0"/>
                <a:ea typeface="Cambria" pitchFamily="18" charset="0"/>
                <a:cs typeface="Times New Roman"/>
              </a:rPr>
              <a:t> - </a:t>
            </a:r>
            <a:r>
              <a:rPr lang="en-US" sz="2000" dirty="0" err="1">
                <a:latin typeface="Cambria" pitchFamily="18" charset="0"/>
                <a:ea typeface="Cambria" pitchFamily="18" charset="0"/>
                <a:cs typeface="Times New Roman"/>
              </a:rPr>
              <a:t>nam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23°23′B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8°34′B, </a:t>
            </a:r>
            <a:r>
              <a:rPr lang="en-US" sz="2000" dirty="0" err="1">
                <a:latin typeface="Cambria" pitchFamily="18" charset="0"/>
                <a:ea typeface="Cambria" pitchFamily="18" charset="0"/>
                <a:cs typeface="Times New Roman"/>
              </a:rPr>
              <a:t>theo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109°24′Đ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102°09′Đ.</a:t>
            </a:r>
            <a:endParaRPr lang="en-US" sz="2000" dirty="0">
              <a:latin typeface="Cambria" pitchFamily="18" charset="0"/>
              <a:ea typeface="Cambria" pitchFamily="18" charset="0"/>
            </a:endParaRPr>
          </a:p>
          <a:p>
            <a:pPr algn="just">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hệ</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tọa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địa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ta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kéo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vĩ</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6°50'B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nam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101°Đ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117°20’Đ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a:t>
            </a:r>
            <a:endParaRPr lang="en-US" sz="20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w="12700">
            <a:solidFill>
              <a:srgbClr val="FF0000"/>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Freeform 1"/>
          <p:cNvSpPr/>
          <p:nvPr/>
        </p:nvSpPr>
        <p:spPr>
          <a:xfrm>
            <a:off x="5493380" y="1427441"/>
            <a:ext cx="1225017" cy="425790"/>
          </a:xfrm>
          <a:custGeom>
            <a:avLst/>
            <a:gdLst>
              <a:gd name="connsiteX0" fmla="*/ 0 w 1225017"/>
              <a:gd name="connsiteY0" fmla="*/ 198935 h 425790"/>
              <a:gd name="connsiteX1" fmla="*/ 20941 w 1225017"/>
              <a:gd name="connsiteY1" fmla="*/ 195444 h 425790"/>
              <a:gd name="connsiteX2" fmla="*/ 24431 w 1225017"/>
              <a:gd name="connsiteY2" fmla="*/ 184974 h 425790"/>
              <a:gd name="connsiteX3" fmla="*/ 41881 w 1225017"/>
              <a:gd name="connsiteY3" fmla="*/ 167524 h 425790"/>
              <a:gd name="connsiteX4" fmla="*/ 52351 w 1225017"/>
              <a:gd name="connsiteY4" fmla="*/ 146583 h 425790"/>
              <a:gd name="connsiteX5" fmla="*/ 55841 w 1225017"/>
              <a:gd name="connsiteY5" fmla="*/ 136113 h 425790"/>
              <a:gd name="connsiteX6" fmla="*/ 73292 w 1225017"/>
              <a:gd name="connsiteY6" fmla="*/ 125643 h 425790"/>
              <a:gd name="connsiteX7" fmla="*/ 87252 w 1225017"/>
              <a:gd name="connsiteY7" fmla="*/ 129133 h 425790"/>
              <a:gd name="connsiteX8" fmla="*/ 108193 w 1225017"/>
              <a:gd name="connsiteY8" fmla="*/ 136113 h 425790"/>
              <a:gd name="connsiteX9" fmla="*/ 118663 w 1225017"/>
              <a:gd name="connsiteY9" fmla="*/ 143093 h 425790"/>
              <a:gd name="connsiteX10" fmla="*/ 129133 w 1225017"/>
              <a:gd name="connsiteY10" fmla="*/ 146583 h 425790"/>
              <a:gd name="connsiteX11" fmla="*/ 143093 w 1225017"/>
              <a:gd name="connsiteY11" fmla="*/ 164034 h 425790"/>
              <a:gd name="connsiteX12" fmla="*/ 164034 w 1225017"/>
              <a:gd name="connsiteY12" fmla="*/ 177994 h 425790"/>
              <a:gd name="connsiteX13" fmla="*/ 181484 w 1225017"/>
              <a:gd name="connsiteY13" fmla="*/ 195444 h 425790"/>
              <a:gd name="connsiteX14" fmla="*/ 195444 w 1225017"/>
              <a:gd name="connsiteY14" fmla="*/ 191954 h 425790"/>
              <a:gd name="connsiteX15" fmla="*/ 202425 w 1225017"/>
              <a:gd name="connsiteY15" fmla="*/ 184974 h 425790"/>
              <a:gd name="connsiteX16" fmla="*/ 205915 w 1225017"/>
              <a:gd name="connsiteY16" fmla="*/ 174504 h 425790"/>
              <a:gd name="connsiteX17" fmla="*/ 209405 w 1225017"/>
              <a:gd name="connsiteY17" fmla="*/ 160544 h 425790"/>
              <a:gd name="connsiteX18" fmla="*/ 219875 w 1225017"/>
              <a:gd name="connsiteY18" fmla="*/ 153564 h 425790"/>
              <a:gd name="connsiteX19" fmla="*/ 226855 w 1225017"/>
              <a:gd name="connsiteY19" fmla="*/ 146583 h 425790"/>
              <a:gd name="connsiteX20" fmla="*/ 247796 w 1225017"/>
              <a:gd name="connsiteY20" fmla="*/ 132623 h 425790"/>
              <a:gd name="connsiteX21" fmla="*/ 265246 w 1225017"/>
              <a:gd name="connsiteY21" fmla="*/ 157054 h 425790"/>
              <a:gd name="connsiteX22" fmla="*/ 268736 w 1225017"/>
              <a:gd name="connsiteY22" fmla="*/ 167524 h 425790"/>
              <a:gd name="connsiteX23" fmla="*/ 289676 w 1225017"/>
              <a:gd name="connsiteY23" fmla="*/ 164034 h 425790"/>
              <a:gd name="connsiteX24" fmla="*/ 296657 w 1225017"/>
              <a:gd name="connsiteY24" fmla="*/ 143093 h 425790"/>
              <a:gd name="connsiteX25" fmla="*/ 307127 w 1225017"/>
              <a:gd name="connsiteY25" fmla="*/ 139603 h 425790"/>
              <a:gd name="connsiteX26" fmla="*/ 328067 w 1225017"/>
              <a:gd name="connsiteY26" fmla="*/ 143093 h 425790"/>
              <a:gd name="connsiteX27" fmla="*/ 338538 w 1225017"/>
              <a:gd name="connsiteY27" fmla="*/ 164034 h 425790"/>
              <a:gd name="connsiteX28" fmla="*/ 362968 w 1225017"/>
              <a:gd name="connsiteY28" fmla="*/ 188464 h 425790"/>
              <a:gd name="connsiteX29" fmla="*/ 380418 w 1225017"/>
              <a:gd name="connsiteY29" fmla="*/ 184974 h 425790"/>
              <a:gd name="connsiteX30" fmla="*/ 383909 w 1225017"/>
              <a:gd name="connsiteY30" fmla="*/ 171014 h 425790"/>
              <a:gd name="connsiteX31" fmla="*/ 394379 w 1225017"/>
              <a:gd name="connsiteY31" fmla="*/ 150074 h 425790"/>
              <a:gd name="connsiteX32" fmla="*/ 408339 w 1225017"/>
              <a:gd name="connsiteY32" fmla="*/ 132623 h 425790"/>
              <a:gd name="connsiteX33" fmla="*/ 429280 w 1225017"/>
              <a:gd name="connsiteY33" fmla="*/ 125643 h 425790"/>
              <a:gd name="connsiteX34" fmla="*/ 439750 w 1225017"/>
              <a:gd name="connsiteY34" fmla="*/ 129133 h 425790"/>
              <a:gd name="connsiteX35" fmla="*/ 446730 w 1225017"/>
              <a:gd name="connsiteY35" fmla="*/ 139603 h 425790"/>
              <a:gd name="connsiteX36" fmla="*/ 467670 w 1225017"/>
              <a:gd name="connsiteY36" fmla="*/ 146583 h 425790"/>
              <a:gd name="connsiteX37" fmla="*/ 481631 w 1225017"/>
              <a:gd name="connsiteY37" fmla="*/ 132623 h 425790"/>
              <a:gd name="connsiteX38" fmla="*/ 502571 w 1225017"/>
              <a:gd name="connsiteY38" fmla="*/ 115173 h 425790"/>
              <a:gd name="connsiteX39" fmla="*/ 509551 w 1225017"/>
              <a:gd name="connsiteY39" fmla="*/ 125643 h 425790"/>
              <a:gd name="connsiteX40" fmla="*/ 530492 w 1225017"/>
              <a:gd name="connsiteY40" fmla="*/ 125643 h 425790"/>
              <a:gd name="connsiteX41" fmla="*/ 551432 w 1225017"/>
              <a:gd name="connsiteY41" fmla="*/ 111683 h 425790"/>
              <a:gd name="connsiteX42" fmla="*/ 558412 w 1225017"/>
              <a:gd name="connsiteY42" fmla="*/ 87252 h 425790"/>
              <a:gd name="connsiteX43" fmla="*/ 561902 w 1225017"/>
              <a:gd name="connsiteY43" fmla="*/ 73292 h 425790"/>
              <a:gd name="connsiteX44" fmla="*/ 568883 w 1225017"/>
              <a:gd name="connsiteY44" fmla="*/ 66312 h 425790"/>
              <a:gd name="connsiteX45" fmla="*/ 586333 w 1225017"/>
              <a:gd name="connsiteY45" fmla="*/ 48861 h 425790"/>
              <a:gd name="connsiteX46" fmla="*/ 603783 w 1225017"/>
              <a:gd name="connsiteY46" fmla="*/ 45371 h 425790"/>
              <a:gd name="connsiteX47" fmla="*/ 614254 w 1225017"/>
              <a:gd name="connsiteY47" fmla="*/ 38391 h 425790"/>
              <a:gd name="connsiteX48" fmla="*/ 635194 w 1225017"/>
              <a:gd name="connsiteY48" fmla="*/ 20941 h 425790"/>
              <a:gd name="connsiteX49" fmla="*/ 642174 w 1225017"/>
              <a:gd name="connsiteY49" fmla="*/ 10470 h 425790"/>
              <a:gd name="connsiteX50" fmla="*/ 645664 w 1225017"/>
              <a:gd name="connsiteY50" fmla="*/ 0 h 425790"/>
              <a:gd name="connsiteX51" fmla="*/ 652644 w 1225017"/>
              <a:gd name="connsiteY51" fmla="*/ 10470 h 425790"/>
              <a:gd name="connsiteX52" fmla="*/ 680565 w 1225017"/>
              <a:gd name="connsiteY52" fmla="*/ 31411 h 425790"/>
              <a:gd name="connsiteX53" fmla="*/ 691035 w 1225017"/>
              <a:gd name="connsiteY53" fmla="*/ 38391 h 425790"/>
              <a:gd name="connsiteX54" fmla="*/ 711976 w 1225017"/>
              <a:gd name="connsiteY54" fmla="*/ 45371 h 425790"/>
              <a:gd name="connsiteX55" fmla="*/ 722446 w 1225017"/>
              <a:gd name="connsiteY55" fmla="*/ 62822 h 425790"/>
              <a:gd name="connsiteX56" fmla="*/ 729426 w 1225017"/>
              <a:gd name="connsiteY56" fmla="*/ 73292 h 425790"/>
              <a:gd name="connsiteX57" fmla="*/ 750367 w 1225017"/>
              <a:gd name="connsiteY57" fmla="*/ 83762 h 425790"/>
              <a:gd name="connsiteX58" fmla="*/ 757347 w 1225017"/>
              <a:gd name="connsiteY58" fmla="*/ 94232 h 425790"/>
              <a:gd name="connsiteX59" fmla="*/ 767817 w 1225017"/>
              <a:gd name="connsiteY59" fmla="*/ 97722 h 425790"/>
              <a:gd name="connsiteX60" fmla="*/ 792247 w 1225017"/>
              <a:gd name="connsiteY60" fmla="*/ 104703 h 425790"/>
              <a:gd name="connsiteX61" fmla="*/ 816678 w 1225017"/>
              <a:gd name="connsiteY61" fmla="*/ 101212 h 425790"/>
              <a:gd name="connsiteX62" fmla="*/ 827148 w 1225017"/>
              <a:gd name="connsiteY62" fmla="*/ 104703 h 425790"/>
              <a:gd name="connsiteX63" fmla="*/ 855069 w 1225017"/>
              <a:gd name="connsiteY63" fmla="*/ 108193 h 425790"/>
              <a:gd name="connsiteX64" fmla="*/ 865539 w 1225017"/>
              <a:gd name="connsiteY64" fmla="*/ 115173 h 425790"/>
              <a:gd name="connsiteX65" fmla="*/ 907420 w 1225017"/>
              <a:gd name="connsiteY65" fmla="*/ 115173 h 425790"/>
              <a:gd name="connsiteX66" fmla="*/ 917890 w 1225017"/>
              <a:gd name="connsiteY66" fmla="*/ 108193 h 425790"/>
              <a:gd name="connsiteX67" fmla="*/ 935341 w 1225017"/>
              <a:gd name="connsiteY67" fmla="*/ 122153 h 425790"/>
              <a:gd name="connsiteX68" fmla="*/ 966751 w 1225017"/>
              <a:gd name="connsiteY68" fmla="*/ 139603 h 425790"/>
              <a:gd name="connsiteX69" fmla="*/ 949301 w 1225017"/>
              <a:gd name="connsiteY69" fmla="*/ 150074 h 425790"/>
              <a:gd name="connsiteX70" fmla="*/ 942321 w 1225017"/>
              <a:gd name="connsiteY70" fmla="*/ 171014 h 425790"/>
              <a:gd name="connsiteX71" fmla="*/ 938831 w 1225017"/>
              <a:gd name="connsiteY71" fmla="*/ 181484 h 425790"/>
              <a:gd name="connsiteX72" fmla="*/ 931851 w 1225017"/>
              <a:gd name="connsiteY72" fmla="*/ 191954 h 425790"/>
              <a:gd name="connsiteX73" fmla="*/ 924870 w 1225017"/>
              <a:gd name="connsiteY73" fmla="*/ 212895 h 425790"/>
              <a:gd name="connsiteX74" fmla="*/ 935341 w 1225017"/>
              <a:gd name="connsiteY74" fmla="*/ 230345 h 425790"/>
              <a:gd name="connsiteX75" fmla="*/ 938831 w 1225017"/>
              <a:gd name="connsiteY75" fmla="*/ 240815 h 425790"/>
              <a:gd name="connsiteX76" fmla="*/ 935341 w 1225017"/>
              <a:gd name="connsiteY76" fmla="*/ 272226 h 425790"/>
              <a:gd name="connsiteX77" fmla="*/ 935341 w 1225017"/>
              <a:gd name="connsiteY77" fmla="*/ 300147 h 425790"/>
              <a:gd name="connsiteX78" fmla="*/ 945811 w 1225017"/>
              <a:gd name="connsiteY78" fmla="*/ 303637 h 425790"/>
              <a:gd name="connsiteX79" fmla="*/ 949301 w 1225017"/>
              <a:gd name="connsiteY79" fmla="*/ 314107 h 425790"/>
              <a:gd name="connsiteX80" fmla="*/ 959771 w 1225017"/>
              <a:gd name="connsiteY80" fmla="*/ 317597 h 425790"/>
              <a:gd name="connsiteX81" fmla="*/ 984202 w 1225017"/>
              <a:gd name="connsiteY81" fmla="*/ 324577 h 425790"/>
              <a:gd name="connsiteX82" fmla="*/ 994672 w 1225017"/>
              <a:gd name="connsiteY82" fmla="*/ 331557 h 425790"/>
              <a:gd name="connsiteX83" fmla="*/ 1005142 w 1225017"/>
              <a:gd name="connsiteY83" fmla="*/ 335048 h 425790"/>
              <a:gd name="connsiteX84" fmla="*/ 1015612 w 1225017"/>
              <a:gd name="connsiteY84" fmla="*/ 355988 h 425790"/>
              <a:gd name="connsiteX85" fmla="*/ 1036553 w 1225017"/>
              <a:gd name="connsiteY85" fmla="*/ 362968 h 425790"/>
              <a:gd name="connsiteX86" fmla="*/ 1054003 w 1225017"/>
              <a:gd name="connsiteY86" fmla="*/ 376928 h 425790"/>
              <a:gd name="connsiteX87" fmla="*/ 1067964 w 1225017"/>
              <a:gd name="connsiteY87" fmla="*/ 390889 h 425790"/>
              <a:gd name="connsiteX88" fmla="*/ 1109844 w 1225017"/>
              <a:gd name="connsiteY88" fmla="*/ 397869 h 425790"/>
              <a:gd name="connsiteX89" fmla="*/ 1120315 w 1225017"/>
              <a:gd name="connsiteY89" fmla="*/ 401359 h 425790"/>
              <a:gd name="connsiteX90" fmla="*/ 1130785 w 1225017"/>
              <a:gd name="connsiteY90" fmla="*/ 408339 h 425790"/>
              <a:gd name="connsiteX91" fmla="*/ 1176156 w 1225017"/>
              <a:gd name="connsiteY91" fmla="*/ 397869 h 425790"/>
              <a:gd name="connsiteX92" fmla="*/ 1204076 w 1225017"/>
              <a:gd name="connsiteY92" fmla="*/ 404849 h 425790"/>
              <a:gd name="connsiteX93" fmla="*/ 1214547 w 1225017"/>
              <a:gd name="connsiteY93" fmla="*/ 411829 h 425790"/>
              <a:gd name="connsiteX94" fmla="*/ 1225017 w 1225017"/>
              <a:gd name="connsiteY94" fmla="*/ 425790 h 4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25017" h="425790">
                <a:moveTo>
                  <a:pt x="0" y="198935"/>
                </a:moveTo>
                <a:cubicBezTo>
                  <a:pt x="6980" y="197771"/>
                  <a:pt x="14797" y="198955"/>
                  <a:pt x="20941" y="195444"/>
                </a:cubicBezTo>
                <a:cubicBezTo>
                  <a:pt x="24135" y="193619"/>
                  <a:pt x="22786" y="188264"/>
                  <a:pt x="24431" y="184974"/>
                </a:cubicBezTo>
                <a:cubicBezTo>
                  <a:pt x="30248" y="173341"/>
                  <a:pt x="31411" y="174504"/>
                  <a:pt x="41881" y="167524"/>
                </a:cubicBezTo>
                <a:cubicBezTo>
                  <a:pt x="50653" y="141208"/>
                  <a:pt x="38820" y="173646"/>
                  <a:pt x="52351" y="146583"/>
                </a:cubicBezTo>
                <a:cubicBezTo>
                  <a:pt x="53996" y="143293"/>
                  <a:pt x="53948" y="139267"/>
                  <a:pt x="55841" y="136113"/>
                </a:cubicBezTo>
                <a:cubicBezTo>
                  <a:pt x="60632" y="128129"/>
                  <a:pt x="65057" y="128388"/>
                  <a:pt x="73292" y="125643"/>
                </a:cubicBezTo>
                <a:cubicBezTo>
                  <a:pt x="77945" y="126806"/>
                  <a:pt x="82658" y="127755"/>
                  <a:pt x="87252" y="129133"/>
                </a:cubicBezTo>
                <a:cubicBezTo>
                  <a:pt x="94300" y="131247"/>
                  <a:pt x="108193" y="136113"/>
                  <a:pt x="108193" y="136113"/>
                </a:cubicBezTo>
                <a:cubicBezTo>
                  <a:pt x="111683" y="138440"/>
                  <a:pt x="114911" y="141217"/>
                  <a:pt x="118663" y="143093"/>
                </a:cubicBezTo>
                <a:cubicBezTo>
                  <a:pt x="121953" y="144738"/>
                  <a:pt x="125979" y="144690"/>
                  <a:pt x="129133" y="146583"/>
                </a:cubicBezTo>
                <a:cubicBezTo>
                  <a:pt x="140310" y="153290"/>
                  <a:pt x="132718" y="154956"/>
                  <a:pt x="143093" y="164034"/>
                </a:cubicBezTo>
                <a:cubicBezTo>
                  <a:pt x="149407" y="169558"/>
                  <a:pt x="164034" y="177994"/>
                  <a:pt x="164034" y="177994"/>
                </a:cubicBezTo>
                <a:cubicBezTo>
                  <a:pt x="167953" y="183872"/>
                  <a:pt x="172912" y="194219"/>
                  <a:pt x="181484" y="195444"/>
                </a:cubicBezTo>
                <a:cubicBezTo>
                  <a:pt x="186232" y="196122"/>
                  <a:pt x="190791" y="193117"/>
                  <a:pt x="195444" y="191954"/>
                </a:cubicBezTo>
                <a:cubicBezTo>
                  <a:pt x="197771" y="189627"/>
                  <a:pt x="200732" y="187796"/>
                  <a:pt x="202425" y="184974"/>
                </a:cubicBezTo>
                <a:cubicBezTo>
                  <a:pt x="204318" y="181820"/>
                  <a:pt x="204904" y="178041"/>
                  <a:pt x="205915" y="174504"/>
                </a:cubicBezTo>
                <a:cubicBezTo>
                  <a:pt x="207233" y="169892"/>
                  <a:pt x="206744" y="164535"/>
                  <a:pt x="209405" y="160544"/>
                </a:cubicBezTo>
                <a:cubicBezTo>
                  <a:pt x="211732" y="157054"/>
                  <a:pt x="216600" y="156184"/>
                  <a:pt x="219875" y="153564"/>
                </a:cubicBezTo>
                <a:cubicBezTo>
                  <a:pt x="222444" y="151508"/>
                  <a:pt x="224222" y="148557"/>
                  <a:pt x="226855" y="146583"/>
                </a:cubicBezTo>
                <a:cubicBezTo>
                  <a:pt x="233566" y="141549"/>
                  <a:pt x="247796" y="132623"/>
                  <a:pt x="247796" y="132623"/>
                </a:cubicBezTo>
                <a:cubicBezTo>
                  <a:pt x="265246" y="138440"/>
                  <a:pt x="257103" y="132623"/>
                  <a:pt x="265246" y="157054"/>
                </a:cubicBezTo>
                <a:lnTo>
                  <a:pt x="268736" y="167524"/>
                </a:lnTo>
                <a:cubicBezTo>
                  <a:pt x="275716" y="166361"/>
                  <a:pt x="284351" y="168694"/>
                  <a:pt x="289676" y="164034"/>
                </a:cubicBezTo>
                <a:cubicBezTo>
                  <a:pt x="295213" y="159189"/>
                  <a:pt x="289677" y="145420"/>
                  <a:pt x="296657" y="143093"/>
                </a:cubicBezTo>
                <a:lnTo>
                  <a:pt x="307127" y="139603"/>
                </a:lnTo>
                <a:cubicBezTo>
                  <a:pt x="314107" y="140766"/>
                  <a:pt x="321441" y="140608"/>
                  <a:pt x="328067" y="143093"/>
                </a:cubicBezTo>
                <a:cubicBezTo>
                  <a:pt x="338069" y="146844"/>
                  <a:pt x="334788" y="156534"/>
                  <a:pt x="338538" y="164034"/>
                </a:cubicBezTo>
                <a:cubicBezTo>
                  <a:pt x="349739" y="186435"/>
                  <a:pt x="346644" y="183023"/>
                  <a:pt x="362968" y="188464"/>
                </a:cubicBezTo>
                <a:cubicBezTo>
                  <a:pt x="368785" y="187301"/>
                  <a:pt x="375861" y="188771"/>
                  <a:pt x="380418" y="184974"/>
                </a:cubicBezTo>
                <a:cubicBezTo>
                  <a:pt x="384103" y="181903"/>
                  <a:pt x="382591" y="175626"/>
                  <a:pt x="383909" y="171014"/>
                </a:cubicBezTo>
                <a:cubicBezTo>
                  <a:pt x="387522" y="158370"/>
                  <a:pt x="386730" y="161547"/>
                  <a:pt x="394379" y="150074"/>
                </a:cubicBezTo>
                <a:cubicBezTo>
                  <a:pt x="398163" y="138720"/>
                  <a:pt x="395984" y="138114"/>
                  <a:pt x="408339" y="132623"/>
                </a:cubicBezTo>
                <a:cubicBezTo>
                  <a:pt x="415063" y="129635"/>
                  <a:pt x="429280" y="125643"/>
                  <a:pt x="429280" y="125643"/>
                </a:cubicBezTo>
                <a:cubicBezTo>
                  <a:pt x="432770" y="126806"/>
                  <a:pt x="436877" y="126835"/>
                  <a:pt x="439750" y="129133"/>
                </a:cubicBezTo>
                <a:cubicBezTo>
                  <a:pt x="443025" y="131753"/>
                  <a:pt x="443173" y="137380"/>
                  <a:pt x="446730" y="139603"/>
                </a:cubicBezTo>
                <a:cubicBezTo>
                  <a:pt x="452969" y="143503"/>
                  <a:pt x="467670" y="146583"/>
                  <a:pt x="467670" y="146583"/>
                </a:cubicBezTo>
                <a:cubicBezTo>
                  <a:pt x="487614" y="139936"/>
                  <a:pt x="470995" y="148577"/>
                  <a:pt x="481631" y="132623"/>
                </a:cubicBezTo>
                <a:cubicBezTo>
                  <a:pt x="487005" y="124561"/>
                  <a:pt x="494845" y="120323"/>
                  <a:pt x="502571" y="115173"/>
                </a:cubicBezTo>
                <a:cubicBezTo>
                  <a:pt x="504898" y="118663"/>
                  <a:pt x="506276" y="123023"/>
                  <a:pt x="509551" y="125643"/>
                </a:cubicBezTo>
                <a:cubicBezTo>
                  <a:pt x="516417" y="131135"/>
                  <a:pt x="523626" y="129457"/>
                  <a:pt x="530492" y="125643"/>
                </a:cubicBezTo>
                <a:cubicBezTo>
                  <a:pt x="537825" y="121569"/>
                  <a:pt x="551432" y="111683"/>
                  <a:pt x="551432" y="111683"/>
                </a:cubicBezTo>
                <a:cubicBezTo>
                  <a:pt x="562339" y="68052"/>
                  <a:pt x="548401" y="122290"/>
                  <a:pt x="558412" y="87252"/>
                </a:cubicBezTo>
                <a:cubicBezTo>
                  <a:pt x="559730" y="82640"/>
                  <a:pt x="559757" y="77582"/>
                  <a:pt x="561902" y="73292"/>
                </a:cubicBezTo>
                <a:cubicBezTo>
                  <a:pt x="563374" y="70349"/>
                  <a:pt x="566827" y="68882"/>
                  <a:pt x="568883" y="66312"/>
                </a:cubicBezTo>
                <a:cubicBezTo>
                  <a:pt x="576196" y="57170"/>
                  <a:pt x="574366" y="53349"/>
                  <a:pt x="586333" y="48861"/>
                </a:cubicBezTo>
                <a:cubicBezTo>
                  <a:pt x="591887" y="46778"/>
                  <a:pt x="597966" y="46534"/>
                  <a:pt x="603783" y="45371"/>
                </a:cubicBezTo>
                <a:cubicBezTo>
                  <a:pt x="607273" y="43044"/>
                  <a:pt x="611031" y="41076"/>
                  <a:pt x="614254" y="38391"/>
                </a:cubicBezTo>
                <a:cubicBezTo>
                  <a:pt x="641132" y="15994"/>
                  <a:pt x="609194" y="38275"/>
                  <a:pt x="635194" y="20941"/>
                </a:cubicBezTo>
                <a:cubicBezTo>
                  <a:pt x="637521" y="17451"/>
                  <a:pt x="640298" y="14222"/>
                  <a:pt x="642174" y="10470"/>
                </a:cubicBezTo>
                <a:cubicBezTo>
                  <a:pt x="643819" y="7180"/>
                  <a:pt x="641985" y="0"/>
                  <a:pt x="645664" y="0"/>
                </a:cubicBezTo>
                <a:cubicBezTo>
                  <a:pt x="649858" y="0"/>
                  <a:pt x="650024" y="7195"/>
                  <a:pt x="652644" y="10470"/>
                </a:cubicBezTo>
                <a:cubicBezTo>
                  <a:pt x="660023" y="19694"/>
                  <a:pt x="670993" y="25030"/>
                  <a:pt x="680565" y="31411"/>
                </a:cubicBezTo>
                <a:cubicBezTo>
                  <a:pt x="684055" y="33738"/>
                  <a:pt x="687056" y="37065"/>
                  <a:pt x="691035" y="38391"/>
                </a:cubicBezTo>
                <a:lnTo>
                  <a:pt x="711976" y="45371"/>
                </a:lnTo>
                <a:cubicBezTo>
                  <a:pt x="718036" y="63552"/>
                  <a:pt x="711497" y="49134"/>
                  <a:pt x="722446" y="62822"/>
                </a:cubicBezTo>
                <a:cubicBezTo>
                  <a:pt x="725066" y="66097"/>
                  <a:pt x="726460" y="70326"/>
                  <a:pt x="729426" y="73292"/>
                </a:cubicBezTo>
                <a:cubicBezTo>
                  <a:pt x="736192" y="80058"/>
                  <a:pt x="741851" y="80924"/>
                  <a:pt x="750367" y="83762"/>
                </a:cubicBezTo>
                <a:cubicBezTo>
                  <a:pt x="752694" y="87252"/>
                  <a:pt x="754072" y="91612"/>
                  <a:pt x="757347" y="94232"/>
                </a:cubicBezTo>
                <a:cubicBezTo>
                  <a:pt x="760220" y="96530"/>
                  <a:pt x="764280" y="96711"/>
                  <a:pt x="767817" y="97722"/>
                </a:cubicBezTo>
                <a:cubicBezTo>
                  <a:pt x="798467" y="106479"/>
                  <a:pt x="767163" y="96339"/>
                  <a:pt x="792247" y="104703"/>
                </a:cubicBezTo>
                <a:cubicBezTo>
                  <a:pt x="800391" y="103539"/>
                  <a:pt x="808452" y="101212"/>
                  <a:pt x="816678" y="101212"/>
                </a:cubicBezTo>
                <a:cubicBezTo>
                  <a:pt x="820357" y="101212"/>
                  <a:pt x="823528" y="104045"/>
                  <a:pt x="827148" y="104703"/>
                </a:cubicBezTo>
                <a:cubicBezTo>
                  <a:pt x="836376" y="106381"/>
                  <a:pt x="845762" y="107030"/>
                  <a:pt x="855069" y="108193"/>
                </a:cubicBezTo>
                <a:cubicBezTo>
                  <a:pt x="858559" y="110520"/>
                  <a:pt x="861787" y="113297"/>
                  <a:pt x="865539" y="115173"/>
                </a:cubicBezTo>
                <a:cubicBezTo>
                  <a:pt x="880422" y="122614"/>
                  <a:pt x="888335" y="117293"/>
                  <a:pt x="907420" y="115173"/>
                </a:cubicBezTo>
                <a:cubicBezTo>
                  <a:pt x="910910" y="112846"/>
                  <a:pt x="913696" y="108193"/>
                  <a:pt x="917890" y="108193"/>
                </a:cubicBezTo>
                <a:cubicBezTo>
                  <a:pt x="923582" y="108193"/>
                  <a:pt x="931291" y="119115"/>
                  <a:pt x="935341" y="122153"/>
                </a:cubicBezTo>
                <a:cubicBezTo>
                  <a:pt x="954543" y="136554"/>
                  <a:pt x="950427" y="134162"/>
                  <a:pt x="966751" y="139603"/>
                </a:cubicBezTo>
                <a:cubicBezTo>
                  <a:pt x="959585" y="141992"/>
                  <a:pt x="953134" y="142408"/>
                  <a:pt x="949301" y="150074"/>
                </a:cubicBezTo>
                <a:cubicBezTo>
                  <a:pt x="946011" y="156655"/>
                  <a:pt x="944648" y="164034"/>
                  <a:pt x="942321" y="171014"/>
                </a:cubicBezTo>
                <a:cubicBezTo>
                  <a:pt x="941158" y="174504"/>
                  <a:pt x="940872" y="178423"/>
                  <a:pt x="938831" y="181484"/>
                </a:cubicBezTo>
                <a:cubicBezTo>
                  <a:pt x="936504" y="184974"/>
                  <a:pt x="933555" y="188121"/>
                  <a:pt x="931851" y="191954"/>
                </a:cubicBezTo>
                <a:cubicBezTo>
                  <a:pt x="928863" y="198678"/>
                  <a:pt x="924870" y="212895"/>
                  <a:pt x="924870" y="212895"/>
                </a:cubicBezTo>
                <a:cubicBezTo>
                  <a:pt x="934756" y="242554"/>
                  <a:pt x="920968" y="206392"/>
                  <a:pt x="935341" y="230345"/>
                </a:cubicBezTo>
                <a:cubicBezTo>
                  <a:pt x="937234" y="233499"/>
                  <a:pt x="937668" y="237325"/>
                  <a:pt x="938831" y="240815"/>
                </a:cubicBezTo>
                <a:cubicBezTo>
                  <a:pt x="937668" y="251285"/>
                  <a:pt x="937073" y="261835"/>
                  <a:pt x="935341" y="272226"/>
                </a:cubicBezTo>
                <a:cubicBezTo>
                  <a:pt x="933340" y="284230"/>
                  <a:pt x="925703" y="285689"/>
                  <a:pt x="935341" y="300147"/>
                </a:cubicBezTo>
                <a:cubicBezTo>
                  <a:pt x="937382" y="303208"/>
                  <a:pt x="942321" y="302474"/>
                  <a:pt x="945811" y="303637"/>
                </a:cubicBezTo>
                <a:cubicBezTo>
                  <a:pt x="946974" y="307127"/>
                  <a:pt x="946700" y="311506"/>
                  <a:pt x="949301" y="314107"/>
                </a:cubicBezTo>
                <a:cubicBezTo>
                  <a:pt x="951902" y="316708"/>
                  <a:pt x="956234" y="316586"/>
                  <a:pt x="959771" y="317597"/>
                </a:cubicBezTo>
                <a:cubicBezTo>
                  <a:pt x="990456" y="326364"/>
                  <a:pt x="959090" y="316207"/>
                  <a:pt x="984202" y="324577"/>
                </a:cubicBezTo>
                <a:cubicBezTo>
                  <a:pt x="987692" y="326904"/>
                  <a:pt x="990920" y="329681"/>
                  <a:pt x="994672" y="331557"/>
                </a:cubicBezTo>
                <a:cubicBezTo>
                  <a:pt x="997962" y="333202"/>
                  <a:pt x="1002541" y="332447"/>
                  <a:pt x="1005142" y="335048"/>
                </a:cubicBezTo>
                <a:cubicBezTo>
                  <a:pt x="1017182" y="347089"/>
                  <a:pt x="998355" y="345203"/>
                  <a:pt x="1015612" y="355988"/>
                </a:cubicBezTo>
                <a:cubicBezTo>
                  <a:pt x="1021852" y="359888"/>
                  <a:pt x="1036553" y="362968"/>
                  <a:pt x="1036553" y="362968"/>
                </a:cubicBezTo>
                <a:cubicBezTo>
                  <a:pt x="1043683" y="384357"/>
                  <a:pt x="1033706" y="364242"/>
                  <a:pt x="1054003" y="376928"/>
                </a:cubicBezTo>
                <a:cubicBezTo>
                  <a:pt x="1059584" y="380416"/>
                  <a:pt x="1061449" y="389958"/>
                  <a:pt x="1067964" y="390889"/>
                </a:cubicBezTo>
                <a:cubicBezTo>
                  <a:pt x="1081755" y="392859"/>
                  <a:pt x="1096234" y="394467"/>
                  <a:pt x="1109844" y="397869"/>
                </a:cubicBezTo>
                <a:cubicBezTo>
                  <a:pt x="1113413" y="398761"/>
                  <a:pt x="1116825" y="400196"/>
                  <a:pt x="1120315" y="401359"/>
                </a:cubicBezTo>
                <a:cubicBezTo>
                  <a:pt x="1123805" y="403686"/>
                  <a:pt x="1126603" y="408017"/>
                  <a:pt x="1130785" y="408339"/>
                </a:cubicBezTo>
                <a:cubicBezTo>
                  <a:pt x="1160563" y="410630"/>
                  <a:pt x="1159293" y="409111"/>
                  <a:pt x="1176156" y="397869"/>
                </a:cubicBezTo>
                <a:cubicBezTo>
                  <a:pt x="1182794" y="399197"/>
                  <a:pt x="1196921" y="401272"/>
                  <a:pt x="1204076" y="404849"/>
                </a:cubicBezTo>
                <a:cubicBezTo>
                  <a:pt x="1207828" y="406725"/>
                  <a:pt x="1211057" y="409502"/>
                  <a:pt x="1214547" y="411829"/>
                </a:cubicBezTo>
                <a:cubicBezTo>
                  <a:pt x="1222440" y="423668"/>
                  <a:pt x="1218561" y="419333"/>
                  <a:pt x="1225017" y="42579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500688" y="1638300"/>
            <a:ext cx="1119510" cy="2262188"/>
          </a:xfrm>
          <a:custGeom>
            <a:avLst/>
            <a:gdLst>
              <a:gd name="connsiteX0" fmla="*/ 0 w 1119510"/>
              <a:gd name="connsiteY0" fmla="*/ 0 h 2262188"/>
              <a:gd name="connsiteX1" fmla="*/ 19050 w 1119510"/>
              <a:gd name="connsiteY1" fmla="*/ 38100 h 2262188"/>
              <a:gd name="connsiteX2" fmla="*/ 47625 w 1119510"/>
              <a:gd name="connsiteY2" fmla="*/ 57150 h 2262188"/>
              <a:gd name="connsiteX3" fmla="*/ 52387 w 1119510"/>
              <a:gd name="connsiteY3" fmla="*/ 71438 h 2262188"/>
              <a:gd name="connsiteX4" fmla="*/ 71437 w 1119510"/>
              <a:gd name="connsiteY4" fmla="*/ 100013 h 2262188"/>
              <a:gd name="connsiteX5" fmla="*/ 76200 w 1119510"/>
              <a:gd name="connsiteY5" fmla="*/ 119063 h 2262188"/>
              <a:gd name="connsiteX6" fmla="*/ 95250 w 1119510"/>
              <a:gd name="connsiteY6" fmla="*/ 147638 h 2262188"/>
              <a:gd name="connsiteX7" fmla="*/ 142875 w 1119510"/>
              <a:gd name="connsiteY7" fmla="*/ 142875 h 2262188"/>
              <a:gd name="connsiteX8" fmla="*/ 157162 w 1119510"/>
              <a:gd name="connsiteY8" fmla="*/ 152400 h 2262188"/>
              <a:gd name="connsiteX9" fmla="*/ 147637 w 1119510"/>
              <a:gd name="connsiteY9" fmla="*/ 166688 h 2262188"/>
              <a:gd name="connsiteX10" fmla="*/ 133350 w 1119510"/>
              <a:gd name="connsiteY10" fmla="*/ 214313 h 2262188"/>
              <a:gd name="connsiteX11" fmla="*/ 142875 w 1119510"/>
              <a:gd name="connsiteY11" fmla="*/ 276225 h 2262188"/>
              <a:gd name="connsiteX12" fmla="*/ 152400 w 1119510"/>
              <a:gd name="connsiteY12" fmla="*/ 290513 h 2262188"/>
              <a:gd name="connsiteX13" fmla="*/ 166687 w 1119510"/>
              <a:gd name="connsiteY13" fmla="*/ 300038 h 2262188"/>
              <a:gd name="connsiteX14" fmla="*/ 185737 w 1119510"/>
              <a:gd name="connsiteY14" fmla="*/ 319088 h 2262188"/>
              <a:gd name="connsiteX15" fmla="*/ 214312 w 1119510"/>
              <a:gd name="connsiteY15" fmla="*/ 338138 h 2262188"/>
              <a:gd name="connsiteX16" fmla="*/ 223837 w 1119510"/>
              <a:gd name="connsiteY16" fmla="*/ 352425 h 2262188"/>
              <a:gd name="connsiteX17" fmla="*/ 257175 w 1119510"/>
              <a:gd name="connsiteY17" fmla="*/ 361950 h 2262188"/>
              <a:gd name="connsiteX18" fmla="*/ 285750 w 1119510"/>
              <a:gd name="connsiteY18" fmla="*/ 371475 h 2262188"/>
              <a:gd name="connsiteX19" fmla="*/ 300037 w 1119510"/>
              <a:gd name="connsiteY19" fmla="*/ 376238 h 2262188"/>
              <a:gd name="connsiteX20" fmla="*/ 328612 w 1119510"/>
              <a:gd name="connsiteY20" fmla="*/ 357188 h 2262188"/>
              <a:gd name="connsiteX21" fmla="*/ 347662 w 1119510"/>
              <a:gd name="connsiteY21" fmla="*/ 333375 h 2262188"/>
              <a:gd name="connsiteX22" fmla="*/ 381000 w 1119510"/>
              <a:gd name="connsiteY22" fmla="*/ 328613 h 2262188"/>
              <a:gd name="connsiteX23" fmla="*/ 395287 w 1119510"/>
              <a:gd name="connsiteY23" fmla="*/ 323850 h 2262188"/>
              <a:gd name="connsiteX24" fmla="*/ 428625 w 1119510"/>
              <a:gd name="connsiteY24" fmla="*/ 338138 h 2262188"/>
              <a:gd name="connsiteX25" fmla="*/ 442912 w 1119510"/>
              <a:gd name="connsiteY25" fmla="*/ 342900 h 2262188"/>
              <a:gd name="connsiteX26" fmla="*/ 452437 w 1119510"/>
              <a:gd name="connsiteY26" fmla="*/ 357188 h 2262188"/>
              <a:gd name="connsiteX27" fmla="*/ 476250 w 1119510"/>
              <a:gd name="connsiteY27" fmla="*/ 376238 h 2262188"/>
              <a:gd name="connsiteX28" fmla="*/ 481012 w 1119510"/>
              <a:gd name="connsiteY28" fmla="*/ 390525 h 2262188"/>
              <a:gd name="connsiteX29" fmla="*/ 466725 w 1119510"/>
              <a:gd name="connsiteY29" fmla="*/ 400050 h 2262188"/>
              <a:gd name="connsiteX30" fmla="*/ 442912 w 1119510"/>
              <a:gd name="connsiteY30" fmla="*/ 428625 h 2262188"/>
              <a:gd name="connsiteX31" fmla="*/ 457200 w 1119510"/>
              <a:gd name="connsiteY31" fmla="*/ 433388 h 2262188"/>
              <a:gd name="connsiteX32" fmla="*/ 485775 w 1119510"/>
              <a:gd name="connsiteY32" fmla="*/ 438150 h 2262188"/>
              <a:gd name="connsiteX33" fmla="*/ 495300 w 1119510"/>
              <a:gd name="connsiteY33" fmla="*/ 452438 h 2262188"/>
              <a:gd name="connsiteX34" fmla="*/ 500062 w 1119510"/>
              <a:gd name="connsiteY34" fmla="*/ 485775 h 2262188"/>
              <a:gd name="connsiteX35" fmla="*/ 547687 w 1119510"/>
              <a:gd name="connsiteY35" fmla="*/ 490538 h 2262188"/>
              <a:gd name="connsiteX36" fmla="*/ 557212 w 1119510"/>
              <a:gd name="connsiteY36" fmla="*/ 504825 h 2262188"/>
              <a:gd name="connsiteX37" fmla="*/ 533400 w 1119510"/>
              <a:gd name="connsiteY37" fmla="*/ 547688 h 2262188"/>
              <a:gd name="connsiteX38" fmla="*/ 523875 w 1119510"/>
              <a:gd name="connsiteY38" fmla="*/ 566738 h 2262188"/>
              <a:gd name="connsiteX39" fmla="*/ 519112 w 1119510"/>
              <a:gd name="connsiteY39" fmla="*/ 581025 h 2262188"/>
              <a:gd name="connsiteX40" fmla="*/ 504825 w 1119510"/>
              <a:gd name="connsiteY40" fmla="*/ 590550 h 2262188"/>
              <a:gd name="connsiteX41" fmla="*/ 481012 w 1119510"/>
              <a:gd name="connsiteY41" fmla="*/ 609600 h 2262188"/>
              <a:gd name="connsiteX42" fmla="*/ 466725 w 1119510"/>
              <a:gd name="connsiteY42" fmla="*/ 604838 h 2262188"/>
              <a:gd name="connsiteX43" fmla="*/ 385762 w 1119510"/>
              <a:gd name="connsiteY43" fmla="*/ 590550 h 2262188"/>
              <a:gd name="connsiteX44" fmla="*/ 376237 w 1119510"/>
              <a:gd name="connsiteY44" fmla="*/ 604838 h 2262188"/>
              <a:gd name="connsiteX45" fmla="*/ 385762 w 1119510"/>
              <a:gd name="connsiteY45" fmla="*/ 642938 h 2262188"/>
              <a:gd name="connsiteX46" fmla="*/ 371475 w 1119510"/>
              <a:gd name="connsiteY46" fmla="*/ 652463 h 2262188"/>
              <a:gd name="connsiteX47" fmla="*/ 347662 w 1119510"/>
              <a:gd name="connsiteY47" fmla="*/ 657225 h 2262188"/>
              <a:gd name="connsiteX48" fmla="*/ 338137 w 1119510"/>
              <a:gd name="connsiteY48" fmla="*/ 671513 h 2262188"/>
              <a:gd name="connsiteX49" fmla="*/ 342900 w 1119510"/>
              <a:gd name="connsiteY49" fmla="*/ 685800 h 2262188"/>
              <a:gd name="connsiteX50" fmla="*/ 390525 w 1119510"/>
              <a:gd name="connsiteY50" fmla="*/ 709613 h 2262188"/>
              <a:gd name="connsiteX51" fmla="*/ 433387 w 1119510"/>
              <a:gd name="connsiteY51" fmla="*/ 733425 h 2262188"/>
              <a:gd name="connsiteX52" fmla="*/ 447675 w 1119510"/>
              <a:gd name="connsiteY52" fmla="*/ 742950 h 2262188"/>
              <a:gd name="connsiteX53" fmla="*/ 461962 w 1119510"/>
              <a:gd name="connsiteY53" fmla="*/ 747713 h 2262188"/>
              <a:gd name="connsiteX54" fmla="*/ 485775 w 1119510"/>
              <a:gd name="connsiteY54" fmla="*/ 766763 h 2262188"/>
              <a:gd name="connsiteX55" fmla="*/ 509587 w 1119510"/>
              <a:gd name="connsiteY55" fmla="*/ 785813 h 2262188"/>
              <a:gd name="connsiteX56" fmla="*/ 519112 w 1119510"/>
              <a:gd name="connsiteY56" fmla="*/ 800100 h 2262188"/>
              <a:gd name="connsiteX57" fmla="*/ 533400 w 1119510"/>
              <a:gd name="connsiteY57" fmla="*/ 804863 h 2262188"/>
              <a:gd name="connsiteX58" fmla="*/ 561975 w 1119510"/>
              <a:gd name="connsiteY58" fmla="*/ 823913 h 2262188"/>
              <a:gd name="connsiteX59" fmla="*/ 609600 w 1119510"/>
              <a:gd name="connsiteY59" fmla="*/ 838200 h 2262188"/>
              <a:gd name="connsiteX60" fmla="*/ 581025 w 1119510"/>
              <a:gd name="connsiteY60" fmla="*/ 852488 h 2262188"/>
              <a:gd name="connsiteX61" fmla="*/ 585787 w 1119510"/>
              <a:gd name="connsiteY61" fmla="*/ 885825 h 2262188"/>
              <a:gd name="connsiteX62" fmla="*/ 600075 w 1119510"/>
              <a:gd name="connsiteY62" fmla="*/ 890588 h 2262188"/>
              <a:gd name="connsiteX63" fmla="*/ 614362 w 1119510"/>
              <a:gd name="connsiteY63" fmla="*/ 900113 h 2262188"/>
              <a:gd name="connsiteX64" fmla="*/ 623887 w 1119510"/>
              <a:gd name="connsiteY64" fmla="*/ 928688 h 2262188"/>
              <a:gd name="connsiteX65" fmla="*/ 652462 w 1119510"/>
              <a:gd name="connsiteY65" fmla="*/ 938213 h 2262188"/>
              <a:gd name="connsiteX66" fmla="*/ 666750 w 1119510"/>
              <a:gd name="connsiteY66" fmla="*/ 942975 h 2262188"/>
              <a:gd name="connsiteX67" fmla="*/ 676275 w 1119510"/>
              <a:gd name="connsiteY67" fmla="*/ 957263 h 2262188"/>
              <a:gd name="connsiteX68" fmla="*/ 690562 w 1119510"/>
              <a:gd name="connsiteY68" fmla="*/ 966788 h 2262188"/>
              <a:gd name="connsiteX69" fmla="*/ 709612 w 1119510"/>
              <a:gd name="connsiteY69" fmla="*/ 995363 h 2262188"/>
              <a:gd name="connsiteX70" fmla="*/ 719137 w 1119510"/>
              <a:gd name="connsiteY70" fmla="*/ 1009650 h 2262188"/>
              <a:gd name="connsiteX71" fmla="*/ 733425 w 1119510"/>
              <a:gd name="connsiteY71" fmla="*/ 1019175 h 2262188"/>
              <a:gd name="connsiteX72" fmla="*/ 728662 w 1119510"/>
              <a:gd name="connsiteY72" fmla="*/ 1033463 h 2262188"/>
              <a:gd name="connsiteX73" fmla="*/ 742950 w 1119510"/>
              <a:gd name="connsiteY73" fmla="*/ 1042988 h 2262188"/>
              <a:gd name="connsiteX74" fmla="*/ 766762 w 1119510"/>
              <a:gd name="connsiteY74" fmla="*/ 1062038 h 2262188"/>
              <a:gd name="connsiteX75" fmla="*/ 804862 w 1119510"/>
              <a:gd name="connsiteY75" fmla="*/ 1119188 h 2262188"/>
              <a:gd name="connsiteX76" fmla="*/ 814387 w 1119510"/>
              <a:gd name="connsiteY76" fmla="*/ 1133475 h 2262188"/>
              <a:gd name="connsiteX77" fmla="*/ 823912 w 1119510"/>
              <a:gd name="connsiteY77" fmla="*/ 1147763 h 2262188"/>
              <a:gd name="connsiteX78" fmla="*/ 838200 w 1119510"/>
              <a:gd name="connsiteY78" fmla="*/ 1157288 h 2262188"/>
              <a:gd name="connsiteX79" fmla="*/ 857250 w 1119510"/>
              <a:gd name="connsiteY79" fmla="*/ 1185863 h 2262188"/>
              <a:gd name="connsiteX80" fmla="*/ 862012 w 1119510"/>
              <a:gd name="connsiteY80" fmla="*/ 1200150 h 2262188"/>
              <a:gd name="connsiteX81" fmla="*/ 876300 w 1119510"/>
              <a:gd name="connsiteY81" fmla="*/ 1204913 h 2262188"/>
              <a:gd name="connsiteX82" fmla="*/ 885825 w 1119510"/>
              <a:gd name="connsiteY82" fmla="*/ 1219200 h 2262188"/>
              <a:gd name="connsiteX83" fmla="*/ 900112 w 1119510"/>
              <a:gd name="connsiteY83" fmla="*/ 1247775 h 2262188"/>
              <a:gd name="connsiteX84" fmla="*/ 904875 w 1119510"/>
              <a:gd name="connsiteY84" fmla="*/ 1281113 h 2262188"/>
              <a:gd name="connsiteX85" fmla="*/ 919162 w 1119510"/>
              <a:gd name="connsiteY85" fmla="*/ 1290638 h 2262188"/>
              <a:gd name="connsiteX86" fmla="*/ 928687 w 1119510"/>
              <a:gd name="connsiteY86" fmla="*/ 1319213 h 2262188"/>
              <a:gd name="connsiteX87" fmla="*/ 952500 w 1119510"/>
              <a:gd name="connsiteY87" fmla="*/ 1323975 h 2262188"/>
              <a:gd name="connsiteX88" fmla="*/ 981075 w 1119510"/>
              <a:gd name="connsiteY88" fmla="*/ 1333500 h 2262188"/>
              <a:gd name="connsiteX89" fmla="*/ 990600 w 1119510"/>
              <a:gd name="connsiteY89" fmla="*/ 1366838 h 2262188"/>
              <a:gd name="connsiteX90" fmla="*/ 1004887 w 1119510"/>
              <a:gd name="connsiteY90" fmla="*/ 1376363 h 2262188"/>
              <a:gd name="connsiteX91" fmla="*/ 1014412 w 1119510"/>
              <a:gd name="connsiteY91" fmla="*/ 1390650 h 2262188"/>
              <a:gd name="connsiteX92" fmla="*/ 1042987 w 1119510"/>
              <a:gd name="connsiteY92" fmla="*/ 1400175 h 2262188"/>
              <a:gd name="connsiteX93" fmla="*/ 1090612 w 1119510"/>
              <a:gd name="connsiteY93" fmla="*/ 1409700 h 2262188"/>
              <a:gd name="connsiteX94" fmla="*/ 1081087 w 1119510"/>
              <a:gd name="connsiteY94" fmla="*/ 1423988 h 2262188"/>
              <a:gd name="connsiteX95" fmla="*/ 1066800 w 1119510"/>
              <a:gd name="connsiteY95" fmla="*/ 1428750 h 2262188"/>
              <a:gd name="connsiteX96" fmla="*/ 1052512 w 1119510"/>
              <a:gd name="connsiteY96" fmla="*/ 1438275 h 2262188"/>
              <a:gd name="connsiteX97" fmla="*/ 1042987 w 1119510"/>
              <a:gd name="connsiteY97" fmla="*/ 1452563 h 2262188"/>
              <a:gd name="connsiteX98" fmla="*/ 1062037 w 1119510"/>
              <a:gd name="connsiteY98" fmla="*/ 1481138 h 2262188"/>
              <a:gd name="connsiteX99" fmla="*/ 1085850 w 1119510"/>
              <a:gd name="connsiteY99" fmla="*/ 1514475 h 2262188"/>
              <a:gd name="connsiteX100" fmla="*/ 1095375 w 1119510"/>
              <a:gd name="connsiteY100" fmla="*/ 1543050 h 2262188"/>
              <a:gd name="connsiteX101" fmla="*/ 1100137 w 1119510"/>
              <a:gd name="connsiteY101" fmla="*/ 1557338 h 2262188"/>
              <a:gd name="connsiteX102" fmla="*/ 1109662 w 1119510"/>
              <a:gd name="connsiteY102" fmla="*/ 1590675 h 2262188"/>
              <a:gd name="connsiteX103" fmla="*/ 1104900 w 1119510"/>
              <a:gd name="connsiteY103" fmla="*/ 1609725 h 2262188"/>
              <a:gd name="connsiteX104" fmla="*/ 1100137 w 1119510"/>
              <a:gd name="connsiteY104" fmla="*/ 1624013 h 2262188"/>
              <a:gd name="connsiteX105" fmla="*/ 1104900 w 1119510"/>
              <a:gd name="connsiteY105" fmla="*/ 1647825 h 2262188"/>
              <a:gd name="connsiteX106" fmla="*/ 1114425 w 1119510"/>
              <a:gd name="connsiteY106" fmla="*/ 1676400 h 2262188"/>
              <a:gd name="connsiteX107" fmla="*/ 1104900 w 1119510"/>
              <a:gd name="connsiteY107" fmla="*/ 1704975 h 2262188"/>
              <a:gd name="connsiteX108" fmla="*/ 1100137 w 1119510"/>
              <a:gd name="connsiteY108" fmla="*/ 1728788 h 2262188"/>
              <a:gd name="connsiteX109" fmla="*/ 1085850 w 1119510"/>
              <a:gd name="connsiteY109" fmla="*/ 1733550 h 2262188"/>
              <a:gd name="connsiteX110" fmla="*/ 1076325 w 1119510"/>
              <a:gd name="connsiteY110" fmla="*/ 1762125 h 2262188"/>
              <a:gd name="connsiteX111" fmla="*/ 1066800 w 1119510"/>
              <a:gd name="connsiteY111" fmla="*/ 1800225 h 2262188"/>
              <a:gd name="connsiteX112" fmla="*/ 1071562 w 1119510"/>
              <a:gd name="connsiteY112" fmla="*/ 1824038 h 2262188"/>
              <a:gd name="connsiteX113" fmla="*/ 1104900 w 1119510"/>
              <a:gd name="connsiteY113" fmla="*/ 1862138 h 2262188"/>
              <a:gd name="connsiteX114" fmla="*/ 1109662 w 1119510"/>
              <a:gd name="connsiteY114" fmla="*/ 1943100 h 2262188"/>
              <a:gd name="connsiteX115" fmla="*/ 1119187 w 1119510"/>
              <a:gd name="connsiteY115" fmla="*/ 1957388 h 2262188"/>
              <a:gd name="connsiteX116" fmla="*/ 1114425 w 1119510"/>
              <a:gd name="connsiteY116" fmla="*/ 2005013 h 2262188"/>
              <a:gd name="connsiteX117" fmla="*/ 1104900 w 1119510"/>
              <a:gd name="connsiteY117" fmla="*/ 2019300 h 2262188"/>
              <a:gd name="connsiteX118" fmla="*/ 1095375 w 1119510"/>
              <a:gd name="connsiteY118" fmla="*/ 2047875 h 2262188"/>
              <a:gd name="connsiteX119" fmla="*/ 1104900 w 1119510"/>
              <a:gd name="connsiteY119" fmla="*/ 2124075 h 2262188"/>
              <a:gd name="connsiteX120" fmla="*/ 1109662 w 1119510"/>
              <a:gd name="connsiteY120" fmla="*/ 2147888 h 2262188"/>
              <a:gd name="connsiteX121" fmla="*/ 1119187 w 1119510"/>
              <a:gd name="connsiteY121" fmla="*/ 2162175 h 2262188"/>
              <a:gd name="connsiteX122" fmla="*/ 1109662 w 1119510"/>
              <a:gd name="connsiteY122" fmla="*/ 2190750 h 2262188"/>
              <a:gd name="connsiteX123" fmla="*/ 1104900 w 1119510"/>
              <a:gd name="connsiteY123" fmla="*/ 2209800 h 2262188"/>
              <a:gd name="connsiteX124" fmla="*/ 1076325 w 1119510"/>
              <a:gd name="connsiteY124" fmla="*/ 2214563 h 2262188"/>
              <a:gd name="connsiteX125" fmla="*/ 1071562 w 1119510"/>
              <a:gd name="connsiteY125" fmla="*/ 2228850 h 2262188"/>
              <a:gd name="connsiteX126" fmla="*/ 1095375 w 1119510"/>
              <a:gd name="connsiteY126" fmla="*/ 2224088 h 2262188"/>
              <a:gd name="connsiteX127" fmla="*/ 1066800 w 1119510"/>
              <a:gd name="connsiteY127" fmla="*/ 2219325 h 2262188"/>
              <a:gd name="connsiteX128" fmla="*/ 1052512 w 1119510"/>
              <a:gd name="connsiteY128" fmla="*/ 2214563 h 2262188"/>
              <a:gd name="connsiteX129" fmla="*/ 1014412 w 1119510"/>
              <a:gd name="connsiteY129" fmla="*/ 2224088 h 2262188"/>
              <a:gd name="connsiteX130" fmla="*/ 1000125 w 1119510"/>
              <a:gd name="connsiteY130" fmla="*/ 2233613 h 2262188"/>
              <a:gd name="connsiteX131" fmla="*/ 985837 w 1119510"/>
              <a:gd name="connsiteY131" fmla="*/ 2247900 h 2262188"/>
              <a:gd name="connsiteX132" fmla="*/ 952500 w 1119510"/>
              <a:gd name="connsiteY132" fmla="*/ 2262188 h 22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119510" h="2262188">
                <a:moveTo>
                  <a:pt x="0" y="0"/>
                </a:moveTo>
                <a:cubicBezTo>
                  <a:pt x="3455" y="8638"/>
                  <a:pt x="10270" y="30417"/>
                  <a:pt x="19050" y="38100"/>
                </a:cubicBezTo>
                <a:cubicBezTo>
                  <a:pt x="27665" y="45638"/>
                  <a:pt x="47625" y="57150"/>
                  <a:pt x="47625" y="57150"/>
                </a:cubicBezTo>
                <a:cubicBezTo>
                  <a:pt x="49212" y="61913"/>
                  <a:pt x="49949" y="67050"/>
                  <a:pt x="52387" y="71438"/>
                </a:cubicBezTo>
                <a:cubicBezTo>
                  <a:pt x="57946" y="81445"/>
                  <a:pt x="71437" y="100013"/>
                  <a:pt x="71437" y="100013"/>
                </a:cubicBezTo>
                <a:cubicBezTo>
                  <a:pt x="73025" y="106363"/>
                  <a:pt x="73273" y="113209"/>
                  <a:pt x="76200" y="119063"/>
                </a:cubicBezTo>
                <a:cubicBezTo>
                  <a:pt x="81320" y="129302"/>
                  <a:pt x="95250" y="147638"/>
                  <a:pt x="95250" y="147638"/>
                </a:cubicBezTo>
                <a:cubicBezTo>
                  <a:pt x="111125" y="146050"/>
                  <a:pt x="126968" y="141651"/>
                  <a:pt x="142875" y="142875"/>
                </a:cubicBezTo>
                <a:cubicBezTo>
                  <a:pt x="148582" y="143314"/>
                  <a:pt x="156040" y="146787"/>
                  <a:pt x="157162" y="152400"/>
                </a:cubicBezTo>
                <a:cubicBezTo>
                  <a:pt x="158284" y="158013"/>
                  <a:pt x="150812" y="161925"/>
                  <a:pt x="147637" y="166688"/>
                </a:cubicBezTo>
                <a:cubicBezTo>
                  <a:pt x="136042" y="201473"/>
                  <a:pt x="140547" y="185522"/>
                  <a:pt x="133350" y="214313"/>
                </a:cubicBezTo>
                <a:cubicBezTo>
                  <a:pt x="134717" y="227981"/>
                  <a:pt x="134292" y="259059"/>
                  <a:pt x="142875" y="276225"/>
                </a:cubicBezTo>
                <a:cubicBezTo>
                  <a:pt x="145435" y="281345"/>
                  <a:pt x="148353" y="286465"/>
                  <a:pt x="152400" y="290513"/>
                </a:cubicBezTo>
                <a:cubicBezTo>
                  <a:pt x="156447" y="294560"/>
                  <a:pt x="161925" y="296863"/>
                  <a:pt x="166687" y="300038"/>
                </a:cubicBezTo>
                <a:cubicBezTo>
                  <a:pt x="175759" y="327251"/>
                  <a:pt x="163966" y="304574"/>
                  <a:pt x="185737" y="319088"/>
                </a:cubicBezTo>
                <a:cubicBezTo>
                  <a:pt x="221411" y="342871"/>
                  <a:pt x="180341" y="326813"/>
                  <a:pt x="214312" y="338138"/>
                </a:cubicBezTo>
                <a:cubicBezTo>
                  <a:pt x="217487" y="342900"/>
                  <a:pt x="219368" y="348849"/>
                  <a:pt x="223837" y="352425"/>
                </a:cubicBezTo>
                <a:cubicBezTo>
                  <a:pt x="227040" y="354988"/>
                  <a:pt x="255802" y="361538"/>
                  <a:pt x="257175" y="361950"/>
                </a:cubicBezTo>
                <a:cubicBezTo>
                  <a:pt x="266792" y="364835"/>
                  <a:pt x="276225" y="368300"/>
                  <a:pt x="285750" y="371475"/>
                </a:cubicBezTo>
                <a:lnTo>
                  <a:pt x="300037" y="376238"/>
                </a:lnTo>
                <a:cubicBezTo>
                  <a:pt x="309562" y="369888"/>
                  <a:pt x="324992" y="368048"/>
                  <a:pt x="328612" y="357188"/>
                </a:cubicBezTo>
                <a:cubicBezTo>
                  <a:pt x="332985" y="344069"/>
                  <a:pt x="331706" y="338162"/>
                  <a:pt x="347662" y="333375"/>
                </a:cubicBezTo>
                <a:cubicBezTo>
                  <a:pt x="358414" y="330149"/>
                  <a:pt x="369887" y="330200"/>
                  <a:pt x="381000" y="328613"/>
                </a:cubicBezTo>
                <a:cubicBezTo>
                  <a:pt x="385762" y="327025"/>
                  <a:pt x="390267" y="323850"/>
                  <a:pt x="395287" y="323850"/>
                </a:cubicBezTo>
                <a:cubicBezTo>
                  <a:pt x="415109" y="323850"/>
                  <a:pt x="413072" y="330362"/>
                  <a:pt x="428625" y="338138"/>
                </a:cubicBezTo>
                <a:cubicBezTo>
                  <a:pt x="433115" y="340383"/>
                  <a:pt x="438150" y="341313"/>
                  <a:pt x="442912" y="342900"/>
                </a:cubicBezTo>
                <a:cubicBezTo>
                  <a:pt x="446087" y="347663"/>
                  <a:pt x="447967" y="353612"/>
                  <a:pt x="452437" y="357188"/>
                </a:cubicBezTo>
                <a:cubicBezTo>
                  <a:pt x="485300" y="383478"/>
                  <a:pt x="448953" y="335290"/>
                  <a:pt x="476250" y="376238"/>
                </a:cubicBezTo>
                <a:cubicBezTo>
                  <a:pt x="477837" y="381000"/>
                  <a:pt x="482876" y="385864"/>
                  <a:pt x="481012" y="390525"/>
                </a:cubicBezTo>
                <a:cubicBezTo>
                  <a:pt x="478886" y="395839"/>
                  <a:pt x="471122" y="396386"/>
                  <a:pt x="466725" y="400050"/>
                </a:cubicBezTo>
                <a:cubicBezTo>
                  <a:pt x="452974" y="411510"/>
                  <a:pt x="452278" y="414577"/>
                  <a:pt x="442912" y="428625"/>
                </a:cubicBezTo>
                <a:cubicBezTo>
                  <a:pt x="447675" y="430213"/>
                  <a:pt x="452299" y="432299"/>
                  <a:pt x="457200" y="433388"/>
                </a:cubicBezTo>
                <a:cubicBezTo>
                  <a:pt x="466626" y="435483"/>
                  <a:pt x="477138" y="433832"/>
                  <a:pt x="485775" y="438150"/>
                </a:cubicBezTo>
                <a:cubicBezTo>
                  <a:pt x="490895" y="440710"/>
                  <a:pt x="492125" y="447675"/>
                  <a:pt x="495300" y="452438"/>
                </a:cubicBezTo>
                <a:cubicBezTo>
                  <a:pt x="496887" y="463550"/>
                  <a:pt x="490984" y="479173"/>
                  <a:pt x="500062" y="485775"/>
                </a:cubicBezTo>
                <a:cubicBezTo>
                  <a:pt x="512965" y="495159"/>
                  <a:pt x="532552" y="485493"/>
                  <a:pt x="547687" y="490538"/>
                </a:cubicBezTo>
                <a:cubicBezTo>
                  <a:pt x="553117" y="492348"/>
                  <a:pt x="554037" y="500063"/>
                  <a:pt x="557212" y="504825"/>
                </a:cubicBezTo>
                <a:cubicBezTo>
                  <a:pt x="544045" y="544332"/>
                  <a:pt x="566147" y="482193"/>
                  <a:pt x="533400" y="547688"/>
                </a:cubicBezTo>
                <a:cubicBezTo>
                  <a:pt x="530225" y="554038"/>
                  <a:pt x="526672" y="560213"/>
                  <a:pt x="523875" y="566738"/>
                </a:cubicBezTo>
                <a:cubicBezTo>
                  <a:pt x="521897" y="571352"/>
                  <a:pt x="522248" y="577105"/>
                  <a:pt x="519112" y="581025"/>
                </a:cubicBezTo>
                <a:cubicBezTo>
                  <a:pt x="515536" y="585494"/>
                  <a:pt x="509587" y="587375"/>
                  <a:pt x="504825" y="590550"/>
                </a:cubicBezTo>
                <a:cubicBezTo>
                  <a:pt x="497511" y="601522"/>
                  <a:pt x="496349" y="609600"/>
                  <a:pt x="481012" y="609600"/>
                </a:cubicBezTo>
                <a:cubicBezTo>
                  <a:pt x="475992" y="609600"/>
                  <a:pt x="471487" y="606425"/>
                  <a:pt x="466725" y="604838"/>
                </a:cubicBezTo>
                <a:cubicBezTo>
                  <a:pt x="423560" y="576062"/>
                  <a:pt x="449551" y="584752"/>
                  <a:pt x="385762" y="590550"/>
                </a:cubicBezTo>
                <a:cubicBezTo>
                  <a:pt x="382587" y="595313"/>
                  <a:pt x="376947" y="599158"/>
                  <a:pt x="376237" y="604838"/>
                </a:cubicBezTo>
                <a:cubicBezTo>
                  <a:pt x="375193" y="613194"/>
                  <a:pt x="382653" y="633610"/>
                  <a:pt x="385762" y="642938"/>
                </a:cubicBezTo>
                <a:cubicBezTo>
                  <a:pt x="381000" y="646113"/>
                  <a:pt x="376834" y="650453"/>
                  <a:pt x="371475" y="652463"/>
                </a:cubicBezTo>
                <a:cubicBezTo>
                  <a:pt x="363896" y="655305"/>
                  <a:pt x="354690" y="653209"/>
                  <a:pt x="347662" y="657225"/>
                </a:cubicBezTo>
                <a:cubicBezTo>
                  <a:pt x="342692" y="660065"/>
                  <a:pt x="341312" y="666750"/>
                  <a:pt x="338137" y="671513"/>
                </a:cubicBezTo>
                <a:cubicBezTo>
                  <a:pt x="339725" y="676275"/>
                  <a:pt x="339350" y="682250"/>
                  <a:pt x="342900" y="685800"/>
                </a:cubicBezTo>
                <a:cubicBezTo>
                  <a:pt x="361801" y="704700"/>
                  <a:pt x="369015" y="704235"/>
                  <a:pt x="390525" y="709613"/>
                </a:cubicBezTo>
                <a:cubicBezTo>
                  <a:pt x="423277" y="731448"/>
                  <a:pt x="408240" y="725043"/>
                  <a:pt x="433387" y="733425"/>
                </a:cubicBezTo>
                <a:cubicBezTo>
                  <a:pt x="438150" y="736600"/>
                  <a:pt x="442555" y="740390"/>
                  <a:pt x="447675" y="742950"/>
                </a:cubicBezTo>
                <a:cubicBezTo>
                  <a:pt x="452165" y="745195"/>
                  <a:pt x="458042" y="744577"/>
                  <a:pt x="461962" y="747713"/>
                </a:cubicBezTo>
                <a:cubicBezTo>
                  <a:pt x="492735" y="772332"/>
                  <a:pt x="449863" y="754791"/>
                  <a:pt x="485775" y="766763"/>
                </a:cubicBezTo>
                <a:cubicBezTo>
                  <a:pt x="495882" y="797086"/>
                  <a:pt x="481396" y="767019"/>
                  <a:pt x="509587" y="785813"/>
                </a:cubicBezTo>
                <a:cubicBezTo>
                  <a:pt x="514349" y="788988"/>
                  <a:pt x="514643" y="796524"/>
                  <a:pt x="519112" y="800100"/>
                </a:cubicBezTo>
                <a:cubicBezTo>
                  <a:pt x="523032" y="803236"/>
                  <a:pt x="529011" y="802425"/>
                  <a:pt x="533400" y="804863"/>
                </a:cubicBezTo>
                <a:cubicBezTo>
                  <a:pt x="543407" y="810422"/>
                  <a:pt x="551115" y="820293"/>
                  <a:pt x="561975" y="823913"/>
                </a:cubicBezTo>
                <a:cubicBezTo>
                  <a:pt x="596760" y="835508"/>
                  <a:pt x="580809" y="831003"/>
                  <a:pt x="609600" y="838200"/>
                </a:cubicBezTo>
                <a:cubicBezTo>
                  <a:pt x="604782" y="839806"/>
                  <a:pt x="582502" y="845841"/>
                  <a:pt x="581025" y="852488"/>
                </a:cubicBezTo>
                <a:cubicBezTo>
                  <a:pt x="578590" y="863446"/>
                  <a:pt x="580767" y="875785"/>
                  <a:pt x="585787" y="885825"/>
                </a:cubicBezTo>
                <a:cubicBezTo>
                  <a:pt x="588032" y="890315"/>
                  <a:pt x="595585" y="888343"/>
                  <a:pt x="600075" y="890588"/>
                </a:cubicBezTo>
                <a:cubicBezTo>
                  <a:pt x="605194" y="893148"/>
                  <a:pt x="609600" y="896938"/>
                  <a:pt x="614362" y="900113"/>
                </a:cubicBezTo>
                <a:cubicBezTo>
                  <a:pt x="617537" y="909638"/>
                  <a:pt x="614362" y="925513"/>
                  <a:pt x="623887" y="928688"/>
                </a:cubicBezTo>
                <a:lnTo>
                  <a:pt x="652462" y="938213"/>
                </a:lnTo>
                <a:lnTo>
                  <a:pt x="666750" y="942975"/>
                </a:lnTo>
                <a:cubicBezTo>
                  <a:pt x="669925" y="947738"/>
                  <a:pt x="672228" y="953215"/>
                  <a:pt x="676275" y="957263"/>
                </a:cubicBezTo>
                <a:cubicBezTo>
                  <a:pt x="680322" y="961310"/>
                  <a:pt x="686793" y="962480"/>
                  <a:pt x="690562" y="966788"/>
                </a:cubicBezTo>
                <a:cubicBezTo>
                  <a:pt x="698100" y="975403"/>
                  <a:pt x="703262" y="985838"/>
                  <a:pt x="709612" y="995363"/>
                </a:cubicBezTo>
                <a:cubicBezTo>
                  <a:pt x="712787" y="1000125"/>
                  <a:pt x="714375" y="1006475"/>
                  <a:pt x="719137" y="1009650"/>
                </a:cubicBezTo>
                <a:lnTo>
                  <a:pt x="733425" y="1019175"/>
                </a:lnTo>
                <a:cubicBezTo>
                  <a:pt x="731837" y="1023938"/>
                  <a:pt x="726798" y="1028802"/>
                  <a:pt x="728662" y="1033463"/>
                </a:cubicBezTo>
                <a:cubicBezTo>
                  <a:pt x="730788" y="1038778"/>
                  <a:pt x="738902" y="1038941"/>
                  <a:pt x="742950" y="1042988"/>
                </a:cubicBezTo>
                <a:cubicBezTo>
                  <a:pt x="764493" y="1064530"/>
                  <a:pt x="738947" y="1052765"/>
                  <a:pt x="766762" y="1062038"/>
                </a:cubicBezTo>
                <a:lnTo>
                  <a:pt x="804862" y="1119188"/>
                </a:lnTo>
                <a:lnTo>
                  <a:pt x="814387" y="1133475"/>
                </a:lnTo>
                <a:cubicBezTo>
                  <a:pt x="817562" y="1138238"/>
                  <a:pt x="819149" y="1144588"/>
                  <a:pt x="823912" y="1147763"/>
                </a:cubicBezTo>
                <a:lnTo>
                  <a:pt x="838200" y="1157288"/>
                </a:lnTo>
                <a:cubicBezTo>
                  <a:pt x="844550" y="1166813"/>
                  <a:pt x="853630" y="1175003"/>
                  <a:pt x="857250" y="1185863"/>
                </a:cubicBezTo>
                <a:cubicBezTo>
                  <a:pt x="858837" y="1190625"/>
                  <a:pt x="858462" y="1196600"/>
                  <a:pt x="862012" y="1200150"/>
                </a:cubicBezTo>
                <a:cubicBezTo>
                  <a:pt x="865562" y="1203700"/>
                  <a:pt x="871537" y="1203325"/>
                  <a:pt x="876300" y="1204913"/>
                </a:cubicBezTo>
                <a:cubicBezTo>
                  <a:pt x="879475" y="1209675"/>
                  <a:pt x="883265" y="1214081"/>
                  <a:pt x="885825" y="1219200"/>
                </a:cubicBezTo>
                <a:cubicBezTo>
                  <a:pt x="905542" y="1258635"/>
                  <a:pt x="872815" y="1206832"/>
                  <a:pt x="900112" y="1247775"/>
                </a:cubicBezTo>
                <a:cubicBezTo>
                  <a:pt x="901700" y="1258888"/>
                  <a:pt x="900316" y="1270855"/>
                  <a:pt x="904875" y="1281113"/>
                </a:cubicBezTo>
                <a:cubicBezTo>
                  <a:pt x="907200" y="1286343"/>
                  <a:pt x="916129" y="1285784"/>
                  <a:pt x="919162" y="1290638"/>
                </a:cubicBezTo>
                <a:cubicBezTo>
                  <a:pt x="924483" y="1299152"/>
                  <a:pt x="918842" y="1317244"/>
                  <a:pt x="928687" y="1319213"/>
                </a:cubicBezTo>
                <a:cubicBezTo>
                  <a:pt x="936625" y="1320800"/>
                  <a:pt x="944690" y="1321845"/>
                  <a:pt x="952500" y="1323975"/>
                </a:cubicBezTo>
                <a:cubicBezTo>
                  <a:pt x="962186" y="1326617"/>
                  <a:pt x="981075" y="1333500"/>
                  <a:pt x="981075" y="1333500"/>
                </a:cubicBezTo>
                <a:cubicBezTo>
                  <a:pt x="981387" y="1334748"/>
                  <a:pt x="988114" y="1363731"/>
                  <a:pt x="990600" y="1366838"/>
                </a:cubicBezTo>
                <a:cubicBezTo>
                  <a:pt x="994176" y="1371307"/>
                  <a:pt x="1000125" y="1373188"/>
                  <a:pt x="1004887" y="1376363"/>
                </a:cubicBezTo>
                <a:cubicBezTo>
                  <a:pt x="1008062" y="1381125"/>
                  <a:pt x="1009558" y="1387617"/>
                  <a:pt x="1014412" y="1390650"/>
                </a:cubicBezTo>
                <a:cubicBezTo>
                  <a:pt x="1022926" y="1395971"/>
                  <a:pt x="1033247" y="1397740"/>
                  <a:pt x="1042987" y="1400175"/>
                </a:cubicBezTo>
                <a:cubicBezTo>
                  <a:pt x="1071405" y="1407280"/>
                  <a:pt x="1055581" y="1403862"/>
                  <a:pt x="1090612" y="1409700"/>
                </a:cubicBezTo>
                <a:cubicBezTo>
                  <a:pt x="1087437" y="1414463"/>
                  <a:pt x="1085557" y="1420412"/>
                  <a:pt x="1081087" y="1423988"/>
                </a:cubicBezTo>
                <a:cubicBezTo>
                  <a:pt x="1077167" y="1427124"/>
                  <a:pt x="1071290" y="1426505"/>
                  <a:pt x="1066800" y="1428750"/>
                </a:cubicBezTo>
                <a:cubicBezTo>
                  <a:pt x="1061680" y="1431310"/>
                  <a:pt x="1057275" y="1435100"/>
                  <a:pt x="1052512" y="1438275"/>
                </a:cubicBezTo>
                <a:cubicBezTo>
                  <a:pt x="1049337" y="1443038"/>
                  <a:pt x="1043928" y="1446917"/>
                  <a:pt x="1042987" y="1452563"/>
                </a:cubicBezTo>
                <a:cubicBezTo>
                  <a:pt x="1040779" y="1465814"/>
                  <a:pt x="1056412" y="1473262"/>
                  <a:pt x="1062037" y="1481138"/>
                </a:cubicBezTo>
                <a:cubicBezTo>
                  <a:pt x="1093372" y="1525009"/>
                  <a:pt x="1048708" y="1477336"/>
                  <a:pt x="1085850" y="1514475"/>
                </a:cubicBezTo>
                <a:lnTo>
                  <a:pt x="1095375" y="1543050"/>
                </a:lnTo>
                <a:cubicBezTo>
                  <a:pt x="1096962" y="1547813"/>
                  <a:pt x="1098919" y="1552468"/>
                  <a:pt x="1100137" y="1557338"/>
                </a:cubicBezTo>
                <a:cubicBezTo>
                  <a:pt x="1106118" y="1581258"/>
                  <a:pt x="1102830" y="1570178"/>
                  <a:pt x="1109662" y="1590675"/>
                </a:cubicBezTo>
                <a:cubicBezTo>
                  <a:pt x="1108075" y="1597025"/>
                  <a:pt x="1106698" y="1603431"/>
                  <a:pt x="1104900" y="1609725"/>
                </a:cubicBezTo>
                <a:cubicBezTo>
                  <a:pt x="1103521" y="1614552"/>
                  <a:pt x="1100137" y="1618993"/>
                  <a:pt x="1100137" y="1624013"/>
                </a:cubicBezTo>
                <a:cubicBezTo>
                  <a:pt x="1100137" y="1632108"/>
                  <a:pt x="1102770" y="1640016"/>
                  <a:pt x="1104900" y="1647825"/>
                </a:cubicBezTo>
                <a:cubicBezTo>
                  <a:pt x="1107542" y="1657511"/>
                  <a:pt x="1114425" y="1676400"/>
                  <a:pt x="1114425" y="1676400"/>
                </a:cubicBezTo>
                <a:cubicBezTo>
                  <a:pt x="1111250" y="1685925"/>
                  <a:pt x="1106869" y="1695130"/>
                  <a:pt x="1104900" y="1704975"/>
                </a:cubicBezTo>
                <a:cubicBezTo>
                  <a:pt x="1103312" y="1712913"/>
                  <a:pt x="1104627" y="1722053"/>
                  <a:pt x="1100137" y="1728788"/>
                </a:cubicBezTo>
                <a:cubicBezTo>
                  <a:pt x="1097352" y="1732965"/>
                  <a:pt x="1090612" y="1731963"/>
                  <a:pt x="1085850" y="1733550"/>
                </a:cubicBezTo>
                <a:cubicBezTo>
                  <a:pt x="1082675" y="1743075"/>
                  <a:pt x="1078294" y="1752280"/>
                  <a:pt x="1076325" y="1762125"/>
                </a:cubicBezTo>
                <a:cubicBezTo>
                  <a:pt x="1070577" y="1790860"/>
                  <a:pt x="1074122" y="1778258"/>
                  <a:pt x="1066800" y="1800225"/>
                </a:cubicBezTo>
                <a:cubicBezTo>
                  <a:pt x="1068387" y="1808163"/>
                  <a:pt x="1068212" y="1816669"/>
                  <a:pt x="1071562" y="1824038"/>
                </a:cubicBezTo>
                <a:cubicBezTo>
                  <a:pt x="1083640" y="1850611"/>
                  <a:pt x="1086160" y="1849645"/>
                  <a:pt x="1104900" y="1862138"/>
                </a:cubicBezTo>
                <a:cubicBezTo>
                  <a:pt x="1106487" y="1889125"/>
                  <a:pt x="1105652" y="1916365"/>
                  <a:pt x="1109662" y="1943100"/>
                </a:cubicBezTo>
                <a:cubicBezTo>
                  <a:pt x="1110511" y="1948761"/>
                  <a:pt x="1118748" y="1951681"/>
                  <a:pt x="1119187" y="1957388"/>
                </a:cubicBezTo>
                <a:cubicBezTo>
                  <a:pt x="1120411" y="1973295"/>
                  <a:pt x="1118012" y="1989467"/>
                  <a:pt x="1114425" y="2005013"/>
                </a:cubicBezTo>
                <a:cubicBezTo>
                  <a:pt x="1113138" y="2010590"/>
                  <a:pt x="1107225" y="2014070"/>
                  <a:pt x="1104900" y="2019300"/>
                </a:cubicBezTo>
                <a:cubicBezTo>
                  <a:pt x="1100822" y="2028475"/>
                  <a:pt x="1095375" y="2047875"/>
                  <a:pt x="1095375" y="2047875"/>
                </a:cubicBezTo>
                <a:cubicBezTo>
                  <a:pt x="1098479" y="2075812"/>
                  <a:pt x="1100366" y="2096874"/>
                  <a:pt x="1104900" y="2124075"/>
                </a:cubicBezTo>
                <a:cubicBezTo>
                  <a:pt x="1106231" y="2132060"/>
                  <a:pt x="1106820" y="2140309"/>
                  <a:pt x="1109662" y="2147888"/>
                </a:cubicBezTo>
                <a:cubicBezTo>
                  <a:pt x="1111672" y="2153247"/>
                  <a:pt x="1116012" y="2157413"/>
                  <a:pt x="1119187" y="2162175"/>
                </a:cubicBezTo>
                <a:cubicBezTo>
                  <a:pt x="1116012" y="2171700"/>
                  <a:pt x="1112097" y="2181009"/>
                  <a:pt x="1109662" y="2190750"/>
                </a:cubicBezTo>
                <a:cubicBezTo>
                  <a:pt x="1108075" y="2197100"/>
                  <a:pt x="1110226" y="2205995"/>
                  <a:pt x="1104900" y="2209800"/>
                </a:cubicBezTo>
                <a:cubicBezTo>
                  <a:pt x="1097042" y="2215413"/>
                  <a:pt x="1085850" y="2212975"/>
                  <a:pt x="1076325" y="2214563"/>
                </a:cubicBezTo>
                <a:cubicBezTo>
                  <a:pt x="1074737" y="2219325"/>
                  <a:pt x="1067072" y="2226605"/>
                  <a:pt x="1071562" y="2228850"/>
                </a:cubicBezTo>
                <a:cubicBezTo>
                  <a:pt x="1078802" y="2232470"/>
                  <a:pt x="1098995" y="2231328"/>
                  <a:pt x="1095375" y="2224088"/>
                </a:cubicBezTo>
                <a:cubicBezTo>
                  <a:pt x="1091057" y="2215451"/>
                  <a:pt x="1076226" y="2221420"/>
                  <a:pt x="1066800" y="2219325"/>
                </a:cubicBezTo>
                <a:cubicBezTo>
                  <a:pt x="1061899" y="2218236"/>
                  <a:pt x="1057275" y="2216150"/>
                  <a:pt x="1052512" y="2214563"/>
                </a:cubicBezTo>
                <a:cubicBezTo>
                  <a:pt x="1043451" y="2216375"/>
                  <a:pt x="1024177" y="2219205"/>
                  <a:pt x="1014412" y="2224088"/>
                </a:cubicBezTo>
                <a:cubicBezTo>
                  <a:pt x="1009293" y="2226648"/>
                  <a:pt x="1004522" y="2229949"/>
                  <a:pt x="1000125" y="2233613"/>
                </a:cubicBezTo>
                <a:cubicBezTo>
                  <a:pt x="994951" y="2237925"/>
                  <a:pt x="991725" y="2244629"/>
                  <a:pt x="985837" y="2247900"/>
                </a:cubicBezTo>
                <a:cubicBezTo>
                  <a:pt x="939789" y="2273481"/>
                  <a:pt x="967792" y="2246893"/>
                  <a:pt x="952500" y="2262188"/>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5929313" y="3895725"/>
            <a:ext cx="519112" cy="371475"/>
          </a:xfrm>
          <a:custGeom>
            <a:avLst/>
            <a:gdLst>
              <a:gd name="connsiteX0" fmla="*/ 0 w 519112"/>
              <a:gd name="connsiteY0" fmla="*/ 371475 h 371475"/>
              <a:gd name="connsiteX1" fmla="*/ 4762 w 519112"/>
              <a:gd name="connsiteY1" fmla="*/ 347663 h 371475"/>
              <a:gd name="connsiteX2" fmla="*/ 9525 w 519112"/>
              <a:gd name="connsiteY2" fmla="*/ 333375 h 371475"/>
              <a:gd name="connsiteX3" fmla="*/ 23812 w 519112"/>
              <a:gd name="connsiteY3" fmla="*/ 338138 h 371475"/>
              <a:gd name="connsiteX4" fmla="*/ 100012 w 519112"/>
              <a:gd name="connsiteY4" fmla="*/ 333375 h 371475"/>
              <a:gd name="connsiteX5" fmla="*/ 104775 w 519112"/>
              <a:gd name="connsiteY5" fmla="*/ 319088 h 371475"/>
              <a:gd name="connsiteX6" fmla="*/ 119062 w 519112"/>
              <a:gd name="connsiteY6" fmla="*/ 309563 h 371475"/>
              <a:gd name="connsiteX7" fmla="*/ 123825 w 519112"/>
              <a:gd name="connsiteY7" fmla="*/ 295275 h 371475"/>
              <a:gd name="connsiteX8" fmla="*/ 128587 w 519112"/>
              <a:gd name="connsiteY8" fmla="*/ 257175 h 371475"/>
              <a:gd name="connsiteX9" fmla="*/ 142875 w 519112"/>
              <a:gd name="connsiteY9" fmla="*/ 252413 h 371475"/>
              <a:gd name="connsiteX10" fmla="*/ 185737 w 519112"/>
              <a:gd name="connsiteY10" fmla="*/ 257175 h 371475"/>
              <a:gd name="connsiteX11" fmla="*/ 261937 w 519112"/>
              <a:gd name="connsiteY11" fmla="*/ 247650 h 371475"/>
              <a:gd name="connsiteX12" fmla="*/ 304800 w 519112"/>
              <a:gd name="connsiteY12" fmla="*/ 252413 h 371475"/>
              <a:gd name="connsiteX13" fmla="*/ 314325 w 519112"/>
              <a:gd name="connsiteY13" fmla="*/ 266700 h 371475"/>
              <a:gd name="connsiteX14" fmla="*/ 323850 w 519112"/>
              <a:gd name="connsiteY14" fmla="*/ 295275 h 371475"/>
              <a:gd name="connsiteX15" fmla="*/ 338137 w 519112"/>
              <a:gd name="connsiteY15" fmla="*/ 304800 h 371475"/>
              <a:gd name="connsiteX16" fmla="*/ 371475 w 519112"/>
              <a:gd name="connsiteY16" fmla="*/ 300038 h 371475"/>
              <a:gd name="connsiteX17" fmla="*/ 366712 w 519112"/>
              <a:gd name="connsiteY17" fmla="*/ 280988 h 371475"/>
              <a:gd name="connsiteX18" fmla="*/ 371475 w 519112"/>
              <a:gd name="connsiteY18" fmla="*/ 238125 h 371475"/>
              <a:gd name="connsiteX19" fmla="*/ 366712 w 519112"/>
              <a:gd name="connsiteY19" fmla="*/ 204788 h 371475"/>
              <a:gd name="connsiteX20" fmla="*/ 338137 w 519112"/>
              <a:gd name="connsiteY20" fmla="*/ 185738 h 371475"/>
              <a:gd name="connsiteX21" fmla="*/ 323850 w 519112"/>
              <a:gd name="connsiteY21" fmla="*/ 180975 h 371475"/>
              <a:gd name="connsiteX22" fmla="*/ 319087 w 519112"/>
              <a:gd name="connsiteY22" fmla="*/ 166688 h 371475"/>
              <a:gd name="connsiteX23" fmla="*/ 314325 w 519112"/>
              <a:gd name="connsiteY23" fmla="*/ 119063 h 371475"/>
              <a:gd name="connsiteX24" fmla="*/ 300037 w 519112"/>
              <a:gd name="connsiteY24" fmla="*/ 114300 h 371475"/>
              <a:gd name="connsiteX25" fmla="*/ 314325 w 519112"/>
              <a:gd name="connsiteY25" fmla="*/ 104775 h 371475"/>
              <a:gd name="connsiteX26" fmla="*/ 328612 w 519112"/>
              <a:gd name="connsiteY26" fmla="*/ 100013 h 371475"/>
              <a:gd name="connsiteX27" fmla="*/ 333375 w 519112"/>
              <a:gd name="connsiteY27" fmla="*/ 85725 h 371475"/>
              <a:gd name="connsiteX28" fmla="*/ 347662 w 519112"/>
              <a:gd name="connsiteY28" fmla="*/ 76200 h 371475"/>
              <a:gd name="connsiteX29" fmla="*/ 414337 w 519112"/>
              <a:gd name="connsiteY29" fmla="*/ 76200 h 371475"/>
              <a:gd name="connsiteX30" fmla="*/ 438150 w 519112"/>
              <a:gd name="connsiteY30" fmla="*/ 47625 h 371475"/>
              <a:gd name="connsiteX31" fmla="*/ 428625 w 519112"/>
              <a:gd name="connsiteY31" fmla="*/ 33338 h 371475"/>
              <a:gd name="connsiteX32" fmla="*/ 457200 w 519112"/>
              <a:gd name="connsiteY32" fmla="*/ 33338 h 371475"/>
              <a:gd name="connsiteX33" fmla="*/ 481012 w 519112"/>
              <a:gd name="connsiteY33" fmla="*/ 28575 h 371475"/>
              <a:gd name="connsiteX34" fmla="*/ 509587 w 519112"/>
              <a:gd name="connsiteY34" fmla="*/ 19050 h 371475"/>
              <a:gd name="connsiteX35" fmla="*/ 519112 w 519112"/>
              <a:gd name="connsiteY3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9112" h="371475">
                <a:moveTo>
                  <a:pt x="0" y="371475"/>
                </a:moveTo>
                <a:cubicBezTo>
                  <a:pt x="1587" y="363538"/>
                  <a:pt x="2799" y="355516"/>
                  <a:pt x="4762" y="347663"/>
                </a:cubicBezTo>
                <a:cubicBezTo>
                  <a:pt x="5980" y="342793"/>
                  <a:pt x="5035" y="335620"/>
                  <a:pt x="9525" y="333375"/>
                </a:cubicBezTo>
                <a:cubicBezTo>
                  <a:pt x="14015" y="331130"/>
                  <a:pt x="19050" y="336550"/>
                  <a:pt x="23812" y="338138"/>
                </a:cubicBezTo>
                <a:cubicBezTo>
                  <a:pt x="49212" y="336550"/>
                  <a:pt x="75239" y="339204"/>
                  <a:pt x="100012" y="333375"/>
                </a:cubicBezTo>
                <a:cubicBezTo>
                  <a:pt x="104899" y="332225"/>
                  <a:pt x="101639" y="323008"/>
                  <a:pt x="104775" y="319088"/>
                </a:cubicBezTo>
                <a:cubicBezTo>
                  <a:pt x="108351" y="314619"/>
                  <a:pt x="114300" y="312738"/>
                  <a:pt x="119062" y="309563"/>
                </a:cubicBezTo>
                <a:cubicBezTo>
                  <a:pt x="120650" y="304800"/>
                  <a:pt x="122927" y="300214"/>
                  <a:pt x="123825" y="295275"/>
                </a:cubicBezTo>
                <a:cubicBezTo>
                  <a:pt x="126115" y="282683"/>
                  <a:pt x="123389" y="268871"/>
                  <a:pt x="128587" y="257175"/>
                </a:cubicBezTo>
                <a:cubicBezTo>
                  <a:pt x="130626" y="252587"/>
                  <a:pt x="138112" y="254000"/>
                  <a:pt x="142875" y="252413"/>
                </a:cubicBezTo>
                <a:cubicBezTo>
                  <a:pt x="157162" y="254000"/>
                  <a:pt x="171362" y="257175"/>
                  <a:pt x="185737" y="257175"/>
                </a:cubicBezTo>
                <a:cubicBezTo>
                  <a:pt x="237216" y="257175"/>
                  <a:pt x="231758" y="257711"/>
                  <a:pt x="261937" y="247650"/>
                </a:cubicBezTo>
                <a:cubicBezTo>
                  <a:pt x="276225" y="249238"/>
                  <a:pt x="291290" y="247500"/>
                  <a:pt x="304800" y="252413"/>
                </a:cubicBezTo>
                <a:cubicBezTo>
                  <a:pt x="310179" y="254369"/>
                  <a:pt x="312000" y="261470"/>
                  <a:pt x="314325" y="266700"/>
                </a:cubicBezTo>
                <a:cubicBezTo>
                  <a:pt x="318403" y="275875"/>
                  <a:pt x="315496" y="289706"/>
                  <a:pt x="323850" y="295275"/>
                </a:cubicBezTo>
                <a:lnTo>
                  <a:pt x="338137" y="304800"/>
                </a:lnTo>
                <a:cubicBezTo>
                  <a:pt x="349250" y="303213"/>
                  <a:pt x="362851" y="307224"/>
                  <a:pt x="371475" y="300038"/>
                </a:cubicBezTo>
                <a:cubicBezTo>
                  <a:pt x="376503" y="295848"/>
                  <a:pt x="366712" y="287533"/>
                  <a:pt x="366712" y="280988"/>
                </a:cubicBezTo>
                <a:cubicBezTo>
                  <a:pt x="366712" y="266612"/>
                  <a:pt x="369887" y="252413"/>
                  <a:pt x="371475" y="238125"/>
                </a:cubicBezTo>
                <a:cubicBezTo>
                  <a:pt x="369887" y="227013"/>
                  <a:pt x="369938" y="215540"/>
                  <a:pt x="366712" y="204788"/>
                </a:cubicBezTo>
                <a:cubicBezTo>
                  <a:pt x="361218" y="186474"/>
                  <a:pt x="353979" y="190264"/>
                  <a:pt x="338137" y="185738"/>
                </a:cubicBezTo>
                <a:cubicBezTo>
                  <a:pt x="333310" y="184359"/>
                  <a:pt x="328612" y="182563"/>
                  <a:pt x="323850" y="180975"/>
                </a:cubicBezTo>
                <a:cubicBezTo>
                  <a:pt x="322262" y="176213"/>
                  <a:pt x="319850" y="171650"/>
                  <a:pt x="319087" y="166688"/>
                </a:cubicBezTo>
                <a:cubicBezTo>
                  <a:pt x="316661" y="150919"/>
                  <a:pt x="319777" y="134057"/>
                  <a:pt x="314325" y="119063"/>
                </a:cubicBezTo>
                <a:cubicBezTo>
                  <a:pt x="312609" y="114345"/>
                  <a:pt x="304800" y="115888"/>
                  <a:pt x="300037" y="114300"/>
                </a:cubicBezTo>
                <a:cubicBezTo>
                  <a:pt x="304800" y="111125"/>
                  <a:pt x="309205" y="107335"/>
                  <a:pt x="314325" y="104775"/>
                </a:cubicBezTo>
                <a:cubicBezTo>
                  <a:pt x="318815" y="102530"/>
                  <a:pt x="325062" y="103563"/>
                  <a:pt x="328612" y="100013"/>
                </a:cubicBezTo>
                <a:cubicBezTo>
                  <a:pt x="332162" y="96463"/>
                  <a:pt x="330239" y="89645"/>
                  <a:pt x="333375" y="85725"/>
                </a:cubicBezTo>
                <a:cubicBezTo>
                  <a:pt x="336951" y="81256"/>
                  <a:pt x="342900" y="79375"/>
                  <a:pt x="347662" y="76200"/>
                </a:cubicBezTo>
                <a:cubicBezTo>
                  <a:pt x="373414" y="84785"/>
                  <a:pt x="375007" y="87437"/>
                  <a:pt x="414337" y="76200"/>
                </a:cubicBezTo>
                <a:cubicBezTo>
                  <a:pt x="421888" y="74042"/>
                  <a:pt x="434054" y="53769"/>
                  <a:pt x="438150" y="47625"/>
                </a:cubicBezTo>
                <a:cubicBezTo>
                  <a:pt x="434975" y="42863"/>
                  <a:pt x="427237" y="38891"/>
                  <a:pt x="428625" y="33338"/>
                </a:cubicBezTo>
                <a:cubicBezTo>
                  <a:pt x="431556" y="21614"/>
                  <a:pt x="454270" y="32361"/>
                  <a:pt x="457200" y="33338"/>
                </a:cubicBezTo>
                <a:cubicBezTo>
                  <a:pt x="465137" y="31750"/>
                  <a:pt x="473203" y="30705"/>
                  <a:pt x="481012" y="28575"/>
                </a:cubicBezTo>
                <a:cubicBezTo>
                  <a:pt x="490698" y="25933"/>
                  <a:pt x="509587" y="19050"/>
                  <a:pt x="509587" y="19050"/>
                </a:cubicBezTo>
                <a:cubicBezTo>
                  <a:pt x="515060" y="2633"/>
                  <a:pt x="510801" y="8313"/>
                  <a:pt x="519112"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a:off x="5311075" y="1424818"/>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334000" y="4656112"/>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493380" y="1427441"/>
            <a:ext cx="14952" cy="3228671"/>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023315" y="1419529"/>
            <a:ext cx="14952" cy="3228671"/>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334000" y="5105400"/>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686800" y="1424818"/>
            <a:ext cx="14952" cy="3680582"/>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947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0" dur="500"/>
                                        <p:tgtEl>
                                          <p:spTgt spid="3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5" dur="500"/>
                                        <p:tgtEl>
                                          <p:spTgt spid="32">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inVertical)">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arn(inVertical)">
                                      <p:cBhvr>
                                        <p:cTn id="7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animBg="1"/>
      <p:bldP spid="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14600"/>
            <a:ext cx="6553198" cy="2616101"/>
          </a:xfrm>
          <a:prstGeom prst="rect">
            <a:avLst/>
          </a:prstGeom>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Việt Nam nằm ở rìa đông của bán đảo Đông Dương, gần trung tâm khu vực Đông Nam Á.</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Tiếp giáp: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bắc giáp: Trung Quốc</a:t>
            </a:r>
            <a:r>
              <a:rPr lang="nl-NL" sz="2400" dirty="0" smtClean="0">
                <a:latin typeface="Cambria" pitchFamily="18" charset="0"/>
                <a:ea typeface="Cambria" pitchFamily="18" charset="0"/>
                <a:cs typeface="Times New Roman"/>
              </a:rPr>
              <a:t>.</a:t>
            </a:r>
            <a:endParaRPr lang="en-US" sz="2400" dirty="0" smtClean="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a:t>
            </a:r>
            <a:r>
              <a:rPr lang="nl-NL" sz="2400" dirty="0">
                <a:latin typeface="Cambria" pitchFamily="18" charset="0"/>
                <a:ea typeface="Cambria" pitchFamily="18" charset="0"/>
                <a:cs typeface="Times New Roman"/>
              </a:rPr>
              <a:t>Phía tây giáp Lào và Campuchia</a:t>
            </a:r>
            <a:r>
              <a:rPr lang="nl-NL" sz="2400" dirty="0" smtClean="0">
                <a:latin typeface="Cambria" pitchFamily="18" charset="0"/>
                <a:ea typeface="Cambria" pitchFamily="18" charset="0"/>
                <a:cs typeface="Times New Roman"/>
              </a:rPr>
              <a:t>.</a:t>
            </a:r>
            <a:endParaRPr lang="en-US" sz="2400" dirty="0" smtClean="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rPr>
              <a:t>+ </a:t>
            </a:r>
            <a:r>
              <a:rPr lang="nl-NL" sz="2400" dirty="0">
                <a:latin typeface="Cambria" pitchFamily="18" charset="0"/>
                <a:ea typeface="Cambria" pitchFamily="18" charset="0"/>
              </a:rPr>
              <a:t>Phía đông và nam giáp Biển Đông.</a:t>
            </a:r>
            <a:endParaRPr lang="en-US" sz="2200" dirty="0">
              <a:effectLst/>
              <a:latin typeface="Cambria" pitchFamily="18" charset="0"/>
              <a:ea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vật và khoáng sản nước 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theo chiều hướng nào</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Mỏ</a:t>
            </a:r>
            <a:r>
              <a:rPr lang="en-US" sz="1600" dirty="0" smtClean="0">
                <a:latin typeface="Cambria" pitchFamily="18" charset="0"/>
                <a:ea typeface="Cambria" pitchFamily="18" charset="0"/>
              </a:rPr>
              <a:t> than ở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5167" y="4018958"/>
            <a:ext cx="2214033" cy="207704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5123"/>
                                        </p:tgtEl>
                                        <p:attrNameLst>
                                          <p:attrName>style.visibility</p:attrName>
                                        </p:attrNameLst>
                                      </p:cBhvr>
                                      <p:to>
                                        <p:strVal val="visible"/>
                                      </p:to>
                                    </p:set>
                                    <p:animEffect transition="in" filter="randombar(horizontal)">
                                      <p:cBhvr>
                                        <p:cTn id="48" dur="500"/>
                                        <p:tgtEl>
                                          <p:spTgt spid="51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62928420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5037831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04661"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3823572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133600"/>
            <a:ext cx="6553198" cy="332398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T</a:t>
            </a:r>
            <a:r>
              <a:rPr lang="vi-VN" sz="2000" dirty="0" smtClean="0">
                <a:latin typeface="Cambria" pitchFamily="18" charset="0"/>
                <a:ea typeface="Cambria" pitchFamily="18" charset="0"/>
                <a:cs typeface="Times New Roman"/>
              </a:rPr>
              <a:t>hiên </a:t>
            </a:r>
            <a:r>
              <a:rPr lang="vi-VN" sz="2000" dirty="0">
                <a:latin typeface="Cambria" pitchFamily="18" charset="0"/>
                <a:ea typeface="Cambria" pitchFamily="18" charset="0"/>
                <a:cs typeface="Times New Roman"/>
              </a:rPr>
              <a:t>nhiên nước ta mang tính chất nhiệt đới ẩm gió mùa và có sự phân hoá.</a:t>
            </a:r>
          </a:p>
          <a:p>
            <a:pPr algn="just">
              <a:spcBef>
                <a:spcPts val="600"/>
              </a:spcBef>
              <a:spcAft>
                <a:spcPts val="0"/>
              </a:spcAft>
            </a:pPr>
            <a:r>
              <a:rPr lang="vi-VN" sz="2000" dirty="0">
                <a:latin typeface="Cambria" pitchFamily="18" charset="0"/>
                <a:ea typeface="Cambria" pitchFamily="18" charset="0"/>
                <a:cs typeface="Times New Roman"/>
              </a:rPr>
              <a:t>+ Đối với khí hậu:  tổng bức xạ hằng năm lớn, cán cân bức xạ luôn dương, khí hậu có hai mùa rõ rệt.</a:t>
            </a:r>
          </a:p>
          <a:p>
            <a:pPr algn="just">
              <a:spcBef>
                <a:spcPts val="600"/>
              </a:spcBef>
              <a:spcAft>
                <a:spcPts val="0"/>
              </a:spcAft>
            </a:pPr>
            <a:r>
              <a:rPr lang="vi-VN" sz="2000" dirty="0">
                <a:latin typeface="Cambria" pitchFamily="18" charset="0"/>
                <a:ea typeface="Cambria" pitchFamily="18" charset="0"/>
                <a:cs typeface="Times New Roman"/>
              </a:rPr>
              <a:t>+ Thiên nhiên nước ta chịu ảnh hưởng sâu sắc của biển.</a:t>
            </a:r>
          </a:p>
          <a:p>
            <a:pPr algn="just">
              <a:spcBef>
                <a:spcPts val="600"/>
              </a:spcBef>
              <a:spcAft>
                <a:spcPts val="0"/>
              </a:spcAft>
            </a:pPr>
            <a:r>
              <a:rPr lang="vi-VN" sz="2000" dirty="0">
                <a:latin typeface="Cambria" pitchFamily="18" charset="0"/>
                <a:ea typeface="Cambria" pitchFamily="18" charset="0"/>
                <a:cs typeface="Times New Roman"/>
              </a:rPr>
              <a:t>+ Đối với sinh vật:  tính đa dạng sinh học cao.</a:t>
            </a:r>
          </a:p>
          <a:p>
            <a:pPr algn="just">
              <a:spcBef>
                <a:spcPts val="600"/>
              </a:spcBef>
              <a:spcAft>
                <a:spcPts val="0"/>
              </a:spcAft>
            </a:pPr>
            <a:r>
              <a:rPr lang="vi-VN" sz="2000" dirty="0">
                <a:latin typeface="Cambria" pitchFamily="18" charset="0"/>
                <a:ea typeface="Cambria" pitchFamily="18" charset="0"/>
                <a:cs typeface="Times New Roman"/>
              </a:rPr>
              <a:t>+ Đối với khoáng sản:  tài nguyên khoáng sản phong phú.</a:t>
            </a:r>
          </a:p>
          <a:p>
            <a:pPr algn="just">
              <a:spcBef>
                <a:spcPts val="600"/>
              </a:spcBef>
              <a:spcAft>
                <a:spcPts val="0"/>
              </a:spcAft>
            </a:pPr>
            <a:r>
              <a:rPr lang="vi-VN" sz="2000" dirty="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T</a:t>
            </a:r>
            <a:r>
              <a:rPr lang="vi-VN" sz="2000" dirty="0" smtClean="0">
                <a:latin typeface="Cambria" pitchFamily="18" charset="0"/>
                <a:ea typeface="Cambria" pitchFamily="18" charset="0"/>
                <a:cs typeface="Times New Roman"/>
              </a:rPr>
              <a:t>ạo </a:t>
            </a:r>
            <a:r>
              <a:rPr lang="vi-VN" sz="2000" dirty="0">
                <a:latin typeface="Cambria" pitchFamily="18" charset="0"/>
                <a:ea typeface="Cambria" pitchFamily="18" charset="0"/>
                <a:cs typeface="Times New Roman"/>
              </a:rPr>
              <a:t>nên sự phân hoá đa dạng của thiên nhiên nước ta.</a:t>
            </a:r>
          </a:p>
          <a:p>
            <a:pPr algn="just">
              <a:spcBef>
                <a:spcPts val="600"/>
              </a:spcBef>
              <a:spcAft>
                <a:spcPts val="0"/>
              </a:spcAft>
            </a:pPr>
            <a:r>
              <a:rPr lang="vi-VN" sz="2000" dirty="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H</a:t>
            </a:r>
            <a:r>
              <a:rPr lang="vi-VN" sz="2000" dirty="0" smtClean="0">
                <a:latin typeface="Cambria" pitchFamily="18" charset="0"/>
                <a:ea typeface="Cambria" pitchFamily="18" charset="0"/>
                <a:cs typeface="Times New Roman"/>
              </a:rPr>
              <a:t>ay </a:t>
            </a:r>
            <a:r>
              <a:rPr lang="vi-VN" sz="2000" dirty="0">
                <a:latin typeface="Cambria" pitchFamily="18" charset="0"/>
                <a:ea typeface="Cambria" pitchFamily="18" charset="0"/>
                <a:cs typeface="Times New Roman"/>
              </a:rPr>
              <a:t>xảy ra thiên tai, nhất là bão.</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3848001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ĐẶC ĐIỂM VỊ 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THỔ</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11.2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ị </a:t>
            </a:r>
            <a:r>
              <a:rPr lang="vi-VN" i="1" dirty="0">
                <a:solidFill>
                  <a:srgbClr val="FF0000"/>
                </a:solidFill>
                <a:latin typeface="Cambria" panose="02040503050406030204" pitchFamily="18" charset="0"/>
                <a:ea typeface="Cambria" panose="02040503050406030204" pitchFamily="18" charset="0"/>
              </a:rPr>
              <a:t>trí các điểm cực (gồm tọa độ, địa danh) trên đất liền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66914"/>
            <a:ext cx="3657601" cy="3462486"/>
          </a:xfrm>
          <a:prstGeom prst="rect">
            <a:avLst/>
          </a:prstGeom>
          <a:solidFill>
            <a:srgbClr val="FFCCFF"/>
          </a:solidFill>
          <a:ln w="12700">
            <a:solidFill>
              <a:srgbClr val="0070C0"/>
            </a:solidFill>
          </a:ln>
        </p:spPr>
        <p:txBody>
          <a:bodyPr wrap="square">
            <a:spAutoFit/>
          </a:bodyPr>
          <a:lstStyle/>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smtClean="0">
                <a:latin typeface="Cambria" pitchFamily="18" charset="0"/>
                <a:ea typeface="Cambria" pitchFamily="18" charset="0"/>
                <a:cs typeface="Times New Roman"/>
              </a:rPr>
              <a:t>Cực</a:t>
            </a: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Bắc</a:t>
            </a:r>
            <a:r>
              <a:rPr lang="en-US" sz="1700" dirty="0">
                <a:latin typeface="Cambria" pitchFamily="18" charset="0"/>
                <a:ea typeface="Cambria" pitchFamily="18" charset="0"/>
                <a:cs typeface="Times New Roman"/>
              </a:rPr>
              <a:t> (23</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23’B, 105</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20’Đ):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Lũng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Cú</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Đồng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Văn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Hà</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Giang</a:t>
            </a:r>
            <a:r>
              <a:rPr lang="en-US" sz="1700" dirty="0">
                <a:latin typeface="Cambria" pitchFamily="18" charset="0"/>
                <a:ea typeface="Cambria" pitchFamily="18" charset="0"/>
                <a:cs typeface="Times New Roman"/>
              </a:rPr>
              <a:t>.</a:t>
            </a:r>
            <a:endParaRPr lang="en-US" sz="1700" dirty="0">
              <a:latin typeface="Cambria" pitchFamily="18" charset="0"/>
              <a:ea typeface="Cambria" pitchFamily="18" charset="0"/>
            </a:endParaRPr>
          </a:p>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Nam (8</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34’B, 104</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40’Đ):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Đất</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Mũi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Ngọc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Hiển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Cà</a:t>
            </a:r>
            <a:r>
              <a:rPr lang="en-US" sz="1700" dirty="0">
                <a:latin typeface="Cambria" pitchFamily="18" charset="0"/>
                <a:ea typeface="Cambria" pitchFamily="18" charset="0"/>
                <a:cs typeface="Times New Roman"/>
              </a:rPr>
              <a:t> Mau.</a:t>
            </a:r>
            <a:endParaRPr lang="en-US" sz="1700" dirty="0">
              <a:latin typeface="Cambria" pitchFamily="18" charset="0"/>
              <a:ea typeface="Cambria" pitchFamily="18" charset="0"/>
            </a:endParaRPr>
          </a:p>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Tây</a:t>
            </a:r>
            <a:r>
              <a:rPr lang="en-US" sz="1700" dirty="0">
                <a:latin typeface="Cambria" pitchFamily="18" charset="0"/>
                <a:ea typeface="Cambria" pitchFamily="18" charset="0"/>
                <a:cs typeface="Times New Roman"/>
              </a:rPr>
              <a:t> (22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22’B, 102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09’Đ):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Sín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Thầu</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Mường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Nhé</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Điện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Biên</a:t>
            </a:r>
            <a:r>
              <a:rPr lang="en-US" sz="1700" dirty="0">
                <a:latin typeface="Cambria" pitchFamily="18" charset="0"/>
                <a:ea typeface="Cambria" pitchFamily="18" charset="0"/>
                <a:cs typeface="Times New Roman"/>
              </a:rPr>
              <a:t>.</a:t>
            </a:r>
            <a:endParaRPr lang="en-US" sz="1700" dirty="0">
              <a:latin typeface="Cambria" pitchFamily="18" charset="0"/>
              <a:ea typeface="Cambria" pitchFamily="18" charset="0"/>
            </a:endParaRPr>
          </a:p>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Đông</a:t>
            </a:r>
            <a:r>
              <a:rPr lang="en-US" sz="1700" dirty="0">
                <a:latin typeface="Cambria" pitchFamily="18" charset="0"/>
                <a:ea typeface="Cambria" pitchFamily="18" charset="0"/>
                <a:cs typeface="Times New Roman"/>
              </a:rPr>
              <a:t> (12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40’B, 109</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24’Đ):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Vạn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Thạnh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Vạn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Ninh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Khánh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Hòa</a:t>
            </a:r>
            <a:r>
              <a:rPr lang="en-US" sz="1700" dirty="0">
                <a:latin typeface="Cambria" pitchFamily="18" charset="0"/>
                <a:ea typeface="Cambria" pitchFamily="18" charset="0"/>
                <a:cs typeface="Times New Roman"/>
              </a:rPr>
              <a:t>.</a:t>
            </a:r>
            <a:endParaRPr lang="en-US" sz="17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sp>
        <p:nvSpPr>
          <p:cNvPr id="3" name="Flowchart: Decision 2"/>
          <p:cNvSpPr/>
          <p:nvPr/>
        </p:nvSpPr>
        <p:spPr>
          <a:xfrm>
            <a:off x="6031098" y="1295399"/>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5915904" y="4553356"/>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p:cNvSpPr/>
          <p:nvPr/>
        </p:nvSpPr>
        <p:spPr>
          <a:xfrm>
            <a:off x="5410200" y="1513330"/>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a:off x="6957373" y="367788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5" dur="500"/>
                                        <p:tgtEl>
                                          <p:spTgt spid="3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randombar(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5" dur="500"/>
                                        <p:tgtEl>
                                          <p:spTgt spid="3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65" dur="500"/>
                                        <p:tgtEl>
                                          <p:spTgt spid="3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randombar(horizontal)">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3" grpId="0" animBg="1"/>
      <p:bldP spid="26"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11.2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hiểu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của</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m</a:t>
            </a:r>
            <a:r>
              <a:rPr lang="vi-VN" i="1" dirty="0" smtClean="0">
                <a:solidFill>
                  <a:srgbClr val="FF0000"/>
                </a:solidFill>
                <a:latin typeface="Cambria" panose="02040503050406030204" pitchFamily="18" charset="0"/>
                <a:ea typeface="Cambria" panose="02040503050406030204" pitchFamily="18" charset="0"/>
              </a:rPr>
              <a:t>ột </a:t>
            </a:r>
            <a:r>
              <a:rPr lang="vi-VN" i="1" dirty="0">
                <a:solidFill>
                  <a:srgbClr val="FF0000"/>
                </a:solidFill>
                <a:latin typeface="Cambria" panose="02040503050406030204" pitchFamily="18" charset="0"/>
                <a:ea typeface="Cambria" panose="02040503050406030204" pitchFamily="18" charset="0"/>
              </a:rPr>
              <a:t>số tỉnh, thành phố </a:t>
            </a:r>
            <a:r>
              <a:rPr lang="vi-VN" i="1" dirty="0" smtClean="0">
                <a:solidFill>
                  <a:srgbClr val="FF0000"/>
                </a:solidFill>
                <a:latin typeface="Cambria" panose="02040503050406030204" pitchFamily="18" charset="0"/>
                <a:ea typeface="Cambria" panose="02040503050406030204" pitchFamily="18" charset="0"/>
              </a:rPr>
              <a:t>giáp biển.</a:t>
            </a:r>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Giải </a:t>
            </a:r>
            <a:r>
              <a:rPr lang="vi-VN" i="1" dirty="0">
                <a:solidFill>
                  <a:srgbClr val="FF0000"/>
                </a:solidFill>
                <a:latin typeface="Cambria" panose="02040503050406030204" pitchFamily="18" charset="0"/>
                <a:ea typeface="Cambria" panose="02040503050406030204" pitchFamily="18" charset="0"/>
              </a:rPr>
              <a:t>thích vì sao thiên nhiên nước ta có nhiều đặc điểm khác với một số nước cùng vĩ độ ở Tây Á</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3982"/>
            <a:ext cx="3657601" cy="2593018"/>
          </a:xfrm>
          <a:prstGeom prst="rect">
            <a:avLst/>
          </a:prstGeom>
          <a:solidFill>
            <a:srgbClr val="FFCCFF"/>
          </a:solidFill>
          <a:ln w="12700">
            <a:solidFill>
              <a:srgbClr val="0070C0"/>
            </a:solidFill>
          </a:ln>
        </p:spPr>
        <p:txBody>
          <a:bodyPr wrap="square">
            <a:spAutoFit/>
          </a:bodyPr>
          <a:lstStyle/>
          <a:p>
            <a:pPr indent="215900" algn="just">
              <a:spcBef>
                <a:spcPts val="600"/>
              </a:spcBef>
              <a:spcAft>
                <a:spcPts val="0"/>
              </a:spcAft>
            </a:pP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Một</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số</a:t>
            </a:r>
            <a:r>
              <a:rPr lang="en-US" sz="1750" dirty="0" smtClean="0">
                <a:latin typeface="Cambria" pitchFamily="18" charset="0"/>
                <a:ea typeface="Cambria" pitchFamily="18" charset="0"/>
                <a:cs typeface="Times New Roman"/>
              </a:rPr>
              <a:t> </a:t>
            </a:r>
            <a:r>
              <a:rPr lang="vi-VN" sz="1750" dirty="0">
                <a:latin typeface="Cambria" pitchFamily="18" charset="0"/>
                <a:ea typeface="Cambria" pitchFamily="18" charset="0"/>
                <a:cs typeface="Times New Roman"/>
              </a:rPr>
              <a:t>tỉnh, thành phố </a:t>
            </a:r>
            <a:r>
              <a:rPr lang="vi-VN" sz="1750" dirty="0" smtClean="0">
                <a:latin typeface="Cambria" pitchFamily="18" charset="0"/>
                <a:ea typeface="Cambria" pitchFamily="18" charset="0"/>
                <a:cs typeface="Times New Roman"/>
              </a:rPr>
              <a:t>giáp biển</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như</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Hải</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phòng</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Quảng</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Bình</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Đà</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Nẵng</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Khánh</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Hòa</a:t>
            </a:r>
            <a:r>
              <a:rPr lang="en-US" sz="1750" dirty="0" smtClean="0">
                <a:latin typeface="Cambria" pitchFamily="18" charset="0"/>
                <a:ea typeface="Cambria" pitchFamily="18" charset="0"/>
                <a:cs typeface="Times New Roman"/>
              </a:rPr>
              <a:t>, TPHCM, </a:t>
            </a:r>
            <a:r>
              <a:rPr lang="en-US" sz="1750" dirty="0" err="1" smtClean="0">
                <a:latin typeface="Cambria" pitchFamily="18" charset="0"/>
                <a:ea typeface="Cambria" pitchFamily="18" charset="0"/>
                <a:cs typeface="Times New Roman"/>
              </a:rPr>
              <a:t>Cà</a:t>
            </a:r>
            <a:r>
              <a:rPr lang="en-US" sz="1750" dirty="0" smtClean="0">
                <a:latin typeface="Cambria" pitchFamily="18" charset="0"/>
                <a:ea typeface="Cambria" pitchFamily="18" charset="0"/>
                <a:cs typeface="Times New Roman"/>
              </a:rPr>
              <a:t> Mau,…</a:t>
            </a:r>
            <a:endParaRPr lang="en-US" sz="1750" dirty="0">
              <a:latin typeface="Cambria" pitchFamily="18" charset="0"/>
              <a:ea typeface="Cambria" pitchFamily="18" charset="0"/>
              <a:cs typeface="Times New Roman"/>
            </a:endParaRPr>
          </a:p>
          <a:p>
            <a:pPr indent="215900" algn="just">
              <a:spcBef>
                <a:spcPts val="600"/>
              </a:spcBef>
              <a:spcAft>
                <a:spcPts val="0"/>
              </a:spcAft>
            </a:pP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Nguyên</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nhân</a:t>
            </a:r>
            <a:r>
              <a:rPr lang="en-US" sz="1750" dirty="0" smtClean="0">
                <a:latin typeface="Cambria" pitchFamily="18" charset="0"/>
                <a:ea typeface="Cambria" pitchFamily="18" charset="0"/>
                <a:cs typeface="Times New Roman"/>
              </a:rPr>
              <a:t>: do</a:t>
            </a:r>
            <a:r>
              <a:rPr lang="vi-VN" sz="1750" dirty="0" smtClean="0">
                <a:latin typeface="Cambria" pitchFamily="18" charset="0"/>
                <a:ea typeface="Cambria" pitchFamily="18" charset="0"/>
                <a:cs typeface="Times New Roman"/>
              </a:rPr>
              <a:t> </a:t>
            </a:r>
            <a:r>
              <a:rPr lang="vi-VN" sz="1750" dirty="0">
                <a:latin typeface="Cambria" pitchFamily="18" charset="0"/>
                <a:ea typeface="Cambria" pitchFamily="18" charset="0"/>
                <a:cs typeface="Times New Roman"/>
              </a:rPr>
              <a:t>thiên nhiên nước ta mang tính chất nhiệt đới ẩm gió </a:t>
            </a:r>
            <a:r>
              <a:rPr lang="vi-VN" sz="1750" dirty="0" smtClean="0">
                <a:latin typeface="Cambria" pitchFamily="18" charset="0"/>
                <a:ea typeface="Cambria" pitchFamily="18" charset="0"/>
                <a:cs typeface="Times New Roman"/>
              </a:rPr>
              <a:t>mùa</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và</a:t>
            </a:r>
            <a:r>
              <a:rPr lang="vi-VN" sz="1750" dirty="0" smtClean="0">
                <a:latin typeface="Cambria" pitchFamily="18" charset="0"/>
                <a:ea typeface="Cambria" pitchFamily="18" charset="0"/>
                <a:cs typeface="Times New Roman"/>
              </a:rPr>
              <a:t> tác </a:t>
            </a:r>
            <a:r>
              <a:rPr lang="vi-VN" sz="1750" dirty="0">
                <a:latin typeface="Cambria" pitchFamily="18" charset="0"/>
                <a:ea typeface="Cambria" pitchFamily="18" charset="0"/>
                <a:cs typeface="Times New Roman"/>
              </a:rPr>
              <a:t>động của các khối khí di chuyển qua biển kết hợp với vai trò của biển Đông - nguồn dự trữ nhiệt, ẩm dồi </a:t>
            </a:r>
            <a:r>
              <a:rPr lang="vi-VN" sz="1750" dirty="0" smtClean="0">
                <a:latin typeface="Cambria" pitchFamily="18" charset="0"/>
                <a:ea typeface="Cambria" pitchFamily="18" charset="0"/>
                <a:cs typeface="Times New Roman"/>
              </a:rPr>
              <a:t>dào</a:t>
            </a:r>
            <a:r>
              <a:rPr lang="en-US" sz="1750" dirty="0" smtClean="0">
                <a:latin typeface="Cambria" pitchFamily="18" charset="0"/>
                <a:ea typeface="Cambria" pitchFamily="18" charset="0"/>
                <a:cs typeface="Times New Roman"/>
              </a:rPr>
              <a:t>.</a:t>
            </a:r>
            <a:endParaRPr lang="en-US" sz="175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sp>
        <p:nvSpPr>
          <p:cNvPr id="3" name="Flowchart: Decision 2"/>
          <p:cNvSpPr/>
          <p:nvPr/>
        </p:nvSpPr>
        <p:spPr>
          <a:xfrm>
            <a:off x="6400800" y="1905000"/>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6902509" y="370557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Decision 33"/>
          <p:cNvSpPr/>
          <p:nvPr/>
        </p:nvSpPr>
        <p:spPr>
          <a:xfrm>
            <a:off x="6333744" y="2518538"/>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a:off x="6673909" y="2882619"/>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p:cNvSpPr/>
          <p:nvPr/>
        </p:nvSpPr>
        <p:spPr>
          <a:xfrm>
            <a:off x="6382825" y="408657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Decision 36"/>
          <p:cNvSpPr/>
          <p:nvPr/>
        </p:nvSpPr>
        <p:spPr>
          <a:xfrm>
            <a:off x="5961307" y="4474286"/>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3116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randombar(horizontal)">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randombar(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randombar(horizont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randombar(horizontal)">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70"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3" grpId="0" animBg="1"/>
      <p:bldP spid="26"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Hãy </a:t>
            </a:r>
            <a:r>
              <a:rPr lang="en-US" sz="2100" i="1" dirty="0" smtClean="0">
                <a:solidFill>
                  <a:srgbClr val="FF0000"/>
                </a:solidFill>
                <a:latin typeface="Cambria" panose="02040503050406030204" pitchFamily="18" charset="0"/>
                <a:ea typeface="Cambria" panose="02040503050406030204" pitchFamily="18" charset="0"/>
              </a:rPr>
              <a:t>s</a:t>
            </a:r>
            <a:r>
              <a:rPr lang="vi-VN" sz="2100" i="1" dirty="0" smtClean="0">
                <a:solidFill>
                  <a:srgbClr val="FF0000"/>
                </a:solidFill>
                <a:latin typeface="Cambria" panose="02040503050406030204" pitchFamily="18" charset="0"/>
                <a:ea typeface="Cambria" panose="02040503050406030204" pitchFamily="18" charset="0"/>
              </a:rPr>
              <a:t>ưu </a:t>
            </a:r>
            <a:r>
              <a:rPr lang="vi-VN" sz="2100" i="1" dirty="0">
                <a:solidFill>
                  <a:srgbClr val="FF0000"/>
                </a:solidFill>
                <a:latin typeface="Cambria" panose="02040503050406030204" pitchFamily="18" charset="0"/>
                <a:ea typeface="Cambria" panose="02040503050406030204" pitchFamily="18" charset="0"/>
              </a:rPr>
              <a:t>tầm thông tin về một số cột mốc biên giới quốc gia của nước ta và chia sẻ với các bạn.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http://kkt.kontum.gov.vn/Content/Images/images/8cot1.jpg"/>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90163" y="2743200"/>
            <a:ext cx="2635885" cy="1774825"/>
          </a:xfrm>
          <a:prstGeom prst="rect">
            <a:avLst/>
          </a:prstGeom>
          <a:noFill/>
          <a:ln>
            <a:solidFill>
              <a:srgbClr val="FF0000"/>
            </a:solidFill>
          </a:ln>
        </p:spPr>
      </p:pic>
      <p:sp>
        <p:nvSpPr>
          <p:cNvPr id="2" name="Rectangle 1"/>
          <p:cNvSpPr/>
          <p:nvPr/>
        </p:nvSpPr>
        <p:spPr>
          <a:xfrm>
            <a:off x="4150432" y="2667000"/>
            <a:ext cx="4688768" cy="1923604"/>
          </a:xfrm>
          <a:prstGeom prst="rect">
            <a:avLst/>
          </a:prstGeom>
        </p:spPr>
        <p:txBody>
          <a:bodyPr wrap="square">
            <a:spAutoFit/>
          </a:bodyPr>
          <a:lstStyle/>
          <a:p>
            <a:pPr algn="just"/>
            <a:r>
              <a:rPr lang="vi-VN" sz="1700" b="1" dirty="0">
                <a:latin typeface="Cambria" pitchFamily="18" charset="0"/>
                <a:ea typeface="Cambria" pitchFamily="18" charset="0"/>
              </a:rPr>
              <a:t>Cột mốc 0 A Pa Chải</a:t>
            </a:r>
          </a:p>
          <a:p>
            <a:pPr algn="just"/>
            <a:r>
              <a:rPr lang="vi-VN" sz="1700" dirty="0">
                <a:latin typeface="Cambria" pitchFamily="18" charset="0"/>
                <a:ea typeface="Cambria" pitchFamily="18" charset="0"/>
              </a:rPr>
              <a:t>A Pa Chải là điểm cực Tây Tổ Quốc – nơi đây cũng được gọi là ngã ba biên giới vì là cửa ngõ của 3 nước Việt Nam, Trung Quốc và Lào. A Pa Chải  thuộc địa phận huyện Mường Nhé, tỉnh Điện Biên có phía Tây Bắc giáp với tỉnh Vân Nam – Trung Quốc, phía Tây Nam giáp với Lào.</a:t>
            </a:r>
          </a:p>
        </p:txBody>
      </p:sp>
      <p:pic>
        <p:nvPicPr>
          <p:cNvPr id="25" name="Picture 24" descr="http://kkt.kontum.gov.vn/Content/Images/images/8cot4.jpg"/>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5182" y="4648200"/>
            <a:ext cx="2610866" cy="1905000"/>
          </a:xfrm>
          <a:prstGeom prst="rect">
            <a:avLst/>
          </a:prstGeom>
          <a:noFill/>
          <a:ln>
            <a:solidFill>
              <a:srgbClr val="FF0000"/>
            </a:solidFill>
          </a:ln>
        </p:spPr>
      </p:pic>
      <p:sp>
        <p:nvSpPr>
          <p:cNvPr id="15" name="Rectangle 14"/>
          <p:cNvSpPr/>
          <p:nvPr/>
        </p:nvSpPr>
        <p:spPr>
          <a:xfrm>
            <a:off x="4150432" y="4495800"/>
            <a:ext cx="4688768" cy="2185214"/>
          </a:xfrm>
          <a:prstGeom prst="rect">
            <a:avLst/>
          </a:prstGeom>
        </p:spPr>
        <p:txBody>
          <a:bodyPr wrap="square">
            <a:spAutoFit/>
          </a:bodyPr>
          <a:lstStyle/>
          <a:p>
            <a:pPr algn="just"/>
            <a:r>
              <a:rPr lang="vi-VN" sz="1700" b="1" dirty="0">
                <a:latin typeface="Cambria" pitchFamily="18" charset="0"/>
                <a:ea typeface="Cambria" pitchFamily="18" charset="0"/>
              </a:rPr>
              <a:t>Cột mốc 79 </a:t>
            </a:r>
          </a:p>
          <a:p>
            <a:pPr algn="just"/>
            <a:r>
              <a:rPr lang="vi-VN" sz="1700" dirty="0">
                <a:latin typeface="Cambria" pitchFamily="18" charset="0"/>
                <a:ea typeface="Cambria" pitchFamily="18" charset="0"/>
              </a:rPr>
              <a:t>Cột mốc 79 là cột mốc biên giới cao nhất Việt Nam, nằm ở xã Mồ Sì San, huyện Phong Thổ, Lai Châu. Cột mốc được cắm vào ngày 24/10/2004 ở cao độ gần 3.000 m, trên vùng yên ngựa của đỉnh núi Phàn Liên San. “Nóc nhà biên cương” giữ nhiệm vụ phân chia biên giới ở tỉnh Lai Châu, Việt Nam và tỉnh Vân Nam, Trung Quốc.</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a:t>
            </a:r>
            <a:r>
              <a:rPr lang="en-US" sz="2400" b="1" dirty="0">
                <a:solidFill>
                  <a:srgbClr val="FF0000"/>
                </a:solidFill>
                <a:effectLst>
                  <a:outerShdw blurRad="38100" dist="38100" dir="2700000" algn="tl">
                    <a:srgbClr val="000000">
                      <a:alpha val="43137"/>
                    </a:srgbClr>
                  </a:outerShdw>
                </a:effectLst>
                <a:latin typeface="Cambria" pitchFamily="18" charset="0"/>
              </a:rPr>
              <a:t>. ĐẶC ĐIỂM VỊ TRÍ ĐỊA LÍ VÀ PHẠM VI LÃNH </a:t>
            </a:r>
            <a:r>
              <a:rPr lang="en-US" sz="2400" b="1" dirty="0" smtClean="0">
                <a:solidFill>
                  <a:srgbClr val="FF0000"/>
                </a:solidFill>
                <a:effectLst>
                  <a:outerShdw blurRad="38100" dist="38100" dir="2700000" algn="tl">
                    <a:srgbClr val="000000">
                      <a:alpha val="43137"/>
                    </a:srgbClr>
                  </a:outerShdw>
                </a:effectLst>
                <a:latin typeface="Cambria" pitchFamily="18" charset="0"/>
              </a:rPr>
              <a:t>THỔ</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VÀ PHẠM VI LÃNH THỔ</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1.2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đất có diện tích bao nhiêu và gồm những bộ phận nào? </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graphicFrame>
        <p:nvGraphicFramePr>
          <p:cNvPr id="2" name="Diagram 1"/>
          <p:cNvGraphicFramePr/>
          <p:nvPr>
            <p:extLst>
              <p:ext uri="{D42A27DB-BD31-4B8C-83A1-F6EECF244321}">
                <p14:modId xmlns:p14="http://schemas.microsoft.com/office/powerpoint/2010/main" val="3866187394"/>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2677656"/>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11.2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67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19471"/>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0765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733800"/>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Vùng </a:t>
            </a:r>
            <a:r>
              <a:rPr lang="vi-VN" sz="2400" dirty="0">
                <a:latin typeface="Cambria" panose="02040503050406030204" pitchFamily="18" charset="0"/>
                <a:ea typeface="Cambria" panose="02040503050406030204" pitchFamily="18" charset="0"/>
              </a:rPr>
              <a:t>biển nước ta ở Biển Đông có diện tích khoảng 1 triệu </a:t>
            </a:r>
            <a:r>
              <a:rPr lang="vi-VN" sz="2400" dirty="0" smtClean="0">
                <a:latin typeface="Cambria" panose="02040503050406030204" pitchFamily="18" charset="0"/>
                <a:ea typeface="Cambria" panose="02040503050406030204" pitchFamily="18" charset="0"/>
              </a:rPr>
              <a:t>km</a:t>
            </a:r>
            <a:r>
              <a:rPr lang="vi-VN" sz="2400" baseline="30000" dirty="0" smtClean="0">
                <a:latin typeface="Cambria" panose="02040503050406030204" pitchFamily="18" charset="0"/>
                <a:ea typeface="Cambria" panose="02040503050406030204" pitchFamily="18" charset="0"/>
              </a:rPr>
              <a:t>2</a:t>
            </a:r>
            <a:r>
              <a:rPr lang="en-US" sz="2400" dirty="0" smtClean="0">
                <a:latin typeface="Cambria" panose="02040503050406030204" pitchFamily="18" charset="0"/>
                <a:ea typeface="Cambria" panose="02040503050406030204" pitchFamily="18" charset="0"/>
              </a:rPr>
              <a:t>.</a:t>
            </a:r>
          </a:p>
          <a:p>
            <a:pPr algn="just"/>
            <a:r>
              <a:rPr lang="en-US" sz="2400" dirty="0" smtClean="0">
                <a:latin typeface="Cambria" panose="02040503050406030204" pitchFamily="18" charset="0"/>
                <a:ea typeface="Cambria" panose="02040503050406030204" pitchFamily="18" charset="0"/>
              </a:rPr>
              <a:t>- G</a:t>
            </a:r>
            <a:r>
              <a:rPr lang="vi-VN" sz="2400" dirty="0" smtClean="0">
                <a:latin typeface="Cambria" panose="02040503050406030204" pitchFamily="18" charset="0"/>
                <a:ea typeface="Cambria" panose="02040503050406030204" pitchFamily="18" charset="0"/>
              </a:rPr>
              <a:t>ồm </a:t>
            </a:r>
            <a:r>
              <a:rPr lang="vi-VN" sz="2400" dirty="0">
                <a:latin typeface="Cambria" panose="02040503050406030204" pitchFamily="18" charset="0"/>
                <a:ea typeface="Cambria" panose="02040503050406030204" pitchFamily="18" charset="0"/>
              </a:rPr>
              <a:t>5 bộ phận: nội thủy, lãnh hải, vùng tiếp giáp lãnh hải, vùng đặc quyền kinh tế và thềm lục địa.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46659"/>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bản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đồ</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hiểu</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của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mình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t</a:t>
            </a:r>
            <a:r>
              <a:rPr lang="vi-VN" sz="1900" i="1" dirty="0" smtClean="0">
                <a:solidFill>
                  <a:srgbClr val="FF0000"/>
                </a:solidFill>
                <a:latin typeface="Cambria" panose="02040503050406030204" pitchFamily="18" charset="0"/>
                <a:ea typeface="Cambria" panose="02040503050406030204" pitchFamily="18" charset="0"/>
              </a:rPr>
              <a:t>rong </a:t>
            </a:r>
            <a:r>
              <a:rPr lang="vi-VN" sz="19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nghĩa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810000"/>
            <a:ext cx="3657601" cy="2723823"/>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00" dirty="0">
                <a:latin typeface="Cambria" panose="02040503050406030204" pitchFamily="18" charset="0"/>
                <a:ea typeface="Cambria" panose="02040503050406030204" pitchFamily="18" charset="0"/>
              </a:rPr>
              <a:t>- </a:t>
            </a:r>
            <a:r>
              <a:rPr lang="en-US" sz="1900" dirty="0">
                <a:latin typeface="Cambria" panose="02040503050406030204" pitchFamily="18" charset="0"/>
                <a:ea typeface="Cambria" panose="02040503050406030204" pitchFamily="18" charset="0"/>
              </a:rPr>
              <a:t>Ý</a:t>
            </a:r>
            <a:r>
              <a:rPr lang="vi-VN" sz="1900" dirty="0" smtClean="0">
                <a:latin typeface="Cambria" panose="02040503050406030204" pitchFamily="18" charset="0"/>
                <a:ea typeface="Cambria" panose="02040503050406030204" pitchFamily="18" charset="0"/>
              </a:rPr>
              <a:t> nghĩa</a:t>
            </a:r>
            <a:r>
              <a:rPr lang="en-US" sz="1900" dirty="0" smtClean="0">
                <a:latin typeface="Cambria" panose="02040503050406030204" pitchFamily="18" charset="0"/>
                <a:ea typeface="Cambria" panose="02040503050406030204" pitchFamily="18" charset="0"/>
              </a:rPr>
              <a:t>:</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ùng </a:t>
            </a:r>
            <a:r>
              <a:rPr lang="vi-VN" sz="2200" i="1" dirty="0">
                <a:solidFill>
                  <a:srgbClr val="FF0000"/>
                </a:solidFill>
                <a:latin typeface="Cambria" panose="02040503050406030204" pitchFamily="18" charset="0"/>
                <a:ea typeface="Cambria" panose="02040503050406030204" pitchFamily="18" charset="0"/>
              </a:rPr>
              <a:t>trời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vi-VN" sz="2200" i="1" dirty="0" smtClean="0">
                <a:solidFill>
                  <a:srgbClr val="FF0000"/>
                </a:solidFill>
                <a:latin typeface="Cambria" panose="02040503050406030204" pitchFamily="18" charset="0"/>
                <a:ea typeface="Cambria" panose="02040503050406030204" pitchFamily="18" charset="0"/>
              </a:rPr>
              <a:t>được </a:t>
            </a:r>
            <a:r>
              <a:rPr lang="vi-VN" sz="22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0765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00033"/>
            <a:ext cx="3657601" cy="2800767"/>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2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200" dirty="0">
                <a:latin typeface="Cambria" panose="02040503050406030204" pitchFamily="18" charset="0"/>
                <a:ea typeface="Cambria" panose="02040503050406030204" pitchFamily="18" charset="0"/>
              </a:rPr>
              <a:t>- Trên biển là ranh giới bên ngoài lãnh hải và không gian trên các đảo.</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133600"/>
            <a:ext cx="6553198" cy="3370153"/>
          </a:xfrm>
          <a:prstGeom prst="rect">
            <a:avLst/>
          </a:prstGeom>
        </p:spPr>
        <p:txBody>
          <a:bodyPr wrap="square">
            <a:spAutoFit/>
          </a:bodyPr>
          <a:lstStyle/>
          <a:p>
            <a:pPr algn="just">
              <a:spcBef>
                <a:spcPts val="600"/>
              </a:spcBef>
              <a:spcAft>
                <a:spcPts val="0"/>
              </a:spcAft>
            </a:pPr>
            <a:r>
              <a:rPr lang="en-US" sz="2200" dirty="0" err="1">
                <a:latin typeface="Cambria" pitchFamily="18" charset="0"/>
                <a:ea typeface="Cambria" pitchFamily="18" charset="0"/>
                <a:cs typeface="Times New Roman"/>
              </a:rPr>
              <a:t>Bao</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gồm</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đất</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biển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và</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trời</a:t>
            </a:r>
            <a:r>
              <a:rPr lang="en-US" sz="2200" dirty="0">
                <a:latin typeface="Cambria" pitchFamily="18" charset="0"/>
                <a:ea typeface="Cambria" pitchFamily="18" charset="0"/>
                <a:cs typeface="Times New Roman"/>
              </a:rPr>
              <a:t>.</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a:t>
            </a:r>
            <a:r>
              <a:rPr lang="nl-NL" sz="2200" b="1" dirty="0" smtClean="0">
                <a:latin typeface="Cambria" pitchFamily="18" charset="0"/>
                <a:ea typeface="Cambria" pitchFamily="18" charset="0"/>
                <a:cs typeface="Times New Roman"/>
              </a:rPr>
              <a:t>đất </a:t>
            </a:r>
            <a:r>
              <a:rPr lang="nl-NL" sz="2200" dirty="0">
                <a:latin typeface="Cambria" pitchFamily="18" charset="0"/>
                <a:ea typeface="Cambria" pitchFamily="18" charset="0"/>
                <a:cs typeface="Times New Roman"/>
              </a:rPr>
              <a:t>diện tích 331212km</a:t>
            </a:r>
            <a:r>
              <a:rPr lang="nl-NL" sz="2200" baseline="30000" dirty="0">
                <a:latin typeface="Cambria" pitchFamily="18" charset="0"/>
                <a:ea typeface="Cambria" pitchFamily="18" charset="0"/>
                <a:cs typeface="Times New Roman"/>
              </a:rPr>
              <a:t>2</a:t>
            </a:r>
            <a:r>
              <a:rPr lang="nl-NL" sz="2200" dirty="0">
                <a:latin typeface="Cambria" pitchFamily="18" charset="0"/>
                <a:ea typeface="Cambria" pitchFamily="18" charset="0"/>
                <a:cs typeface="Times New Roman"/>
              </a:rPr>
              <a:t> gồm toàn bộ phần đất liền và các hải đảo.</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biển </a:t>
            </a:r>
            <a:r>
              <a:rPr lang="nl-NL" sz="2200" dirty="0">
                <a:latin typeface="Cambria" pitchFamily="18" charset="0"/>
                <a:ea typeface="Cambria" pitchFamily="18" charset="0"/>
                <a:cs typeface="Times New Roman"/>
              </a:rPr>
              <a:t>của Việt Nam ở Biển Đông có diện tích khoảng 1 triệu km</a:t>
            </a:r>
            <a:r>
              <a:rPr lang="nl-NL" sz="2200" baseline="30000" dirty="0">
                <a:latin typeface="Cambria" pitchFamily="18" charset="0"/>
                <a:ea typeface="Cambria" pitchFamily="18" charset="0"/>
                <a:cs typeface="Times New Roman"/>
              </a:rPr>
              <a:t>2</a:t>
            </a:r>
            <a:r>
              <a:rPr lang="nl-NL" sz="2200" dirty="0">
                <a:latin typeface="Cambria" pitchFamily="18" charset="0"/>
                <a:ea typeface="Cambria" pitchFamily="18" charset="0"/>
                <a:cs typeface="Times New Roman"/>
              </a:rPr>
              <a:t>, gồm 5 bộ phận: nội thủy, lãnh hải, vùng tiếp giáp lãnh hải, vùng đặc quyền kinh tế và thềm lục địa.</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trời </a:t>
            </a:r>
            <a:r>
              <a:rPr lang="nl-NL" sz="2200" dirty="0">
                <a:latin typeface="Cambria" pitchFamily="18" charset="0"/>
                <a:ea typeface="Cambria" pitchFamily="18" charset="0"/>
                <a:cs typeface="Times New Roman"/>
              </a:rPr>
              <a:t>là khoảng không gian bao trùm lên lãnh thổ nước ta.</a:t>
            </a:r>
            <a:endParaRPr lang="en-US" sz="2200" dirty="0">
              <a:effectLst/>
              <a:latin typeface="Cambria" pitchFamily="18" charset="0"/>
              <a:ea typeface="Cambria" pitchFamily="18" charset="0"/>
            </a:endParaRP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5315</TotalTime>
  <Words>2486</Words>
  <Application>Microsoft Office PowerPoint</Application>
  <PresentationFormat>On-screen Show (4:3)</PresentationFormat>
  <Paragraphs>196</Paragraphs>
  <Slides>22</Slides>
  <Notes>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KHỞI ĐỘNG</vt:lpstr>
      <vt:lpstr>ĐẶC ĐIỂM VỊ TRÍ ĐỊA LÍ  VÀ PHẠM VI LÃNH THỔ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399</cp:revision>
  <dcterms:created xsi:type="dcterms:W3CDTF">2016-02-15T14:28:12Z</dcterms:created>
  <dcterms:modified xsi:type="dcterms:W3CDTF">2023-06-27T11:34:49Z</dcterms:modified>
</cp:coreProperties>
</file>