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543" r:id="rId3"/>
    <p:sldId id="555" r:id="rId4"/>
    <p:sldId id="556" r:id="rId5"/>
    <p:sldId id="503" r:id="rId6"/>
    <p:sldId id="525" r:id="rId7"/>
    <p:sldId id="497" r:id="rId8"/>
    <p:sldId id="549" r:id="rId9"/>
    <p:sldId id="557" r:id="rId10"/>
    <p:sldId id="559" r:id="rId11"/>
    <p:sldId id="558" r:id="rId12"/>
    <p:sldId id="560" r:id="rId13"/>
    <p:sldId id="561" r:id="rId14"/>
    <p:sldId id="562" r:id="rId15"/>
    <p:sldId id="563" r:id="rId16"/>
    <p:sldId id="565" r:id="rId17"/>
    <p:sldId id="566" r:id="rId18"/>
    <p:sldId id="567" r:id="rId19"/>
    <p:sldId id="568" r:id="rId20"/>
    <p:sldId id="570" r:id="rId21"/>
    <p:sldId id="569" r:id="rId22"/>
    <p:sldId id="515" r:id="rId23"/>
    <p:sldId id="572" r:id="rId24"/>
    <p:sldId id="521" r:id="rId25"/>
    <p:sldId id="571" r:id="rId26"/>
    <p:sldId id="573" r:id="rId27"/>
    <p:sldId id="574" r:id="rId28"/>
    <p:sldId id="575" r:id="rId29"/>
    <p:sldId id="582" r:id="rId30"/>
    <p:sldId id="545" r:id="rId31"/>
    <p:sldId id="576" r:id="rId32"/>
    <p:sldId id="577" r:id="rId33"/>
    <p:sldId id="578" r:id="rId34"/>
    <p:sldId id="579" r:id="rId35"/>
    <p:sldId id="583" r:id="rId36"/>
    <p:sldId id="546" r:id="rId37"/>
    <p:sldId id="580" r:id="rId38"/>
    <p:sldId id="542" r:id="rId39"/>
    <p:sldId id="539" r:id="rId40"/>
    <p:sldId id="581" r:id="rId41"/>
    <p:sldId id="52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9" d="100"/>
          <a:sy n="79" d="100"/>
        </p:scale>
        <p:origin x="-1140"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_rels/data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phần lớn là đồi núi.</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được nâng lên tạo thành </a:t>
          </a:r>
          <a:endParaRPr lang="en-US" sz="2000" dirty="0" smtClean="0">
            <a:latin typeface="Cambria" pitchFamily="18" charset="0"/>
            <a:ea typeface="Cambria" pitchFamily="18" charset="0"/>
          </a:endParaRPr>
        </a:p>
        <a:p>
          <a:r>
            <a:rPr lang="vi-VN" sz="2000" dirty="0" smtClean="0">
              <a:latin typeface="Cambria" pitchFamily="18" charset="0"/>
              <a:ea typeface="Cambria" pitchFamily="18" charset="0"/>
            </a:rPr>
            <a:t>nhiều bậc.</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vi-VN" sz="2000" dirty="0" smtClean="0">
              <a:latin typeface="Cambria" pitchFamily="18" charset="0"/>
              <a:ea typeface="Cambria" pitchFamily="18" charset="0"/>
            </a:rPr>
            <a:t>Địa hình mang tính chất nhiệt đới ẩm </a:t>
          </a:r>
          <a:endParaRPr lang="en-US" sz="2000" dirty="0" smtClean="0">
            <a:latin typeface="Cambria" pitchFamily="18" charset="0"/>
            <a:ea typeface="Cambria" pitchFamily="18" charset="0"/>
          </a:endParaRPr>
        </a:p>
        <a:p>
          <a:r>
            <a:rPr lang="vi-VN" sz="2000" dirty="0" smtClean="0">
              <a:latin typeface="Cambria" pitchFamily="18" charset="0"/>
              <a:ea typeface="Cambria" pitchFamily="18" charset="0"/>
            </a:rPr>
            <a:t>gió mùa.</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con người.</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000" b="0" dirty="0" smtClean="0">
              <a:solidFill>
                <a:schemeClr val="tx1"/>
              </a:solidFill>
              <a:latin typeface="Cambria" pitchFamily="18" charset="0"/>
              <a:ea typeface="Cambria" pitchFamily="18" charset="0"/>
            </a:rPr>
            <a:t>Địa hình bờ biển ở nước ta khá đa dạng: Các đồng bằng châu thổ, các bãi triều; một số nơi đồi núi lan ra sát biển làm cho đường bờ biển khúc khuỷu với các mũi đá, bán đảo, vũng vịnh sâu,...Ven biển Trung Bộ xuất hiện kiểu địa hình cồn cát, đầm, phá nhiều bãi biển đẹp. </a:t>
          </a:r>
          <a:endParaRPr lang="en-US" sz="20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000" b="0" dirty="0" err="1" smtClean="0">
              <a:solidFill>
                <a:schemeClr val="tx1"/>
              </a:solidFill>
              <a:latin typeface="Cambria" pitchFamily="18" charset="0"/>
              <a:ea typeface="Cambria" pitchFamily="18" charset="0"/>
            </a:rPr>
            <a:t>Thềm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lục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địa</a:t>
          </a:r>
          <a:r>
            <a:rPr lang="en-US" sz="2000" b="0" dirty="0" smtClean="0">
              <a:solidFill>
                <a:schemeClr val="tx1"/>
              </a:solidFill>
              <a:latin typeface="Cambria" pitchFamily="18" charset="0"/>
              <a:ea typeface="Cambria" pitchFamily="18" charset="0"/>
            </a:rPr>
            <a:t> ở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ở </a:t>
          </a:r>
          <a:r>
            <a:rPr lang="en-US" sz="2000" b="0" dirty="0" err="1" smtClean="0">
              <a:solidFill>
                <a:schemeClr val="tx1"/>
              </a:solidFill>
              <a:latin typeface="Cambria" pitchFamily="18" charset="0"/>
              <a:ea typeface="Cambria" pitchFamily="18" charset="0"/>
            </a:rPr>
            <a:t>khu</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vực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vịnh</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phía</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nam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tây</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nam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thu</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hẹp</a:t>
          </a:r>
          <a:r>
            <a:rPr lang="en-US" sz="2000" b="0" dirty="0" smtClean="0">
              <a:solidFill>
                <a:schemeClr val="tx1"/>
              </a:solidFill>
              <a:latin typeface="Cambria" pitchFamily="18" charset="0"/>
              <a:ea typeface="Cambria" pitchFamily="18" charset="0"/>
            </a:rPr>
            <a:t> ở </a:t>
          </a:r>
          <a:r>
            <a:rPr lang="en-US" sz="2000" b="0" dirty="0" err="1" smtClean="0">
              <a:solidFill>
                <a:schemeClr val="tx1"/>
              </a:solidFill>
              <a:latin typeface="Cambria" pitchFamily="18" charset="0"/>
              <a:ea typeface="Cambria" pitchFamily="18" charset="0"/>
            </a:rPr>
            <a:t>miền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Trung</a:t>
          </a:r>
          <a:r>
            <a:rPr lang="en-US" sz="2000" b="0" dirty="0" smtClean="0">
              <a:solidFill>
                <a:schemeClr val="tx1"/>
              </a:solidFill>
              <a:latin typeface="Cambria" pitchFamily="18" charset="0"/>
              <a:ea typeface="Cambria" pitchFamily="18" charset="0"/>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4107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2" custScaleY="8967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n-US"/>
        </a:p>
      </dgm:t>
    </dgm:pt>
  </dgm:ptLst>
  <dgm:cxnLst>
    <dgm:cxn modelId="{F9374672-8689-4F34-90D1-ABD220DE990B}" type="presOf" srcId="{2EA4557B-2359-4BA8-9F14-A6ECB8DAC4AB}" destId="{DD97E049-4A6C-47F8-8707-C5FFDBF743ED}"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354" y="1644945"/>
          <a:ext cx="1673289" cy="10994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3557" y="1677148"/>
        <a:ext cx="1608883" cy="1035082"/>
      </dsp:txXfrm>
    </dsp:sp>
    <dsp:sp modelId="{CD7C0DA7-4673-430F-B17D-F4A6D0CF8E78}">
      <dsp:nvSpPr>
        <dsp:cNvPr id="0" name=""/>
        <dsp:cNvSpPr/>
      </dsp:nvSpPr>
      <dsp:spPr>
        <a:xfrm rot="17956260">
          <a:off x="1214953" y="1387510"/>
          <a:ext cx="1798970" cy="45087"/>
        </a:xfrm>
        <a:custGeom>
          <a:avLst/>
          <a:gdLst/>
          <a:ahLst/>
          <a:cxnLst/>
          <a:rect l="0" t="0" r="0" b="0"/>
          <a:pathLst>
            <a:path>
              <a:moveTo>
                <a:pt x="0" y="22543"/>
              </a:moveTo>
              <a:lnTo>
                <a:pt x="1798970"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64" y="1365079"/>
        <a:ext cx="89948" cy="89948"/>
      </dsp:txXfrm>
    </dsp:sp>
    <dsp:sp modelId="{96F6B4A5-4316-483E-A215-A50AB58380CF}">
      <dsp:nvSpPr>
        <dsp:cNvPr id="0" name=""/>
        <dsp:cNvSpPr/>
      </dsp:nvSpPr>
      <dsp:spPr>
        <a:xfrm>
          <a:off x="2554234" y="179339"/>
          <a:ext cx="4586955" cy="892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phần lớn là đồi núi.</a:t>
          </a:r>
          <a:endParaRPr lang="en-US" sz="2000" kern="1200" dirty="0">
            <a:latin typeface="Cambria" pitchFamily="18" charset="0"/>
            <a:ea typeface="Cambria" pitchFamily="18" charset="0"/>
          </a:endParaRPr>
        </a:p>
      </dsp:txBody>
      <dsp:txXfrm>
        <a:off x="2580364" y="205469"/>
        <a:ext cx="4534695" cy="839897"/>
      </dsp:txXfrm>
    </dsp:sp>
    <dsp:sp modelId="{94EA96AF-2FBC-4648-9FD1-87361545AC9C}">
      <dsp:nvSpPr>
        <dsp:cNvPr id="0" name=""/>
        <dsp:cNvSpPr/>
      </dsp:nvSpPr>
      <dsp:spPr>
        <a:xfrm rot="19817569">
          <a:off x="1608094" y="1921218"/>
          <a:ext cx="1012688" cy="45087"/>
        </a:xfrm>
        <a:custGeom>
          <a:avLst/>
          <a:gdLst/>
          <a:ahLst/>
          <a:cxnLst/>
          <a:rect l="0" t="0" r="0" b="0"/>
          <a:pathLst>
            <a:path>
              <a:moveTo>
                <a:pt x="0" y="22543"/>
              </a:moveTo>
              <a:lnTo>
                <a:pt x="1012688"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9121" y="1918444"/>
        <a:ext cx="50634" cy="50634"/>
      </dsp:txXfrm>
    </dsp:sp>
    <dsp:sp modelId="{194FA8BE-403B-4438-BA10-D5FA171165B8}">
      <dsp:nvSpPr>
        <dsp:cNvPr id="0" name=""/>
        <dsp:cNvSpPr/>
      </dsp:nvSpPr>
      <dsp:spPr>
        <a:xfrm>
          <a:off x="2554234" y="1236420"/>
          <a:ext cx="4586955" cy="912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được nâng lên tạo thành </a:t>
          </a:r>
          <a:endParaRPr lang="en-US" sz="2000" kern="1200" dirty="0" smtClean="0">
            <a:latin typeface="Cambria" pitchFamily="18" charset="0"/>
            <a:ea typeface="Cambria" pitchFamily="18" charset="0"/>
          </a:endParaRPr>
        </a:p>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nhiều bậc.</a:t>
          </a:r>
          <a:endParaRPr lang="en-US" sz="2000" kern="1200" dirty="0">
            <a:latin typeface="Cambria" pitchFamily="18" charset="0"/>
            <a:ea typeface="Cambria" pitchFamily="18" charset="0"/>
          </a:endParaRPr>
        </a:p>
      </dsp:txBody>
      <dsp:txXfrm>
        <a:off x="2580970" y="1263156"/>
        <a:ext cx="4533483" cy="859356"/>
      </dsp:txXfrm>
    </dsp:sp>
    <dsp:sp modelId="{E8278B7B-0FAD-4B56-BFD7-99CDD2D15D79}">
      <dsp:nvSpPr>
        <dsp:cNvPr id="0" name=""/>
        <dsp:cNvSpPr/>
      </dsp:nvSpPr>
      <dsp:spPr>
        <a:xfrm rot="1891076">
          <a:off x="1598536" y="2441842"/>
          <a:ext cx="1031806" cy="45087"/>
        </a:xfrm>
        <a:custGeom>
          <a:avLst/>
          <a:gdLst/>
          <a:ahLst/>
          <a:cxnLst/>
          <a:rect l="0" t="0" r="0" b="0"/>
          <a:pathLst>
            <a:path>
              <a:moveTo>
                <a:pt x="0" y="22543"/>
              </a:moveTo>
              <a:lnTo>
                <a:pt x="103180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8643" y="2438591"/>
        <a:ext cx="51590" cy="51590"/>
      </dsp:txXfrm>
    </dsp:sp>
    <dsp:sp modelId="{EDB4E737-2141-4BB1-B813-7B76AF376A28}">
      <dsp:nvSpPr>
        <dsp:cNvPr id="0" name=""/>
        <dsp:cNvSpPr/>
      </dsp:nvSpPr>
      <dsp:spPr>
        <a:xfrm>
          <a:off x="2554234" y="2314171"/>
          <a:ext cx="4586955" cy="839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mang tính chất nhiệt đới ẩm </a:t>
          </a:r>
          <a:endParaRPr lang="en-US" sz="2000" kern="1200" dirty="0" smtClean="0">
            <a:latin typeface="Cambria" pitchFamily="18" charset="0"/>
            <a:ea typeface="Cambria" pitchFamily="18" charset="0"/>
          </a:endParaRPr>
        </a:p>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gió mùa.</a:t>
          </a:r>
          <a:endParaRPr lang="en-US" sz="2000" kern="1200" dirty="0">
            <a:latin typeface="Cambria" pitchFamily="18" charset="0"/>
            <a:ea typeface="Cambria" pitchFamily="18" charset="0"/>
          </a:endParaRPr>
        </a:p>
      </dsp:txBody>
      <dsp:txXfrm>
        <a:off x="2578832" y="2338769"/>
        <a:ext cx="4537759" cy="790626"/>
      </dsp:txXfrm>
    </dsp:sp>
    <dsp:sp modelId="{CB055323-E44E-407A-8665-53A08ECD62A4}">
      <dsp:nvSpPr>
        <dsp:cNvPr id="0" name=""/>
        <dsp:cNvSpPr/>
      </dsp:nvSpPr>
      <dsp:spPr>
        <a:xfrm rot="3644222">
          <a:off x="1214728" y="2957040"/>
          <a:ext cx="1799421" cy="45087"/>
        </a:xfrm>
        <a:custGeom>
          <a:avLst/>
          <a:gdLst/>
          <a:ahLst/>
          <a:cxnLst/>
          <a:rect l="0" t="0" r="0" b="0"/>
          <a:pathLst>
            <a:path>
              <a:moveTo>
                <a:pt x="0" y="22543"/>
              </a:moveTo>
              <a:lnTo>
                <a:pt x="1799421"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53" y="2934598"/>
        <a:ext cx="89971" cy="89971"/>
      </dsp:txXfrm>
    </dsp:sp>
    <dsp:sp modelId="{8F2DA846-E5CB-4AE7-92C9-8E5BFEDD193F}">
      <dsp:nvSpPr>
        <dsp:cNvPr id="0" name=""/>
        <dsp:cNvSpPr/>
      </dsp:nvSpPr>
      <dsp:spPr>
        <a:xfrm>
          <a:off x="2554234" y="3318916"/>
          <a:ext cx="4586955" cy="891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con người.</a:t>
          </a:r>
          <a:endParaRPr lang="en-US" sz="2000" kern="1200" dirty="0">
            <a:latin typeface="Cambria" pitchFamily="18" charset="0"/>
            <a:ea typeface="Cambria" pitchFamily="18" charset="0"/>
          </a:endParaRPr>
        </a:p>
      </dsp:txBody>
      <dsp:txXfrm>
        <a:off x="2580334" y="3345016"/>
        <a:ext cx="4534755" cy="838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434063"/>
          <a:ext cx="6340162" cy="2078126"/>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50800" rIns="50800" bIns="50800" numCol="1" spcCol="1270" anchor="ctr" anchorCtr="0">
          <a:noAutofit/>
        </a:bodyPr>
        <a:lstStyle/>
        <a:p>
          <a:pPr lvl="0" algn="just"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Địa hình bờ biển ở nước ta khá đa dạng: Các đồng bằng châu thổ, các bãi triều; một số nơi đồi núi lan ra sát biển làm cho đường bờ biển khúc khuỷu với các mũi đá, bán đảo, vũng vịnh sâu,...Ven biển Trung Bộ xuất hiện kiểu địa hình cồn cát, đầm, phá nhiều bãi biển đẹp. </a:t>
          </a:r>
          <a:endParaRPr lang="en-US" sz="2000" b="0" kern="1200" dirty="0" smtClean="0">
            <a:solidFill>
              <a:schemeClr val="tx1"/>
            </a:solidFill>
            <a:latin typeface="Cambria" pitchFamily="18" charset="0"/>
            <a:ea typeface="Cambria" pitchFamily="18" charset="0"/>
          </a:endParaRPr>
        </a:p>
      </dsp:txBody>
      <dsp:txXfrm>
        <a:off x="947838" y="434063"/>
        <a:ext cx="6340162" cy="2078126"/>
      </dsp:txXfrm>
    </dsp:sp>
    <dsp:sp modelId="{467C472B-F399-46AE-B017-5DC56BBEA7D7}">
      <dsp:nvSpPr>
        <dsp:cNvPr id="0" name=""/>
        <dsp:cNvSpPr/>
      </dsp:nvSpPr>
      <dsp:spPr>
        <a:xfrm>
          <a:off x="27198" y="552486"/>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47838" y="3022599"/>
          <a:ext cx="6340162" cy="1320948"/>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50800" rIns="50800" bIns="50800" numCol="1" spcCol="1270" anchor="ctr" anchorCtr="0">
          <a:noAutofit/>
        </a:bodyPr>
        <a:lstStyle/>
        <a:p>
          <a:pPr lvl="0" algn="just" defTabSz="889000">
            <a:lnSpc>
              <a:spcPct val="90000"/>
            </a:lnSpc>
            <a:spcBef>
              <a:spcPct val="0"/>
            </a:spcBef>
            <a:spcAft>
              <a:spcPct val="35000"/>
            </a:spcAft>
          </a:pPr>
          <a:r>
            <a:rPr lang="en-US" sz="2000" b="0" kern="1200" dirty="0" err="1" smtClean="0">
              <a:solidFill>
                <a:schemeClr val="tx1"/>
              </a:solidFill>
              <a:latin typeface="Cambria" pitchFamily="18" charset="0"/>
              <a:ea typeface="Cambria" pitchFamily="18" charset="0"/>
            </a:rPr>
            <a:t>Thềm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lục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địa</a:t>
          </a:r>
          <a:r>
            <a:rPr lang="en-US" sz="2000" b="0" kern="1200" dirty="0" smtClean="0">
              <a:solidFill>
                <a:schemeClr val="tx1"/>
              </a:solidFill>
              <a:latin typeface="Cambria" pitchFamily="18" charset="0"/>
              <a:ea typeface="Cambria" pitchFamily="18" charset="0"/>
            </a:rPr>
            <a:t> ở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ở </a:t>
          </a:r>
          <a:r>
            <a:rPr lang="en-US" sz="2000" b="0" kern="1200" dirty="0" err="1" smtClean="0">
              <a:solidFill>
                <a:schemeClr val="tx1"/>
              </a:solidFill>
              <a:latin typeface="Cambria" pitchFamily="18" charset="0"/>
              <a:ea typeface="Cambria" pitchFamily="18" charset="0"/>
            </a:rPr>
            <a:t>khu</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vực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vịnh</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phía</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nam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tây</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nam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thu</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hẹp</a:t>
          </a:r>
          <a:r>
            <a:rPr lang="en-US" sz="2000" b="0" kern="1200" dirty="0" smtClean="0">
              <a:solidFill>
                <a:schemeClr val="tx1"/>
              </a:solidFill>
              <a:latin typeface="Cambria" pitchFamily="18" charset="0"/>
              <a:ea typeface="Cambria" pitchFamily="18" charset="0"/>
            </a:rPr>
            <a:t> ở </a:t>
          </a:r>
          <a:r>
            <a:rPr lang="en-US" sz="2000" b="0" kern="1200" dirty="0" err="1" smtClean="0">
              <a:solidFill>
                <a:schemeClr val="tx1"/>
              </a:solidFill>
              <a:latin typeface="Cambria" pitchFamily="18" charset="0"/>
              <a:ea typeface="Cambria" pitchFamily="18" charset="0"/>
            </a:rPr>
            <a:t>miền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Trung</a:t>
          </a:r>
          <a:r>
            <a:rPr lang="en-US" sz="2000" b="0" kern="1200" dirty="0" smtClean="0">
              <a:solidFill>
                <a:schemeClr val="tx1"/>
              </a:solidFill>
              <a:latin typeface="Cambria" pitchFamily="18" charset="0"/>
              <a:ea typeface="Cambria" pitchFamily="18" charset="0"/>
            </a:rPr>
            <a:t>.</a:t>
          </a:r>
        </a:p>
      </dsp:txBody>
      <dsp:txXfrm>
        <a:off x="947838" y="3022599"/>
        <a:ext cx="6340162" cy="1320948"/>
      </dsp:txXfrm>
    </dsp:sp>
    <dsp:sp modelId="{9D6C96D5-59F1-4074-AA4E-276172A59D56}">
      <dsp:nvSpPr>
        <dsp:cNvPr id="0" name=""/>
        <dsp:cNvSpPr/>
      </dsp:nvSpPr>
      <dsp:spPr>
        <a:xfrm>
          <a:off x="27198" y="2762434"/>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09/10/2023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15</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09/10/2023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09/10/2023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3.jpeg"/><Relationship Id="rId9" Type="http://schemas.microsoft.com/office/2007/relationships/diagramDrawing" Target="../diagrams/drawing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14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các bậc địa hình kế tiếp nhau từ nội địa ra biển. Qua đó em có nhận xét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Núi </a:t>
            </a:r>
            <a:r>
              <a:rPr lang="vi-VN" sz="2200" dirty="0">
                <a:latin typeface="Cambria" pitchFamily="18" charset="0"/>
                <a:ea typeface="Cambria" pitchFamily="18" charset="0"/>
                <a:cs typeface="Times New Roman"/>
              </a:rPr>
              <a:t>cao, núi trung bình, núi thấp, đồi, đồng bằng ven biển, thềm lục </a:t>
            </a:r>
            <a:r>
              <a:rPr lang="vi-VN" sz="2200" dirty="0" smtClean="0">
                <a:latin typeface="Cambria" pitchFamily="18" charset="0"/>
                <a:ea typeface="Cambria" pitchFamily="18" charset="0"/>
                <a:cs typeface="Times New Roman"/>
              </a:rPr>
              <a:t>địa</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=&gt; </a:t>
            </a:r>
            <a:r>
              <a:rPr lang="vi-VN" sz="2200" dirty="0">
                <a:latin typeface="Cambria" pitchFamily="18" charset="0"/>
                <a:ea typeface="Cambria" pitchFamily="18" charset="0"/>
                <a:cs typeface="Times New Roman"/>
              </a:rPr>
              <a:t>Địa hình có độ cao giảm dần từ nội địa ra biển.</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được nâng lên tạo thành nhiều bậc</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vi-VN" sz="2400" b="1" dirty="0">
                <a:solidFill>
                  <a:srgbClr val="CC0000"/>
                </a:solidFill>
                <a:latin typeface="Times New Roman" pitchFamily="18" charset="0"/>
                <a:cs typeface="Times New Roman" pitchFamily="18" charset="0"/>
              </a:rPr>
              <a:t>b. Địa hình được nâng lên tạo thành nhiều bậc</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mang tính chất nhiệt đới ẩm gió 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xmlns=""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6597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2400" dirty="0">
                <a:latin typeface="Cambria" pitchFamily="18" charset="0"/>
                <a:ea typeface="Cambria" pitchFamily="18" charset="0"/>
                <a:cs typeface="Times New Roman"/>
              </a:rPr>
              <a:t>- Bồi tụ ở vùng đồng bằng và thung lũng.</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mang tính chất nhiệt đới ẩm gió mùa</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d</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Địa hình chịu tác động của con người</a:t>
            </a:r>
            <a:endParaRPr lang="en-US" sz="2400" b="1" dirty="0">
              <a:solidFill>
                <a:srgbClr val="CC0000"/>
              </a:solidFill>
              <a:latin typeface="Times New Roman" pitchFamily="18" charset="0"/>
              <a:cs typeface="Times New Roman" pitchFamily="18" charset="0"/>
            </a:endParaRP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356450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048000"/>
            <a:ext cx="6792509" cy="1609677"/>
          </a:xfrm>
          <a:prstGeom prst="wedgeRoundRectCallout">
            <a:avLst>
              <a:gd name="adj1" fmla="val 47932"/>
              <a:gd name="adj2" fmla="val 11511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4362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vi-VN" sz="2400" b="1" dirty="0">
                <a:solidFill>
                  <a:srgbClr val="CC0000"/>
                </a:solidFill>
                <a:latin typeface="Times New Roman" pitchFamily="18" charset="0"/>
                <a:cs typeface="Times New Roman" pitchFamily="18" charset="0"/>
              </a:rPr>
              <a:t>d. Địa hình chịu tác động của con người</a:t>
            </a:r>
          </a:p>
        </p:txBody>
      </p:sp>
    </p:spTree>
    <p:extLst>
      <p:ext uri="{BB962C8B-B14F-4D97-AF65-F5344CB8AC3E}">
        <p14:creationId xmlns:p14="http://schemas.microsoft.com/office/powerpoint/2010/main" val="33183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CỦA 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đồi núi</a:t>
            </a: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798786960"/>
              </p:ext>
            </p:extLst>
          </p:nvPr>
        </p:nvGraphicFramePr>
        <p:xfrm>
          <a:off x="362186" y="1893202"/>
          <a:ext cx="8400816" cy="4613643"/>
        </p:xfrm>
        <a:graphic>
          <a:graphicData uri="http://schemas.openxmlformats.org/drawingml/2006/table">
            <a:tbl>
              <a:tblPr firstRow="1" bandRow="1">
                <a:tableStyleId>{5C22544A-7EE6-4342-B048-85BDC9FD1C3A}</a:tableStyleId>
              </a:tblPr>
              <a:tblGrid>
                <a:gridCol w="1061156"/>
                <a:gridCol w="1680163"/>
                <a:gridCol w="5659497"/>
              </a:tblGrid>
              <a:tr h="652742">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Khu</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vực</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Phạm</a:t>
                      </a:r>
                      <a:r>
                        <a:rPr lang="en-US" sz="2000" b="1" i="0" dirty="0">
                          <a:effectLst/>
                          <a:latin typeface="Cambria" pitchFamily="18" charset="0"/>
                          <a:ea typeface="Cambria" pitchFamily="18" charset="0"/>
                          <a:cs typeface="Times New Roman"/>
                        </a:rPr>
                        <a:t> vi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Cambria" pitchFamily="18" charset="0"/>
                          <a:ea typeface="Cambria" pitchFamily="18" charset="0"/>
                          <a:cs typeface="Times New Roman"/>
                        </a:rPr>
                        <a:t>Đặc</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điểm</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hình</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thái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Đông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Nằm</a:t>
                      </a:r>
                      <a:r>
                        <a:rPr lang="en-US" sz="2000" i="0" dirty="0">
                          <a:effectLst/>
                          <a:latin typeface="Cambria" pitchFamily="18" charset="0"/>
                          <a:ea typeface="Cambria" pitchFamily="18" charset="0"/>
                          <a:cs typeface="Times New Roman"/>
                        </a:rPr>
                        <a:t> ở </a:t>
                      </a:r>
                      <a:r>
                        <a:rPr lang="en-US" sz="2000" i="0" dirty="0" err="1">
                          <a:effectLst/>
                          <a:latin typeface="Cambria" pitchFamily="18" charset="0"/>
                          <a:ea typeface="Cambria" pitchFamily="18" charset="0"/>
                          <a:cs typeface="Times New Roman"/>
                        </a:rPr>
                        <a:t>tả</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Chủ</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yếu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là</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thấp</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4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cung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Gâm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Ngân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Triều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chụm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lại</a:t>
                      </a:r>
                      <a:r>
                        <a:rPr lang="en-US" sz="2000" i="0" dirty="0">
                          <a:effectLst/>
                          <a:latin typeface="Cambria" pitchFamily="18" charset="0"/>
                          <a:ea typeface="Cambria" pitchFamily="18" charset="0"/>
                          <a:cs typeface="Times New Roman"/>
                        </a:rPr>
                        <a:t> ở Tam </a:t>
                      </a:r>
                      <a:r>
                        <a:rPr lang="en-US" sz="2000" i="0" dirty="0" err="1">
                          <a:effectLst/>
                          <a:latin typeface="Cambria" pitchFamily="18" charset="0"/>
                          <a:ea typeface="Cambria" pitchFamily="18" charset="0"/>
                          <a:cs typeface="Times New Roman"/>
                        </a:rPr>
                        <a:t>Đảo</a:t>
                      </a:r>
                      <a:r>
                        <a:rPr lang="en-US" sz="2000" i="0" dirty="0">
                          <a:effectLst/>
                          <a:latin typeface="Cambria" pitchFamily="18" charset="0"/>
                          <a:ea typeface="Cambria" pitchFamily="18" charset="0"/>
                          <a:cs typeface="Times New Roman"/>
                        </a:rPr>
                        <a:t>. </a:t>
                      </a:r>
                      <a:endParaRPr lang="en-US" sz="2000" i="0" dirty="0" smtClean="0">
                        <a:effectLst/>
                        <a:latin typeface="Cambria" pitchFamily="18" charset="0"/>
                        <a:ea typeface="Cambria" pitchFamily="18" charset="0"/>
                        <a:cs typeface="Times New Roman"/>
                      </a:endParaRPr>
                    </a:p>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Ngoài</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ra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còn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địa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cac-xtơ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Văn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hệ</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thống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đảo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vôi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trong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vịnh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Hạ</a:t>
                      </a:r>
                      <a:r>
                        <a:rPr lang="en-US" sz="2000" i="0" dirty="0">
                          <a:effectLst/>
                          <a:latin typeface="Cambria" pitchFamily="18" charset="0"/>
                          <a:ea typeface="Cambria" pitchFamily="18" charset="0"/>
                          <a:cs typeface="Times New Roman"/>
                        </a:rPr>
                        <a:t> Long)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Tây</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Từ</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hữu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đến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Cả</a:t>
                      </a:r>
                      <a:r>
                        <a:rPr lang="en-US" sz="20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Địa</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nhất</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nước</a:t>
                      </a:r>
                      <a:r>
                        <a:rPr lang="en-US" sz="2000" i="0" dirty="0">
                          <a:effectLst/>
                          <a:latin typeface="Cambria" pitchFamily="18" charset="0"/>
                          <a:ea typeface="Cambria" pitchFamily="18" charset="0"/>
                          <a:cs typeface="Times New Roman"/>
                        </a:rPr>
                        <a:t> ta (</a:t>
                      </a:r>
                      <a:r>
                        <a:rPr lang="en-US" sz="2000" i="0" dirty="0" err="1">
                          <a:effectLst/>
                          <a:latin typeface="Cambria" pitchFamily="18" charset="0"/>
                          <a:ea typeface="Cambria" pitchFamily="18" charset="0"/>
                          <a:cs typeface="Times New Roman"/>
                        </a:rPr>
                        <a:t>đỉnh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Phan</a:t>
                      </a:r>
                      <a:r>
                        <a:rPr lang="en-US" sz="2000" i="0" dirty="0">
                          <a:effectLst/>
                          <a:latin typeface="Cambria" pitchFamily="18" charset="0"/>
                          <a:ea typeface="Cambria" pitchFamily="18" charset="0"/>
                          <a:cs typeface="Times New Roman"/>
                        </a:rPr>
                        <a:t>-xi-</a:t>
                      </a:r>
                      <a:r>
                        <a:rPr lang="en-US" sz="2000" i="0" dirty="0" err="1">
                          <a:effectLst/>
                          <a:latin typeface="Cambria" pitchFamily="18" charset="0"/>
                          <a:ea typeface="Cambria" pitchFamily="18" charset="0"/>
                          <a:cs typeface="Times New Roman"/>
                        </a:rPr>
                        <a:t>păng</a:t>
                      </a:r>
                      <a:r>
                        <a:rPr lang="en-US" sz="2000" i="0" dirty="0">
                          <a:effectLst/>
                          <a:latin typeface="Cambria" pitchFamily="18" charset="0"/>
                          <a:ea typeface="Cambria" pitchFamily="18" charset="0"/>
                          <a:cs typeface="Times New Roman"/>
                        </a:rPr>
                        <a:t> 3147,3m), </a:t>
                      </a:r>
                      <a:r>
                        <a:rPr lang="en-US" sz="2000" i="0" dirty="0" err="1">
                          <a:effectLst/>
                          <a:latin typeface="Cambria" pitchFamily="18" charset="0"/>
                          <a:ea typeface="Cambria" pitchFamily="18" charset="0"/>
                          <a:cs typeface="Times New Roman"/>
                        </a:rPr>
                        <a:t>với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lớn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hướng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tây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nam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như</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Hoàng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Liên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Đen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Đinh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Sam Sao. </a:t>
                      </a:r>
                      <a:endParaRPr lang="en-US" sz="2000" i="0" dirty="0" smtClean="0">
                        <a:effectLst/>
                        <a:latin typeface="Cambria" pitchFamily="18" charset="0"/>
                        <a:ea typeface="Cambria" pitchFamily="18" charset="0"/>
                        <a:cs typeface="Times New Roman"/>
                      </a:endParaRPr>
                    </a:p>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Trong</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khu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vực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còn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thấp</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vôi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thung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lũng</a:t>
                      </a:r>
                      <a:r>
                        <a:rPr lang="en-US" sz="20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173220"/>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167825"/>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287691216"/>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238014"/>
                <a:gridCol w="1752600"/>
                <a:gridCol w="5410202"/>
              </a:tblGrid>
              <a:tr h="652742">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Khu</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vực</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Phạm</a:t>
                      </a:r>
                      <a:r>
                        <a:rPr lang="en-US" sz="2200" b="1" i="0" dirty="0">
                          <a:effectLst/>
                          <a:latin typeface="Cambria" pitchFamily="18" charset="0"/>
                          <a:ea typeface="Cambria" pitchFamily="18" charset="0"/>
                          <a:cs typeface="Times New Roman"/>
                        </a:rPr>
                        <a:t> vi</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200" b="1" i="0" dirty="0" err="1">
                          <a:effectLst/>
                          <a:latin typeface="Cambria" pitchFamily="18" charset="0"/>
                          <a:ea typeface="Cambria" pitchFamily="18" charset="0"/>
                          <a:cs typeface="Times New Roman"/>
                        </a:rPr>
                        <a:t>Đặc</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điểm</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hình</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thái</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Trường</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Sơn</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Bắc</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Từ</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Cả</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đến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Bạch</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Mã</a:t>
                      </a:r>
                      <a:r>
                        <a:rPr lang="en-US" sz="22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Là</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vùng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thấp</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hướng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tây</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bắc</a:t>
                      </a:r>
                      <a:r>
                        <a:rPr lang="en-US" sz="2200" b="0" dirty="0" smtClean="0">
                          <a:effectLst/>
                          <a:latin typeface="Cambria" pitchFamily="18" charset="0"/>
                          <a:ea typeface="Cambria" pitchFamily="18" charset="0"/>
                          <a:cs typeface="Times New Roman"/>
                        </a:rPr>
                        <a:t> </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gồm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nhiều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song </a:t>
                      </a:r>
                      <a:r>
                        <a:rPr lang="en-US" sz="2200" b="0" dirty="0" err="1">
                          <a:effectLst/>
                          <a:latin typeface="Cambria" pitchFamily="18" charset="0"/>
                          <a:ea typeface="Cambria" pitchFamily="18" charset="0"/>
                          <a:cs typeface="Times New Roman"/>
                        </a:rPr>
                        <a:t>song</a:t>
                      </a:r>
                      <a:r>
                        <a:rPr lang="en-US" sz="2200" b="0" dirty="0">
                          <a:effectLst/>
                          <a:latin typeface="Cambria" pitchFamily="18" charset="0"/>
                          <a:ea typeface="Cambria" pitchFamily="18" charset="0"/>
                          <a:cs typeface="Times New Roman"/>
                        </a:rPr>
                        <a:t>, so le </a:t>
                      </a:r>
                      <a:r>
                        <a:rPr lang="en-US" sz="2200" b="0" dirty="0" err="1">
                          <a:effectLst/>
                          <a:latin typeface="Cambria" pitchFamily="18" charset="0"/>
                          <a:ea typeface="Cambria" pitchFamily="18" charset="0"/>
                          <a:cs typeface="Times New Roman"/>
                        </a:rPr>
                        <a:t>nhau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sườn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hẹp</a:t>
                      </a:r>
                      <a:r>
                        <a:rPr lang="en-US" sz="2200" b="0" dirty="0" smtClean="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và</a:t>
                      </a:r>
                      <a:r>
                        <a:rPr lang="en-US" sz="2200" b="0" dirty="0" smtClean="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dốc</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hơn</a:t>
                      </a:r>
                      <a:r>
                        <a:rPr lang="en-US" sz="2200" b="0" dirty="0">
                          <a:effectLst/>
                          <a:latin typeface="Cambria" pitchFamily="18" charset="0"/>
                          <a:ea typeface="Cambria" pitchFamily="18" charset="0"/>
                          <a:cs typeface="Times New Roman"/>
                        </a:rPr>
                        <a:t> so </a:t>
                      </a:r>
                      <a:r>
                        <a:rPr lang="en-US" sz="2200" b="0" dirty="0" err="1">
                          <a:effectLst/>
                          <a:latin typeface="Cambria" pitchFamily="18" charset="0"/>
                          <a:ea typeface="Cambria" pitchFamily="18" charset="0"/>
                          <a:cs typeface="Times New Roman"/>
                        </a:rPr>
                        <a:t>với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sườn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tây</a:t>
                      </a:r>
                      <a:r>
                        <a:rPr lang="en-US" sz="2200" b="0" dirty="0" smtClean="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Với</a:t>
                      </a:r>
                      <a:r>
                        <a:rPr lang="en-US" sz="2200" b="0" baseline="0" dirty="0" smtClean="0">
                          <a:effectLst/>
                          <a:latin typeface="Cambria" pitchFamily="18" charset="0"/>
                          <a:ea typeface="Cambria" pitchFamily="18" charset="0"/>
                          <a:cs typeface="Times New Roman"/>
                        </a:rPr>
                        <a:t> 2 </a:t>
                      </a:r>
                      <a:r>
                        <a:rPr lang="en-US" sz="2200" b="0" baseline="0" dirty="0" err="1" smtClean="0">
                          <a:effectLst/>
                          <a:latin typeface="Cambria" pitchFamily="18" charset="0"/>
                          <a:ea typeface="Cambria" pitchFamily="18" charset="0"/>
                          <a:cs typeface="Times New Roman"/>
                        </a:rPr>
                        <a:t>nhánh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núi</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lan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ra</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biển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là</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Bạch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Mã</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và</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Hoành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Sơn</a:t>
                      </a:r>
                      <a:r>
                        <a:rPr lang="en-US" sz="2200" b="0" baseline="0" dirty="0" smtClean="0">
                          <a:effectLst/>
                          <a:latin typeface="Cambria" pitchFamily="18" charset="0"/>
                          <a:ea typeface="Cambria" pitchFamily="18" charset="0"/>
                          <a:cs typeface="Times New Roman"/>
                        </a:rPr>
                        <a:t>.</a:t>
                      </a:r>
                      <a:endParaRPr lang="en-US" sz="22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Trường</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Sơn</a:t>
                      </a:r>
                      <a:r>
                        <a:rPr lang="en-US" sz="22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2200" b="0" dirty="0" err="1">
                          <a:effectLst/>
                          <a:latin typeface="Cambria" pitchFamily="18" charset="0"/>
                          <a:ea typeface="Cambria" pitchFamily="18" charset="0"/>
                          <a:cs typeface="Times New Roman"/>
                        </a:rPr>
                        <a:t>Từ</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Bạch</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Mã</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đến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Nam </a:t>
                      </a:r>
                      <a:r>
                        <a:rPr lang="en-US" sz="2200" b="0" dirty="0" err="1">
                          <a:effectLst/>
                          <a:latin typeface="Cambria" pitchFamily="18" charset="0"/>
                          <a:ea typeface="Cambria" pitchFamily="18" charset="0"/>
                          <a:cs typeface="Times New Roman"/>
                        </a:rPr>
                        <a:t>Bộ</a:t>
                      </a:r>
                      <a:r>
                        <a:rPr lang="en-US" sz="22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Gồm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các</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khối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Kon</a:t>
                      </a:r>
                      <a:r>
                        <a:rPr lang="en-US" sz="2200" b="0" dirty="0">
                          <a:effectLst/>
                          <a:latin typeface="Cambria" pitchFamily="18" charset="0"/>
                          <a:ea typeface="Cambria" pitchFamily="18" charset="0"/>
                          <a:cs typeface="Times New Roman"/>
                        </a:rPr>
                        <a:t> Tum, </a:t>
                      </a:r>
                      <a:r>
                        <a:rPr lang="en-US" sz="2200" b="0" dirty="0" err="1">
                          <a:effectLst/>
                          <a:latin typeface="Cambria" pitchFamily="18" charset="0"/>
                          <a:ea typeface="Cambria" pitchFamily="18" charset="0"/>
                          <a:cs typeface="Times New Roman"/>
                        </a:rPr>
                        <a:t>Cực</a:t>
                      </a:r>
                      <a:r>
                        <a:rPr lang="en-US" sz="2200" b="0" dirty="0">
                          <a:effectLst/>
                          <a:latin typeface="Cambria" pitchFamily="18" charset="0"/>
                          <a:ea typeface="Cambria" pitchFamily="18" charset="0"/>
                          <a:cs typeface="Times New Roman"/>
                        </a:rPr>
                        <a:t> Nam </a:t>
                      </a:r>
                      <a:r>
                        <a:rPr lang="en-US" sz="2200" b="0" dirty="0" err="1">
                          <a:effectLst/>
                          <a:latin typeface="Cambria" pitchFamily="18" charset="0"/>
                          <a:ea typeface="Cambria" pitchFamily="18" charset="0"/>
                          <a:cs typeface="Times New Roman"/>
                        </a:rPr>
                        <a:t>Trung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Bộ</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nghiêng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về</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và</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nhiều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cao</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nguyên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xếp</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tầng</a:t>
                      </a:r>
                      <a:r>
                        <a:rPr lang="en-US" sz="2200" b="0" dirty="0" smtClean="0">
                          <a:effectLst/>
                          <a:latin typeface="Cambria" pitchFamily="18" charset="0"/>
                          <a:ea typeface="Cambria" pitchFamily="18" charset="0"/>
                          <a:cs typeface="Times New Roman"/>
                        </a:rPr>
                        <a:t>:</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Kon</a:t>
                      </a:r>
                      <a:r>
                        <a:rPr lang="en-US" sz="2200" b="0" baseline="0" dirty="0" smtClean="0">
                          <a:effectLst/>
                          <a:latin typeface="Cambria" pitchFamily="18" charset="0"/>
                          <a:ea typeface="Cambria" pitchFamily="18" charset="0"/>
                          <a:cs typeface="Times New Roman"/>
                        </a:rPr>
                        <a:t> Tum, </a:t>
                      </a:r>
                      <a:r>
                        <a:rPr lang="en-US" sz="2200" b="0" baseline="0" dirty="0" err="1" smtClean="0">
                          <a:effectLst/>
                          <a:latin typeface="Cambria" pitchFamily="18" charset="0"/>
                          <a:ea typeface="Cambria" pitchFamily="18" charset="0"/>
                          <a:cs typeface="Times New Roman"/>
                        </a:rPr>
                        <a:t>Plei</a:t>
                      </a:r>
                      <a:r>
                        <a:rPr lang="en-US" sz="2200" b="0" baseline="0" dirty="0" smtClean="0">
                          <a:effectLst/>
                          <a:latin typeface="Cambria" pitchFamily="18" charset="0"/>
                          <a:ea typeface="Cambria" pitchFamily="18" charset="0"/>
                          <a:cs typeface="Times New Roman"/>
                        </a:rPr>
                        <a:t> Ku, </a:t>
                      </a:r>
                      <a:r>
                        <a:rPr lang="en-US" sz="2200" b="0" baseline="0" dirty="0" err="1" smtClean="0">
                          <a:effectLst/>
                          <a:latin typeface="Cambria" pitchFamily="18" charset="0"/>
                          <a:ea typeface="Cambria" pitchFamily="18" charset="0"/>
                          <a:cs typeface="Times New Roman"/>
                        </a:rPr>
                        <a:t>Đăk</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Lăk</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Lâm</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Viên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Mơ</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Nông</a:t>
                      </a:r>
                      <a:r>
                        <a:rPr lang="en-US" sz="2200" b="0" baseline="0" dirty="0" smtClean="0">
                          <a:effectLst/>
                          <a:latin typeface="Cambria" pitchFamily="18" charset="0"/>
                          <a:ea typeface="Cambria" pitchFamily="18" charset="0"/>
                          <a:cs typeface="Times New Roman"/>
                        </a:rPr>
                        <a:t>, Di </a:t>
                      </a:r>
                      <a:r>
                        <a:rPr lang="en-US" sz="2200" b="0" baseline="0" dirty="0" err="1" smtClean="0">
                          <a:effectLst/>
                          <a:latin typeface="Cambria" pitchFamily="18" charset="0"/>
                          <a:ea typeface="Cambria" pitchFamily="18" charset="0"/>
                          <a:cs typeface="Times New Roman"/>
                        </a:rPr>
                        <a:t>Linh</a:t>
                      </a:r>
                      <a:r>
                        <a:rPr lang="en-US" sz="2200" b="0" baseline="0" dirty="0" smtClean="0">
                          <a:effectLst/>
                          <a:latin typeface="Cambria" pitchFamily="18" charset="0"/>
                          <a:ea typeface="Cambria" pitchFamily="18" charset="0"/>
                          <a:cs typeface="Times New Roman"/>
                        </a:rPr>
                        <a:t>.</a:t>
                      </a:r>
                      <a:endParaRPr lang="en-US" sz="22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92491917"/>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gridCol w="1392254"/>
                <a:gridCol w="4205224"/>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Từ</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hữu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3147,3m),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Là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vùng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thấp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hướng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bắc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song </a:t>
                      </a:r>
                      <a:r>
                        <a:rPr lang="en-US" sz="1600" b="0" dirty="0" err="1">
                          <a:effectLst/>
                          <a:latin typeface="Cambria" pitchFamily="18" charset="0"/>
                          <a:ea typeface="Cambria" pitchFamily="18" charset="0"/>
                          <a:cs typeface="Times New Roman"/>
                        </a:rPr>
                        <a:t>song</a:t>
                      </a:r>
                      <a:r>
                        <a:rPr lang="en-US" sz="1600" b="0" dirty="0">
                          <a:effectLst/>
                          <a:latin typeface="Cambria" pitchFamily="18" charset="0"/>
                          <a:ea typeface="Cambria" pitchFamily="18" charset="0"/>
                          <a:cs typeface="Times New Roman"/>
                        </a:rPr>
                        <a:t>, so le </a:t>
                      </a:r>
                      <a:r>
                        <a:rPr lang="en-US" sz="1600" b="0" dirty="0" err="1">
                          <a:effectLst/>
                          <a:latin typeface="Cambria" pitchFamily="18" charset="0"/>
                          <a:ea typeface="Cambria" pitchFamily="18" charset="0"/>
                          <a:cs typeface="Times New Roman"/>
                        </a:rPr>
                        <a:t>nhau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hẹp</a:t>
                      </a:r>
                      <a:r>
                        <a:rPr lang="en-US" sz="1600" b="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dốc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hơn</a:t>
                      </a:r>
                      <a:r>
                        <a:rPr lang="en-US" sz="1600" b="0" dirty="0">
                          <a:effectLst/>
                          <a:latin typeface="Cambria" pitchFamily="18" charset="0"/>
                          <a:ea typeface="Cambria" pitchFamily="18" charset="0"/>
                          <a:cs typeface="Times New Roman"/>
                        </a:rPr>
                        <a:t> so </a:t>
                      </a:r>
                      <a:r>
                        <a:rPr lang="en-US" sz="1600" b="0" dirty="0" err="1">
                          <a:effectLst/>
                          <a:latin typeface="Cambria" pitchFamily="18" charset="0"/>
                          <a:ea typeface="Cambria" pitchFamily="18" charset="0"/>
                          <a:cs typeface="Times New Roman"/>
                        </a:rPr>
                        <a:t>với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smtClean="0">
                          <a:effectLst/>
                          <a:latin typeface="Cambria" pitchFamily="18" charset="0"/>
                          <a:ea typeface="Cambria" pitchFamily="18" charset="0"/>
                          <a:cs typeface="Times New Roman"/>
                        </a:rPr>
                        <a:t>. </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nghiêng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về</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Đăk</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Lăk</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050844289"/>
              </p:ext>
            </p:extLst>
          </p:nvPr>
        </p:nvGraphicFramePr>
        <p:xfrm>
          <a:off x="362186" y="2099602"/>
          <a:ext cx="8400815" cy="4377398"/>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p>
                      <a:pPr algn="just">
                        <a:spcBef>
                          <a:spcPts val="600"/>
                        </a:spcBef>
                        <a:spcAft>
                          <a:spcPts val="0"/>
                        </a:spcAft>
                      </a:pPr>
                      <a:r>
                        <a:rPr lang="en-US" sz="1800" dirty="0" smtClean="0">
                          <a:effectLst/>
                          <a:latin typeface="Times New Roman"/>
                          <a:ea typeface="Times New Roman"/>
                          <a:cs typeface="Times New Roman"/>
                        </a:rPr>
                        <a:t> </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Ở </a:t>
                      </a:r>
                      <a:r>
                        <a:rPr lang="en-US" sz="1800" dirty="0" err="1">
                          <a:effectLst/>
                          <a:latin typeface="Times New Roman"/>
                          <a:ea typeface="Times New Roman"/>
                          <a:cs typeface="Times New Roman"/>
                        </a:rPr>
                        <a:t>phía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bắc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còn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núi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sót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ở </a:t>
                      </a:r>
                      <a:r>
                        <a:rPr lang="en-US" sz="1800" dirty="0" err="1">
                          <a:effectLst/>
                          <a:latin typeface="Times New Roman"/>
                          <a:ea typeface="Times New Roman"/>
                          <a:cs typeface="Times New Roman"/>
                        </a:rPr>
                        <a:t>phía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nam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ô </a:t>
                      </a:r>
                      <a:r>
                        <a:rPr lang="en-US" sz="1800" dirty="0" err="1">
                          <a:effectLst/>
                          <a:latin typeface="Times New Roman"/>
                          <a:ea typeface="Times New Roman"/>
                          <a:cs typeface="Times New Roman"/>
                        </a:rPr>
                        <a:t>trũng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ven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ngăn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lũ</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nên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vực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ngoài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năm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vực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trong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kênh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rạch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chịt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chịu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ảnh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hưởng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sâu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sắc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chế</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độ</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thuỷ</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vùng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trũng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lớn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Tháp</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Mười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Tứ</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giác</a:t>
                      </a:r>
                      <a:r>
                        <a:rPr lang="en-US" sz="1800" dirty="0">
                          <a:effectLst/>
                          <a:latin typeface="Times New Roman"/>
                          <a:ea typeface="Times New Roman"/>
                          <a:cs typeface="Times New Roman"/>
                        </a:rPr>
                        <a:t> Long </a:t>
                      </a:r>
                      <a:r>
                        <a:rPr lang="en-US" sz="1800" dirty="0" err="1">
                          <a:effectLst/>
                          <a:latin typeface="Times New Roman"/>
                          <a:ea typeface="Times New Roman"/>
                          <a:cs typeface="Times New Roman"/>
                        </a:rPr>
                        <a:t>Xuyên</a:t>
                      </a:r>
                      <a:r>
                        <a:rPr lang="en-US" sz="1800" dirty="0">
                          <a:effectLst/>
                          <a:latin typeface="Times New Roman"/>
                          <a:ea typeface="Times New Roman"/>
                          <a:cs typeface="Times New Roman"/>
                        </a:rPr>
                        <a:t>, U Minh.</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Times New Roman"/>
                          <a:ea typeface="Times New Roman"/>
                          <a:cs typeface="Times New Roman"/>
                        </a:rPr>
                        <a:t>Dải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này</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kéo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dài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từ</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Thanh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Hoá</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đến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Thuận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với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nhỏ</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hẹp</a:t>
                      </a:r>
                      <a:r>
                        <a:rPr lang="en-US" sz="1800" dirty="0">
                          <a:effectLst/>
                          <a:latin typeface="Times New Roman"/>
                          <a:ea typeface="Times New Roman"/>
                          <a:cs typeface="Times New Roman"/>
                        </a:rPr>
                        <a:t>. </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200"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538895592"/>
              </p:ext>
            </p:extLst>
          </p:nvPr>
        </p:nvGraphicFramePr>
        <p:xfrm>
          <a:off x="362185" y="1938058"/>
          <a:ext cx="8477014" cy="4663440"/>
        </p:xfrm>
        <a:graphic>
          <a:graphicData uri="http://schemas.openxmlformats.org/drawingml/2006/table">
            <a:tbl>
              <a:tblPr firstRow="1" bandRow="1">
                <a:tableStyleId>{5C22544A-7EE6-4342-B048-85BDC9FD1C3A}</a:tableStyleId>
              </a:tblPr>
              <a:tblGrid>
                <a:gridCol w="1691497"/>
                <a:gridCol w="1095570"/>
                <a:gridCol w="2140921"/>
                <a:gridCol w="3549026"/>
              </a:tblGrid>
              <a:tr h="652742">
                <a:tc>
                  <a:txBody>
                    <a:bodyPr/>
                    <a:lstStyle/>
                    <a:p>
                      <a:pPr algn="ctr">
                        <a:lnSpc>
                          <a:spcPct val="115000"/>
                        </a:lnSpc>
                        <a:spcBef>
                          <a:spcPts val="600"/>
                        </a:spcBef>
                        <a:spcAft>
                          <a:spcPts val="0"/>
                        </a:spcAft>
                      </a:pPr>
                      <a:r>
                        <a:rPr lang="en-US" sz="2000" b="1" i="0" dirty="0" err="1" smtClean="0">
                          <a:effectLst/>
                          <a:latin typeface="Arial" pitchFamily="34" charset="0"/>
                          <a:ea typeface="Cambria" pitchFamily="18" charset="0"/>
                          <a:cs typeface="Arial" pitchFamily="34" charset="0"/>
                        </a:rPr>
                        <a:t>Đồng</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bằng</a:t>
                      </a:r>
                      <a:endParaRPr lang="en-US" sz="2000"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smtClean="0">
                          <a:effectLst/>
                          <a:latin typeface="Arial" pitchFamily="34" charset="0"/>
                          <a:ea typeface="Cambria" pitchFamily="18" charset="0"/>
                          <a:cs typeface="Arial" pitchFamily="34" charset="0"/>
                        </a:rPr>
                        <a:t>Diện</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tích</a:t>
                      </a:r>
                      <a:endParaRPr lang="en-US" sz="2000"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i="0" dirty="0" err="1" smtClean="0">
                          <a:effectLst/>
                          <a:latin typeface="Arial" pitchFamily="34" charset="0"/>
                          <a:ea typeface="Cambria" pitchFamily="18" charset="0"/>
                          <a:cs typeface="Arial" pitchFamily="34" charset="0"/>
                        </a:rPr>
                        <a:t>Nguồn</a:t>
                      </a:r>
                      <a:r>
                        <a:rPr lang="en-US" sz="2000" i="0" baseline="0" dirty="0" smtClean="0">
                          <a:effectLst/>
                          <a:latin typeface="Arial" pitchFamily="34" charset="0"/>
                          <a:ea typeface="Cambria" pitchFamily="18" charset="0"/>
                          <a:cs typeface="Arial" pitchFamily="34" charset="0"/>
                        </a:rPr>
                        <a:t> </a:t>
                      </a:r>
                      <a:r>
                        <a:rPr lang="en-US" sz="2000" i="0" baseline="0" dirty="0" err="1" smtClean="0">
                          <a:effectLst/>
                          <a:latin typeface="Arial" pitchFamily="34" charset="0"/>
                          <a:ea typeface="Cambria" pitchFamily="18" charset="0"/>
                          <a:cs typeface="Arial" pitchFamily="34" charset="0"/>
                        </a:rPr>
                        <a:t>gốc</a:t>
                      </a:r>
                      <a:r>
                        <a:rPr lang="en-US" sz="2000" i="0" baseline="0" dirty="0" smtClean="0">
                          <a:effectLst/>
                          <a:latin typeface="Arial" pitchFamily="34" charset="0"/>
                          <a:ea typeface="Cambria" pitchFamily="18" charset="0"/>
                          <a:cs typeface="Arial" pitchFamily="34" charset="0"/>
                        </a:rPr>
                        <a:t> </a:t>
                      </a:r>
                      <a:r>
                        <a:rPr lang="en-US" sz="2000" i="0" baseline="0" dirty="0" err="1" smtClean="0">
                          <a:effectLst/>
                          <a:latin typeface="Arial" pitchFamily="34" charset="0"/>
                          <a:ea typeface="Cambria" pitchFamily="18" charset="0"/>
                          <a:cs typeface="Arial" pitchFamily="34" charset="0"/>
                        </a:rPr>
                        <a:t>hình</a:t>
                      </a:r>
                      <a:r>
                        <a:rPr lang="en-US" sz="2000" i="0" baseline="0" dirty="0" smtClean="0">
                          <a:effectLst/>
                          <a:latin typeface="Arial" pitchFamily="34" charset="0"/>
                          <a:ea typeface="Cambria" pitchFamily="18" charset="0"/>
                          <a:cs typeface="Arial" pitchFamily="34" charset="0"/>
                        </a:rPr>
                        <a:t> </a:t>
                      </a:r>
                      <a:r>
                        <a:rPr lang="en-US" sz="2000" i="0" baseline="0" dirty="0" err="1" smtClean="0">
                          <a:effectLst/>
                          <a:latin typeface="Arial" pitchFamily="34" charset="0"/>
                          <a:ea typeface="Cambria" pitchFamily="18" charset="0"/>
                          <a:cs typeface="Arial" pitchFamily="34" charset="0"/>
                        </a:rPr>
                        <a:t>thành</a:t>
                      </a:r>
                      <a:endParaRPr lang="en-US" sz="2000"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Arial" pitchFamily="34" charset="0"/>
                          <a:ea typeface="Cambria" pitchFamily="18" charset="0"/>
                          <a:cs typeface="Arial" pitchFamily="34" charset="0"/>
                        </a:rPr>
                        <a:t>Đặc</a:t>
                      </a:r>
                      <a:r>
                        <a:rPr lang="en-US" sz="2000" b="1" i="0" dirty="0">
                          <a:effectLst/>
                          <a:latin typeface="Arial" pitchFamily="34" charset="0"/>
                          <a:ea typeface="Cambria" pitchFamily="18" charset="0"/>
                          <a:cs typeface="Arial" pitchFamily="34" charset="0"/>
                        </a:rPr>
                        <a:t> </a:t>
                      </a:r>
                      <a:r>
                        <a:rPr lang="en-US" sz="2000" b="1" i="0" dirty="0" err="1" smtClean="0">
                          <a:effectLst/>
                          <a:latin typeface="Arial" pitchFamily="34" charset="0"/>
                          <a:ea typeface="Cambria" pitchFamily="18" charset="0"/>
                          <a:cs typeface="Arial" pitchFamily="34" charset="0"/>
                        </a:rPr>
                        <a:t>điểm</a:t>
                      </a:r>
                      <a:endParaRPr lang="en-US" sz="2000"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2000" b="1" i="0" baseline="0" dirty="0" err="1" smtClean="0">
                          <a:effectLst/>
                          <a:latin typeface="Arial" pitchFamily="34" charset="0"/>
                          <a:ea typeface="Cambria" pitchFamily="18" charset="0"/>
                          <a:cs typeface="Arial" pitchFamily="34" charset="0"/>
                        </a:rPr>
                        <a:t>Sông</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Hồng</a:t>
                      </a:r>
                      <a:endParaRPr lang="en-US" sz="2000" b="1"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smtClean="0">
                          <a:effectLst/>
                          <a:latin typeface="Arial" pitchFamily="34" charset="0"/>
                          <a:ea typeface="Cambria" pitchFamily="18" charset="0"/>
                          <a:cs typeface="Arial" pitchFamily="34" charset="0"/>
                        </a:rPr>
                        <a:t>15000 km</a:t>
                      </a:r>
                      <a:r>
                        <a:rPr lang="en-US" sz="2000" baseline="30000" dirty="0" smtClean="0">
                          <a:effectLst/>
                          <a:latin typeface="Arial" pitchFamily="34" charset="0"/>
                          <a:ea typeface="Cambria" pitchFamily="18" charset="0"/>
                          <a:cs typeface="Arial" pitchFamily="34" charset="0"/>
                        </a:rPr>
                        <a:t>2</a:t>
                      </a:r>
                      <a:endParaRPr lang="en-US" sz="2000" baseline="3000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a:effectLst/>
                          <a:latin typeface="Arial" pitchFamily="34" charset="0"/>
                          <a:ea typeface="Cambria" pitchFamily="18" charset="0"/>
                          <a:cs typeface="Arial" pitchFamily="34" charset="0"/>
                        </a:rPr>
                        <a:t>Do </a:t>
                      </a:r>
                      <a:r>
                        <a:rPr lang="en-US" sz="2000" dirty="0" err="1">
                          <a:effectLst/>
                          <a:latin typeface="Arial" pitchFamily="34" charset="0"/>
                          <a:ea typeface="Cambria" pitchFamily="18" charset="0"/>
                          <a:cs typeface="Arial" pitchFamily="34" charset="0"/>
                        </a:rPr>
                        <a:t>phù</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sông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Hồng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và</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sông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Thái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Bình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bồi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đắp</a:t>
                      </a:r>
                      <a:r>
                        <a:rPr lang="en-US" sz="2000" dirty="0" smtClean="0">
                          <a:effectLst/>
                          <a:latin typeface="Arial" pitchFamily="34" charset="0"/>
                          <a:ea typeface="Cambria" pitchFamily="18" charset="0"/>
                          <a:cs typeface="Arial" pitchFamily="34" charset="0"/>
                        </a:rPr>
                        <a:t>.</a:t>
                      </a:r>
                      <a:endParaRPr lang="en-US" sz="2000" dirty="0">
                        <a:effectLst/>
                        <a:latin typeface="Arial" pitchFamily="34" charset="0"/>
                        <a:ea typeface="Cambria"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a:effectLst/>
                          <a:latin typeface="Arial" pitchFamily="34" charset="0"/>
                          <a:ea typeface="Cambria" pitchFamily="18" charset="0"/>
                          <a:cs typeface="Arial" pitchFamily="34" charset="0"/>
                        </a:rPr>
                        <a:t>Ở </a:t>
                      </a:r>
                      <a:r>
                        <a:rPr lang="en-US" sz="2000" dirty="0" err="1">
                          <a:effectLst/>
                          <a:latin typeface="Arial" pitchFamily="34" charset="0"/>
                          <a:ea typeface="Cambria" pitchFamily="18" charset="0"/>
                          <a:cs typeface="Arial" pitchFamily="34" charset="0"/>
                        </a:rPr>
                        <a:t>phía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bắc</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của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đồng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bằng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còn</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nhiều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đồi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núi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sót</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và</a:t>
                      </a:r>
                      <a:r>
                        <a:rPr lang="en-US" sz="2000" dirty="0">
                          <a:effectLst/>
                          <a:latin typeface="Arial" pitchFamily="34" charset="0"/>
                          <a:ea typeface="Cambria" pitchFamily="18" charset="0"/>
                          <a:cs typeface="Arial" pitchFamily="34" charset="0"/>
                        </a:rPr>
                        <a:t> ở </a:t>
                      </a:r>
                      <a:r>
                        <a:rPr lang="en-US" sz="2000" dirty="0" err="1">
                          <a:effectLst/>
                          <a:latin typeface="Arial" pitchFamily="34" charset="0"/>
                          <a:ea typeface="Cambria" pitchFamily="18" charset="0"/>
                          <a:cs typeface="Arial" pitchFamily="34" charset="0"/>
                        </a:rPr>
                        <a:t>phía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nam</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có</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nhiều</a:t>
                      </a:r>
                      <a:r>
                        <a:rPr lang="en-US" sz="2000" dirty="0">
                          <a:effectLst/>
                          <a:latin typeface="Arial" pitchFamily="34" charset="0"/>
                          <a:ea typeface="Cambria" pitchFamily="18" charset="0"/>
                          <a:cs typeface="Arial" pitchFamily="34" charset="0"/>
                        </a:rPr>
                        <a:t> ô </a:t>
                      </a:r>
                      <a:r>
                        <a:rPr lang="en-US" sz="2000" dirty="0" err="1">
                          <a:effectLst/>
                          <a:latin typeface="Arial" pitchFamily="34" charset="0"/>
                          <a:ea typeface="Cambria" pitchFamily="18" charset="0"/>
                          <a:cs typeface="Arial" pitchFamily="34" charset="0"/>
                        </a:rPr>
                        <a:t>trũng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Có</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hệ</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thống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đê</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ven</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sông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ngăn</a:t>
                      </a:r>
                      <a:r>
                        <a:rPr lang="en-US" sz="2000" dirty="0">
                          <a:effectLst/>
                          <a:latin typeface="Arial" pitchFamily="34" charset="0"/>
                          <a:ea typeface="Cambria" pitchFamily="18" charset="0"/>
                          <a:cs typeface="Arial" pitchFamily="34" charset="0"/>
                        </a:rPr>
                        <a:t> </a:t>
                      </a:r>
                      <a:r>
                        <a:rPr lang="en-US" sz="2000" dirty="0" err="1" smtClean="0">
                          <a:effectLst/>
                          <a:latin typeface="Arial" pitchFamily="34" charset="0"/>
                          <a:ea typeface="Cambria" pitchFamily="18" charset="0"/>
                          <a:cs typeface="Arial" pitchFamily="34" charset="0"/>
                        </a:rPr>
                        <a:t>lũ</a:t>
                      </a:r>
                      <a:r>
                        <a:rPr lang="en-US" sz="2000" dirty="0" smtClean="0">
                          <a:effectLst/>
                          <a:latin typeface="Arial" pitchFamily="34" charset="0"/>
                          <a:ea typeface="Cambria" pitchFamily="18" charset="0"/>
                          <a:cs typeface="Arial" pitchFamily="34" charset="0"/>
                        </a:rPr>
                        <a:t>.</a:t>
                      </a:r>
                      <a:endParaRPr lang="en-US" sz="2000" dirty="0">
                        <a:effectLst/>
                        <a:latin typeface="Arial" pitchFamily="34" charset="0"/>
                        <a:ea typeface="Cambria"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2000" b="1" i="0" baseline="0" dirty="0" err="1" smtClean="0">
                          <a:effectLst/>
                          <a:latin typeface="Arial" pitchFamily="34" charset="0"/>
                          <a:ea typeface="Cambria" pitchFamily="18" charset="0"/>
                          <a:cs typeface="Arial" pitchFamily="34" charset="0"/>
                        </a:rPr>
                        <a:t>Sông</a:t>
                      </a:r>
                      <a:r>
                        <a:rPr lang="en-US" sz="2000" b="1" i="0" baseline="0" dirty="0" smtClean="0">
                          <a:effectLst/>
                          <a:latin typeface="Arial" pitchFamily="34" charset="0"/>
                          <a:ea typeface="Cambria" pitchFamily="18" charset="0"/>
                          <a:cs typeface="Arial" pitchFamily="34" charset="0"/>
                        </a:rPr>
                        <a:t> </a:t>
                      </a:r>
                    </a:p>
                    <a:p>
                      <a:pPr algn="ctr">
                        <a:lnSpc>
                          <a:spcPct val="115000"/>
                        </a:lnSpc>
                        <a:spcBef>
                          <a:spcPts val="600"/>
                        </a:spcBef>
                        <a:spcAft>
                          <a:spcPts val="0"/>
                        </a:spcAft>
                      </a:pPr>
                      <a:r>
                        <a:rPr lang="en-US" sz="2000" b="1" i="0" baseline="0" dirty="0" err="1" smtClean="0">
                          <a:effectLst/>
                          <a:latin typeface="Arial" pitchFamily="34" charset="0"/>
                          <a:ea typeface="Cambria" pitchFamily="18" charset="0"/>
                          <a:cs typeface="Arial" pitchFamily="34" charset="0"/>
                        </a:rPr>
                        <a:t>Cửu</a:t>
                      </a:r>
                      <a:r>
                        <a:rPr lang="en-US" sz="2000" b="1" i="0" baseline="0" dirty="0" smtClean="0">
                          <a:effectLst/>
                          <a:latin typeface="Arial" pitchFamily="34" charset="0"/>
                          <a:ea typeface="Cambria" pitchFamily="18" charset="0"/>
                          <a:cs typeface="Arial" pitchFamily="34" charset="0"/>
                        </a:rPr>
                        <a:t> Long</a:t>
                      </a:r>
                      <a:endParaRPr lang="en-US" sz="2000" b="1"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dirty="0" smtClean="0">
                          <a:effectLst/>
                          <a:latin typeface="Arial" pitchFamily="34" charset="0"/>
                          <a:ea typeface="Cambria" pitchFamily="18" charset="0"/>
                          <a:cs typeface="Arial" pitchFamily="34" charset="0"/>
                        </a:rPr>
                        <a:t>40000 km</a:t>
                      </a:r>
                      <a:r>
                        <a:rPr lang="en-US" sz="2000" baseline="30000" dirty="0" smtClean="0">
                          <a:effectLst/>
                          <a:latin typeface="Arial" pitchFamily="34" charset="0"/>
                          <a:ea typeface="Cambria" pitchFamily="18" charset="0"/>
                          <a:cs typeface="Arial" pitchFamily="34" charset="0"/>
                        </a:rPr>
                        <a:t>2</a:t>
                      </a:r>
                      <a:endParaRPr lang="en-US" sz="2000" baseline="3000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a:effectLst/>
                          <a:latin typeface="Arial" pitchFamily="34" charset="0"/>
                          <a:ea typeface="Cambria" pitchFamily="18" charset="0"/>
                          <a:cs typeface="Arial" pitchFamily="34" charset="0"/>
                        </a:rPr>
                        <a:t>Do </a:t>
                      </a:r>
                      <a:r>
                        <a:rPr lang="en-US" sz="2000" dirty="0" err="1">
                          <a:effectLst/>
                          <a:latin typeface="Arial" pitchFamily="34" charset="0"/>
                          <a:ea typeface="Cambria" pitchFamily="18" charset="0"/>
                          <a:cs typeface="Arial" pitchFamily="34" charset="0"/>
                        </a:rPr>
                        <a:t>phù</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của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hệ</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thống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sông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Mê</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Công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bồi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đắp</a:t>
                      </a:r>
                      <a:r>
                        <a:rPr lang="en-US" sz="2000" dirty="0">
                          <a:effectLst/>
                          <a:latin typeface="Arial" pitchFamily="34" charset="0"/>
                          <a:ea typeface="Cambria" pitchFamily="18" charset="0"/>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err="1">
                          <a:effectLst/>
                          <a:latin typeface="Arial" pitchFamily="34" charset="0"/>
                          <a:ea typeface="Cambria" pitchFamily="18" charset="0"/>
                          <a:cs typeface="Arial" pitchFamily="34" charset="0"/>
                        </a:rPr>
                        <a:t>Có</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hệ</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thống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kênh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rạch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chằng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chịt</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và</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chịu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ảnh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hưởng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sâu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sắc</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của</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chế</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độ</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thuỷ</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triều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Nhiều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vùng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trũng</a:t>
                      </a:r>
                      <a:r>
                        <a:rPr lang="en-US" sz="2000" dirty="0">
                          <a:effectLst/>
                          <a:latin typeface="Arial" pitchFamily="34" charset="0"/>
                          <a:ea typeface="Cambria" pitchFamily="18" charset="0"/>
                          <a:cs typeface="Arial" pitchFamily="34" charset="0"/>
                        </a:rPr>
                        <a:t> </a:t>
                      </a:r>
                      <a:r>
                        <a:rPr lang="en-US" sz="2000" dirty="0" err="1" smtClean="0">
                          <a:effectLst/>
                          <a:latin typeface="Arial" pitchFamily="34" charset="0"/>
                          <a:ea typeface="Cambria" pitchFamily="18" charset="0"/>
                          <a:cs typeface="Arial" pitchFamily="34" charset="0"/>
                        </a:rPr>
                        <a:t>lớn</a:t>
                      </a:r>
                      <a:r>
                        <a:rPr lang="en-US" sz="2000" dirty="0" smtClean="0">
                          <a:effectLst/>
                          <a:latin typeface="Arial" pitchFamily="34" charset="0"/>
                          <a:ea typeface="Cambria" pitchFamily="18" charset="0"/>
                          <a:cs typeface="Arial" pitchFamily="34" charset="0"/>
                        </a:rPr>
                        <a:t>.</a:t>
                      </a:r>
                      <a:endParaRPr lang="en-US" sz="2000" dirty="0">
                        <a:effectLst/>
                        <a:latin typeface="Arial" pitchFamily="34" charset="0"/>
                        <a:ea typeface="Cambria"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2000" b="1" i="0" dirty="0" err="1" smtClean="0">
                          <a:effectLst/>
                          <a:latin typeface="Arial" pitchFamily="34" charset="0"/>
                          <a:ea typeface="Cambria" pitchFamily="18" charset="0"/>
                          <a:cs typeface="Arial" pitchFamily="34" charset="0"/>
                        </a:rPr>
                        <a:t>V</a:t>
                      </a:r>
                      <a:r>
                        <a:rPr lang="en-US" sz="2000" b="1" i="0" baseline="0" dirty="0" err="1" smtClean="0">
                          <a:effectLst/>
                          <a:latin typeface="Arial" pitchFamily="34" charset="0"/>
                          <a:ea typeface="Cambria" pitchFamily="18" charset="0"/>
                          <a:cs typeface="Arial" pitchFamily="34" charset="0"/>
                        </a:rPr>
                        <a:t>en</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biển</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miền</a:t>
                      </a:r>
                      <a:r>
                        <a:rPr lang="en-US" sz="2000" b="1" i="0" baseline="0" dirty="0" smtClean="0">
                          <a:effectLst/>
                          <a:latin typeface="Arial" pitchFamily="34" charset="0"/>
                          <a:ea typeface="Cambria" pitchFamily="18" charset="0"/>
                          <a:cs typeface="Arial" pitchFamily="34" charset="0"/>
                        </a:rPr>
                        <a:t> </a:t>
                      </a:r>
                      <a:r>
                        <a:rPr lang="en-US" sz="2000" b="1" i="0" baseline="0" dirty="0" err="1" smtClean="0">
                          <a:effectLst/>
                          <a:latin typeface="Arial" pitchFamily="34" charset="0"/>
                          <a:ea typeface="Cambria" pitchFamily="18" charset="0"/>
                          <a:cs typeface="Arial" pitchFamily="34" charset="0"/>
                        </a:rPr>
                        <a:t>Trung</a:t>
                      </a:r>
                      <a:endParaRPr lang="en-US" sz="2000" b="1" i="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smtClean="0">
                          <a:effectLst/>
                          <a:latin typeface="Arial" pitchFamily="34" charset="0"/>
                          <a:ea typeface="Cambria" pitchFamily="18" charset="0"/>
                          <a:cs typeface="Arial" pitchFamily="34" charset="0"/>
                        </a:rPr>
                        <a:t>15000 km</a:t>
                      </a:r>
                      <a:r>
                        <a:rPr lang="en-US" sz="2000" baseline="30000" dirty="0" smtClean="0">
                          <a:effectLst/>
                          <a:latin typeface="Arial" pitchFamily="34" charset="0"/>
                          <a:ea typeface="Cambria" pitchFamily="18" charset="0"/>
                          <a:cs typeface="Arial" pitchFamily="34" charset="0"/>
                        </a:rPr>
                        <a:t>2</a:t>
                      </a:r>
                      <a:endParaRPr lang="en-US" sz="2000" baseline="30000" dirty="0">
                        <a:effectLst/>
                        <a:latin typeface="Arial" pitchFamily="34" charset="0"/>
                        <a:ea typeface="Cambria" pitchFamily="18" charset="0"/>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a:effectLst/>
                          <a:latin typeface="Arial" pitchFamily="34" charset="0"/>
                          <a:ea typeface="Cambria" pitchFamily="18" charset="0"/>
                          <a:cs typeface="Arial" pitchFamily="34" charset="0"/>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err="1">
                          <a:effectLst/>
                          <a:latin typeface="Arial" pitchFamily="34" charset="0"/>
                          <a:ea typeface="Cambria" pitchFamily="18" charset="0"/>
                          <a:cs typeface="Arial" pitchFamily="34" charset="0"/>
                        </a:rPr>
                        <a:t>Dải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đồng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bằng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này</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kéo</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dài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từ</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Thanh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Hoá</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đến</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Bình</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Thuận</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với</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nhiều</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đồng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bằng</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nhỏ</a:t>
                      </a:r>
                      <a:r>
                        <a:rPr lang="en-US" sz="2000" dirty="0">
                          <a:effectLst/>
                          <a:latin typeface="Arial" pitchFamily="34" charset="0"/>
                          <a:ea typeface="Cambria" pitchFamily="18" charset="0"/>
                          <a:cs typeface="Arial" pitchFamily="34" charset="0"/>
                        </a:rPr>
                        <a:t>, </a:t>
                      </a:r>
                      <a:r>
                        <a:rPr lang="en-US" sz="2000" dirty="0" err="1">
                          <a:effectLst/>
                          <a:latin typeface="Arial" pitchFamily="34" charset="0"/>
                          <a:ea typeface="Cambria" pitchFamily="18" charset="0"/>
                          <a:cs typeface="Arial" pitchFamily="34" charset="0"/>
                        </a:rPr>
                        <a:t>hẹp</a:t>
                      </a:r>
                      <a:r>
                        <a:rPr lang="en-US" sz="2000" dirty="0">
                          <a:effectLst/>
                          <a:latin typeface="Arial" pitchFamily="34" charset="0"/>
                          <a:ea typeface="Cambria" pitchFamily="18" charset="0"/>
                          <a:cs typeface="Arial"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6" name="Text Box 9"/>
          <p:cNvSpPr txBox="1">
            <a:spLocks noChangeArrowheads="1"/>
          </p:cNvSpPr>
          <p:nvPr/>
        </p:nvSpPr>
        <p:spPr bwMode="auto">
          <a:xfrm>
            <a:off x="100263" y="1112689"/>
            <a:ext cx="6248400"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a:t>
            </a:r>
          </a:p>
        </p:txBody>
      </p:sp>
      <p:sp>
        <p:nvSpPr>
          <p:cNvPr id="7" name="Rectangle 6"/>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8" name="Rounded Rectangle 7"/>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11" name="TextBox 10"/>
          <p:cNvSpPr txBox="1"/>
          <p:nvPr/>
        </p:nvSpPr>
        <p:spPr>
          <a:xfrm>
            <a:off x="0" y="1828800"/>
            <a:ext cx="4191000" cy="2677656"/>
          </a:xfrm>
          <a:prstGeom prst="rect">
            <a:avLst/>
          </a:prstGeom>
          <a:noFill/>
        </p:spPr>
        <p:txBody>
          <a:bodyPr wrap="square" rtlCol="0">
            <a:spAutoFit/>
          </a:bodyPr>
          <a:lstStyle/>
          <a:p>
            <a:r>
              <a:rPr lang="en-US" sz="2800" dirty="0" err="1" smtClean="0">
                <a:solidFill>
                  <a:srgbClr val="FF0000"/>
                </a:solidFill>
                <a:latin typeface="Arial" pitchFamily="34" charset="0"/>
                <a:cs typeface="Arial" pitchFamily="34" charset="0"/>
              </a:rPr>
              <a:t>Dựa</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vào</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hình</a:t>
            </a:r>
            <a:r>
              <a:rPr lang="en-US" sz="2800" dirty="0" smtClean="0">
                <a:solidFill>
                  <a:srgbClr val="FF0000"/>
                </a:solidFill>
                <a:latin typeface="Arial" pitchFamily="34" charset="0"/>
                <a:cs typeface="Arial" pitchFamily="34" charset="0"/>
              </a:rPr>
              <a:t> 2.2 </a:t>
            </a:r>
            <a:r>
              <a:rPr lang="en-US" sz="2800" dirty="0" err="1" smtClean="0">
                <a:solidFill>
                  <a:srgbClr val="FF0000"/>
                </a:solidFill>
                <a:latin typeface="Arial" pitchFamily="34" charset="0"/>
                <a:cs typeface="Arial" pitchFamily="34" charset="0"/>
              </a:rPr>
              <a:t>và</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hình</a:t>
            </a:r>
            <a:r>
              <a:rPr lang="en-US" sz="2800" dirty="0" smtClean="0">
                <a:solidFill>
                  <a:srgbClr val="FF0000"/>
                </a:solidFill>
                <a:latin typeface="Arial" pitchFamily="34" charset="0"/>
                <a:cs typeface="Arial" pitchFamily="34" charset="0"/>
              </a:rPr>
              <a:t> 2.5 </a:t>
            </a:r>
            <a:r>
              <a:rPr lang="en-US" sz="2800" dirty="0" err="1" smtClean="0">
                <a:solidFill>
                  <a:srgbClr val="FF0000"/>
                </a:solidFill>
                <a:latin typeface="Arial" pitchFamily="34" charset="0"/>
                <a:cs typeface="Arial" pitchFamily="34" charset="0"/>
              </a:rPr>
              <a:t>kết</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hợp</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thông</a:t>
            </a:r>
            <a:r>
              <a:rPr lang="en-US" sz="2800" dirty="0" smtClean="0">
                <a:solidFill>
                  <a:srgbClr val="FF0000"/>
                </a:solidFill>
                <a:latin typeface="Arial" pitchFamily="34" charset="0"/>
                <a:cs typeface="Arial" pitchFamily="34" charset="0"/>
              </a:rPr>
              <a:t> tin </a:t>
            </a:r>
            <a:r>
              <a:rPr lang="en-US" sz="2800" dirty="0" err="1" smtClean="0">
                <a:solidFill>
                  <a:srgbClr val="FF0000"/>
                </a:solidFill>
                <a:latin typeface="Arial" pitchFamily="34" charset="0"/>
                <a:cs typeface="Arial" pitchFamily="34" charset="0"/>
              </a:rPr>
              <a:t>sách</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giáo</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khoa</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em</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hãy</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trình</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bày</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đặc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điểm</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địa</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hình</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bờ</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biển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và</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thềm</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lục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địa</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nước</a:t>
            </a:r>
            <a:r>
              <a:rPr lang="en-US" sz="2800" dirty="0" smtClean="0">
                <a:solidFill>
                  <a:srgbClr val="FF0000"/>
                </a:solidFill>
                <a:latin typeface="Arial" pitchFamily="34" charset="0"/>
                <a:cs typeface="Arial" pitchFamily="34" charset="0"/>
              </a:rPr>
              <a:t> ta?</a:t>
            </a:r>
            <a:endParaRPr lang="en-US" sz="2800" dirty="0">
              <a:solidFill>
                <a:srgbClr val="FF0000"/>
              </a:solidFill>
              <a:latin typeface="Arial" pitchFamily="34" charset="0"/>
              <a:cs typeface="Arial" pitchFamily="34" charset="0"/>
            </a:endParaRPr>
          </a:p>
        </p:txBody>
      </p:sp>
      <p:pic>
        <p:nvPicPr>
          <p:cNvPr id="10"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81600" y="912675"/>
            <a:ext cx="3810000" cy="581186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36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6036961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282949" y="2005012"/>
            <a:ext cx="8240310" cy="2895601"/>
          </a:xfrm>
          <a:prstGeom prst="wedgeRoundRectCallout">
            <a:avLst>
              <a:gd name="adj1" fmla="val 47108"/>
              <a:gd name="adj2" fmla="val 75119"/>
              <a:gd name="adj3" fmla="val 16667"/>
            </a:avLst>
          </a:prstGeom>
          <a:noFill/>
          <a:ln>
            <a:noFill/>
          </a:ln>
        </p:spPr>
        <p:style>
          <a:lnRef idx="2">
            <a:schemeClr val="dk1"/>
          </a:lnRef>
          <a:fillRef idx="1">
            <a:schemeClr val="lt1"/>
          </a:fillRef>
          <a:effectRef idx="0">
            <a:schemeClr val="dk1"/>
          </a:effectRef>
          <a:fontRef idx="minor">
            <a:schemeClr val="dk1"/>
          </a:fontRef>
        </p:style>
        <p:txBody>
          <a:bodyPr rtlCol="0" anchor="ctr"/>
          <a:lstStyle/>
          <a:p>
            <a:endParaRPr lang="en-US" sz="2800" dirty="0">
              <a:solidFill>
                <a:srgbClr val="002060"/>
              </a:solidFill>
              <a:effectLst/>
              <a:latin typeface="Arial" pitchFamily="34" charset="0"/>
              <a:cs typeface="Arial" pitchFamily="34" charset="0"/>
            </a:endParaRPr>
          </a:p>
        </p:txBody>
      </p:sp>
      <p:sp>
        <p:nvSpPr>
          <p:cNvPr id="35" name="Rectangle 34"/>
          <p:cNvSpPr/>
          <p:nvPr/>
        </p:nvSpPr>
        <p:spPr>
          <a:xfrm>
            <a:off x="622040" y="2438400"/>
            <a:ext cx="8064759" cy="2754600"/>
          </a:xfrm>
          <a:prstGeom prst="rect">
            <a:avLst/>
          </a:prstGeom>
        </p:spPr>
        <p:txBody>
          <a:bodyPr wrap="square">
            <a:spAutoFit/>
          </a:bodyPr>
          <a:lstStyle/>
          <a:p>
            <a:pPr algn="just">
              <a:spcBef>
                <a:spcPts val="600"/>
              </a:spcBef>
              <a:spcAft>
                <a:spcPts val="0"/>
              </a:spcAft>
            </a:pPr>
            <a:r>
              <a:rPr lang="en-US" sz="2800" b="1" dirty="0" smtClean="0">
                <a:solidFill>
                  <a:srgbClr val="002060"/>
                </a:solidFill>
                <a:latin typeface="Cambria" pitchFamily="18" charset="0"/>
                <a:ea typeface="Cambria" pitchFamily="18" charset="0"/>
                <a:cs typeface="Times New Roman"/>
              </a:rPr>
              <a:t>- </a:t>
            </a:r>
            <a:r>
              <a:rPr lang="vi-VN" sz="2800" b="1" dirty="0" smtClean="0">
                <a:solidFill>
                  <a:srgbClr val="002060"/>
                </a:solidFill>
                <a:latin typeface="Cambria" pitchFamily="18" charset="0"/>
                <a:ea typeface="Cambria" pitchFamily="18" charset="0"/>
                <a:cs typeface="Times New Roman"/>
              </a:rPr>
              <a:t>Địa </a:t>
            </a:r>
            <a:r>
              <a:rPr lang="vi-VN" sz="2800" b="1" dirty="0">
                <a:solidFill>
                  <a:srgbClr val="002060"/>
                </a:solidFill>
                <a:latin typeface="Cambria" pitchFamily="18" charset="0"/>
                <a:ea typeface="Cambria" pitchFamily="18" charset="0"/>
                <a:cs typeface="Times New Roman"/>
              </a:rPr>
              <a:t>hình bờ biển ở nước ta khá đa dạng: </a:t>
            </a:r>
            <a:r>
              <a:rPr lang="vi-VN" sz="2800" dirty="0">
                <a:solidFill>
                  <a:srgbClr val="002060"/>
                </a:solidFill>
                <a:latin typeface="Cambria" pitchFamily="18" charset="0"/>
                <a:ea typeface="Cambria" pitchFamily="18" charset="0"/>
                <a:cs typeface="Times New Roman"/>
              </a:rPr>
              <a:t>Các đồng bằng châu thổ, các bãi </a:t>
            </a:r>
            <a:r>
              <a:rPr lang="vi-VN" sz="2800" dirty="0" smtClean="0">
                <a:solidFill>
                  <a:srgbClr val="002060"/>
                </a:solidFill>
                <a:latin typeface="Cambria" pitchFamily="18" charset="0"/>
                <a:ea typeface="Cambria" pitchFamily="18" charset="0"/>
                <a:cs typeface="Times New Roman"/>
              </a:rPr>
              <a:t>triều</a:t>
            </a:r>
            <a:r>
              <a:rPr lang="en-US" sz="2800" dirty="0" smtClean="0">
                <a:solidFill>
                  <a:srgbClr val="002060"/>
                </a:solidFill>
                <a:latin typeface="Cambria" pitchFamily="18" charset="0"/>
                <a:ea typeface="Cambria" pitchFamily="18" charset="0"/>
                <a:cs typeface="Times New Roman"/>
              </a:rPr>
              <a:t>, </a:t>
            </a:r>
            <a:r>
              <a:rPr lang="vi-VN" sz="2800" dirty="0" smtClean="0">
                <a:solidFill>
                  <a:srgbClr val="002060"/>
                </a:solidFill>
                <a:latin typeface="Cambria" pitchFamily="18" charset="0"/>
                <a:ea typeface="Cambria" pitchFamily="18" charset="0"/>
                <a:cs typeface="Times New Roman"/>
              </a:rPr>
              <a:t>mũi </a:t>
            </a:r>
            <a:r>
              <a:rPr lang="vi-VN" sz="2800" dirty="0">
                <a:solidFill>
                  <a:srgbClr val="002060"/>
                </a:solidFill>
                <a:latin typeface="Cambria" pitchFamily="18" charset="0"/>
                <a:ea typeface="Cambria" pitchFamily="18" charset="0"/>
                <a:cs typeface="Times New Roman"/>
              </a:rPr>
              <a:t>đá, bán đảo, vũng vịnh sâu</a:t>
            </a:r>
            <a:r>
              <a:rPr lang="vi-VN" sz="2800" dirty="0" smtClean="0">
                <a:solidFill>
                  <a:srgbClr val="002060"/>
                </a:solidFill>
                <a:latin typeface="Cambria" pitchFamily="18" charset="0"/>
                <a:ea typeface="Cambria" pitchFamily="18" charset="0"/>
                <a:cs typeface="Times New Roman"/>
              </a:rPr>
              <a:t>, cồn </a:t>
            </a:r>
            <a:r>
              <a:rPr lang="vi-VN" sz="2800" dirty="0">
                <a:solidFill>
                  <a:srgbClr val="002060"/>
                </a:solidFill>
                <a:latin typeface="Cambria" pitchFamily="18" charset="0"/>
                <a:ea typeface="Cambria" pitchFamily="18" charset="0"/>
                <a:cs typeface="Times New Roman"/>
              </a:rPr>
              <a:t>cát, đầm, </a:t>
            </a:r>
            <a:r>
              <a:rPr lang="vi-VN" sz="2800" dirty="0" smtClean="0">
                <a:solidFill>
                  <a:srgbClr val="002060"/>
                </a:solidFill>
                <a:latin typeface="Cambria" pitchFamily="18" charset="0"/>
                <a:ea typeface="Cambria" pitchFamily="18" charset="0"/>
                <a:cs typeface="Times New Roman"/>
              </a:rPr>
              <a:t>phá</a:t>
            </a:r>
            <a:r>
              <a:rPr lang="en-US" sz="2800" dirty="0" smtClean="0">
                <a:solidFill>
                  <a:srgbClr val="002060"/>
                </a:solidFill>
                <a:latin typeface="Cambria" pitchFamily="18" charset="0"/>
                <a:ea typeface="Cambria" pitchFamily="18" charset="0"/>
                <a:cs typeface="Times New Roman"/>
              </a:rPr>
              <a:t>,…</a:t>
            </a:r>
          </a:p>
          <a:p>
            <a:pPr algn="just">
              <a:spcBef>
                <a:spcPts val="600"/>
              </a:spcBef>
              <a:spcAft>
                <a:spcPts val="0"/>
              </a:spcAft>
            </a:pPr>
            <a:r>
              <a:rPr lang="en-US" sz="2800" b="1" dirty="0" smtClean="0">
                <a:solidFill>
                  <a:srgbClr val="002060"/>
                </a:solidFill>
                <a:latin typeface="Cambria" pitchFamily="18" charset="0"/>
                <a:ea typeface="Cambria" pitchFamily="18" charset="0"/>
                <a:cs typeface="Times New Roman"/>
              </a:rPr>
              <a:t>- </a:t>
            </a:r>
            <a:r>
              <a:rPr lang="vi-VN" sz="2800" b="1" dirty="0" smtClean="0">
                <a:solidFill>
                  <a:srgbClr val="002060"/>
                </a:solidFill>
                <a:latin typeface="Cambria" pitchFamily="18" charset="0"/>
                <a:ea typeface="Cambria" pitchFamily="18" charset="0"/>
                <a:cs typeface="Times New Roman"/>
              </a:rPr>
              <a:t>Thềm </a:t>
            </a:r>
            <a:r>
              <a:rPr lang="vi-VN" sz="2800" b="1" dirty="0">
                <a:solidFill>
                  <a:srgbClr val="002060"/>
                </a:solidFill>
                <a:latin typeface="Cambria" pitchFamily="18" charset="0"/>
                <a:ea typeface="Cambria" pitchFamily="18" charset="0"/>
                <a:cs typeface="Times New Roman"/>
              </a:rPr>
              <a:t>lục địa: </a:t>
            </a:r>
            <a:r>
              <a:rPr lang="vi-VN" sz="2800" dirty="0">
                <a:solidFill>
                  <a:srgbClr val="002060"/>
                </a:solidFill>
                <a:latin typeface="Cambria" pitchFamily="18" charset="0"/>
                <a:ea typeface="Cambria" pitchFamily="18" charset="0"/>
                <a:cs typeface="Times New Roman"/>
              </a:rPr>
              <a:t>mở rộng ở khu vực vịnh Bắc Bộ, vùng biển phía nam và tây nam, thu hẹp </a:t>
            </a:r>
            <a:r>
              <a:rPr lang="vi-VN" sz="2800" dirty="0" smtClean="0">
                <a:solidFill>
                  <a:srgbClr val="002060"/>
                </a:solidFill>
                <a:latin typeface="Cambria" pitchFamily="18" charset="0"/>
                <a:ea typeface="Cambria" pitchFamily="18" charset="0"/>
                <a:cs typeface="Times New Roman"/>
              </a:rPr>
              <a:t>ở miền </a:t>
            </a:r>
            <a:r>
              <a:rPr lang="vi-VN" sz="2800" dirty="0">
                <a:solidFill>
                  <a:srgbClr val="002060"/>
                </a:solidFill>
                <a:latin typeface="Cambria" pitchFamily="18" charset="0"/>
                <a:ea typeface="Cambria" pitchFamily="18" charset="0"/>
                <a:cs typeface="Times New Roman"/>
              </a:rPr>
              <a:t>Trung.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anim calcmode="lin" valueType="num">
                                      <p:cBhvr>
                                        <p:cTn id="8" dur="1000" fill="hold"/>
                                        <p:tgtEl>
                                          <p:spTgt spid="14339"/>
                                        </p:tgtEl>
                                        <p:attrNameLst>
                                          <p:attrName>ppt_x</p:attrName>
                                        </p:attrNameLst>
                                      </p:cBhvr>
                                      <p:tavLst>
                                        <p:tav tm="0">
                                          <p:val>
                                            <p:strVal val="#ppt_x"/>
                                          </p:val>
                                        </p:tav>
                                        <p:tav tm="100000">
                                          <p:val>
                                            <p:strVal val="#ppt_x"/>
                                          </p:val>
                                        </p:tav>
                                      </p:tavLst>
                                    </p:anim>
                                    <p:anim calcmode="lin" valueType="num">
                                      <p:cBhvr>
                                        <p:cTn id="9" dur="1000" fill="hold"/>
                                        <p:tgtEl>
                                          <p:spTgt spid="143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h</a:t>
            </a:r>
            <a:r>
              <a:rPr lang="vi-VN" sz="2000" i="1" dirty="0" smtClean="0">
                <a:solidFill>
                  <a:srgbClr val="FF0000"/>
                </a:solidFill>
                <a:latin typeface="Cambria" panose="02040503050406030204" pitchFamily="18" charset="0"/>
                <a:ea typeface="Cambria" panose="02040503050406030204" pitchFamily="18" charset="0"/>
              </a:rPr>
              <a:t>oàn </a:t>
            </a:r>
            <a:r>
              <a:rPr lang="vi-VN" sz="2000" i="1" dirty="0">
                <a:solidFill>
                  <a:srgbClr val="FF0000"/>
                </a:solidFill>
                <a:latin typeface="Cambria" panose="02040503050406030204" pitchFamily="18" charset="0"/>
                <a:ea typeface="Cambria" panose="02040503050406030204" pitchFamily="18" charset="0"/>
              </a:rPr>
              <a:t>thành bảng so sánh về phạm vi và đặc điểm hình thái các khu vực đồi núi.</a:t>
            </a:r>
            <a:r>
              <a:rPr lang="en-US" sz="2000" i="1" dirty="0" smtClean="0">
                <a:solidFill>
                  <a:srgbClr val="FF0000"/>
                </a:solidFill>
                <a:latin typeface="Cambria" panose="02040503050406030204" pitchFamily="18" charset="0"/>
                <a:ea typeface="Cambria" panose="02040503050406030204" pitchFamily="18" charset="0"/>
              </a:rPr>
              <a:t> </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230845695"/>
              </p:ext>
            </p:extLst>
          </p:nvPr>
        </p:nvGraphicFramePr>
        <p:xfrm>
          <a:off x="1295400" y="2743200"/>
          <a:ext cx="7429162" cy="3899901"/>
        </p:xfrm>
        <a:graphic>
          <a:graphicData uri="http://schemas.openxmlformats.org/drawingml/2006/table">
            <a:tbl>
              <a:tblPr firstRow="1" bandRow="1">
                <a:tableStyleId>{5C22544A-7EE6-4342-B048-85BDC9FD1C3A}</a:tableStyleId>
              </a:tblPr>
              <a:tblGrid>
                <a:gridCol w="1027436"/>
                <a:gridCol w="1592294"/>
                <a:gridCol w="4809432"/>
              </a:tblGrid>
              <a:tr h="507477">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7294">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7873">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Từ</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hữu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3147,3m),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932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Là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vùng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thấp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hướng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bắc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song </a:t>
                      </a:r>
                      <a:r>
                        <a:rPr lang="en-US" sz="1600" b="0" dirty="0" err="1">
                          <a:effectLst/>
                          <a:latin typeface="Cambria" pitchFamily="18" charset="0"/>
                          <a:ea typeface="Cambria" pitchFamily="18" charset="0"/>
                          <a:cs typeface="Times New Roman"/>
                        </a:rPr>
                        <a:t>song</a:t>
                      </a:r>
                      <a:r>
                        <a:rPr lang="en-US" sz="1600" b="0" dirty="0">
                          <a:effectLst/>
                          <a:latin typeface="Cambria" pitchFamily="18" charset="0"/>
                          <a:ea typeface="Cambria" pitchFamily="18" charset="0"/>
                          <a:cs typeface="Times New Roman"/>
                        </a:rPr>
                        <a:t>, so le </a:t>
                      </a:r>
                      <a:r>
                        <a:rPr lang="en-US" sz="1600" b="0" dirty="0" err="1">
                          <a:effectLst/>
                          <a:latin typeface="Cambria" pitchFamily="18" charset="0"/>
                          <a:ea typeface="Cambria" pitchFamily="18" charset="0"/>
                          <a:cs typeface="Times New Roman"/>
                        </a:rPr>
                        <a:t>nhau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hẹp</a:t>
                      </a:r>
                      <a:r>
                        <a:rPr lang="en-US" sz="1600" b="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dốc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hơn</a:t>
                      </a:r>
                      <a:r>
                        <a:rPr lang="en-US" sz="1600" b="0" dirty="0">
                          <a:effectLst/>
                          <a:latin typeface="Cambria" pitchFamily="18" charset="0"/>
                          <a:ea typeface="Cambria" pitchFamily="18" charset="0"/>
                          <a:cs typeface="Times New Roman"/>
                        </a:rPr>
                        <a:t> so </a:t>
                      </a:r>
                      <a:r>
                        <a:rPr lang="en-US" sz="1600" b="0" dirty="0" err="1">
                          <a:effectLst/>
                          <a:latin typeface="Cambria" pitchFamily="18" charset="0"/>
                          <a:ea typeface="Cambria" pitchFamily="18" charset="0"/>
                          <a:cs typeface="Times New Roman"/>
                        </a:rPr>
                        <a:t>với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smtClean="0">
                          <a:effectLst/>
                          <a:latin typeface="Cambria" pitchFamily="18" charset="0"/>
                          <a:ea typeface="Cambria" pitchFamily="18" charset="0"/>
                          <a:cs typeface="Times New Roman"/>
                        </a:rPr>
                        <a:t>. </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403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nghiêng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về</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Đăk</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Lăk</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282267640"/>
              </p:ext>
            </p:extLst>
          </p:nvPr>
        </p:nvGraphicFramePr>
        <p:xfrm>
          <a:off x="1271229" y="2806738"/>
          <a:ext cx="7455011" cy="3670262"/>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15000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p>
                      <a:pPr algn="just">
                        <a:spcBef>
                          <a:spcPts val="600"/>
                        </a:spcBef>
                        <a:spcAft>
                          <a:spcPts val="0"/>
                        </a:spcAft>
                      </a:pPr>
                      <a:r>
                        <a:rPr lang="en-US" sz="1800" dirty="0" smtClean="0">
                          <a:effectLst/>
                          <a:latin typeface="Cambria" pitchFamily="18" charset="0"/>
                          <a:ea typeface="Cambria" pitchFamily="18" charset="0"/>
                          <a:cs typeface="Times New Roman"/>
                        </a:rPr>
                        <a:t> </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còn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sót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ô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ngăn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vực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ngoài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được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năm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vực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trong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được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40000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ảnh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hưởng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sâu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chế</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thuỷ</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en-US" sz="1800" dirty="0">
                          <a:effectLst/>
                          <a:latin typeface="Cambria" pitchFamily="18" charset="0"/>
                          <a:ea typeface="Cambria" pitchFamily="18" charset="0"/>
                          <a:cs typeface="Times New Roman"/>
                        </a:rPr>
                        <a:t>, U Minh.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a:t>
            </a:r>
            <a:r>
              <a:rPr lang="en-US" sz="3000" b="1" dirty="0">
                <a:ln w="10541" cmpd="sng">
                  <a:solidFill>
                    <a:schemeClr val="accent1">
                      <a:shade val="88000"/>
                      <a:satMod val="110000"/>
                    </a:schemeClr>
                  </a:solidFill>
                  <a:prstDash val="solid"/>
                </a:ln>
                <a:solidFill>
                  <a:srgbClr val="FF0000"/>
                </a:solidFill>
                <a:latin typeface="Cambria" pitchFamily="18" charset="0"/>
              </a:rPr>
              <a:t>ĐIỂM </a:t>
            </a:r>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334111" y="2286000"/>
            <a:ext cx="7395962" cy="738664"/>
          </a:xfrm>
          <a:prstGeom prst="rect">
            <a:avLst/>
          </a:prstGeom>
          <a:noFill/>
          <a:ln w="12700">
            <a:no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Viết một báo cáo ngắn để mô tả những đặc điểm chủ yếu của địa hình nơi em sinh sống.</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2. </a:t>
            </a:r>
            <a:r>
              <a:rPr lang="en-US" sz="2400" b="1" dirty="0">
                <a:solidFill>
                  <a:srgbClr val="FF0000"/>
                </a:solidFill>
                <a:effectLst>
                  <a:outerShdw blurRad="38100" dist="38100" dir="2700000" algn="tl">
                    <a:srgbClr val="000000">
                      <a:alpha val="43137"/>
                    </a:srgbClr>
                  </a:outerShdw>
                </a:effectLst>
                <a:latin typeface="Cambria" pitchFamily="18" charset="0"/>
              </a:rPr>
              <a:t>ĐẶC ĐIỂM </a:t>
            </a:r>
            <a:r>
              <a:rPr lang="en-US" sz="2400" b="1" dirty="0" smtClean="0">
                <a:solidFill>
                  <a:srgbClr val="FF0000"/>
                </a:solidFill>
                <a:effectLst>
                  <a:outerShdw blurRad="38100" dist="38100" dir="2700000" algn="tl">
                    <a:srgbClr val="000000">
                      <a:alpha val="43137"/>
                    </a:srgbClr>
                  </a:outerShdw>
                </a:effectLst>
                <a:latin typeface="Cambria" pitchFamily="18" charset="0"/>
              </a:rPr>
              <a:t>ĐỊA HÌNH</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a:solidFill>
                  <a:srgbClr val="0D30DD"/>
                </a:solidFill>
                <a:effectLst>
                  <a:outerShdw blurRad="38100" dist="38100" dir="2700000" algn="tl">
                    <a:srgbClr val="000000">
                      <a:alpha val="43137"/>
                    </a:srgbClr>
                  </a:outerShdw>
                </a:effectLst>
                <a:latin typeface="Cambria" pitchFamily="18" charset="0"/>
              </a:rPr>
              <a:t>ĐẶC </a:t>
            </a:r>
            <a:r>
              <a:rPr lang="en-US" sz="2400" b="1">
                <a:solidFill>
                  <a:srgbClr val="0D30DD"/>
                </a:solidFill>
                <a:effectLst>
                  <a:outerShdw blurRad="38100" dist="38100" dir="2700000" algn="tl">
                    <a:srgbClr val="000000">
                      <a:alpha val="43137"/>
                    </a:srgbClr>
                  </a:outerShdw>
                </a:effectLst>
                <a:latin typeface="Cambria" pitchFamily="18" charset="0"/>
              </a:rPr>
              <a:t>ĐIỂM </a:t>
            </a:r>
            <a:r>
              <a:rPr lang="en-US" sz="2400" b="1" smtClean="0">
                <a:solidFill>
                  <a:srgbClr val="0D30DD"/>
                </a:solidFill>
                <a:effectLst>
                  <a:outerShdw blurRad="38100" dist="38100" dir="2700000" algn="tl">
                    <a:srgbClr val="000000">
                      <a:alpha val="43137"/>
                    </a:srgbClr>
                  </a:outerShdw>
                </a:effectLst>
                <a:latin typeface="Cambria" pitchFamily="18" charset="0"/>
              </a:rPr>
              <a:t>CỦA CÁC </a:t>
            </a:r>
            <a:r>
              <a:rPr lang="en-US" sz="2400" b="1" dirty="0" smtClean="0">
                <a:solidFill>
                  <a:srgbClr val="0D30DD"/>
                </a:solidFill>
                <a:effectLst>
                  <a:outerShdw blurRad="38100" dist="38100" dir="2700000" algn="tl">
                    <a:srgbClr val="000000">
                      <a:alpha val="43137"/>
                    </a:srgbClr>
                  </a:outerShdw>
                </a:effectLst>
                <a:latin typeface="Cambria" pitchFamily="18" charset="0"/>
              </a:rPr>
              <a:t>KHU VỰC ĐỊA </a:t>
            </a:r>
            <a:r>
              <a:rPr lang="en-US" sz="2400" b="1" dirty="0">
                <a:solidFill>
                  <a:srgbClr val="0D30DD"/>
                </a:solidFill>
                <a:effectLst>
                  <a:outerShdw blurRad="38100" dist="38100" dir="2700000" algn="tl">
                    <a:srgbClr val="000000">
                      <a:alpha val="43137"/>
                    </a:srgbClr>
                  </a:outerShdw>
                </a:effectLst>
                <a:latin typeface="Cambria" pitchFamily="18" charset="0"/>
              </a:rPr>
              <a:t>HÌNH</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2629670230"/>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7077</TotalTime>
  <Words>3064</Words>
  <Application>Microsoft Office PowerPoint</Application>
  <PresentationFormat>On-screen Show (4:3)</PresentationFormat>
  <Paragraphs>350</Paragraphs>
  <Slides>40</Slides>
  <Notes>5</Notes>
  <HiddenSlides>0</HiddenSlides>
  <MMClips>1</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Default Design</vt:lpstr>
      <vt:lpstr>KHỞI ĐỘNG</vt:lpstr>
      <vt:lpstr>KHỞI ĐỘNG</vt:lpstr>
      <vt:lpstr>KHỞI ĐỘNG</vt:lpstr>
      <vt:lpstr>ĐẶC ĐIỂM ĐỊA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462</cp:revision>
  <dcterms:created xsi:type="dcterms:W3CDTF">2016-02-15T14:28:12Z</dcterms:created>
  <dcterms:modified xsi:type="dcterms:W3CDTF">2023-10-09T12:49:51Z</dcterms:modified>
</cp:coreProperties>
</file>