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529" r:id="rId2"/>
    <p:sldId id="530" r:id="rId3"/>
    <p:sldId id="531" r:id="rId4"/>
    <p:sldId id="503" r:id="rId5"/>
    <p:sldId id="525" r:id="rId6"/>
    <p:sldId id="497" r:id="rId7"/>
    <p:sldId id="505" r:id="rId8"/>
    <p:sldId id="549" r:id="rId9"/>
    <p:sldId id="546" r:id="rId10"/>
    <p:sldId id="550" r:id="rId11"/>
    <p:sldId id="555" r:id="rId12"/>
    <p:sldId id="556" r:id="rId13"/>
    <p:sldId id="551" r:id="rId14"/>
    <p:sldId id="534" r:id="rId15"/>
    <p:sldId id="535" r:id="rId16"/>
    <p:sldId id="536" r:id="rId17"/>
    <p:sldId id="521" r:id="rId18"/>
    <p:sldId id="539" r:id="rId19"/>
    <p:sldId id="540" r:id="rId20"/>
    <p:sldId id="538" r:id="rId21"/>
    <p:sldId id="541" r:id="rId22"/>
    <p:sldId id="542" r:id="rId23"/>
    <p:sldId id="552" r:id="rId24"/>
    <p:sldId id="553" r:id="rId25"/>
    <p:sldId id="554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30DD"/>
    <a:srgbClr val="009900"/>
    <a:srgbClr val="FFCCFF"/>
    <a:srgbClr val="BCFCD4"/>
    <a:srgbClr val="99FF66"/>
    <a:srgbClr val="33CCFF"/>
    <a:srgbClr val="F11BAA"/>
    <a:srgbClr val="00FF00"/>
    <a:srgbClr val="11C1F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4680" autoAdjust="0"/>
  </p:normalViewPr>
  <p:slideViewPr>
    <p:cSldViewPr>
      <p:cViewPr>
        <p:scale>
          <a:sx n="76" d="100"/>
          <a:sy n="76" d="100"/>
        </p:scale>
        <p:origin x="-1230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5E5906-3986-493B-9E88-5E662AF3BBEA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089310BF-6140-4E19-BEA0-D9B60CDEBDD2}">
      <dgm:prSet phldrT="[Text]" custT="1"/>
      <dgm:spPr/>
      <dgm:t>
        <a:bodyPr/>
        <a:lstStyle/>
        <a:p>
          <a:pPr algn="just"/>
          <a:r>
            <a:rPr lang="vi-VN" sz="1500" b="1" dirty="0" smtClean="0">
              <a:latin typeface="Cambria" pitchFamily="18" charset="0"/>
              <a:ea typeface="Cambria" pitchFamily="18" charset="0"/>
            </a:rPr>
            <a:t>Đai ôn đới gió mùa trên núi:</a:t>
          </a:r>
          <a:r>
            <a:rPr lang="en-US" sz="1500" b="1" dirty="0" smtClean="0">
              <a:latin typeface="Cambria" pitchFamily="18" charset="0"/>
              <a:ea typeface="Cambria" pitchFamily="18" charset="0"/>
            </a:rPr>
            <a:t> </a:t>
          </a:r>
          <a:r>
            <a:rPr lang="pt-BR" sz="1500" dirty="0" smtClean="0">
              <a:latin typeface="Cambria" pitchFamily="18" charset="0"/>
              <a:ea typeface="Cambria" pitchFamily="18" charset="0"/>
            </a:rPr>
            <a:t>ở độ cao trên 2600m: </a:t>
          </a:r>
          <a:r>
            <a:rPr lang="vi-VN" sz="1500" dirty="0" smtClean="0">
              <a:latin typeface="Cambria" pitchFamily="18" charset="0"/>
              <a:ea typeface="Cambria" pitchFamily="18" charset="0"/>
            </a:rPr>
            <a:t>khí hậu mang tính chất ôn đới, sinh vật là các loài thực vật ôn đới </a:t>
          </a:r>
          <a:r>
            <a:rPr lang="en-US" sz="1500" dirty="0" err="1" smtClean="0">
              <a:latin typeface="Cambria" pitchFamily="18" charset="0"/>
              <a:ea typeface="Cambria" pitchFamily="18" charset="0"/>
            </a:rPr>
            <a:t>ví</a:t>
          </a:r>
          <a:r>
            <a:rPr lang="en-US" sz="15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500" dirty="0" err="1" smtClean="0">
              <a:latin typeface="Cambria" pitchFamily="18" charset="0"/>
              <a:ea typeface="Cambria" pitchFamily="18" charset="0"/>
            </a:rPr>
            <a:t>dụ</a:t>
          </a:r>
          <a:r>
            <a:rPr lang="en-US" sz="1500" dirty="0" smtClean="0">
              <a:latin typeface="Cambria" pitchFamily="18" charset="0"/>
              <a:ea typeface="Cambria" pitchFamily="18" charset="0"/>
            </a:rPr>
            <a:t> </a:t>
          </a:r>
          <a:r>
            <a:rPr lang="vi-VN" sz="1500" dirty="0" smtClean="0">
              <a:latin typeface="Cambria" pitchFamily="18" charset="0"/>
              <a:ea typeface="Cambria" pitchFamily="18" charset="0"/>
            </a:rPr>
            <a:t>như </a:t>
          </a:r>
          <a:r>
            <a:rPr lang="en-US" sz="1500" dirty="0" smtClean="0">
              <a:latin typeface="Cambria" pitchFamily="18" charset="0"/>
              <a:ea typeface="Cambria" pitchFamily="18" charset="0"/>
            </a:rPr>
            <a:t>đ</a:t>
          </a:r>
          <a:r>
            <a:rPr lang="vi-VN" sz="1500" dirty="0" smtClean="0">
              <a:latin typeface="Cambria" pitchFamily="18" charset="0"/>
              <a:ea typeface="Cambria" pitchFamily="18" charset="0"/>
            </a:rPr>
            <a:t>ỗ quyên, </a:t>
          </a:r>
          <a:r>
            <a:rPr lang="en-US" sz="1500" dirty="0" smtClean="0">
              <a:latin typeface="Cambria" pitchFamily="18" charset="0"/>
              <a:ea typeface="Cambria" pitchFamily="18" charset="0"/>
            </a:rPr>
            <a:t>l</a:t>
          </a:r>
          <a:r>
            <a:rPr lang="vi-VN" sz="1500" dirty="0" smtClean="0">
              <a:latin typeface="Cambria" pitchFamily="18" charset="0"/>
              <a:ea typeface="Cambria" pitchFamily="18" charset="0"/>
            </a:rPr>
            <a:t>ãnh sam, </a:t>
          </a:r>
          <a:r>
            <a:rPr lang="en-US" sz="1500" dirty="0" err="1" smtClean="0">
              <a:latin typeface="Cambria" pitchFamily="18" charset="0"/>
              <a:ea typeface="Cambria" pitchFamily="18" charset="0"/>
            </a:rPr>
            <a:t>thiết</a:t>
          </a:r>
          <a:r>
            <a:rPr lang="en-US" sz="1500" dirty="0" smtClean="0">
              <a:latin typeface="Cambria" pitchFamily="18" charset="0"/>
              <a:ea typeface="Cambria" pitchFamily="18" charset="0"/>
            </a:rPr>
            <a:t> </a:t>
          </a:r>
          <a:r>
            <a:rPr lang="vi-VN" sz="1500" dirty="0" smtClean="0">
              <a:latin typeface="Cambria" pitchFamily="18" charset="0"/>
              <a:ea typeface="Cambria" pitchFamily="18" charset="0"/>
            </a:rPr>
            <a:t>sam...</a:t>
          </a:r>
          <a:endParaRPr lang="en-US" sz="1500" dirty="0">
            <a:latin typeface="Cambria" pitchFamily="18" charset="0"/>
            <a:ea typeface="Cambria" pitchFamily="18" charset="0"/>
          </a:endParaRPr>
        </a:p>
      </dgm:t>
    </dgm:pt>
    <dgm:pt modelId="{A8055120-0601-47FD-9315-00C1E3DCB2D4}" type="parTrans" cxnId="{97E8BE2D-0BA8-41A4-BBE3-8B14CE77D8C7}">
      <dgm:prSet/>
      <dgm:spPr/>
      <dgm:t>
        <a:bodyPr/>
        <a:lstStyle/>
        <a:p>
          <a:endParaRPr lang="en-US"/>
        </a:p>
      </dgm:t>
    </dgm:pt>
    <dgm:pt modelId="{F1034278-DC90-4232-AF36-798DAD118940}" type="sibTrans" cxnId="{97E8BE2D-0BA8-41A4-BBE3-8B14CE77D8C7}">
      <dgm:prSet/>
      <dgm:spPr/>
      <dgm:t>
        <a:bodyPr/>
        <a:lstStyle/>
        <a:p>
          <a:endParaRPr lang="en-US"/>
        </a:p>
      </dgm:t>
    </dgm:pt>
    <dgm:pt modelId="{F020E571-4E85-45BE-BE54-C43CCEBC0F55}">
      <dgm:prSet phldrT="[Text]" custT="1"/>
      <dgm:spPr/>
      <dgm:t>
        <a:bodyPr/>
        <a:lstStyle/>
        <a:p>
          <a:pPr algn="just"/>
          <a:r>
            <a:rPr lang="vi-VN" sz="1500" b="1" dirty="0" smtClean="0">
              <a:latin typeface="Cambria" pitchFamily="18" charset="0"/>
              <a:ea typeface="Cambria" pitchFamily="18" charset="0"/>
            </a:rPr>
            <a:t>Đai cận nhiệt đới gió mùa trên núi</a:t>
          </a:r>
          <a:r>
            <a:rPr lang="en-US" sz="1500" dirty="0" smtClean="0">
              <a:latin typeface="Cambria" pitchFamily="18" charset="0"/>
              <a:ea typeface="Cambria" pitchFamily="18" charset="0"/>
            </a:rPr>
            <a:t>: </a:t>
          </a:r>
          <a:r>
            <a:rPr lang="vi-VN" sz="1500" dirty="0" smtClean="0">
              <a:latin typeface="Cambria" pitchFamily="18" charset="0"/>
              <a:ea typeface="Cambria" pitchFamily="18" charset="0"/>
            </a:rPr>
            <a:t>lên đến độ cao 2600m</a:t>
          </a:r>
          <a:r>
            <a:rPr lang="en-US" sz="1500" dirty="0" smtClean="0">
              <a:latin typeface="Cambria" pitchFamily="18" charset="0"/>
              <a:ea typeface="Cambria" pitchFamily="18" charset="0"/>
            </a:rPr>
            <a:t>: </a:t>
          </a:r>
          <a:r>
            <a:rPr lang="vi-VN" sz="1500" dirty="0" smtClean="0">
              <a:latin typeface="Cambria" pitchFamily="18" charset="0"/>
              <a:ea typeface="Cambria" pitchFamily="18" charset="0"/>
            </a:rPr>
            <a:t>khí hậu mát mẻ, sinh vật gồm có rừng cận nhiệt lá rộng, rừng lá kim</a:t>
          </a:r>
          <a:r>
            <a:rPr lang="en-US" sz="15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500" dirty="0" err="1" smtClean="0">
              <a:latin typeface="Cambria" pitchFamily="18" charset="0"/>
              <a:ea typeface="Cambria" pitchFamily="18" charset="0"/>
            </a:rPr>
            <a:t>ví</a:t>
          </a:r>
          <a:r>
            <a:rPr lang="en-US" sz="15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500" dirty="0" err="1" smtClean="0">
              <a:latin typeface="Cambria" pitchFamily="18" charset="0"/>
              <a:ea typeface="Cambria" pitchFamily="18" charset="0"/>
            </a:rPr>
            <a:t>dụ</a:t>
          </a:r>
          <a:r>
            <a:rPr lang="en-US" sz="15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500" dirty="0" err="1" smtClean="0">
              <a:latin typeface="Cambria" pitchFamily="18" charset="0"/>
              <a:ea typeface="Cambria" pitchFamily="18" charset="0"/>
            </a:rPr>
            <a:t>như</a:t>
          </a:r>
          <a:r>
            <a:rPr lang="en-US" sz="15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500" dirty="0" err="1" smtClean="0">
              <a:latin typeface="Cambria" pitchFamily="18" charset="0"/>
              <a:ea typeface="Cambria" pitchFamily="18" charset="0"/>
            </a:rPr>
            <a:t>rừng</a:t>
          </a:r>
          <a:r>
            <a:rPr lang="en-US" sz="15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500" dirty="0" err="1" smtClean="0">
              <a:latin typeface="Cambria" pitchFamily="18" charset="0"/>
              <a:ea typeface="Cambria" pitchFamily="18" charset="0"/>
            </a:rPr>
            <a:t>thông</a:t>
          </a:r>
          <a:r>
            <a:rPr lang="en-US" sz="1500" dirty="0" smtClean="0">
              <a:latin typeface="Cambria" pitchFamily="18" charset="0"/>
              <a:ea typeface="Cambria" pitchFamily="18" charset="0"/>
            </a:rPr>
            <a:t> ở </a:t>
          </a:r>
          <a:r>
            <a:rPr lang="en-US" sz="1500" dirty="0" err="1" smtClean="0">
              <a:latin typeface="Cambria" pitchFamily="18" charset="0"/>
              <a:ea typeface="Cambria" pitchFamily="18" charset="0"/>
            </a:rPr>
            <a:t>Đà</a:t>
          </a:r>
          <a:r>
            <a:rPr lang="en-US" sz="15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500" dirty="0" err="1" smtClean="0">
              <a:latin typeface="Cambria" pitchFamily="18" charset="0"/>
              <a:ea typeface="Cambria" pitchFamily="18" charset="0"/>
            </a:rPr>
            <a:t>Lạt</a:t>
          </a:r>
          <a:r>
            <a:rPr lang="en-US" sz="1500" dirty="0" smtClean="0">
              <a:latin typeface="Cambria" pitchFamily="18" charset="0"/>
              <a:ea typeface="Cambria" pitchFamily="18" charset="0"/>
            </a:rPr>
            <a:t>.</a:t>
          </a:r>
          <a:endParaRPr lang="en-US" sz="1500" dirty="0">
            <a:latin typeface="Cambria" pitchFamily="18" charset="0"/>
            <a:ea typeface="Cambria" pitchFamily="18" charset="0"/>
          </a:endParaRPr>
        </a:p>
      </dgm:t>
    </dgm:pt>
    <dgm:pt modelId="{4081D713-9DB7-4A0B-8F3A-65424B1F0B1A}" type="parTrans" cxnId="{903B38AF-C6AF-48B5-A2BF-E268257E6B43}">
      <dgm:prSet/>
      <dgm:spPr/>
      <dgm:t>
        <a:bodyPr/>
        <a:lstStyle/>
        <a:p>
          <a:endParaRPr lang="en-US"/>
        </a:p>
      </dgm:t>
    </dgm:pt>
    <dgm:pt modelId="{86490219-7BC8-468C-855F-812E9B168FB8}" type="sibTrans" cxnId="{903B38AF-C6AF-48B5-A2BF-E268257E6B43}">
      <dgm:prSet/>
      <dgm:spPr/>
      <dgm:t>
        <a:bodyPr/>
        <a:lstStyle/>
        <a:p>
          <a:endParaRPr lang="en-US"/>
        </a:p>
      </dgm:t>
    </dgm:pt>
    <dgm:pt modelId="{0B378FEF-87EA-4756-80DD-E0236AF7CE5E}">
      <dgm:prSet phldrT="[Text]" custT="1"/>
      <dgm:spPr/>
      <dgm:t>
        <a:bodyPr/>
        <a:lstStyle/>
        <a:p>
          <a:pPr algn="just"/>
          <a:r>
            <a:rPr lang="vi-VN" sz="1500" b="1" dirty="0" smtClean="0">
              <a:latin typeface="Cambria" pitchFamily="18" charset="0"/>
              <a:ea typeface="Cambria" pitchFamily="18" charset="0"/>
            </a:rPr>
            <a:t>Đai nhiệt đới gió mùa</a:t>
          </a:r>
          <a:r>
            <a:rPr lang="vi-VN" sz="1500" dirty="0" smtClean="0">
              <a:latin typeface="Cambria" pitchFamily="18" charset="0"/>
              <a:ea typeface="Cambria" pitchFamily="18" charset="0"/>
            </a:rPr>
            <a:t>: độ cao dưới 600-700m (miền Bắc) hoặc dưới 900-1000m (miền Nam)</a:t>
          </a:r>
          <a:r>
            <a:rPr lang="en-US" sz="1500" dirty="0" smtClean="0">
              <a:latin typeface="Cambria" pitchFamily="18" charset="0"/>
              <a:ea typeface="Cambria" pitchFamily="18" charset="0"/>
            </a:rPr>
            <a:t>: </a:t>
          </a:r>
          <a:r>
            <a:rPr lang="vi-VN" sz="1500" dirty="0" smtClean="0">
              <a:latin typeface="Cambria" pitchFamily="18" charset="0"/>
              <a:ea typeface="Cambria" pitchFamily="18" charset="0"/>
            </a:rPr>
            <a:t>mùa hạ nóng, sinh vật tiêu biểu là hệ sinh thái rừng nhiệt đới ẩm lá rộng thường xanh và rừng nhiệt đới gió mùa</a:t>
          </a:r>
          <a:r>
            <a:rPr lang="en-US" sz="15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500" dirty="0" err="1" smtClean="0">
              <a:latin typeface="Cambria" pitchFamily="18" charset="0"/>
              <a:ea typeface="Cambria" pitchFamily="18" charset="0"/>
            </a:rPr>
            <a:t>ví</a:t>
          </a:r>
          <a:r>
            <a:rPr lang="en-US" sz="15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500" dirty="0" err="1" smtClean="0">
              <a:latin typeface="Cambria" pitchFamily="18" charset="0"/>
              <a:ea typeface="Cambria" pitchFamily="18" charset="0"/>
            </a:rPr>
            <a:t>dụ</a:t>
          </a:r>
          <a:r>
            <a:rPr lang="en-US" sz="15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500" dirty="0" err="1" smtClean="0">
              <a:latin typeface="Cambria" pitchFamily="18" charset="0"/>
              <a:ea typeface="Cambria" pitchFamily="18" charset="0"/>
            </a:rPr>
            <a:t>như</a:t>
          </a:r>
          <a:r>
            <a:rPr lang="en-US" sz="1500" dirty="0" smtClean="0">
              <a:latin typeface="Cambria" pitchFamily="18" charset="0"/>
              <a:ea typeface="Cambria" pitchFamily="18" charset="0"/>
            </a:rPr>
            <a:t> ở VQG </a:t>
          </a:r>
          <a:r>
            <a:rPr lang="en-US" sz="1500" dirty="0" err="1" smtClean="0">
              <a:latin typeface="Cambria" pitchFamily="18" charset="0"/>
              <a:ea typeface="Cambria" pitchFamily="18" charset="0"/>
            </a:rPr>
            <a:t>Cúc</a:t>
          </a:r>
          <a:r>
            <a:rPr lang="en-US" sz="15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500" dirty="0" err="1" smtClean="0">
              <a:latin typeface="Cambria" pitchFamily="18" charset="0"/>
              <a:ea typeface="Cambria" pitchFamily="18" charset="0"/>
            </a:rPr>
            <a:t>Phương</a:t>
          </a:r>
          <a:r>
            <a:rPr lang="en-US" sz="1500" dirty="0" smtClean="0">
              <a:latin typeface="Cambria" pitchFamily="18" charset="0"/>
              <a:ea typeface="Cambria" pitchFamily="18" charset="0"/>
            </a:rPr>
            <a:t>.</a:t>
          </a:r>
          <a:endParaRPr lang="en-US" sz="1500" dirty="0">
            <a:latin typeface="Cambria" pitchFamily="18" charset="0"/>
            <a:ea typeface="Cambria" pitchFamily="18" charset="0"/>
          </a:endParaRPr>
        </a:p>
      </dgm:t>
    </dgm:pt>
    <dgm:pt modelId="{08E00041-D8A3-48D0-8254-731ED7756D78}" type="parTrans" cxnId="{5FD7F93E-89E9-4BE3-9BFE-89C0A4D47ECC}">
      <dgm:prSet/>
      <dgm:spPr/>
      <dgm:t>
        <a:bodyPr/>
        <a:lstStyle/>
        <a:p>
          <a:endParaRPr lang="en-US"/>
        </a:p>
      </dgm:t>
    </dgm:pt>
    <dgm:pt modelId="{6FA9DA35-80C1-4D1A-8782-73D4F2EB2B8F}" type="sibTrans" cxnId="{5FD7F93E-89E9-4BE3-9BFE-89C0A4D47ECC}">
      <dgm:prSet/>
      <dgm:spPr/>
      <dgm:t>
        <a:bodyPr/>
        <a:lstStyle/>
        <a:p>
          <a:endParaRPr lang="en-US"/>
        </a:p>
      </dgm:t>
    </dgm:pt>
    <dgm:pt modelId="{52436171-77E0-4D83-B497-AE0799F40825}" type="pres">
      <dgm:prSet presAssocID="{4E5E5906-3986-493B-9E88-5E662AF3BBEA}" presName="compositeShape" presStyleCnt="0">
        <dgm:presLayoutVars>
          <dgm:dir/>
          <dgm:resizeHandles/>
        </dgm:presLayoutVars>
      </dgm:prSet>
      <dgm:spPr/>
    </dgm:pt>
    <dgm:pt modelId="{532FCB72-5F32-4A24-9863-2BBFF80C45F5}" type="pres">
      <dgm:prSet presAssocID="{4E5E5906-3986-493B-9E88-5E662AF3BBEA}" presName="pyramid" presStyleLbl="node1" presStyleIdx="0" presStyleCnt="1" custScaleX="158019" custScaleY="9391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26BA18D-65DC-4E0C-A1A9-289132E000DE}" type="pres">
      <dgm:prSet presAssocID="{4E5E5906-3986-493B-9E88-5E662AF3BBEA}" presName="theList" presStyleCnt="0"/>
      <dgm:spPr/>
    </dgm:pt>
    <dgm:pt modelId="{65BC949D-ED43-4F09-8968-C4EC959DD164}" type="pres">
      <dgm:prSet presAssocID="{089310BF-6140-4E19-BEA0-D9B60CDEBDD2}" presName="aNode" presStyleLbl="fgAcc1" presStyleIdx="0" presStyleCnt="3" custScaleX="163818" custScaleY="1211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D635D3-CAFC-4B78-95B3-C832C900083D}" type="pres">
      <dgm:prSet presAssocID="{089310BF-6140-4E19-BEA0-D9B60CDEBDD2}" presName="aSpace" presStyleCnt="0"/>
      <dgm:spPr/>
    </dgm:pt>
    <dgm:pt modelId="{917B1408-F7E0-4520-A7D8-9ADD48684CDA}" type="pres">
      <dgm:prSet presAssocID="{F020E571-4E85-45BE-BE54-C43CCEBC0F55}" presName="aNode" presStyleLbl="fgAcc1" presStyleIdx="1" presStyleCnt="3" custScaleX="162271" custScaleY="1292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A70F97-320B-43BC-A01C-7B04DF9149B9}" type="pres">
      <dgm:prSet presAssocID="{F020E571-4E85-45BE-BE54-C43CCEBC0F55}" presName="aSpace" presStyleCnt="0"/>
      <dgm:spPr/>
    </dgm:pt>
    <dgm:pt modelId="{54EB3799-FE36-48B1-AF18-3F53D17F0D01}" type="pres">
      <dgm:prSet presAssocID="{0B378FEF-87EA-4756-80DD-E0236AF7CE5E}" presName="aNode" presStyleLbl="fgAcc1" presStyleIdx="2" presStyleCnt="3" custScaleX="159955" custScaleY="1684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067563-BC6C-4A34-ABC5-96243DB663A8}" type="pres">
      <dgm:prSet presAssocID="{0B378FEF-87EA-4756-80DD-E0236AF7CE5E}" presName="aSpace" presStyleCnt="0"/>
      <dgm:spPr/>
    </dgm:pt>
  </dgm:ptLst>
  <dgm:cxnLst>
    <dgm:cxn modelId="{5FD7F93E-89E9-4BE3-9BFE-89C0A4D47ECC}" srcId="{4E5E5906-3986-493B-9E88-5E662AF3BBEA}" destId="{0B378FEF-87EA-4756-80DD-E0236AF7CE5E}" srcOrd="2" destOrd="0" parTransId="{08E00041-D8A3-48D0-8254-731ED7756D78}" sibTransId="{6FA9DA35-80C1-4D1A-8782-73D4F2EB2B8F}"/>
    <dgm:cxn modelId="{A69DCCBB-82C5-453F-B22D-8E043FC72F7C}" type="presOf" srcId="{4E5E5906-3986-493B-9E88-5E662AF3BBEA}" destId="{52436171-77E0-4D83-B497-AE0799F40825}" srcOrd="0" destOrd="0" presId="urn:microsoft.com/office/officeart/2005/8/layout/pyramid2"/>
    <dgm:cxn modelId="{B49D4BDC-C9E0-4973-8BDA-510B1B2B2558}" type="presOf" srcId="{089310BF-6140-4E19-BEA0-D9B60CDEBDD2}" destId="{65BC949D-ED43-4F09-8968-C4EC959DD164}" srcOrd="0" destOrd="0" presId="urn:microsoft.com/office/officeart/2005/8/layout/pyramid2"/>
    <dgm:cxn modelId="{6574E60B-2F62-4691-94AF-C990FC9883E5}" type="presOf" srcId="{0B378FEF-87EA-4756-80DD-E0236AF7CE5E}" destId="{54EB3799-FE36-48B1-AF18-3F53D17F0D01}" srcOrd="0" destOrd="0" presId="urn:microsoft.com/office/officeart/2005/8/layout/pyramid2"/>
    <dgm:cxn modelId="{903B38AF-C6AF-48B5-A2BF-E268257E6B43}" srcId="{4E5E5906-3986-493B-9E88-5E662AF3BBEA}" destId="{F020E571-4E85-45BE-BE54-C43CCEBC0F55}" srcOrd="1" destOrd="0" parTransId="{4081D713-9DB7-4A0B-8F3A-65424B1F0B1A}" sibTransId="{86490219-7BC8-468C-855F-812E9B168FB8}"/>
    <dgm:cxn modelId="{12E46E15-A19C-4B55-847B-9DA335412397}" type="presOf" srcId="{F020E571-4E85-45BE-BE54-C43CCEBC0F55}" destId="{917B1408-F7E0-4520-A7D8-9ADD48684CDA}" srcOrd="0" destOrd="0" presId="urn:microsoft.com/office/officeart/2005/8/layout/pyramid2"/>
    <dgm:cxn modelId="{97E8BE2D-0BA8-41A4-BBE3-8B14CE77D8C7}" srcId="{4E5E5906-3986-493B-9E88-5E662AF3BBEA}" destId="{089310BF-6140-4E19-BEA0-D9B60CDEBDD2}" srcOrd="0" destOrd="0" parTransId="{A8055120-0601-47FD-9315-00C1E3DCB2D4}" sibTransId="{F1034278-DC90-4232-AF36-798DAD118940}"/>
    <dgm:cxn modelId="{DBF72B0C-DE42-41E5-98BD-2E831BF9EF0F}" type="presParOf" srcId="{52436171-77E0-4D83-B497-AE0799F40825}" destId="{532FCB72-5F32-4A24-9863-2BBFF80C45F5}" srcOrd="0" destOrd="0" presId="urn:microsoft.com/office/officeart/2005/8/layout/pyramid2"/>
    <dgm:cxn modelId="{59FED0A8-D2CC-484A-8821-8E058719CAFE}" type="presParOf" srcId="{52436171-77E0-4D83-B497-AE0799F40825}" destId="{826BA18D-65DC-4E0C-A1A9-289132E000DE}" srcOrd="1" destOrd="0" presId="urn:microsoft.com/office/officeart/2005/8/layout/pyramid2"/>
    <dgm:cxn modelId="{CEF18346-145F-4C34-8832-D6A37CB65880}" type="presParOf" srcId="{826BA18D-65DC-4E0C-A1A9-289132E000DE}" destId="{65BC949D-ED43-4F09-8968-C4EC959DD164}" srcOrd="0" destOrd="0" presId="urn:microsoft.com/office/officeart/2005/8/layout/pyramid2"/>
    <dgm:cxn modelId="{01A2D784-6F76-4F1A-952B-0459C26A9B48}" type="presParOf" srcId="{826BA18D-65DC-4E0C-A1A9-289132E000DE}" destId="{76D635D3-CAFC-4B78-95B3-C832C900083D}" srcOrd="1" destOrd="0" presId="urn:microsoft.com/office/officeart/2005/8/layout/pyramid2"/>
    <dgm:cxn modelId="{D83B1660-18BE-45EE-95C5-FD2D4FC056F1}" type="presParOf" srcId="{826BA18D-65DC-4E0C-A1A9-289132E000DE}" destId="{917B1408-F7E0-4520-A7D8-9ADD48684CDA}" srcOrd="2" destOrd="0" presId="urn:microsoft.com/office/officeart/2005/8/layout/pyramid2"/>
    <dgm:cxn modelId="{5689C290-83A4-4112-87D9-AAEF03C0CC28}" type="presParOf" srcId="{826BA18D-65DC-4E0C-A1A9-289132E000DE}" destId="{94A70F97-320B-43BC-A01C-7B04DF9149B9}" srcOrd="3" destOrd="0" presId="urn:microsoft.com/office/officeart/2005/8/layout/pyramid2"/>
    <dgm:cxn modelId="{B4025DAB-8FDE-4A34-9130-DA2471DD778A}" type="presParOf" srcId="{826BA18D-65DC-4E0C-A1A9-289132E000DE}" destId="{54EB3799-FE36-48B1-AF18-3F53D17F0D01}" srcOrd="4" destOrd="0" presId="urn:microsoft.com/office/officeart/2005/8/layout/pyramid2"/>
    <dgm:cxn modelId="{8CBEBF1B-4E80-43B6-8497-31BBC7152FA8}" type="presParOf" srcId="{826BA18D-65DC-4E0C-A1A9-289132E000DE}" destId="{2F067563-BC6C-4A34-ABC5-96243DB663A8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5E36B4-5DBD-4D69-9E07-2ACE1B02C75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A2E02A-7769-4E94-8561-8178449CF35B}">
      <dgm:prSet phldrT="[Text]" custT="1"/>
      <dgm:spPr>
        <a:solidFill>
          <a:srgbClr val="99FF66"/>
        </a:solidFill>
      </dgm:spPr>
      <dgm:t>
        <a:bodyPr/>
        <a:lstStyle/>
        <a:p>
          <a:pPr algn="just"/>
          <a:endParaRPr lang="en-US" sz="1800" b="1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Thuận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lợi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</a:p>
        <a:p>
          <a:pPr algn="just"/>
          <a:r>
            <a:rPr lang="vi-VN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+ Hình thành các vùng chuyên canh cây công nghiệp, cây ăn quả, chăn nuôi gia súc lớn và lâm nghiệp. </a:t>
          </a:r>
          <a:endParaRPr lang="en-US" sz="1800" b="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vi-VN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+ Phát triển thủy điện, khai thác và chế biến khoáng sản.</a:t>
          </a:r>
          <a:endParaRPr lang="en-US" sz="1800" b="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985296F4-4FB3-49BD-BAEA-280CEAC6AFAC}" type="parTrans" cxnId="{D274CE2A-ED47-4CFE-981A-670E14BBB397}">
      <dgm:prSet/>
      <dgm:spPr/>
      <dgm:t>
        <a:bodyPr/>
        <a:lstStyle/>
        <a:p>
          <a:endParaRPr lang="en-US"/>
        </a:p>
      </dgm:t>
    </dgm:pt>
    <dgm:pt modelId="{9DA92A08-ED37-48A9-A0DD-F521D2142CD2}" type="sibTrans" cxnId="{D274CE2A-ED47-4CFE-981A-670E14BBB397}">
      <dgm:prSet/>
      <dgm:spPr/>
      <dgm:t>
        <a:bodyPr/>
        <a:lstStyle/>
        <a:p>
          <a:endParaRPr lang="en-US"/>
        </a:p>
      </dgm:t>
    </dgm:pt>
    <dgm:pt modelId="{2EA4557B-2359-4BA8-9F14-A6ECB8DAC4AB}">
      <dgm:prSet phldrT="[Text]" custT="1"/>
      <dgm:spPr>
        <a:solidFill>
          <a:srgbClr val="BCFCD4"/>
        </a:solidFill>
      </dgm:spPr>
      <dgm:t>
        <a:bodyPr/>
        <a:lstStyle/>
        <a:p>
          <a:pPr algn="just"/>
          <a:r>
            <a:rPr lang="vi-VN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Khó khăn: </a:t>
          </a:r>
          <a:r>
            <a:rPr lang="vi-VN" sz="1800" b="0" i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địa hình bị chia cắt gây hạn chế trong việc xây dựng cơ sở hạ tầng, phát triển giao thông và hay xảy ra thiên tai: lũ quét, sạt lở đất…</a:t>
          </a:r>
          <a:endParaRPr lang="en-US" sz="1800" b="0" i="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46821B45-B9F5-4FAF-834F-499C8AE36BA2}" type="parTrans" cxnId="{E5E1F8D5-384F-4738-91BA-6CDDED360257}">
      <dgm:prSet/>
      <dgm:spPr/>
      <dgm:t>
        <a:bodyPr/>
        <a:lstStyle/>
        <a:p>
          <a:endParaRPr lang="en-US"/>
        </a:p>
      </dgm:t>
    </dgm:pt>
    <dgm:pt modelId="{29859120-04AA-48A6-ACAA-ED37A6A9AC18}" type="sibTrans" cxnId="{E5E1F8D5-384F-4738-91BA-6CDDED360257}">
      <dgm:prSet/>
      <dgm:spPr/>
      <dgm:t>
        <a:bodyPr/>
        <a:lstStyle/>
        <a:p>
          <a:endParaRPr lang="en-US"/>
        </a:p>
      </dgm:t>
    </dgm:pt>
    <dgm:pt modelId="{9B38993F-91D9-4E45-89FE-E7C2053BB052}">
      <dgm:prSet phldrT="[Text]" custT="1"/>
      <dgm:spPr>
        <a:solidFill>
          <a:srgbClr val="FFCCFF"/>
        </a:solidFill>
      </dgm:spPr>
      <dgm:t>
        <a:bodyPr/>
        <a:lstStyle/>
        <a:p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+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Thuận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lợi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trồng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cà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phê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ở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Tây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Nguyên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chăn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nuôi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bò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sữa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ở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Tây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Bắc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 </a:t>
          </a:r>
          <a:b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+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Khó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khăn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lũ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quét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ở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Tây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Bắc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sạt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lở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đất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ở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Tây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Nguyên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</a:t>
          </a:r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09D1B164-619A-4073-BC5B-FCA5E09B6EF1}" type="parTrans" cxnId="{E47014BD-B35F-4A75-8D3A-E36CBE71105B}">
      <dgm:prSet/>
      <dgm:spPr/>
      <dgm:t>
        <a:bodyPr/>
        <a:lstStyle/>
        <a:p>
          <a:endParaRPr lang="en-US"/>
        </a:p>
      </dgm:t>
    </dgm:pt>
    <dgm:pt modelId="{D53B4CC3-4CE5-4F91-919B-A6C770DA696A}" type="sibTrans" cxnId="{E47014BD-B35F-4A75-8D3A-E36CBE71105B}">
      <dgm:prSet/>
      <dgm:spPr/>
      <dgm:t>
        <a:bodyPr/>
        <a:lstStyle/>
        <a:p>
          <a:endParaRPr lang="en-US"/>
        </a:p>
      </dgm:t>
    </dgm:pt>
    <dgm:pt modelId="{287E208B-7CBA-48D9-A845-7C3BA9246006}" type="pres">
      <dgm:prSet presAssocID="{A55E36B4-5DBD-4D69-9E07-2ACE1B02C75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A99791D-9E28-4B3D-8ACD-8F48A5C6199A}" type="pres">
      <dgm:prSet presAssocID="{A55E36B4-5DBD-4D69-9E07-2ACE1B02C75C}" presName="Name1" presStyleCnt="0"/>
      <dgm:spPr/>
    </dgm:pt>
    <dgm:pt modelId="{9839DEA4-81CC-40F3-A882-992AC1AF75D3}" type="pres">
      <dgm:prSet presAssocID="{A55E36B4-5DBD-4D69-9E07-2ACE1B02C75C}" presName="cycle" presStyleCnt="0"/>
      <dgm:spPr/>
    </dgm:pt>
    <dgm:pt modelId="{28F6DBF1-E187-4C38-B1F1-C875CC0EEA2D}" type="pres">
      <dgm:prSet presAssocID="{A55E36B4-5DBD-4D69-9E07-2ACE1B02C75C}" presName="srcNode" presStyleLbl="node1" presStyleIdx="0" presStyleCnt="3"/>
      <dgm:spPr/>
    </dgm:pt>
    <dgm:pt modelId="{C7497E28-FAE4-42DA-8D9D-5B4659273D7A}" type="pres">
      <dgm:prSet presAssocID="{A55E36B4-5DBD-4D69-9E07-2ACE1B02C75C}" presName="conn" presStyleLbl="parChTrans1D2" presStyleIdx="0" presStyleCnt="1"/>
      <dgm:spPr/>
      <dgm:t>
        <a:bodyPr/>
        <a:lstStyle/>
        <a:p>
          <a:endParaRPr lang="en-US"/>
        </a:p>
      </dgm:t>
    </dgm:pt>
    <dgm:pt modelId="{175AA276-58F2-4DD9-80FC-A508711E986D}" type="pres">
      <dgm:prSet presAssocID="{A55E36B4-5DBD-4D69-9E07-2ACE1B02C75C}" presName="extraNode" presStyleLbl="node1" presStyleIdx="0" presStyleCnt="3"/>
      <dgm:spPr/>
    </dgm:pt>
    <dgm:pt modelId="{99D1BCB1-BBEC-4020-AF46-9B84DFEEEB12}" type="pres">
      <dgm:prSet presAssocID="{A55E36B4-5DBD-4D69-9E07-2ACE1B02C75C}" presName="dstNode" presStyleLbl="node1" presStyleIdx="0" presStyleCnt="3"/>
      <dgm:spPr/>
    </dgm:pt>
    <dgm:pt modelId="{534504B8-3AD3-4D7F-BA10-772C4BC9F4DA}" type="pres">
      <dgm:prSet presAssocID="{75A2E02A-7769-4E94-8561-8178449CF35B}" presName="text_1" presStyleLbl="node1" presStyleIdx="0" presStyleCnt="3" custScaleY="1201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9D8CCB-25E3-4F77-9AA7-F013F49094ED}" type="pres">
      <dgm:prSet presAssocID="{75A2E02A-7769-4E94-8561-8178449CF35B}" presName="accent_1" presStyleCnt="0"/>
      <dgm:spPr/>
    </dgm:pt>
    <dgm:pt modelId="{467C472B-F399-46AE-B017-5DC56BBEA7D7}" type="pres">
      <dgm:prSet presAssocID="{75A2E02A-7769-4E94-8561-8178449CF35B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D97E049-4A6C-47F8-8707-C5FFDBF743ED}" type="pres">
      <dgm:prSet presAssocID="{2EA4557B-2359-4BA8-9F14-A6ECB8DAC4AB}" presName="text_2" presStyleLbl="node1" presStyleIdx="1" presStyleCnt="3" custScaleY="1009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BD23B7-51C8-4591-8906-0B740EFCF017}" type="pres">
      <dgm:prSet presAssocID="{2EA4557B-2359-4BA8-9F14-A6ECB8DAC4AB}" presName="accent_2" presStyleCnt="0"/>
      <dgm:spPr/>
    </dgm:pt>
    <dgm:pt modelId="{9D6C96D5-59F1-4074-AA4E-276172A59D56}" type="pres">
      <dgm:prSet presAssocID="{2EA4557B-2359-4BA8-9F14-A6ECB8DAC4AB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0E9B536-5134-4AC7-990D-17E1F41843BA}" type="pres">
      <dgm:prSet presAssocID="{9B38993F-91D9-4E45-89FE-E7C2053BB052}" presName="text_3" presStyleLbl="node1" presStyleIdx="2" presStyleCnt="3" custScaleY="1103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CA5371-E765-4FE6-A6BE-7ECD1C15C765}" type="pres">
      <dgm:prSet presAssocID="{9B38993F-91D9-4E45-89FE-E7C2053BB052}" presName="accent_3" presStyleCnt="0"/>
      <dgm:spPr/>
    </dgm:pt>
    <dgm:pt modelId="{BB02C15B-25BD-4CA5-8B62-85830BA892A9}" type="pres">
      <dgm:prSet presAssocID="{9B38993F-91D9-4E45-89FE-E7C2053BB052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072D405D-73E7-4DF3-80DB-1252449F3E8A}" type="presOf" srcId="{9DA92A08-ED37-48A9-A0DD-F521D2142CD2}" destId="{C7497E28-FAE4-42DA-8D9D-5B4659273D7A}" srcOrd="0" destOrd="0" presId="urn:microsoft.com/office/officeart/2008/layout/VerticalCurvedList"/>
    <dgm:cxn modelId="{D274CE2A-ED47-4CFE-981A-670E14BBB397}" srcId="{A55E36B4-5DBD-4D69-9E07-2ACE1B02C75C}" destId="{75A2E02A-7769-4E94-8561-8178449CF35B}" srcOrd="0" destOrd="0" parTransId="{985296F4-4FB3-49BD-BAEA-280CEAC6AFAC}" sibTransId="{9DA92A08-ED37-48A9-A0DD-F521D2142CD2}"/>
    <dgm:cxn modelId="{F24AF8D7-B66D-4CA6-A059-6418EEE5555E}" type="presOf" srcId="{75A2E02A-7769-4E94-8561-8178449CF35B}" destId="{534504B8-3AD3-4D7F-BA10-772C4BC9F4DA}" srcOrd="0" destOrd="0" presId="urn:microsoft.com/office/officeart/2008/layout/VerticalCurvedList"/>
    <dgm:cxn modelId="{7CC51CEC-1076-4DBA-B2A8-044422D98E55}" type="presOf" srcId="{2EA4557B-2359-4BA8-9F14-A6ECB8DAC4AB}" destId="{DD97E049-4A6C-47F8-8707-C5FFDBF743ED}" srcOrd="0" destOrd="0" presId="urn:microsoft.com/office/officeart/2008/layout/VerticalCurvedList"/>
    <dgm:cxn modelId="{E47014BD-B35F-4A75-8D3A-E36CBE71105B}" srcId="{A55E36B4-5DBD-4D69-9E07-2ACE1B02C75C}" destId="{9B38993F-91D9-4E45-89FE-E7C2053BB052}" srcOrd="2" destOrd="0" parTransId="{09D1B164-619A-4073-BC5B-FCA5E09B6EF1}" sibTransId="{D53B4CC3-4CE5-4F91-919B-A6C770DA696A}"/>
    <dgm:cxn modelId="{E5E1F8D5-384F-4738-91BA-6CDDED360257}" srcId="{A55E36B4-5DBD-4D69-9E07-2ACE1B02C75C}" destId="{2EA4557B-2359-4BA8-9F14-A6ECB8DAC4AB}" srcOrd="1" destOrd="0" parTransId="{46821B45-B9F5-4FAF-834F-499C8AE36BA2}" sibTransId="{29859120-04AA-48A6-ACAA-ED37A6A9AC18}"/>
    <dgm:cxn modelId="{76FE2FB9-A478-43AD-950A-4F15718C4D4F}" type="presOf" srcId="{9B38993F-91D9-4E45-89FE-E7C2053BB052}" destId="{A0E9B536-5134-4AC7-990D-17E1F41843BA}" srcOrd="0" destOrd="0" presId="urn:microsoft.com/office/officeart/2008/layout/VerticalCurvedList"/>
    <dgm:cxn modelId="{A3F5DF76-04EA-4037-8DC9-2B93E7713ADB}" type="presOf" srcId="{A55E36B4-5DBD-4D69-9E07-2ACE1B02C75C}" destId="{287E208B-7CBA-48D9-A845-7C3BA9246006}" srcOrd="0" destOrd="0" presId="urn:microsoft.com/office/officeart/2008/layout/VerticalCurvedList"/>
    <dgm:cxn modelId="{10EF0A21-DAF6-4D43-986E-E649370C0286}" type="presParOf" srcId="{287E208B-7CBA-48D9-A845-7C3BA9246006}" destId="{5A99791D-9E28-4B3D-8ACD-8F48A5C6199A}" srcOrd="0" destOrd="0" presId="urn:microsoft.com/office/officeart/2008/layout/VerticalCurvedList"/>
    <dgm:cxn modelId="{5AFA6E17-22B9-4BED-AEE6-95EF901271A6}" type="presParOf" srcId="{5A99791D-9E28-4B3D-8ACD-8F48A5C6199A}" destId="{9839DEA4-81CC-40F3-A882-992AC1AF75D3}" srcOrd="0" destOrd="0" presId="urn:microsoft.com/office/officeart/2008/layout/VerticalCurvedList"/>
    <dgm:cxn modelId="{63AA6B5D-B597-401F-A586-52479C4C7DD5}" type="presParOf" srcId="{9839DEA4-81CC-40F3-A882-992AC1AF75D3}" destId="{28F6DBF1-E187-4C38-B1F1-C875CC0EEA2D}" srcOrd="0" destOrd="0" presId="urn:microsoft.com/office/officeart/2008/layout/VerticalCurvedList"/>
    <dgm:cxn modelId="{5506CB25-0E96-4E59-BD4E-8C762FB37BD1}" type="presParOf" srcId="{9839DEA4-81CC-40F3-A882-992AC1AF75D3}" destId="{C7497E28-FAE4-42DA-8D9D-5B4659273D7A}" srcOrd="1" destOrd="0" presId="urn:microsoft.com/office/officeart/2008/layout/VerticalCurvedList"/>
    <dgm:cxn modelId="{FE3BEF7F-A6C8-4F3D-BF7E-015C34E14D04}" type="presParOf" srcId="{9839DEA4-81CC-40F3-A882-992AC1AF75D3}" destId="{175AA276-58F2-4DD9-80FC-A508711E986D}" srcOrd="2" destOrd="0" presId="urn:microsoft.com/office/officeart/2008/layout/VerticalCurvedList"/>
    <dgm:cxn modelId="{4C058B27-814F-47B1-AA56-D8F506AEE9C8}" type="presParOf" srcId="{9839DEA4-81CC-40F3-A882-992AC1AF75D3}" destId="{99D1BCB1-BBEC-4020-AF46-9B84DFEEEB12}" srcOrd="3" destOrd="0" presId="urn:microsoft.com/office/officeart/2008/layout/VerticalCurvedList"/>
    <dgm:cxn modelId="{0C3B285F-FEAD-43EC-9D2F-86C6C1A16C43}" type="presParOf" srcId="{5A99791D-9E28-4B3D-8ACD-8F48A5C6199A}" destId="{534504B8-3AD3-4D7F-BA10-772C4BC9F4DA}" srcOrd="1" destOrd="0" presId="urn:microsoft.com/office/officeart/2008/layout/VerticalCurvedList"/>
    <dgm:cxn modelId="{AAD850AC-AD3E-4D69-BEFC-AFE4B5533951}" type="presParOf" srcId="{5A99791D-9E28-4B3D-8ACD-8F48A5C6199A}" destId="{449D8CCB-25E3-4F77-9AA7-F013F49094ED}" srcOrd="2" destOrd="0" presId="urn:microsoft.com/office/officeart/2008/layout/VerticalCurvedList"/>
    <dgm:cxn modelId="{384084EA-E141-4268-AA2D-0BBAB1D388B0}" type="presParOf" srcId="{449D8CCB-25E3-4F77-9AA7-F013F49094ED}" destId="{467C472B-F399-46AE-B017-5DC56BBEA7D7}" srcOrd="0" destOrd="0" presId="urn:microsoft.com/office/officeart/2008/layout/VerticalCurvedList"/>
    <dgm:cxn modelId="{4E1E3035-C694-4EB1-85D6-DC213254F535}" type="presParOf" srcId="{5A99791D-9E28-4B3D-8ACD-8F48A5C6199A}" destId="{DD97E049-4A6C-47F8-8707-C5FFDBF743ED}" srcOrd="3" destOrd="0" presId="urn:microsoft.com/office/officeart/2008/layout/VerticalCurvedList"/>
    <dgm:cxn modelId="{CEBCCFF8-DB19-4336-B532-F1D25BA5FEC6}" type="presParOf" srcId="{5A99791D-9E28-4B3D-8ACD-8F48A5C6199A}" destId="{7DBD23B7-51C8-4591-8906-0B740EFCF017}" srcOrd="4" destOrd="0" presId="urn:microsoft.com/office/officeart/2008/layout/VerticalCurvedList"/>
    <dgm:cxn modelId="{6770415A-A14D-48FC-B16A-BBDB84E9DBB1}" type="presParOf" srcId="{7DBD23B7-51C8-4591-8906-0B740EFCF017}" destId="{9D6C96D5-59F1-4074-AA4E-276172A59D56}" srcOrd="0" destOrd="0" presId="urn:microsoft.com/office/officeart/2008/layout/VerticalCurvedList"/>
    <dgm:cxn modelId="{A20D8FE4-E9B7-467F-9395-2F0577A88176}" type="presParOf" srcId="{5A99791D-9E28-4B3D-8ACD-8F48A5C6199A}" destId="{A0E9B536-5134-4AC7-990D-17E1F41843BA}" srcOrd="5" destOrd="0" presId="urn:microsoft.com/office/officeart/2008/layout/VerticalCurvedList"/>
    <dgm:cxn modelId="{73ED4DE4-A03D-45D4-93D5-C36CF22AB4AF}" type="presParOf" srcId="{5A99791D-9E28-4B3D-8ACD-8F48A5C6199A}" destId="{E6CA5371-E765-4FE6-A6BE-7ECD1C15C765}" srcOrd="6" destOrd="0" presId="urn:microsoft.com/office/officeart/2008/layout/VerticalCurvedList"/>
    <dgm:cxn modelId="{9540B28C-D68E-4359-8D5C-C656F6646683}" type="presParOf" srcId="{E6CA5371-E765-4FE6-A6BE-7ECD1C15C765}" destId="{BB02C15B-25BD-4CA5-8B62-85830BA892A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5E36B4-5DBD-4D69-9E07-2ACE1B02C75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A2E02A-7769-4E94-8561-8178449CF35B}">
      <dgm:prSet phldrT="[Text]" custT="1"/>
      <dgm:spPr>
        <a:solidFill>
          <a:srgbClr val="99FF66"/>
        </a:solidFill>
      </dgm:spPr>
      <dgm:t>
        <a:bodyPr/>
        <a:lstStyle/>
        <a:p>
          <a:pPr algn="just"/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Thuận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lợi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vi-VN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đất phì nhiêu ở đồng bằng là vùng sản xuất lương thực, thực phẩm, cây ăn quả; phát triển thủy sản.</a:t>
          </a:r>
          <a:endParaRPr lang="en-US" sz="1800" b="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985296F4-4FB3-49BD-BAEA-280CEAC6AFAC}" type="parTrans" cxnId="{D274CE2A-ED47-4CFE-981A-670E14BBB397}">
      <dgm:prSet/>
      <dgm:spPr/>
      <dgm:t>
        <a:bodyPr/>
        <a:lstStyle/>
        <a:p>
          <a:endParaRPr lang="en-US"/>
        </a:p>
      </dgm:t>
    </dgm:pt>
    <dgm:pt modelId="{9DA92A08-ED37-48A9-A0DD-F521D2142CD2}" type="sibTrans" cxnId="{D274CE2A-ED47-4CFE-981A-670E14BBB397}">
      <dgm:prSet/>
      <dgm:spPr/>
      <dgm:t>
        <a:bodyPr/>
        <a:lstStyle/>
        <a:p>
          <a:endParaRPr lang="en-US"/>
        </a:p>
      </dgm:t>
    </dgm:pt>
    <dgm:pt modelId="{2EA4557B-2359-4BA8-9F14-A6ECB8DAC4AB}">
      <dgm:prSet phldrT="[Text]" custT="1"/>
      <dgm:spPr>
        <a:solidFill>
          <a:srgbClr val="BCFCD4"/>
        </a:solidFill>
      </dgm:spPr>
      <dgm:t>
        <a:bodyPr/>
        <a:lstStyle/>
        <a:p>
          <a:pPr algn="just"/>
          <a:r>
            <a:rPr lang="vi-VN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Khó khăn: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thiên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tai: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bão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lụt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hạn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hán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…</a:t>
          </a:r>
          <a:endParaRPr lang="en-US" sz="1800" b="0" i="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46821B45-B9F5-4FAF-834F-499C8AE36BA2}" type="parTrans" cxnId="{E5E1F8D5-384F-4738-91BA-6CDDED360257}">
      <dgm:prSet/>
      <dgm:spPr/>
      <dgm:t>
        <a:bodyPr/>
        <a:lstStyle/>
        <a:p>
          <a:endParaRPr lang="en-US"/>
        </a:p>
      </dgm:t>
    </dgm:pt>
    <dgm:pt modelId="{29859120-04AA-48A6-ACAA-ED37A6A9AC18}" type="sibTrans" cxnId="{E5E1F8D5-384F-4738-91BA-6CDDED360257}">
      <dgm:prSet/>
      <dgm:spPr/>
      <dgm:t>
        <a:bodyPr/>
        <a:lstStyle/>
        <a:p>
          <a:endParaRPr lang="en-US"/>
        </a:p>
      </dgm:t>
    </dgm:pt>
    <dgm:pt modelId="{9B38993F-91D9-4E45-89FE-E7C2053BB052}">
      <dgm:prSet phldrT="[Text]" custT="1"/>
      <dgm:spPr>
        <a:solidFill>
          <a:srgbClr val="FFCCFF"/>
        </a:solidFill>
      </dgm:spPr>
      <dgm:t>
        <a:bodyPr/>
        <a:lstStyle/>
        <a:p>
          <a:pPr algn="just"/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algn="just"/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+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Thuận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lợi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trồng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lúa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ở ĐB.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Sông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Hồng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t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rồng cây ăn quả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như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chôm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chôm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xoài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sầu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riêng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…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ở 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Đ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ồng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ằng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 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Sông Cửu Long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</a:t>
          </a:r>
          <a:b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+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Khó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khăn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ngập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lụt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ở ĐB.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Sông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Hồng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hạn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hán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xâm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nhập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mặn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ở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Đồng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Bằng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Sông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Cửu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Long.</a:t>
          </a:r>
        </a:p>
      </dgm:t>
    </dgm:pt>
    <dgm:pt modelId="{09D1B164-619A-4073-BC5B-FCA5E09B6EF1}" type="parTrans" cxnId="{E47014BD-B35F-4A75-8D3A-E36CBE71105B}">
      <dgm:prSet/>
      <dgm:spPr/>
      <dgm:t>
        <a:bodyPr/>
        <a:lstStyle/>
        <a:p>
          <a:endParaRPr lang="en-US"/>
        </a:p>
      </dgm:t>
    </dgm:pt>
    <dgm:pt modelId="{D53B4CC3-4CE5-4F91-919B-A6C770DA696A}" type="sibTrans" cxnId="{E47014BD-B35F-4A75-8D3A-E36CBE71105B}">
      <dgm:prSet/>
      <dgm:spPr/>
      <dgm:t>
        <a:bodyPr/>
        <a:lstStyle/>
        <a:p>
          <a:endParaRPr lang="en-US"/>
        </a:p>
      </dgm:t>
    </dgm:pt>
    <dgm:pt modelId="{287E208B-7CBA-48D9-A845-7C3BA9246006}" type="pres">
      <dgm:prSet presAssocID="{A55E36B4-5DBD-4D69-9E07-2ACE1B02C75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A99791D-9E28-4B3D-8ACD-8F48A5C6199A}" type="pres">
      <dgm:prSet presAssocID="{A55E36B4-5DBD-4D69-9E07-2ACE1B02C75C}" presName="Name1" presStyleCnt="0"/>
      <dgm:spPr/>
    </dgm:pt>
    <dgm:pt modelId="{9839DEA4-81CC-40F3-A882-992AC1AF75D3}" type="pres">
      <dgm:prSet presAssocID="{A55E36B4-5DBD-4D69-9E07-2ACE1B02C75C}" presName="cycle" presStyleCnt="0"/>
      <dgm:spPr/>
    </dgm:pt>
    <dgm:pt modelId="{28F6DBF1-E187-4C38-B1F1-C875CC0EEA2D}" type="pres">
      <dgm:prSet presAssocID="{A55E36B4-5DBD-4D69-9E07-2ACE1B02C75C}" presName="srcNode" presStyleLbl="node1" presStyleIdx="0" presStyleCnt="3"/>
      <dgm:spPr/>
    </dgm:pt>
    <dgm:pt modelId="{C7497E28-FAE4-42DA-8D9D-5B4659273D7A}" type="pres">
      <dgm:prSet presAssocID="{A55E36B4-5DBD-4D69-9E07-2ACE1B02C75C}" presName="conn" presStyleLbl="parChTrans1D2" presStyleIdx="0" presStyleCnt="1"/>
      <dgm:spPr/>
      <dgm:t>
        <a:bodyPr/>
        <a:lstStyle/>
        <a:p>
          <a:endParaRPr lang="en-US"/>
        </a:p>
      </dgm:t>
    </dgm:pt>
    <dgm:pt modelId="{175AA276-58F2-4DD9-80FC-A508711E986D}" type="pres">
      <dgm:prSet presAssocID="{A55E36B4-5DBD-4D69-9E07-2ACE1B02C75C}" presName="extraNode" presStyleLbl="node1" presStyleIdx="0" presStyleCnt="3"/>
      <dgm:spPr/>
    </dgm:pt>
    <dgm:pt modelId="{99D1BCB1-BBEC-4020-AF46-9B84DFEEEB12}" type="pres">
      <dgm:prSet presAssocID="{A55E36B4-5DBD-4D69-9E07-2ACE1B02C75C}" presName="dstNode" presStyleLbl="node1" presStyleIdx="0" presStyleCnt="3"/>
      <dgm:spPr/>
    </dgm:pt>
    <dgm:pt modelId="{534504B8-3AD3-4D7F-BA10-772C4BC9F4DA}" type="pres">
      <dgm:prSet presAssocID="{75A2E02A-7769-4E94-8561-8178449CF35B}" presName="text_1" presStyleLbl="node1" presStyleIdx="0" presStyleCnt="3" custScaleY="866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9D8CCB-25E3-4F77-9AA7-F013F49094ED}" type="pres">
      <dgm:prSet presAssocID="{75A2E02A-7769-4E94-8561-8178449CF35B}" presName="accent_1" presStyleCnt="0"/>
      <dgm:spPr/>
    </dgm:pt>
    <dgm:pt modelId="{467C472B-F399-46AE-B017-5DC56BBEA7D7}" type="pres">
      <dgm:prSet presAssocID="{75A2E02A-7769-4E94-8561-8178449CF35B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D97E049-4A6C-47F8-8707-C5FFDBF743ED}" type="pres">
      <dgm:prSet presAssocID="{2EA4557B-2359-4BA8-9F14-A6ECB8DAC4AB}" presName="text_2" presStyleLbl="node1" presStyleIdx="1" presStyleCnt="3" custScaleY="692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BD23B7-51C8-4591-8906-0B740EFCF017}" type="pres">
      <dgm:prSet presAssocID="{2EA4557B-2359-4BA8-9F14-A6ECB8DAC4AB}" presName="accent_2" presStyleCnt="0"/>
      <dgm:spPr/>
    </dgm:pt>
    <dgm:pt modelId="{9D6C96D5-59F1-4074-AA4E-276172A59D56}" type="pres">
      <dgm:prSet presAssocID="{2EA4557B-2359-4BA8-9F14-A6ECB8DAC4AB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0E9B536-5134-4AC7-990D-17E1F41843BA}" type="pres">
      <dgm:prSet presAssocID="{9B38993F-91D9-4E45-89FE-E7C2053BB052}" presName="text_3" presStyleLbl="node1" presStyleIdx="2" presStyleCnt="3" custScaleY="1399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CA5371-E765-4FE6-A6BE-7ECD1C15C765}" type="pres">
      <dgm:prSet presAssocID="{9B38993F-91D9-4E45-89FE-E7C2053BB052}" presName="accent_3" presStyleCnt="0"/>
      <dgm:spPr/>
    </dgm:pt>
    <dgm:pt modelId="{BB02C15B-25BD-4CA5-8B62-85830BA892A9}" type="pres">
      <dgm:prSet presAssocID="{9B38993F-91D9-4E45-89FE-E7C2053BB052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D9F6639C-B847-4870-A5DB-6362BAC03A38}" type="presOf" srcId="{A55E36B4-5DBD-4D69-9E07-2ACE1B02C75C}" destId="{287E208B-7CBA-48D9-A845-7C3BA9246006}" srcOrd="0" destOrd="0" presId="urn:microsoft.com/office/officeart/2008/layout/VerticalCurvedList"/>
    <dgm:cxn modelId="{C8F18A2B-1822-4863-8E9C-66CFE1D2637C}" type="presOf" srcId="{9B38993F-91D9-4E45-89FE-E7C2053BB052}" destId="{A0E9B536-5134-4AC7-990D-17E1F41843BA}" srcOrd="0" destOrd="0" presId="urn:microsoft.com/office/officeart/2008/layout/VerticalCurvedList"/>
    <dgm:cxn modelId="{A2E123FE-9B67-4150-9C67-8FE789D8E7A4}" type="presOf" srcId="{9DA92A08-ED37-48A9-A0DD-F521D2142CD2}" destId="{C7497E28-FAE4-42DA-8D9D-5B4659273D7A}" srcOrd="0" destOrd="0" presId="urn:microsoft.com/office/officeart/2008/layout/VerticalCurvedList"/>
    <dgm:cxn modelId="{E5E1F8D5-384F-4738-91BA-6CDDED360257}" srcId="{A55E36B4-5DBD-4D69-9E07-2ACE1B02C75C}" destId="{2EA4557B-2359-4BA8-9F14-A6ECB8DAC4AB}" srcOrd="1" destOrd="0" parTransId="{46821B45-B9F5-4FAF-834F-499C8AE36BA2}" sibTransId="{29859120-04AA-48A6-ACAA-ED37A6A9AC18}"/>
    <dgm:cxn modelId="{1A29FE00-115F-4C7C-A28B-D67D0F8806A1}" type="presOf" srcId="{75A2E02A-7769-4E94-8561-8178449CF35B}" destId="{534504B8-3AD3-4D7F-BA10-772C4BC9F4DA}" srcOrd="0" destOrd="0" presId="urn:microsoft.com/office/officeart/2008/layout/VerticalCurvedList"/>
    <dgm:cxn modelId="{D5DBEB84-ADAE-4870-9B78-DD1A8A625E6C}" type="presOf" srcId="{2EA4557B-2359-4BA8-9F14-A6ECB8DAC4AB}" destId="{DD97E049-4A6C-47F8-8707-C5FFDBF743ED}" srcOrd="0" destOrd="0" presId="urn:microsoft.com/office/officeart/2008/layout/VerticalCurvedList"/>
    <dgm:cxn modelId="{D274CE2A-ED47-4CFE-981A-670E14BBB397}" srcId="{A55E36B4-5DBD-4D69-9E07-2ACE1B02C75C}" destId="{75A2E02A-7769-4E94-8561-8178449CF35B}" srcOrd="0" destOrd="0" parTransId="{985296F4-4FB3-49BD-BAEA-280CEAC6AFAC}" sibTransId="{9DA92A08-ED37-48A9-A0DD-F521D2142CD2}"/>
    <dgm:cxn modelId="{E47014BD-B35F-4A75-8D3A-E36CBE71105B}" srcId="{A55E36B4-5DBD-4D69-9E07-2ACE1B02C75C}" destId="{9B38993F-91D9-4E45-89FE-E7C2053BB052}" srcOrd="2" destOrd="0" parTransId="{09D1B164-619A-4073-BC5B-FCA5E09B6EF1}" sibTransId="{D53B4CC3-4CE5-4F91-919B-A6C770DA696A}"/>
    <dgm:cxn modelId="{1AD455E5-6EEC-4AD0-B0D8-65AEDF9F5CE6}" type="presParOf" srcId="{287E208B-7CBA-48D9-A845-7C3BA9246006}" destId="{5A99791D-9E28-4B3D-8ACD-8F48A5C6199A}" srcOrd="0" destOrd="0" presId="urn:microsoft.com/office/officeart/2008/layout/VerticalCurvedList"/>
    <dgm:cxn modelId="{01DE2D2F-FB8F-4715-B9EC-1364A0771F63}" type="presParOf" srcId="{5A99791D-9E28-4B3D-8ACD-8F48A5C6199A}" destId="{9839DEA4-81CC-40F3-A882-992AC1AF75D3}" srcOrd="0" destOrd="0" presId="urn:microsoft.com/office/officeart/2008/layout/VerticalCurvedList"/>
    <dgm:cxn modelId="{CDF264AD-68A8-4B0A-B92C-FE38F329FE59}" type="presParOf" srcId="{9839DEA4-81CC-40F3-A882-992AC1AF75D3}" destId="{28F6DBF1-E187-4C38-B1F1-C875CC0EEA2D}" srcOrd="0" destOrd="0" presId="urn:microsoft.com/office/officeart/2008/layout/VerticalCurvedList"/>
    <dgm:cxn modelId="{70E80DDE-14F6-4B61-A1AF-5B2795F24414}" type="presParOf" srcId="{9839DEA4-81CC-40F3-A882-992AC1AF75D3}" destId="{C7497E28-FAE4-42DA-8D9D-5B4659273D7A}" srcOrd="1" destOrd="0" presId="urn:microsoft.com/office/officeart/2008/layout/VerticalCurvedList"/>
    <dgm:cxn modelId="{84606E66-ED36-4B3A-B504-28F88B36F4D6}" type="presParOf" srcId="{9839DEA4-81CC-40F3-A882-992AC1AF75D3}" destId="{175AA276-58F2-4DD9-80FC-A508711E986D}" srcOrd="2" destOrd="0" presId="urn:microsoft.com/office/officeart/2008/layout/VerticalCurvedList"/>
    <dgm:cxn modelId="{92FF66B2-32AC-49D3-83B0-F833D33FFD49}" type="presParOf" srcId="{9839DEA4-81CC-40F3-A882-992AC1AF75D3}" destId="{99D1BCB1-BBEC-4020-AF46-9B84DFEEEB12}" srcOrd="3" destOrd="0" presId="urn:microsoft.com/office/officeart/2008/layout/VerticalCurvedList"/>
    <dgm:cxn modelId="{E733B546-D8C9-4158-B883-BC1C0DBF9F89}" type="presParOf" srcId="{5A99791D-9E28-4B3D-8ACD-8F48A5C6199A}" destId="{534504B8-3AD3-4D7F-BA10-772C4BC9F4DA}" srcOrd="1" destOrd="0" presId="urn:microsoft.com/office/officeart/2008/layout/VerticalCurvedList"/>
    <dgm:cxn modelId="{9F58D65C-A1DF-4BF0-9D6A-4925D8D0F9DB}" type="presParOf" srcId="{5A99791D-9E28-4B3D-8ACD-8F48A5C6199A}" destId="{449D8CCB-25E3-4F77-9AA7-F013F49094ED}" srcOrd="2" destOrd="0" presId="urn:microsoft.com/office/officeart/2008/layout/VerticalCurvedList"/>
    <dgm:cxn modelId="{FC07CEF1-9AA5-4085-A1C0-88473B710A4F}" type="presParOf" srcId="{449D8CCB-25E3-4F77-9AA7-F013F49094ED}" destId="{467C472B-F399-46AE-B017-5DC56BBEA7D7}" srcOrd="0" destOrd="0" presId="urn:microsoft.com/office/officeart/2008/layout/VerticalCurvedList"/>
    <dgm:cxn modelId="{E45C6884-C0E5-4D55-B4C0-131ECC0CC79D}" type="presParOf" srcId="{5A99791D-9E28-4B3D-8ACD-8F48A5C6199A}" destId="{DD97E049-4A6C-47F8-8707-C5FFDBF743ED}" srcOrd="3" destOrd="0" presId="urn:microsoft.com/office/officeart/2008/layout/VerticalCurvedList"/>
    <dgm:cxn modelId="{876BEBD2-9E5E-45F1-A759-38B34337545E}" type="presParOf" srcId="{5A99791D-9E28-4B3D-8ACD-8F48A5C6199A}" destId="{7DBD23B7-51C8-4591-8906-0B740EFCF017}" srcOrd="4" destOrd="0" presId="urn:microsoft.com/office/officeart/2008/layout/VerticalCurvedList"/>
    <dgm:cxn modelId="{7D30C5D4-8A8D-45CC-9600-91F8AA053253}" type="presParOf" srcId="{7DBD23B7-51C8-4591-8906-0B740EFCF017}" destId="{9D6C96D5-59F1-4074-AA4E-276172A59D56}" srcOrd="0" destOrd="0" presId="urn:microsoft.com/office/officeart/2008/layout/VerticalCurvedList"/>
    <dgm:cxn modelId="{35BE0C1B-7B3F-4BE8-B81A-9468E1E26250}" type="presParOf" srcId="{5A99791D-9E28-4B3D-8ACD-8F48A5C6199A}" destId="{A0E9B536-5134-4AC7-990D-17E1F41843BA}" srcOrd="5" destOrd="0" presId="urn:microsoft.com/office/officeart/2008/layout/VerticalCurvedList"/>
    <dgm:cxn modelId="{D0F6CC93-49B6-45A0-9BEA-DA5067EC5F94}" type="presParOf" srcId="{5A99791D-9E28-4B3D-8ACD-8F48A5C6199A}" destId="{E6CA5371-E765-4FE6-A6BE-7ECD1C15C765}" srcOrd="6" destOrd="0" presId="urn:microsoft.com/office/officeart/2008/layout/VerticalCurvedList"/>
    <dgm:cxn modelId="{AA65E970-F462-48A2-947D-B26614F92029}" type="presParOf" srcId="{E6CA5371-E765-4FE6-A6BE-7ECD1C15C765}" destId="{BB02C15B-25BD-4CA5-8B62-85830BA892A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55E36B4-5DBD-4D69-9E07-2ACE1B02C75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A2E02A-7769-4E94-8561-8178449CF35B}">
      <dgm:prSet phldrT="[Text]" custT="1"/>
      <dgm:spPr>
        <a:solidFill>
          <a:srgbClr val="99FF66"/>
        </a:solidFill>
      </dgm:spPr>
      <dgm:t>
        <a:bodyPr/>
        <a:lstStyle/>
        <a:p>
          <a:pPr algn="just"/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Thuận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lợi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vi-VN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Phát triển du lịch biển, nuôi trồng hải sản, xây dựng cảng biển đặc biệt là cảng nước sâu.</a:t>
          </a:r>
          <a:endParaRPr lang="en-US" sz="1800" b="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985296F4-4FB3-49BD-BAEA-280CEAC6AFAC}" type="parTrans" cxnId="{D274CE2A-ED47-4CFE-981A-670E14BBB397}">
      <dgm:prSet/>
      <dgm:spPr/>
      <dgm:t>
        <a:bodyPr/>
        <a:lstStyle/>
        <a:p>
          <a:endParaRPr lang="en-US"/>
        </a:p>
      </dgm:t>
    </dgm:pt>
    <dgm:pt modelId="{9DA92A08-ED37-48A9-A0DD-F521D2142CD2}" type="sibTrans" cxnId="{D274CE2A-ED47-4CFE-981A-670E14BBB397}">
      <dgm:prSet/>
      <dgm:spPr/>
      <dgm:t>
        <a:bodyPr/>
        <a:lstStyle/>
        <a:p>
          <a:endParaRPr lang="en-US"/>
        </a:p>
      </dgm:t>
    </dgm:pt>
    <dgm:pt modelId="{2EA4557B-2359-4BA8-9F14-A6ECB8DAC4AB}">
      <dgm:prSet phldrT="[Text]" custT="1"/>
      <dgm:spPr>
        <a:solidFill>
          <a:srgbClr val="BCFCD4"/>
        </a:solidFill>
      </dgm:spPr>
      <dgm:t>
        <a:bodyPr/>
        <a:lstStyle/>
        <a:p>
          <a:pPr algn="just"/>
          <a:r>
            <a:rPr lang="vi-VN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Khó khăn: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thiên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tai: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bão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vi-VN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 số đoạn bờ biển bị mài mòn, sạt lở...</a:t>
          </a:r>
          <a:endParaRPr lang="en-US" sz="1800" b="0" i="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46821B45-B9F5-4FAF-834F-499C8AE36BA2}" type="parTrans" cxnId="{E5E1F8D5-384F-4738-91BA-6CDDED360257}">
      <dgm:prSet/>
      <dgm:spPr/>
      <dgm:t>
        <a:bodyPr/>
        <a:lstStyle/>
        <a:p>
          <a:endParaRPr lang="en-US"/>
        </a:p>
      </dgm:t>
    </dgm:pt>
    <dgm:pt modelId="{29859120-04AA-48A6-ACAA-ED37A6A9AC18}" type="sibTrans" cxnId="{E5E1F8D5-384F-4738-91BA-6CDDED360257}">
      <dgm:prSet/>
      <dgm:spPr/>
      <dgm:t>
        <a:bodyPr/>
        <a:lstStyle/>
        <a:p>
          <a:endParaRPr lang="en-US"/>
        </a:p>
      </dgm:t>
    </dgm:pt>
    <dgm:pt modelId="{9B38993F-91D9-4E45-89FE-E7C2053BB052}">
      <dgm:prSet phldrT="[Text]" custT="1"/>
      <dgm:spPr>
        <a:solidFill>
          <a:srgbClr val="FFCCFF"/>
        </a:solidFill>
      </dgm:spPr>
      <dgm:t>
        <a:bodyPr/>
        <a:lstStyle/>
        <a:p>
          <a:pPr algn="just"/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algn="just"/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+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Thuận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lợi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phát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triển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du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lịch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biển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Nha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Trang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phát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triên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giao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thông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vận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tải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biển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cảng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Hải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Phòng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</a:t>
          </a:r>
        </a:p>
        <a:p>
          <a:pPr algn="just"/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+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Khó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khăn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b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ão đổ bộ vào Đà Nẵng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sạt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lở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bờ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biển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ở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Bình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Thuận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</a:t>
          </a:r>
        </a:p>
      </dgm:t>
    </dgm:pt>
    <dgm:pt modelId="{09D1B164-619A-4073-BC5B-FCA5E09B6EF1}" type="parTrans" cxnId="{E47014BD-B35F-4A75-8D3A-E36CBE71105B}">
      <dgm:prSet/>
      <dgm:spPr/>
      <dgm:t>
        <a:bodyPr/>
        <a:lstStyle/>
        <a:p>
          <a:endParaRPr lang="en-US"/>
        </a:p>
      </dgm:t>
    </dgm:pt>
    <dgm:pt modelId="{D53B4CC3-4CE5-4F91-919B-A6C770DA696A}" type="sibTrans" cxnId="{E47014BD-B35F-4A75-8D3A-E36CBE71105B}">
      <dgm:prSet/>
      <dgm:spPr/>
      <dgm:t>
        <a:bodyPr/>
        <a:lstStyle/>
        <a:p>
          <a:endParaRPr lang="en-US"/>
        </a:p>
      </dgm:t>
    </dgm:pt>
    <dgm:pt modelId="{287E208B-7CBA-48D9-A845-7C3BA9246006}" type="pres">
      <dgm:prSet presAssocID="{A55E36B4-5DBD-4D69-9E07-2ACE1B02C75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A99791D-9E28-4B3D-8ACD-8F48A5C6199A}" type="pres">
      <dgm:prSet presAssocID="{A55E36B4-5DBD-4D69-9E07-2ACE1B02C75C}" presName="Name1" presStyleCnt="0"/>
      <dgm:spPr/>
    </dgm:pt>
    <dgm:pt modelId="{9839DEA4-81CC-40F3-A882-992AC1AF75D3}" type="pres">
      <dgm:prSet presAssocID="{A55E36B4-5DBD-4D69-9E07-2ACE1B02C75C}" presName="cycle" presStyleCnt="0"/>
      <dgm:spPr/>
    </dgm:pt>
    <dgm:pt modelId="{28F6DBF1-E187-4C38-B1F1-C875CC0EEA2D}" type="pres">
      <dgm:prSet presAssocID="{A55E36B4-5DBD-4D69-9E07-2ACE1B02C75C}" presName="srcNode" presStyleLbl="node1" presStyleIdx="0" presStyleCnt="3"/>
      <dgm:spPr/>
    </dgm:pt>
    <dgm:pt modelId="{C7497E28-FAE4-42DA-8D9D-5B4659273D7A}" type="pres">
      <dgm:prSet presAssocID="{A55E36B4-5DBD-4D69-9E07-2ACE1B02C75C}" presName="conn" presStyleLbl="parChTrans1D2" presStyleIdx="0" presStyleCnt="1"/>
      <dgm:spPr/>
      <dgm:t>
        <a:bodyPr/>
        <a:lstStyle/>
        <a:p>
          <a:endParaRPr lang="en-US"/>
        </a:p>
      </dgm:t>
    </dgm:pt>
    <dgm:pt modelId="{175AA276-58F2-4DD9-80FC-A508711E986D}" type="pres">
      <dgm:prSet presAssocID="{A55E36B4-5DBD-4D69-9E07-2ACE1B02C75C}" presName="extraNode" presStyleLbl="node1" presStyleIdx="0" presStyleCnt="3"/>
      <dgm:spPr/>
    </dgm:pt>
    <dgm:pt modelId="{99D1BCB1-BBEC-4020-AF46-9B84DFEEEB12}" type="pres">
      <dgm:prSet presAssocID="{A55E36B4-5DBD-4D69-9E07-2ACE1B02C75C}" presName="dstNode" presStyleLbl="node1" presStyleIdx="0" presStyleCnt="3"/>
      <dgm:spPr/>
    </dgm:pt>
    <dgm:pt modelId="{534504B8-3AD3-4D7F-BA10-772C4BC9F4DA}" type="pres">
      <dgm:prSet presAssocID="{75A2E02A-7769-4E94-8561-8178449CF35B}" presName="text_1" presStyleLbl="node1" presStyleIdx="0" presStyleCnt="3" custScaleY="866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9D8CCB-25E3-4F77-9AA7-F013F49094ED}" type="pres">
      <dgm:prSet presAssocID="{75A2E02A-7769-4E94-8561-8178449CF35B}" presName="accent_1" presStyleCnt="0"/>
      <dgm:spPr/>
    </dgm:pt>
    <dgm:pt modelId="{467C472B-F399-46AE-B017-5DC56BBEA7D7}" type="pres">
      <dgm:prSet presAssocID="{75A2E02A-7769-4E94-8561-8178449CF35B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D97E049-4A6C-47F8-8707-C5FFDBF743ED}" type="pres">
      <dgm:prSet presAssocID="{2EA4557B-2359-4BA8-9F14-A6ECB8DAC4AB}" presName="text_2" presStyleLbl="node1" presStyleIdx="1" presStyleCnt="3" custScaleY="965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BD23B7-51C8-4591-8906-0B740EFCF017}" type="pres">
      <dgm:prSet presAssocID="{2EA4557B-2359-4BA8-9F14-A6ECB8DAC4AB}" presName="accent_2" presStyleCnt="0"/>
      <dgm:spPr/>
    </dgm:pt>
    <dgm:pt modelId="{9D6C96D5-59F1-4074-AA4E-276172A59D56}" type="pres">
      <dgm:prSet presAssocID="{2EA4557B-2359-4BA8-9F14-A6ECB8DAC4AB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0E9B536-5134-4AC7-990D-17E1F41843BA}" type="pres">
      <dgm:prSet presAssocID="{9B38993F-91D9-4E45-89FE-E7C2053BB052}" presName="text_3" presStyleLbl="node1" presStyleIdx="2" presStyleCnt="3" custScaleY="1399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CA5371-E765-4FE6-A6BE-7ECD1C15C765}" type="pres">
      <dgm:prSet presAssocID="{9B38993F-91D9-4E45-89FE-E7C2053BB052}" presName="accent_3" presStyleCnt="0"/>
      <dgm:spPr/>
    </dgm:pt>
    <dgm:pt modelId="{BB02C15B-25BD-4CA5-8B62-85830BA892A9}" type="pres">
      <dgm:prSet presAssocID="{9B38993F-91D9-4E45-89FE-E7C2053BB052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4BD98706-54E6-4FDC-9E0A-4B827623D643}" type="presOf" srcId="{9DA92A08-ED37-48A9-A0DD-F521D2142CD2}" destId="{C7497E28-FAE4-42DA-8D9D-5B4659273D7A}" srcOrd="0" destOrd="0" presId="urn:microsoft.com/office/officeart/2008/layout/VerticalCurvedList"/>
    <dgm:cxn modelId="{D274CE2A-ED47-4CFE-981A-670E14BBB397}" srcId="{A55E36B4-5DBD-4D69-9E07-2ACE1B02C75C}" destId="{75A2E02A-7769-4E94-8561-8178449CF35B}" srcOrd="0" destOrd="0" parTransId="{985296F4-4FB3-49BD-BAEA-280CEAC6AFAC}" sibTransId="{9DA92A08-ED37-48A9-A0DD-F521D2142CD2}"/>
    <dgm:cxn modelId="{C0F32989-4B93-40AE-A95D-A57E72B38E17}" type="presOf" srcId="{A55E36B4-5DBD-4D69-9E07-2ACE1B02C75C}" destId="{287E208B-7CBA-48D9-A845-7C3BA9246006}" srcOrd="0" destOrd="0" presId="urn:microsoft.com/office/officeart/2008/layout/VerticalCurvedList"/>
    <dgm:cxn modelId="{70B19369-1C32-4F56-8891-8C7A6D4EFF19}" type="presOf" srcId="{2EA4557B-2359-4BA8-9F14-A6ECB8DAC4AB}" destId="{DD97E049-4A6C-47F8-8707-C5FFDBF743ED}" srcOrd="0" destOrd="0" presId="urn:microsoft.com/office/officeart/2008/layout/VerticalCurvedList"/>
    <dgm:cxn modelId="{E47014BD-B35F-4A75-8D3A-E36CBE71105B}" srcId="{A55E36B4-5DBD-4D69-9E07-2ACE1B02C75C}" destId="{9B38993F-91D9-4E45-89FE-E7C2053BB052}" srcOrd="2" destOrd="0" parTransId="{09D1B164-619A-4073-BC5B-FCA5E09B6EF1}" sibTransId="{D53B4CC3-4CE5-4F91-919B-A6C770DA696A}"/>
    <dgm:cxn modelId="{92A0671D-3789-4F33-A16E-56043DB6CD90}" type="presOf" srcId="{9B38993F-91D9-4E45-89FE-E7C2053BB052}" destId="{A0E9B536-5134-4AC7-990D-17E1F41843BA}" srcOrd="0" destOrd="0" presId="urn:microsoft.com/office/officeart/2008/layout/VerticalCurvedList"/>
    <dgm:cxn modelId="{E5E1F8D5-384F-4738-91BA-6CDDED360257}" srcId="{A55E36B4-5DBD-4D69-9E07-2ACE1B02C75C}" destId="{2EA4557B-2359-4BA8-9F14-A6ECB8DAC4AB}" srcOrd="1" destOrd="0" parTransId="{46821B45-B9F5-4FAF-834F-499C8AE36BA2}" sibTransId="{29859120-04AA-48A6-ACAA-ED37A6A9AC18}"/>
    <dgm:cxn modelId="{74D0C534-8A34-4F5A-8B24-A949BAEDB6F9}" type="presOf" srcId="{75A2E02A-7769-4E94-8561-8178449CF35B}" destId="{534504B8-3AD3-4D7F-BA10-772C4BC9F4DA}" srcOrd="0" destOrd="0" presId="urn:microsoft.com/office/officeart/2008/layout/VerticalCurvedList"/>
    <dgm:cxn modelId="{E1CD11FA-1234-49A9-B726-C4841BDB599D}" type="presParOf" srcId="{287E208B-7CBA-48D9-A845-7C3BA9246006}" destId="{5A99791D-9E28-4B3D-8ACD-8F48A5C6199A}" srcOrd="0" destOrd="0" presId="urn:microsoft.com/office/officeart/2008/layout/VerticalCurvedList"/>
    <dgm:cxn modelId="{44DCC910-2843-4126-AEAF-D1742045C3BB}" type="presParOf" srcId="{5A99791D-9E28-4B3D-8ACD-8F48A5C6199A}" destId="{9839DEA4-81CC-40F3-A882-992AC1AF75D3}" srcOrd="0" destOrd="0" presId="urn:microsoft.com/office/officeart/2008/layout/VerticalCurvedList"/>
    <dgm:cxn modelId="{DCDECD68-518F-42BF-94CA-C0C3C8D56670}" type="presParOf" srcId="{9839DEA4-81CC-40F3-A882-992AC1AF75D3}" destId="{28F6DBF1-E187-4C38-B1F1-C875CC0EEA2D}" srcOrd="0" destOrd="0" presId="urn:microsoft.com/office/officeart/2008/layout/VerticalCurvedList"/>
    <dgm:cxn modelId="{2B44C22A-4ADC-4506-8466-5C7588A113D4}" type="presParOf" srcId="{9839DEA4-81CC-40F3-A882-992AC1AF75D3}" destId="{C7497E28-FAE4-42DA-8D9D-5B4659273D7A}" srcOrd="1" destOrd="0" presId="urn:microsoft.com/office/officeart/2008/layout/VerticalCurvedList"/>
    <dgm:cxn modelId="{48CEE003-1C9F-4191-AEF8-BF33ADBC5DD8}" type="presParOf" srcId="{9839DEA4-81CC-40F3-A882-992AC1AF75D3}" destId="{175AA276-58F2-4DD9-80FC-A508711E986D}" srcOrd="2" destOrd="0" presId="urn:microsoft.com/office/officeart/2008/layout/VerticalCurvedList"/>
    <dgm:cxn modelId="{C3B6D184-1FF3-4B2C-8A22-C81FAB04D141}" type="presParOf" srcId="{9839DEA4-81CC-40F3-A882-992AC1AF75D3}" destId="{99D1BCB1-BBEC-4020-AF46-9B84DFEEEB12}" srcOrd="3" destOrd="0" presId="urn:microsoft.com/office/officeart/2008/layout/VerticalCurvedList"/>
    <dgm:cxn modelId="{2559AB34-D498-4BB4-8B7B-EEE33054E138}" type="presParOf" srcId="{5A99791D-9E28-4B3D-8ACD-8F48A5C6199A}" destId="{534504B8-3AD3-4D7F-BA10-772C4BC9F4DA}" srcOrd="1" destOrd="0" presId="urn:microsoft.com/office/officeart/2008/layout/VerticalCurvedList"/>
    <dgm:cxn modelId="{A7D2F9B0-63D5-41EC-BB7B-F190C1F980C6}" type="presParOf" srcId="{5A99791D-9E28-4B3D-8ACD-8F48A5C6199A}" destId="{449D8CCB-25E3-4F77-9AA7-F013F49094ED}" srcOrd="2" destOrd="0" presId="urn:microsoft.com/office/officeart/2008/layout/VerticalCurvedList"/>
    <dgm:cxn modelId="{BAB80662-B5BA-4341-B639-7D058E7AB048}" type="presParOf" srcId="{449D8CCB-25E3-4F77-9AA7-F013F49094ED}" destId="{467C472B-F399-46AE-B017-5DC56BBEA7D7}" srcOrd="0" destOrd="0" presId="urn:microsoft.com/office/officeart/2008/layout/VerticalCurvedList"/>
    <dgm:cxn modelId="{94D439CE-37A9-475B-A706-DB1EF79CE8C0}" type="presParOf" srcId="{5A99791D-9E28-4B3D-8ACD-8F48A5C6199A}" destId="{DD97E049-4A6C-47F8-8707-C5FFDBF743ED}" srcOrd="3" destOrd="0" presId="urn:microsoft.com/office/officeart/2008/layout/VerticalCurvedList"/>
    <dgm:cxn modelId="{116C9B70-77B0-460E-9B65-227449857075}" type="presParOf" srcId="{5A99791D-9E28-4B3D-8ACD-8F48A5C6199A}" destId="{7DBD23B7-51C8-4591-8906-0B740EFCF017}" srcOrd="4" destOrd="0" presId="urn:microsoft.com/office/officeart/2008/layout/VerticalCurvedList"/>
    <dgm:cxn modelId="{AAF8A9E6-0977-4B35-81AC-62B1F58A4A17}" type="presParOf" srcId="{7DBD23B7-51C8-4591-8906-0B740EFCF017}" destId="{9D6C96D5-59F1-4074-AA4E-276172A59D56}" srcOrd="0" destOrd="0" presId="urn:microsoft.com/office/officeart/2008/layout/VerticalCurvedList"/>
    <dgm:cxn modelId="{E506D724-61F1-45A9-931E-BA3EE6C401AD}" type="presParOf" srcId="{5A99791D-9E28-4B3D-8ACD-8F48A5C6199A}" destId="{A0E9B536-5134-4AC7-990D-17E1F41843BA}" srcOrd="5" destOrd="0" presId="urn:microsoft.com/office/officeart/2008/layout/VerticalCurvedList"/>
    <dgm:cxn modelId="{899EA8C3-C234-4A08-9EB6-5EB29D8791F2}" type="presParOf" srcId="{5A99791D-9E28-4B3D-8ACD-8F48A5C6199A}" destId="{E6CA5371-E765-4FE6-A6BE-7ECD1C15C765}" srcOrd="6" destOrd="0" presId="urn:microsoft.com/office/officeart/2008/layout/VerticalCurvedList"/>
    <dgm:cxn modelId="{C6AAEFA6-ED23-4985-BA1A-387A04F73C12}" type="presParOf" srcId="{E6CA5371-E765-4FE6-A6BE-7ECD1C15C765}" destId="{BB02C15B-25BD-4CA5-8B62-85830BA892A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2FCB72-5F32-4A24-9863-2BBFF80C45F5}">
      <dsp:nvSpPr>
        <dsp:cNvPr id="0" name=""/>
        <dsp:cNvSpPr/>
      </dsp:nvSpPr>
      <dsp:spPr>
        <a:xfrm>
          <a:off x="-2889" y="147940"/>
          <a:ext cx="4791993" cy="4569784"/>
        </a:xfrm>
        <a:prstGeom prst="triangl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BC949D-ED43-4F09-8968-C4EC959DD164}">
      <dsp:nvSpPr>
        <dsp:cNvPr id="0" name=""/>
        <dsp:cNvSpPr/>
      </dsp:nvSpPr>
      <dsp:spPr>
        <a:xfrm>
          <a:off x="1764131" y="487505"/>
          <a:ext cx="3229102" cy="103311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500" b="1" kern="1200" dirty="0" smtClean="0">
              <a:latin typeface="Cambria" pitchFamily="18" charset="0"/>
              <a:ea typeface="Cambria" pitchFamily="18" charset="0"/>
            </a:rPr>
            <a:t>Đai ôn đới gió mùa trên núi:</a:t>
          </a:r>
          <a:r>
            <a:rPr lang="en-US" sz="1500" b="1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pt-BR" sz="1500" kern="1200" dirty="0" smtClean="0">
              <a:latin typeface="Cambria" pitchFamily="18" charset="0"/>
              <a:ea typeface="Cambria" pitchFamily="18" charset="0"/>
            </a:rPr>
            <a:t>ở độ cao trên 2600m: </a:t>
          </a:r>
          <a:r>
            <a:rPr lang="vi-VN" sz="1500" kern="1200" dirty="0" smtClean="0">
              <a:latin typeface="Cambria" pitchFamily="18" charset="0"/>
              <a:ea typeface="Cambria" pitchFamily="18" charset="0"/>
            </a:rPr>
            <a:t>khí hậu mang tính chất ôn đới, sinh vật là các loài thực vật ôn đới </a:t>
          </a:r>
          <a:r>
            <a:rPr lang="en-US" sz="1500" kern="1200" dirty="0" err="1" smtClean="0">
              <a:latin typeface="Cambria" pitchFamily="18" charset="0"/>
              <a:ea typeface="Cambria" pitchFamily="18" charset="0"/>
            </a:rPr>
            <a:t>ví</a:t>
          </a:r>
          <a:r>
            <a:rPr lang="en-US" sz="15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500" kern="1200" dirty="0" err="1" smtClean="0">
              <a:latin typeface="Cambria" pitchFamily="18" charset="0"/>
              <a:ea typeface="Cambria" pitchFamily="18" charset="0"/>
            </a:rPr>
            <a:t>dụ</a:t>
          </a:r>
          <a:r>
            <a:rPr lang="en-US" sz="15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vi-VN" sz="1500" kern="1200" dirty="0" smtClean="0">
              <a:latin typeface="Cambria" pitchFamily="18" charset="0"/>
              <a:ea typeface="Cambria" pitchFamily="18" charset="0"/>
            </a:rPr>
            <a:t>như </a:t>
          </a:r>
          <a:r>
            <a:rPr lang="en-US" sz="1500" kern="1200" dirty="0" smtClean="0">
              <a:latin typeface="Cambria" pitchFamily="18" charset="0"/>
              <a:ea typeface="Cambria" pitchFamily="18" charset="0"/>
            </a:rPr>
            <a:t>đ</a:t>
          </a:r>
          <a:r>
            <a:rPr lang="vi-VN" sz="1500" kern="1200" dirty="0" smtClean="0">
              <a:latin typeface="Cambria" pitchFamily="18" charset="0"/>
              <a:ea typeface="Cambria" pitchFamily="18" charset="0"/>
            </a:rPr>
            <a:t>ỗ quyên, </a:t>
          </a:r>
          <a:r>
            <a:rPr lang="en-US" sz="1500" kern="1200" dirty="0" smtClean="0">
              <a:latin typeface="Cambria" pitchFamily="18" charset="0"/>
              <a:ea typeface="Cambria" pitchFamily="18" charset="0"/>
            </a:rPr>
            <a:t>l</a:t>
          </a:r>
          <a:r>
            <a:rPr lang="vi-VN" sz="1500" kern="1200" dirty="0" smtClean="0">
              <a:latin typeface="Cambria" pitchFamily="18" charset="0"/>
              <a:ea typeface="Cambria" pitchFamily="18" charset="0"/>
            </a:rPr>
            <a:t>ãnh sam, </a:t>
          </a:r>
          <a:r>
            <a:rPr lang="en-US" sz="1500" kern="1200" dirty="0" err="1" smtClean="0">
              <a:latin typeface="Cambria" pitchFamily="18" charset="0"/>
              <a:ea typeface="Cambria" pitchFamily="18" charset="0"/>
            </a:rPr>
            <a:t>thiết</a:t>
          </a:r>
          <a:r>
            <a:rPr lang="en-US" sz="15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vi-VN" sz="1500" kern="1200" dirty="0" smtClean="0">
              <a:latin typeface="Cambria" pitchFamily="18" charset="0"/>
              <a:ea typeface="Cambria" pitchFamily="18" charset="0"/>
            </a:rPr>
            <a:t>sam...</a:t>
          </a:r>
          <a:endParaRPr lang="en-US" sz="1500" kern="1200" dirty="0">
            <a:latin typeface="Cambria" pitchFamily="18" charset="0"/>
            <a:ea typeface="Cambria" pitchFamily="18" charset="0"/>
          </a:endParaRPr>
        </a:p>
      </dsp:txBody>
      <dsp:txXfrm>
        <a:off x="1814564" y="537938"/>
        <a:ext cx="3128236" cy="932250"/>
      </dsp:txXfrm>
    </dsp:sp>
    <dsp:sp modelId="{917B1408-F7E0-4520-A7D8-9ADD48684CDA}">
      <dsp:nvSpPr>
        <dsp:cNvPr id="0" name=""/>
        <dsp:cNvSpPr/>
      </dsp:nvSpPr>
      <dsp:spPr>
        <a:xfrm>
          <a:off x="1779378" y="1627177"/>
          <a:ext cx="3198609" cy="110159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500" b="1" kern="1200" dirty="0" smtClean="0">
              <a:latin typeface="Cambria" pitchFamily="18" charset="0"/>
              <a:ea typeface="Cambria" pitchFamily="18" charset="0"/>
            </a:rPr>
            <a:t>Đai cận nhiệt đới gió mùa trên núi</a:t>
          </a:r>
          <a:r>
            <a:rPr lang="en-US" sz="1500" kern="1200" dirty="0" smtClean="0">
              <a:latin typeface="Cambria" pitchFamily="18" charset="0"/>
              <a:ea typeface="Cambria" pitchFamily="18" charset="0"/>
            </a:rPr>
            <a:t>: </a:t>
          </a:r>
          <a:r>
            <a:rPr lang="vi-VN" sz="1500" kern="1200" dirty="0" smtClean="0">
              <a:latin typeface="Cambria" pitchFamily="18" charset="0"/>
              <a:ea typeface="Cambria" pitchFamily="18" charset="0"/>
            </a:rPr>
            <a:t>lên đến độ cao 2600m</a:t>
          </a:r>
          <a:r>
            <a:rPr lang="en-US" sz="1500" kern="1200" dirty="0" smtClean="0">
              <a:latin typeface="Cambria" pitchFamily="18" charset="0"/>
              <a:ea typeface="Cambria" pitchFamily="18" charset="0"/>
            </a:rPr>
            <a:t>: </a:t>
          </a:r>
          <a:r>
            <a:rPr lang="vi-VN" sz="1500" kern="1200" dirty="0" smtClean="0">
              <a:latin typeface="Cambria" pitchFamily="18" charset="0"/>
              <a:ea typeface="Cambria" pitchFamily="18" charset="0"/>
            </a:rPr>
            <a:t>khí hậu mát mẻ, sinh vật gồm có rừng cận nhiệt lá rộng, rừng lá kim</a:t>
          </a:r>
          <a:r>
            <a:rPr lang="en-US" sz="15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500" kern="1200" dirty="0" err="1" smtClean="0">
              <a:latin typeface="Cambria" pitchFamily="18" charset="0"/>
              <a:ea typeface="Cambria" pitchFamily="18" charset="0"/>
            </a:rPr>
            <a:t>ví</a:t>
          </a:r>
          <a:r>
            <a:rPr lang="en-US" sz="15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500" kern="1200" dirty="0" err="1" smtClean="0">
              <a:latin typeface="Cambria" pitchFamily="18" charset="0"/>
              <a:ea typeface="Cambria" pitchFamily="18" charset="0"/>
            </a:rPr>
            <a:t>dụ</a:t>
          </a:r>
          <a:r>
            <a:rPr lang="en-US" sz="15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500" kern="1200" dirty="0" err="1" smtClean="0">
              <a:latin typeface="Cambria" pitchFamily="18" charset="0"/>
              <a:ea typeface="Cambria" pitchFamily="18" charset="0"/>
            </a:rPr>
            <a:t>như</a:t>
          </a:r>
          <a:r>
            <a:rPr lang="en-US" sz="15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500" kern="1200" dirty="0" err="1" smtClean="0">
              <a:latin typeface="Cambria" pitchFamily="18" charset="0"/>
              <a:ea typeface="Cambria" pitchFamily="18" charset="0"/>
            </a:rPr>
            <a:t>rừng</a:t>
          </a:r>
          <a:r>
            <a:rPr lang="en-US" sz="15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500" kern="1200" dirty="0" err="1" smtClean="0">
              <a:latin typeface="Cambria" pitchFamily="18" charset="0"/>
              <a:ea typeface="Cambria" pitchFamily="18" charset="0"/>
            </a:rPr>
            <a:t>thông</a:t>
          </a:r>
          <a:r>
            <a:rPr lang="en-US" sz="1500" kern="1200" dirty="0" smtClean="0">
              <a:latin typeface="Cambria" pitchFamily="18" charset="0"/>
              <a:ea typeface="Cambria" pitchFamily="18" charset="0"/>
            </a:rPr>
            <a:t> ở </a:t>
          </a:r>
          <a:r>
            <a:rPr lang="en-US" sz="1500" kern="1200" dirty="0" err="1" smtClean="0">
              <a:latin typeface="Cambria" pitchFamily="18" charset="0"/>
              <a:ea typeface="Cambria" pitchFamily="18" charset="0"/>
            </a:rPr>
            <a:t>Đà</a:t>
          </a:r>
          <a:r>
            <a:rPr lang="en-US" sz="15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500" kern="1200" dirty="0" err="1" smtClean="0">
              <a:latin typeface="Cambria" pitchFamily="18" charset="0"/>
              <a:ea typeface="Cambria" pitchFamily="18" charset="0"/>
            </a:rPr>
            <a:t>Lạt</a:t>
          </a:r>
          <a:r>
            <a:rPr lang="en-US" sz="1500" kern="1200" dirty="0" smtClean="0">
              <a:latin typeface="Cambria" pitchFamily="18" charset="0"/>
              <a:ea typeface="Cambria" pitchFamily="18" charset="0"/>
            </a:rPr>
            <a:t>.</a:t>
          </a:r>
          <a:endParaRPr lang="en-US" sz="1500" kern="1200" dirty="0">
            <a:latin typeface="Cambria" pitchFamily="18" charset="0"/>
            <a:ea typeface="Cambria" pitchFamily="18" charset="0"/>
          </a:endParaRPr>
        </a:p>
      </dsp:txBody>
      <dsp:txXfrm>
        <a:off x="1833153" y="1680952"/>
        <a:ext cx="3091059" cy="994043"/>
      </dsp:txXfrm>
    </dsp:sp>
    <dsp:sp modelId="{54EB3799-FE36-48B1-AF18-3F53D17F0D01}">
      <dsp:nvSpPr>
        <dsp:cNvPr id="0" name=""/>
        <dsp:cNvSpPr/>
      </dsp:nvSpPr>
      <dsp:spPr>
        <a:xfrm>
          <a:off x="1802204" y="2835326"/>
          <a:ext cx="3152957" cy="143627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500" b="1" kern="1200" dirty="0" smtClean="0">
              <a:latin typeface="Cambria" pitchFamily="18" charset="0"/>
              <a:ea typeface="Cambria" pitchFamily="18" charset="0"/>
            </a:rPr>
            <a:t>Đai nhiệt đới gió mùa</a:t>
          </a:r>
          <a:r>
            <a:rPr lang="vi-VN" sz="1500" kern="1200" dirty="0" smtClean="0">
              <a:latin typeface="Cambria" pitchFamily="18" charset="0"/>
              <a:ea typeface="Cambria" pitchFamily="18" charset="0"/>
            </a:rPr>
            <a:t>: độ cao dưới 600-700m (miền Bắc) hoặc dưới 900-1000m (miền Nam)</a:t>
          </a:r>
          <a:r>
            <a:rPr lang="en-US" sz="1500" kern="1200" dirty="0" smtClean="0">
              <a:latin typeface="Cambria" pitchFamily="18" charset="0"/>
              <a:ea typeface="Cambria" pitchFamily="18" charset="0"/>
            </a:rPr>
            <a:t>: </a:t>
          </a:r>
          <a:r>
            <a:rPr lang="vi-VN" sz="1500" kern="1200" dirty="0" smtClean="0">
              <a:latin typeface="Cambria" pitchFamily="18" charset="0"/>
              <a:ea typeface="Cambria" pitchFamily="18" charset="0"/>
            </a:rPr>
            <a:t>mùa hạ nóng, sinh vật tiêu biểu là hệ sinh thái rừng nhiệt đới ẩm lá rộng thường xanh và rừng nhiệt đới gió mùa</a:t>
          </a:r>
          <a:r>
            <a:rPr lang="en-US" sz="15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500" kern="1200" dirty="0" err="1" smtClean="0">
              <a:latin typeface="Cambria" pitchFamily="18" charset="0"/>
              <a:ea typeface="Cambria" pitchFamily="18" charset="0"/>
            </a:rPr>
            <a:t>ví</a:t>
          </a:r>
          <a:r>
            <a:rPr lang="en-US" sz="15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500" kern="1200" dirty="0" err="1" smtClean="0">
              <a:latin typeface="Cambria" pitchFamily="18" charset="0"/>
              <a:ea typeface="Cambria" pitchFamily="18" charset="0"/>
            </a:rPr>
            <a:t>dụ</a:t>
          </a:r>
          <a:r>
            <a:rPr lang="en-US" sz="15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500" kern="1200" dirty="0" err="1" smtClean="0">
              <a:latin typeface="Cambria" pitchFamily="18" charset="0"/>
              <a:ea typeface="Cambria" pitchFamily="18" charset="0"/>
            </a:rPr>
            <a:t>như</a:t>
          </a:r>
          <a:r>
            <a:rPr lang="en-US" sz="1500" kern="1200" dirty="0" smtClean="0">
              <a:latin typeface="Cambria" pitchFamily="18" charset="0"/>
              <a:ea typeface="Cambria" pitchFamily="18" charset="0"/>
            </a:rPr>
            <a:t> ở VQG </a:t>
          </a:r>
          <a:r>
            <a:rPr lang="en-US" sz="1500" kern="1200" dirty="0" err="1" smtClean="0">
              <a:latin typeface="Cambria" pitchFamily="18" charset="0"/>
              <a:ea typeface="Cambria" pitchFamily="18" charset="0"/>
            </a:rPr>
            <a:t>Cúc</a:t>
          </a:r>
          <a:r>
            <a:rPr lang="en-US" sz="15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500" kern="1200" dirty="0" err="1" smtClean="0">
              <a:latin typeface="Cambria" pitchFamily="18" charset="0"/>
              <a:ea typeface="Cambria" pitchFamily="18" charset="0"/>
            </a:rPr>
            <a:t>Phương</a:t>
          </a:r>
          <a:r>
            <a:rPr lang="en-US" sz="1500" kern="1200" dirty="0" smtClean="0">
              <a:latin typeface="Cambria" pitchFamily="18" charset="0"/>
              <a:ea typeface="Cambria" pitchFamily="18" charset="0"/>
            </a:rPr>
            <a:t>.</a:t>
          </a:r>
          <a:endParaRPr lang="en-US" sz="1500" kern="1200" dirty="0">
            <a:latin typeface="Cambria" pitchFamily="18" charset="0"/>
            <a:ea typeface="Cambria" pitchFamily="18" charset="0"/>
          </a:endParaRPr>
        </a:p>
      </dsp:txBody>
      <dsp:txXfrm>
        <a:off x="1872317" y="2905439"/>
        <a:ext cx="3012731" cy="12960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497E28-FAE4-42DA-8D9D-5B4659273D7A}">
      <dsp:nvSpPr>
        <dsp:cNvPr id="0" name=""/>
        <dsp:cNvSpPr/>
      </dsp:nvSpPr>
      <dsp:spPr>
        <a:xfrm>
          <a:off x="-5828749" y="-892266"/>
          <a:ext cx="6940732" cy="6940732"/>
        </a:xfrm>
        <a:prstGeom prst="blockArc">
          <a:avLst>
            <a:gd name="adj1" fmla="val 18900000"/>
            <a:gd name="adj2" fmla="val 2700000"/>
            <a:gd name="adj3" fmla="val 31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4504B8-3AD3-4D7F-BA10-772C4BC9F4DA}">
      <dsp:nvSpPr>
        <dsp:cNvPr id="0" name=""/>
        <dsp:cNvSpPr/>
      </dsp:nvSpPr>
      <dsp:spPr>
        <a:xfrm>
          <a:off x="715680" y="411480"/>
          <a:ext cx="6528363" cy="1239519"/>
        </a:xfrm>
        <a:prstGeom prst="rect">
          <a:avLst/>
        </a:prstGeom>
        <a:solidFill>
          <a:srgbClr val="99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Thuận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lợi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+ Hình thành các vùng chuyên canh cây công nghiệp, cây ăn quả, chăn nuôi gia súc lớn và lâm nghiệp. </a:t>
          </a:r>
          <a:endParaRPr lang="en-US" sz="1800" b="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+ Phát triển thủy điện, khai thác và chế biến khoáng sản.</a:t>
          </a:r>
          <a:endParaRPr lang="en-US" sz="1800" b="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411480"/>
        <a:ext cx="6528363" cy="1239519"/>
      </dsp:txXfrm>
    </dsp:sp>
    <dsp:sp modelId="{467C472B-F399-46AE-B017-5DC56BBEA7D7}">
      <dsp:nvSpPr>
        <dsp:cNvPr id="0" name=""/>
        <dsp:cNvSpPr/>
      </dsp:nvSpPr>
      <dsp:spPr>
        <a:xfrm>
          <a:off x="71155" y="38671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97E049-4A6C-47F8-8707-C5FFDBF743ED}">
      <dsp:nvSpPr>
        <dsp:cNvPr id="0" name=""/>
        <dsp:cNvSpPr/>
      </dsp:nvSpPr>
      <dsp:spPr>
        <a:xfrm>
          <a:off x="1090536" y="2057401"/>
          <a:ext cx="6153508" cy="1041397"/>
        </a:xfrm>
        <a:prstGeom prst="rect">
          <a:avLst/>
        </a:prstGeom>
        <a:solidFill>
          <a:srgbClr val="BCFCD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Khó khăn: </a:t>
          </a:r>
          <a:r>
            <a:rPr lang="vi-VN" sz="1800" b="0" i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địa hình bị chia cắt gây hạn chế trong việc xây dựng cơ sở hạ tầng, phát triển giao thông và hay xảy ra thiên tai: lũ quét, sạt lở đất…</a:t>
          </a:r>
          <a:endParaRPr lang="en-US" sz="1800" b="0" i="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1090536" y="2057401"/>
        <a:ext cx="6153508" cy="1041397"/>
      </dsp:txXfrm>
    </dsp:sp>
    <dsp:sp modelId="{9D6C96D5-59F1-4074-AA4E-276172A59D56}">
      <dsp:nvSpPr>
        <dsp:cNvPr id="0" name=""/>
        <dsp:cNvSpPr/>
      </dsp:nvSpPr>
      <dsp:spPr>
        <a:xfrm>
          <a:off x="446011" y="193357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E9B536-5134-4AC7-990D-17E1F41843BA}">
      <dsp:nvSpPr>
        <dsp:cNvPr id="0" name=""/>
        <dsp:cNvSpPr/>
      </dsp:nvSpPr>
      <dsp:spPr>
        <a:xfrm>
          <a:off x="715680" y="3555999"/>
          <a:ext cx="6528363" cy="1137921"/>
        </a:xfrm>
        <a:prstGeom prst="rect">
          <a:avLst/>
        </a:prstGeom>
        <a:solidFill>
          <a:srgbClr val="FF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+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Thuận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lợi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trồng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cà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phê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ở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Tây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Nguyên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chăn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nuôi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bò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sữa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ở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Tây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Bắc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 </a:t>
          </a:r>
          <a:b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+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Khó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khăn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lũ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quét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ở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Tây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Bắc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sạt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lở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đất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ở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Tây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Nguyên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</a:t>
          </a: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3555999"/>
        <a:ext cx="6528363" cy="1137921"/>
      </dsp:txXfrm>
    </dsp:sp>
    <dsp:sp modelId="{BB02C15B-25BD-4CA5-8B62-85830BA892A9}">
      <dsp:nvSpPr>
        <dsp:cNvPr id="0" name=""/>
        <dsp:cNvSpPr/>
      </dsp:nvSpPr>
      <dsp:spPr>
        <a:xfrm>
          <a:off x="71155" y="348043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497E28-FAE4-42DA-8D9D-5B4659273D7A}">
      <dsp:nvSpPr>
        <dsp:cNvPr id="0" name=""/>
        <dsp:cNvSpPr/>
      </dsp:nvSpPr>
      <dsp:spPr>
        <a:xfrm>
          <a:off x="-5828749" y="-892266"/>
          <a:ext cx="6940732" cy="6940732"/>
        </a:xfrm>
        <a:prstGeom prst="blockArc">
          <a:avLst>
            <a:gd name="adj1" fmla="val 18900000"/>
            <a:gd name="adj2" fmla="val 2700000"/>
            <a:gd name="adj3" fmla="val 31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4504B8-3AD3-4D7F-BA10-772C4BC9F4DA}">
      <dsp:nvSpPr>
        <dsp:cNvPr id="0" name=""/>
        <dsp:cNvSpPr/>
      </dsp:nvSpPr>
      <dsp:spPr>
        <a:xfrm>
          <a:off x="715680" y="584202"/>
          <a:ext cx="6528363" cy="894074"/>
        </a:xfrm>
        <a:prstGeom prst="rect">
          <a:avLst/>
        </a:prstGeom>
        <a:solidFill>
          <a:srgbClr val="99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Thuận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lợi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vi-VN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đất phì nhiêu ở đồng bằng là vùng sản xuất lương thực, thực phẩm, cây ăn quả; phát triển thủy sản.</a:t>
          </a:r>
          <a:endParaRPr lang="en-US" sz="1800" b="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584202"/>
        <a:ext cx="6528363" cy="894074"/>
      </dsp:txXfrm>
    </dsp:sp>
    <dsp:sp modelId="{467C472B-F399-46AE-B017-5DC56BBEA7D7}">
      <dsp:nvSpPr>
        <dsp:cNvPr id="0" name=""/>
        <dsp:cNvSpPr/>
      </dsp:nvSpPr>
      <dsp:spPr>
        <a:xfrm>
          <a:off x="71155" y="38671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97E049-4A6C-47F8-8707-C5FFDBF743ED}">
      <dsp:nvSpPr>
        <dsp:cNvPr id="0" name=""/>
        <dsp:cNvSpPr/>
      </dsp:nvSpPr>
      <dsp:spPr>
        <a:xfrm>
          <a:off x="1090536" y="2221275"/>
          <a:ext cx="6153508" cy="713649"/>
        </a:xfrm>
        <a:prstGeom prst="rect">
          <a:avLst/>
        </a:prstGeom>
        <a:solidFill>
          <a:srgbClr val="BCFCD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Khó khăn: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thiên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tai: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bão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lụt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hạn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hán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…</a:t>
          </a:r>
          <a:endParaRPr lang="en-US" sz="1800" b="0" i="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1090536" y="2221275"/>
        <a:ext cx="6153508" cy="713649"/>
      </dsp:txXfrm>
    </dsp:sp>
    <dsp:sp modelId="{9D6C96D5-59F1-4074-AA4E-276172A59D56}">
      <dsp:nvSpPr>
        <dsp:cNvPr id="0" name=""/>
        <dsp:cNvSpPr/>
      </dsp:nvSpPr>
      <dsp:spPr>
        <a:xfrm>
          <a:off x="446011" y="193357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E9B536-5134-4AC7-990D-17E1F41843BA}">
      <dsp:nvSpPr>
        <dsp:cNvPr id="0" name=""/>
        <dsp:cNvSpPr/>
      </dsp:nvSpPr>
      <dsp:spPr>
        <a:xfrm>
          <a:off x="715680" y="3403602"/>
          <a:ext cx="6528363" cy="1442715"/>
        </a:xfrm>
        <a:prstGeom prst="rect">
          <a:avLst/>
        </a:prstGeom>
        <a:solidFill>
          <a:srgbClr val="FF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+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Thuận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lợi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trồng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lúa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ở ĐB.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Sông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Hồng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t</a:t>
          </a: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rồng cây ăn quả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như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chôm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chôm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xoài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sầu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riêng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…</a:t>
          </a: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ở </a:t>
          </a: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Đ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ồng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ằng</a:t>
          </a: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 </a:t>
          </a: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Sông Cửu Long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</a:t>
          </a:r>
          <a:b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+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Khó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khăn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ngập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lụt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ở ĐB.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Sông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Hồng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hạn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hán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xâm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nhập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mặn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ở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Đồng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Bằng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Sông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Cửu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Long.</a:t>
          </a:r>
        </a:p>
      </dsp:txBody>
      <dsp:txXfrm>
        <a:off x="715680" y="3403602"/>
        <a:ext cx="6528363" cy="1442715"/>
      </dsp:txXfrm>
    </dsp:sp>
    <dsp:sp modelId="{BB02C15B-25BD-4CA5-8B62-85830BA892A9}">
      <dsp:nvSpPr>
        <dsp:cNvPr id="0" name=""/>
        <dsp:cNvSpPr/>
      </dsp:nvSpPr>
      <dsp:spPr>
        <a:xfrm>
          <a:off x="71155" y="348043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497E28-FAE4-42DA-8D9D-5B4659273D7A}">
      <dsp:nvSpPr>
        <dsp:cNvPr id="0" name=""/>
        <dsp:cNvSpPr/>
      </dsp:nvSpPr>
      <dsp:spPr>
        <a:xfrm>
          <a:off x="-5828749" y="-892266"/>
          <a:ext cx="6940732" cy="6940732"/>
        </a:xfrm>
        <a:prstGeom prst="blockArc">
          <a:avLst>
            <a:gd name="adj1" fmla="val 18900000"/>
            <a:gd name="adj2" fmla="val 2700000"/>
            <a:gd name="adj3" fmla="val 31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4504B8-3AD3-4D7F-BA10-772C4BC9F4DA}">
      <dsp:nvSpPr>
        <dsp:cNvPr id="0" name=""/>
        <dsp:cNvSpPr/>
      </dsp:nvSpPr>
      <dsp:spPr>
        <a:xfrm>
          <a:off x="715680" y="584202"/>
          <a:ext cx="6528363" cy="894074"/>
        </a:xfrm>
        <a:prstGeom prst="rect">
          <a:avLst/>
        </a:prstGeom>
        <a:solidFill>
          <a:srgbClr val="99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Thuận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lợi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vi-VN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Phát triển du lịch biển, nuôi trồng hải sản, xây dựng cảng biển đặc biệt là cảng nước sâu.</a:t>
          </a:r>
          <a:endParaRPr lang="en-US" sz="1800" b="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584202"/>
        <a:ext cx="6528363" cy="894074"/>
      </dsp:txXfrm>
    </dsp:sp>
    <dsp:sp modelId="{467C472B-F399-46AE-B017-5DC56BBEA7D7}">
      <dsp:nvSpPr>
        <dsp:cNvPr id="0" name=""/>
        <dsp:cNvSpPr/>
      </dsp:nvSpPr>
      <dsp:spPr>
        <a:xfrm>
          <a:off x="71155" y="38671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97E049-4A6C-47F8-8707-C5FFDBF743ED}">
      <dsp:nvSpPr>
        <dsp:cNvPr id="0" name=""/>
        <dsp:cNvSpPr/>
      </dsp:nvSpPr>
      <dsp:spPr>
        <a:xfrm>
          <a:off x="1090536" y="2080372"/>
          <a:ext cx="6153508" cy="995455"/>
        </a:xfrm>
        <a:prstGeom prst="rect">
          <a:avLst/>
        </a:prstGeom>
        <a:solidFill>
          <a:srgbClr val="BCFCD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Khó khăn: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thiên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tai: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bão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vi-VN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 số đoạn bờ biển bị mài mòn, sạt lở...</a:t>
          </a:r>
          <a:endParaRPr lang="en-US" sz="1800" b="0" i="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1090536" y="2080372"/>
        <a:ext cx="6153508" cy="995455"/>
      </dsp:txXfrm>
    </dsp:sp>
    <dsp:sp modelId="{9D6C96D5-59F1-4074-AA4E-276172A59D56}">
      <dsp:nvSpPr>
        <dsp:cNvPr id="0" name=""/>
        <dsp:cNvSpPr/>
      </dsp:nvSpPr>
      <dsp:spPr>
        <a:xfrm>
          <a:off x="446011" y="193357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E9B536-5134-4AC7-990D-17E1F41843BA}">
      <dsp:nvSpPr>
        <dsp:cNvPr id="0" name=""/>
        <dsp:cNvSpPr/>
      </dsp:nvSpPr>
      <dsp:spPr>
        <a:xfrm>
          <a:off x="715680" y="3403602"/>
          <a:ext cx="6528363" cy="1442715"/>
        </a:xfrm>
        <a:prstGeom prst="rect">
          <a:avLst/>
        </a:prstGeom>
        <a:solidFill>
          <a:srgbClr val="FF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+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Thuận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lợi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phát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triển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du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lịch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biển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Nha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Trang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phát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triên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giao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thông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vận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tải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biển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cảng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Hải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Phòng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+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Khó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khăn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b</a:t>
          </a: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ão đổ bộ vào Đà Nẵng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sạt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lở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bờ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biển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ở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Bình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Thuận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</a:t>
          </a:r>
        </a:p>
      </dsp:txBody>
      <dsp:txXfrm>
        <a:off x="715680" y="3403602"/>
        <a:ext cx="6528363" cy="1442715"/>
      </dsp:txXfrm>
    </dsp:sp>
    <dsp:sp modelId="{BB02C15B-25BD-4CA5-8B62-85830BA892A9}">
      <dsp:nvSpPr>
        <dsp:cNvPr id="0" name=""/>
        <dsp:cNvSpPr/>
      </dsp:nvSpPr>
      <dsp:spPr>
        <a:xfrm>
          <a:off x="71155" y="348043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07371-8868-4589-AC6F-FE52F71079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65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15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3.png"/><Relationship Id="rId7" Type="http://schemas.openxmlformats.org/officeDocument/2006/relationships/image" Target="../media/image2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8.jpeg"/><Relationship Id="rId9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0.jpeg"/><Relationship Id="rId10" Type="http://schemas.openxmlformats.org/officeDocument/2006/relationships/image" Target="../media/image28.jpeg"/><Relationship Id="rId4" Type="http://schemas.openxmlformats.org/officeDocument/2006/relationships/image" Target="../media/image8.jpeg"/><Relationship Id="rId9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0.jpeg"/><Relationship Id="rId4" Type="http://schemas.openxmlformats.org/officeDocument/2006/relationships/image" Target="../media/image8.jpe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8.jpeg"/><Relationship Id="rId9" Type="http://schemas.microsoft.com/office/2007/relationships/diagramDrawing" Target="../diagrams/drawing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8.jpeg"/><Relationship Id="rId9" Type="http://schemas.microsoft.com/office/2007/relationships/diagramDrawing" Target="../diagrams/drawing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8.jpeg"/><Relationship Id="rId9" Type="http://schemas.microsoft.com/office/2007/relationships/diagramDrawing" Target="../diagrams/drawing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42.png"/><Relationship Id="rId4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12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8.jpeg"/><Relationship Id="rId10" Type="http://schemas.openxmlformats.org/officeDocument/2006/relationships/diagramLayout" Target="../diagrams/layout1.xml"/><Relationship Id="rId4" Type="http://schemas.openxmlformats.org/officeDocument/2006/relationships/image" Target="../media/image3.png"/><Relationship Id="rId9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533400" y="76200"/>
            <a:ext cx="8077200" cy="609600"/>
          </a:xfrm>
          <a:prstGeom prst="rect">
            <a:avLst/>
          </a:prstGeom>
          <a:solidFill>
            <a:srgbClr val="BCFCD4"/>
          </a:solidFill>
          <a:ln>
            <a:solidFill>
              <a:srgbClr val="0D30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 CHƠI VƯỢT CHƯỚNG NGẠI VẬT</a:t>
            </a:r>
            <a:endParaRPr lang="en-US" sz="35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3581400"/>
            <a:ext cx="91440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21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UẬT CHƠI</a:t>
            </a:r>
          </a:p>
          <a:p>
            <a:pPr algn="just"/>
            <a:r>
              <a:rPr lang="vi-VN" sz="2100" b="1" dirty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“Chướng ngại vật” là tên hình ảnh ẩn sau 4 mảnh ghép được đánh số từ 1 đến 4 tương ứng với 4 câu hỏi.</a:t>
            </a:r>
          </a:p>
          <a:p>
            <a:pPr algn="just"/>
            <a:r>
              <a:rPr lang="vi-VN" sz="2100" b="1" dirty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Các em dựa vào </a:t>
            </a:r>
            <a:r>
              <a:rPr lang="en-US" sz="2100" b="1" dirty="0" err="1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Atlat</a:t>
            </a:r>
            <a:r>
              <a:rPr lang="en-US" sz="2100" b="1" dirty="0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Điạ</a:t>
            </a:r>
            <a:r>
              <a:rPr lang="en-US" sz="2100" b="1" dirty="0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2100" b="1" dirty="0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100" b="1" dirty="0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vi-VN" sz="2100" b="1" dirty="0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</a:t>
            </a:r>
            <a:r>
              <a:rPr lang="vi-VN" sz="2100" b="1" dirty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 thức đã học để trả </a:t>
            </a:r>
            <a:r>
              <a:rPr lang="vi-VN" sz="2100" b="1" dirty="0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lời, </a:t>
            </a:r>
            <a:r>
              <a:rPr lang="vi-VN" sz="2100" b="1" dirty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câu hỏi có 1 lượt trả lời.</a:t>
            </a:r>
          </a:p>
          <a:p>
            <a:pPr algn="just"/>
            <a:r>
              <a:rPr lang="en-US" sz="2100" b="1" dirty="0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100" b="1" dirty="0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vi-VN" sz="2100" b="1" dirty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 trả lời đúng sẽ nhận được 1 phần quà nhỏ </a:t>
            </a:r>
            <a:r>
              <a:rPr lang="vi-VN" sz="2100" b="1" dirty="0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</a:t>
            </a:r>
            <a:r>
              <a:rPr lang="vi-VN" sz="2100" b="1" dirty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mảng ghép sẽ biến mất để hiện ra một góc của hình ảnh tương ứng, trả lời sai mảnh ghép sẽ bị khóa </a:t>
            </a:r>
            <a:r>
              <a:rPr lang="vi-VN" sz="2100" b="1" dirty="0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100" b="1" dirty="0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100" b="1" dirty="0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</a:t>
            </a:r>
            <a:r>
              <a:rPr lang="vi-VN" sz="2100" b="1" dirty="0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rong </a:t>
            </a:r>
            <a:r>
              <a:rPr lang="vi-VN" sz="2100" b="1" dirty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 trình trả lời, em nào trả lời đúng “Chướng ngại vật” thì sẽ nhận được phần quà lớn </a:t>
            </a:r>
            <a:r>
              <a:rPr lang="vi-VN" sz="2100" b="1" dirty="0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100" b="1" dirty="0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b="1" dirty="0">
              <a:solidFill>
                <a:srgbClr val="0D30D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362200" y="838200"/>
            <a:ext cx="2386330" cy="1340485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000" b="1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1</a:t>
            </a:r>
            <a:endParaRPr lang="en-US" sz="1100">
              <a:effectLst/>
              <a:ea typeface="Calibri"/>
              <a:cs typeface="Times New Roman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745355" y="843280"/>
            <a:ext cx="2386330" cy="134048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000" b="1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2</a:t>
            </a:r>
            <a:endParaRPr lang="en-US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6010" y="2183765"/>
            <a:ext cx="2379345" cy="134048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000" b="1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3</a:t>
            </a:r>
            <a:endParaRPr lang="en-US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748530" y="2183766"/>
            <a:ext cx="2383155" cy="134048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000" b="1" dirty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4</a:t>
            </a:r>
            <a:endParaRPr lang="en-US" sz="11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7070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3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1905000"/>
            <a:ext cx="3657601" cy="1785104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dốc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hưởng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chảy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Cho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2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523999" y="4310896"/>
            <a:ext cx="3657601" cy="1785104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- Ở 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vùng 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núi sông thường chảy 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Đà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pPr algn="just"/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- Ở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vùng đồng bằng sông chảy chậm và điều 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vi-VN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Đối với sông ngòi và đất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6" name="Picture 6" descr="Thông luồng cho tàu biển trọng tải lớn vào sông Hậu | Báo Đấu thầ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180" y="4038600"/>
            <a:ext cx="3471020" cy="22098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5638800" y="62484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Hậu</a:t>
            </a:r>
            <a:endParaRPr lang="en-US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304148" y="3510605"/>
            <a:ext cx="3664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Đà</a:t>
            </a:r>
            <a:endParaRPr lang="en-US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322" y="1295399"/>
            <a:ext cx="3506878" cy="221520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400" b="1" dirty="0">
                <a:solidFill>
                  <a:srgbClr val="0D30DD"/>
                </a:solidFill>
                <a:latin typeface="Cambria" pitchFamily="18" charset="0"/>
              </a:rPr>
              <a:t>ẢNH HƯỞNG CỦA ĐỊA HÌNH ĐỐI VỚI SỰ </a:t>
            </a:r>
            <a:r>
              <a:rPr lang="vi-VN" sz="2400" b="1" dirty="0" smtClean="0">
                <a:solidFill>
                  <a:srgbClr val="0D30DD"/>
                </a:solidFill>
                <a:latin typeface="Cambria" pitchFamily="18" charset="0"/>
              </a:rPr>
              <a:t>PHÂN</a:t>
            </a:r>
            <a:endParaRPr lang="en-US" sz="2400" b="1" dirty="0" smtClean="0">
              <a:solidFill>
                <a:srgbClr val="0D30DD"/>
              </a:solidFill>
              <a:latin typeface="Cambria" pitchFamily="18" charset="0"/>
            </a:endParaRPr>
          </a:p>
          <a:p>
            <a:pPr algn="just"/>
            <a:r>
              <a:rPr lang="vi-VN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vi-VN" sz="2400" b="1" dirty="0">
                <a:solidFill>
                  <a:srgbClr val="0D30DD"/>
                </a:solidFill>
                <a:latin typeface="Cambria" pitchFamily="18" charset="0"/>
              </a:rPr>
              <a:t>HÓA LÃNH THỔ TỰ NHIÊN </a:t>
            </a:r>
          </a:p>
        </p:txBody>
      </p:sp>
    </p:spTree>
    <p:extLst>
      <p:ext uri="{BB962C8B-B14F-4D97-AF65-F5344CB8AC3E}">
        <p14:creationId xmlns:p14="http://schemas.microsoft.com/office/powerpoint/2010/main" val="73338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37" grpId="0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3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1905000"/>
            <a:ext cx="3657601" cy="1107996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đồi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ta.</a:t>
            </a:r>
            <a:endParaRPr lang="vi-VN" sz="22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523999" y="3429000"/>
            <a:ext cx="3657601" cy="2800767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- Ở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đồi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feralit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badan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feralit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vôi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- Ở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đồng 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sa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phèn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mặn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cát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xám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sa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vi-VN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Đối với sông ngòi và đất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074" y="1295398"/>
            <a:ext cx="3528125" cy="525780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400" b="1" dirty="0">
                <a:solidFill>
                  <a:srgbClr val="0D30DD"/>
                </a:solidFill>
                <a:latin typeface="Cambria" pitchFamily="18" charset="0"/>
              </a:rPr>
              <a:t>ẢNH HƯỞNG CỦA ĐỊA HÌNH ĐỐI VỚI SỰ </a:t>
            </a:r>
            <a:r>
              <a:rPr lang="vi-VN" sz="2400" b="1" dirty="0" smtClean="0">
                <a:solidFill>
                  <a:srgbClr val="0D30DD"/>
                </a:solidFill>
                <a:latin typeface="Cambria" pitchFamily="18" charset="0"/>
              </a:rPr>
              <a:t>PHÂN</a:t>
            </a:r>
            <a:endParaRPr lang="en-US" sz="2400" b="1" dirty="0" smtClean="0">
              <a:solidFill>
                <a:srgbClr val="0D30DD"/>
              </a:solidFill>
              <a:latin typeface="Cambria" pitchFamily="18" charset="0"/>
            </a:endParaRPr>
          </a:p>
          <a:p>
            <a:pPr algn="just"/>
            <a:r>
              <a:rPr lang="vi-VN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vi-VN" sz="2400" b="1" dirty="0">
                <a:solidFill>
                  <a:srgbClr val="0D30DD"/>
                </a:solidFill>
                <a:latin typeface="Cambria" pitchFamily="18" charset="0"/>
              </a:rPr>
              <a:t>HÓA LÃNH THỔ TỰ NHIÊN </a:t>
            </a:r>
          </a:p>
        </p:txBody>
      </p:sp>
    </p:spTree>
    <p:extLst>
      <p:ext uri="{BB962C8B-B14F-4D97-AF65-F5344CB8AC3E}">
        <p14:creationId xmlns:p14="http://schemas.microsoft.com/office/powerpoint/2010/main" val="157465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3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Rounded Rectangular Callout 26"/>
          <p:cNvSpPr/>
          <p:nvPr/>
        </p:nvSpPr>
        <p:spPr>
          <a:xfrm>
            <a:off x="622702" y="2743200"/>
            <a:ext cx="8521298" cy="3581400"/>
          </a:xfrm>
          <a:prstGeom prst="wedgeRoundRectCallout">
            <a:avLst>
              <a:gd name="adj1" fmla="val 48403"/>
              <a:gd name="adj2" fmla="val 56981"/>
              <a:gd name="adj3" fmla="val 16667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solidFill>
                <a:srgbClr val="002060"/>
              </a:solidFill>
              <a:effectLst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62185" y="1981200"/>
            <a:ext cx="8153401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- Đối với sông ngòi: </a:t>
            </a:r>
            <a:endParaRPr lang="en-US" sz="2800" b="1" dirty="0">
              <a:solidFill>
                <a:srgbClr val="002060"/>
              </a:solidFill>
              <a:latin typeface="Arial" pitchFamily="34" charset="0"/>
              <a:ea typeface="Cambria" pitchFamily="18" charset="0"/>
              <a:cs typeface="Arial" pitchFamily="34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nl-NL" sz="2800" dirty="0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+ Hướng nghiêng địa hình ảnh hưởng đến hướng chảy sông ngòi: theo 2 hướng chính là TB- ĐN và vòng cung.</a:t>
            </a:r>
            <a:endParaRPr lang="en-US" sz="2800" dirty="0">
              <a:solidFill>
                <a:srgbClr val="002060"/>
              </a:solidFill>
              <a:latin typeface="Arial" pitchFamily="34" charset="0"/>
              <a:ea typeface="Cambria" pitchFamily="18" charset="0"/>
              <a:cs typeface="Arial" pitchFamily="34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nl-NL" sz="2800" dirty="0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+ Độ dốc ảnh hưởng đến tốc độ dòng chảy: ở vùng núi sông thường chảy nhanh, vùng đồng bằng sông chảy chậm và điều hòa.</a:t>
            </a:r>
            <a:endParaRPr lang="en-US" sz="2800" dirty="0">
              <a:solidFill>
                <a:srgbClr val="002060"/>
              </a:solidFill>
              <a:latin typeface="Arial" pitchFamily="34" charset="0"/>
              <a:ea typeface="Cambria" pitchFamily="18" charset="0"/>
              <a:cs typeface="Arial" pitchFamily="34" charset="0"/>
            </a:endParaRPr>
          </a:p>
          <a:p>
            <a:r>
              <a:rPr lang="nl-NL" sz="2800" b="1" dirty="0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- Đối với đất: </a:t>
            </a:r>
            <a:r>
              <a:rPr lang="nl-NL" sz="2800" dirty="0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khu vực đồi núi chủ yếu là đất feralit, khu vực đồng bằng là đất phù sa.</a:t>
            </a:r>
            <a:endParaRPr lang="en-US" sz="2800" dirty="0">
              <a:solidFill>
                <a:srgbClr val="002060"/>
              </a:solidFill>
              <a:effectLst/>
              <a:latin typeface="Arial" pitchFamily="34" charset="0"/>
              <a:ea typeface="Cambria" pitchFamily="18" charset="0"/>
              <a:cs typeface="Arial" pitchFamily="34" charset="0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 Đối với sông ngòi và </a:t>
            </a:r>
            <a:r>
              <a:rPr lang="vi-VN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endParaRPr lang="vi-VN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400" b="1" dirty="0">
                <a:solidFill>
                  <a:srgbClr val="0D30DD"/>
                </a:solidFill>
                <a:latin typeface="Cambria" pitchFamily="18" charset="0"/>
              </a:rPr>
              <a:t>ẢNH HƯỞNG CỦA ĐỊA HÌNH ĐỐI VỚI SỰ </a:t>
            </a:r>
            <a:r>
              <a:rPr lang="vi-VN" sz="2400" b="1" dirty="0" smtClean="0">
                <a:solidFill>
                  <a:srgbClr val="0D30DD"/>
                </a:solidFill>
                <a:latin typeface="Cambria" pitchFamily="18" charset="0"/>
              </a:rPr>
              <a:t>PHÂN</a:t>
            </a:r>
            <a:endParaRPr lang="en-US" sz="2400" b="1" dirty="0" smtClean="0">
              <a:solidFill>
                <a:srgbClr val="0D30DD"/>
              </a:solidFill>
              <a:latin typeface="Cambria" pitchFamily="18" charset="0"/>
            </a:endParaRPr>
          </a:p>
          <a:p>
            <a:pPr algn="just"/>
            <a:r>
              <a:rPr lang="vi-VN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vi-VN" sz="2400" b="1" dirty="0">
                <a:solidFill>
                  <a:srgbClr val="0D30DD"/>
                </a:solidFill>
                <a:latin typeface="Cambria" pitchFamily="18" charset="0"/>
              </a:rPr>
              <a:t>HÓA LÃNH THỔ TỰ NHIÊN </a:t>
            </a:r>
          </a:p>
        </p:txBody>
      </p:sp>
    </p:spTree>
    <p:extLst>
      <p:ext uri="{BB962C8B-B14F-4D97-AF65-F5344CB8AC3E}">
        <p14:creationId xmlns:p14="http://schemas.microsoft.com/office/powerpoint/2010/main" val="264639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3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400" b="1" dirty="0" smtClean="0">
                <a:solidFill>
                  <a:srgbClr val="0D30DD"/>
                </a:solidFill>
                <a:latin typeface="Cambria" pitchFamily="18" charset="0"/>
              </a:rPr>
              <a:t>ẢNH HƯỞNG CỦA ĐỊA HÌNH ĐỐI VỚI </a:t>
            </a:r>
            <a:endParaRPr lang="en-US" sz="2400" b="1" dirty="0" smtClean="0">
              <a:solidFill>
                <a:srgbClr val="0D30DD"/>
              </a:solidFill>
              <a:latin typeface="Cambria" pitchFamily="18" charset="0"/>
            </a:endParaRPr>
          </a:p>
          <a:p>
            <a:pPr algn="just"/>
            <a:r>
              <a:rPr lang="vi-VN" sz="2400" b="1" dirty="0" smtClean="0">
                <a:solidFill>
                  <a:srgbClr val="0D30DD"/>
                </a:solidFill>
                <a:latin typeface="Cambria" pitchFamily="18" charset="0"/>
              </a:rPr>
              <a:t>KHAI THÁC KINH TẾ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62184" y="1676400"/>
            <a:ext cx="8400815" cy="4524315"/>
          </a:xfrm>
          <a:prstGeom prst="rect">
            <a:avLst/>
          </a:prstGeom>
          <a:solidFill>
            <a:srgbClr val="BCFCD4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 VỤ 1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</a:t>
            </a:r>
            <a:r>
              <a:rPr lang="en-US" sz="24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</a:t>
            </a:r>
            <a:r>
              <a:rPr lang="en-US" sz="24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NHÓM</a:t>
            </a:r>
            <a:endParaRPr lang="en-US" sz="2400" b="1" dirty="0" smtClean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4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4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4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 </a:t>
            </a:r>
            <a:r>
              <a:rPr lang="en-US" sz="24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4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4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24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 1, 2: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n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êu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thuận lợi và khó khăn của địa hình đồi núi đối với khai thác kinh tế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Cho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4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NHÓM 3, 4: 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các hình ảnh và kênh chữ SGK, nêu những thuận lợi và khó khăn của địa hình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 với khai thác kinh tế. Cho ví dụ.</a:t>
            </a:r>
            <a:endParaRPr lang="en-US" sz="2400" i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400" dirty="0" smtClean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 </a:t>
            </a:r>
            <a:r>
              <a:rPr lang="en-US" sz="24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 6: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các hình ảnh và kênh chữ SGK, nêu những thuận lợi và khó khăn của địa hình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 khai thác kinh tế. Cho ví dụ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861" y="1797146"/>
            <a:ext cx="838200" cy="871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https://media.baosonla.org.vn/public/hieupt/2023-02-16/1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122" y="7239000"/>
            <a:ext cx="8269878" cy="55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04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3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400" b="1" dirty="0" smtClean="0">
                <a:solidFill>
                  <a:srgbClr val="0D30DD"/>
                </a:solidFill>
                <a:latin typeface="Cambria" pitchFamily="18" charset="0"/>
              </a:rPr>
              <a:t>ẢNH HƯỞNG CỦA ĐỊA HÌNH ĐỐI VỚI </a:t>
            </a:r>
            <a:endParaRPr lang="en-US" sz="2400" b="1" dirty="0" smtClean="0">
              <a:solidFill>
                <a:srgbClr val="0D30DD"/>
              </a:solidFill>
              <a:latin typeface="Cambria" pitchFamily="18" charset="0"/>
            </a:endParaRPr>
          </a:p>
          <a:p>
            <a:pPr algn="just"/>
            <a:r>
              <a:rPr lang="vi-VN" sz="2400" b="1" dirty="0" smtClean="0">
                <a:solidFill>
                  <a:srgbClr val="0D30DD"/>
                </a:solidFill>
                <a:latin typeface="Cambria" pitchFamily="18" charset="0"/>
              </a:rPr>
              <a:t>KHAI THÁC KINH TẾ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12296" name="Picture 8" descr="https://media.baosonla.org.vn/public/hieupt/2023-02-16/1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122" y="7239000"/>
            <a:ext cx="8269878" cy="55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3962400" cy="22098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2" descr="Không đợi nước đến chân mới nhả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38600"/>
            <a:ext cx="3962400" cy="2166551"/>
          </a:xfrm>
          <a:prstGeom prst="rect">
            <a:avLst/>
          </a:prstGeom>
          <a:noFill/>
          <a:ln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QL15C sạt lở nghiêm trọng, giao thông qua Mường Lát còn chia cắt kéo dài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994" y="4038600"/>
            <a:ext cx="3967806" cy="2166551"/>
          </a:xfrm>
          <a:prstGeom prst="rect">
            <a:avLst/>
          </a:prstGeom>
          <a:noFill/>
          <a:ln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hiến lược phát triển chăn nuôi đến năm 2030, định hướng đến năm 2040: Thời  cơ và vận hội | Báo Dân tộc và Phát triể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994" y="1295400"/>
            <a:ext cx="3967806" cy="2209800"/>
          </a:xfrm>
          <a:prstGeom prst="rect">
            <a:avLst/>
          </a:prstGeom>
          <a:noFill/>
          <a:ln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990600" y="35052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Trồng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cà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phê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Tây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Nguyên</a:t>
            </a:r>
            <a:endParaRPr lang="en-US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57800" y="35052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Chăn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nuôi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bò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sữa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Tây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Bắc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endParaRPr lang="en-US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71600" y="62484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quét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Tây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Bắc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endParaRPr lang="en-US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486400" y="6250459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Sạt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lở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đất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Tây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Nguyên</a:t>
            </a:r>
            <a:endParaRPr lang="en-US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39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3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400" b="1" dirty="0" smtClean="0">
                <a:solidFill>
                  <a:srgbClr val="0D30DD"/>
                </a:solidFill>
                <a:latin typeface="Cambria" pitchFamily="18" charset="0"/>
              </a:rPr>
              <a:t>ẢNH HƯỞNG CỦA ĐỊA HÌNH ĐỐI VỚI </a:t>
            </a:r>
            <a:endParaRPr lang="en-US" sz="2400" b="1" dirty="0" smtClean="0">
              <a:solidFill>
                <a:srgbClr val="0D30DD"/>
              </a:solidFill>
              <a:latin typeface="Cambria" pitchFamily="18" charset="0"/>
            </a:endParaRPr>
          </a:p>
          <a:p>
            <a:pPr algn="just"/>
            <a:r>
              <a:rPr lang="vi-VN" sz="2400" b="1" dirty="0" smtClean="0">
                <a:solidFill>
                  <a:srgbClr val="0D30DD"/>
                </a:solidFill>
                <a:latin typeface="Cambria" pitchFamily="18" charset="0"/>
              </a:rPr>
              <a:t>KHAI THÁC KINH TẾ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12296" name="Picture 8" descr="https://media.baosonla.org.vn/public/hieupt/2023-02-16/1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122" y="7239000"/>
            <a:ext cx="8269878" cy="55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85800" y="35814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Trồng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lúa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ở ĐB.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Hồng</a:t>
            </a:r>
            <a:endParaRPr lang="en-US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18994" y="3581400"/>
            <a:ext cx="3967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Trồng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cây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ăn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quả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ở ĐB.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Cửu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Long</a:t>
            </a:r>
            <a:endParaRPr lang="en-US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66800" y="62484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Ngập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lụt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ở ĐB.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Hồng</a:t>
            </a:r>
            <a:endParaRPr lang="en-US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81600" y="62484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Hạn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hán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ở ĐB.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Cửu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Long</a:t>
            </a:r>
            <a:endParaRPr lang="en-US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6" name="Picture 2" descr="Chia sẻ kinh nghiệm kỹ thuật trồng lúa nướ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3962400" cy="22098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VGP News :. | Quy hoạch 12 loại cây ăn quả chủ lực ở Nam Bộ | BÁO ĐIỆN TỬ  CHÍNH PHỦ NƯỚC CHXHCN VIỆT NAM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1371600"/>
            <a:ext cx="3981450" cy="22098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ÁO SÀI GÒN GIẢI PHÓ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14799"/>
            <a:ext cx="3962400" cy="2166551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Xâm nhập mặn ở ĐBSCL vẫn ở mức cao, tập trung trong tháng 2-3 | Báo Dân tộc  và Phát triể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994" y="4114800"/>
            <a:ext cx="3967806" cy="216655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50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3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400" b="1" dirty="0" smtClean="0">
                <a:solidFill>
                  <a:srgbClr val="0D30DD"/>
                </a:solidFill>
                <a:latin typeface="Cambria" pitchFamily="18" charset="0"/>
              </a:rPr>
              <a:t>ẢNH HƯỞNG CỦA ĐỊA HÌNH ĐỐI VỚI </a:t>
            </a:r>
            <a:endParaRPr lang="en-US" sz="2400" b="1" dirty="0" smtClean="0">
              <a:solidFill>
                <a:srgbClr val="0D30DD"/>
              </a:solidFill>
              <a:latin typeface="Cambria" pitchFamily="18" charset="0"/>
            </a:endParaRPr>
          </a:p>
          <a:p>
            <a:pPr algn="just"/>
            <a:r>
              <a:rPr lang="vi-VN" sz="2400" b="1" dirty="0" smtClean="0">
                <a:solidFill>
                  <a:srgbClr val="0D30DD"/>
                </a:solidFill>
                <a:latin typeface="Cambria" pitchFamily="18" charset="0"/>
              </a:rPr>
              <a:t>KHAI THÁC KINH TẾ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12296" name="Picture 8" descr="https://media.baosonla.org.vn/public/hieupt/2023-02-16/1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122" y="7239000"/>
            <a:ext cx="8269878" cy="55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85800" y="35814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Du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lịch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biển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Nha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Trang</a:t>
            </a:r>
            <a:endParaRPr lang="en-US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18994" y="3581400"/>
            <a:ext cx="3967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Cảng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Hải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Phòng</a:t>
            </a:r>
            <a:endParaRPr lang="en-US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43000" y="62484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Bão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đổ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bộ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vào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Đà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Nẵng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endParaRPr lang="en-US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34000" y="62484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Sạt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lở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bờ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biển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Bình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Thuận</a:t>
            </a:r>
            <a:endParaRPr lang="en-US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01" y="1345676"/>
            <a:ext cx="3982199" cy="223572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994" y="1345676"/>
            <a:ext cx="3967806" cy="226557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90" y="4114800"/>
            <a:ext cx="3973110" cy="2133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546" y="4127369"/>
            <a:ext cx="3984254" cy="212103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002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3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400" b="1" dirty="0">
                <a:solidFill>
                  <a:srgbClr val="0D30DD"/>
                </a:solidFill>
                <a:latin typeface="Cambria" pitchFamily="18" charset="0"/>
              </a:rPr>
              <a:t>ẢNH HƯỞNG CỦA ĐỊA HÌNH ĐỐI VỚI </a:t>
            </a:r>
          </a:p>
          <a:p>
            <a:pPr algn="just"/>
            <a:r>
              <a:rPr lang="vi-VN" sz="2400" b="1" dirty="0">
                <a:solidFill>
                  <a:srgbClr val="0D30DD"/>
                </a:solidFill>
                <a:latin typeface="Cambria" pitchFamily="18" charset="0"/>
              </a:rPr>
              <a:t>KHAI THÁC KINH TẾ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61183658"/>
              </p:ext>
            </p:extLst>
          </p:nvPr>
        </p:nvGraphicFramePr>
        <p:xfrm>
          <a:off x="1524000" y="1397000"/>
          <a:ext cx="7315200" cy="515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2" name="TextBox 2"/>
          <p:cNvSpPr txBox="1"/>
          <p:nvPr/>
        </p:nvSpPr>
        <p:spPr>
          <a:xfrm>
            <a:off x="807709" y="3618276"/>
            <a:ext cx="643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1</a:t>
            </a:r>
            <a:endParaRPr lang="en-US" sz="4000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18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3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09600" y="2024058"/>
            <a:ext cx="8229600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- Thuận lợi: 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800" dirty="0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+ Hình thành các vùng chuyên canh cây công nghiệp, cây ăn quả, chăn nuôi gia súc lớn và lâm nghiệp. 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800" dirty="0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+ Phát triển thủy điện, khai thác và chế biến khoáng sản.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- Khó khăn: </a:t>
            </a:r>
            <a:r>
              <a:rPr lang="vi-VN" sz="2800" dirty="0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địa hình bị chia </a:t>
            </a:r>
            <a:r>
              <a:rPr lang="vi-VN" sz="2800" dirty="0" smtClean="0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cắt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, </a:t>
            </a:r>
            <a:r>
              <a:rPr lang="vi-VN" sz="2800" dirty="0" smtClean="0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thiên </a:t>
            </a:r>
            <a:r>
              <a:rPr lang="vi-VN" sz="2800" dirty="0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tai: lũ quét, sạt lở đất…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spcBef>
                <a:spcPts val="0"/>
              </a:spcBef>
            </a:pPr>
            <a:r>
              <a:rPr lang="vi-VN" sz="2400" b="1" dirty="0">
                <a:solidFill>
                  <a:srgbClr val="0D30DD"/>
                </a:solidFill>
                <a:latin typeface="Cambria" pitchFamily="18" charset="0"/>
                <a:ea typeface="+mn-ea"/>
                <a:cs typeface="+mn-cs"/>
              </a:rPr>
              <a:t>ẢNH HƯỞNG CỦA ĐỊA HÌNH ĐỐI VỚI </a:t>
            </a:r>
            <a:endParaRPr lang="en-US" sz="2400" b="1" dirty="0">
              <a:solidFill>
                <a:srgbClr val="0D30DD"/>
              </a:solidFill>
              <a:latin typeface="Cambria" pitchFamily="18" charset="0"/>
              <a:ea typeface="+mn-ea"/>
              <a:cs typeface="+mn-cs"/>
            </a:endParaRPr>
          </a:p>
          <a:p>
            <a:pPr lvl="0" algn="just">
              <a:spcBef>
                <a:spcPts val="0"/>
              </a:spcBef>
            </a:pPr>
            <a:r>
              <a:rPr lang="vi-VN" sz="2400" b="1" dirty="0">
                <a:solidFill>
                  <a:srgbClr val="0D30DD"/>
                </a:solidFill>
                <a:latin typeface="Cambria" pitchFamily="18" charset="0"/>
                <a:ea typeface="+mn-ea"/>
                <a:cs typeface="+mn-cs"/>
              </a:rPr>
              <a:t>KHAI THÁC KINH TẾ</a:t>
            </a:r>
            <a:endParaRPr lang="en-US" sz="2400" b="1" dirty="0">
              <a:solidFill>
                <a:srgbClr val="0D30DD"/>
              </a:solidFill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 Đối với địa hình đồi núi</a:t>
            </a:r>
          </a:p>
        </p:txBody>
      </p:sp>
    </p:spTree>
    <p:extLst>
      <p:ext uri="{BB962C8B-B14F-4D97-AF65-F5344CB8AC3E}">
        <p14:creationId xmlns:p14="http://schemas.microsoft.com/office/powerpoint/2010/main" val="405452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3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400" b="1" dirty="0">
                <a:solidFill>
                  <a:srgbClr val="0D30DD"/>
                </a:solidFill>
                <a:latin typeface="Cambria" pitchFamily="18" charset="0"/>
              </a:rPr>
              <a:t>ẢNH HƯỞNG CỦA ĐỊA HÌNH ĐỐI VỚI </a:t>
            </a:r>
          </a:p>
          <a:p>
            <a:pPr algn="just"/>
            <a:r>
              <a:rPr lang="vi-VN" sz="2400" b="1" dirty="0">
                <a:solidFill>
                  <a:srgbClr val="0D30DD"/>
                </a:solidFill>
                <a:latin typeface="Cambria" pitchFamily="18" charset="0"/>
              </a:rPr>
              <a:t>KHAI THÁC KINH TẾ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061500563"/>
              </p:ext>
            </p:extLst>
          </p:nvPr>
        </p:nvGraphicFramePr>
        <p:xfrm>
          <a:off x="1524000" y="1397000"/>
          <a:ext cx="7315200" cy="515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80886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905000" y="76200"/>
            <a:ext cx="5328268" cy="533400"/>
          </a:xfrm>
          <a:prstGeom prst="rect">
            <a:avLst/>
          </a:prstGeom>
          <a:solidFill>
            <a:srgbClr val="BCFCD4"/>
          </a:solidFill>
          <a:ln>
            <a:solidFill>
              <a:srgbClr val="0D30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VƯỢT CHƯỚNG NGẠI VẬT</a:t>
            </a:r>
            <a:endParaRPr lang="en-US" sz="3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57200" y="3767078"/>
            <a:ext cx="8382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</a:t>
            </a:r>
            <a:r>
              <a:rPr lang="vi-VN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Kể tên các dãy núi ở khu vực Tây Bắc</a:t>
            </a:r>
            <a:r>
              <a:rPr lang="vi-VN" sz="2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Dãy Hoàng Liên Sơn, Pu Đen Đinh, Pu Sam Sao. </a:t>
            </a:r>
            <a:endParaRPr lang="en-US" sz="20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Kể tên các cao nguyên ở khu vực Trường Sơn Nam</a:t>
            </a:r>
            <a:r>
              <a:rPr lang="vi-VN" sz="2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Cao nguyên Kon Tum, Plây Ku, Đăk Lăk, Lâm Viên, Mơ Nông Di Linh</a:t>
            </a:r>
            <a:r>
              <a:rPr lang="vi-VN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Kể tên các đồng bằng ở nước ta</a:t>
            </a:r>
            <a:r>
              <a:rPr lang="vi-VN" sz="2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Đồng bằng sông Hồng, Đồng bằng sông Cửu Long và Đồng bằng ven biển miền Trung</a:t>
            </a:r>
            <a:r>
              <a:rPr lang="vi-VN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vi-VN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Kể tên các bãi biển đẹp ở nước ta</a:t>
            </a:r>
            <a:r>
              <a:rPr lang="vi-VN" sz="2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Sầm Sơn, Đà Nẵng, Nha Trang, Vũng Tàu,…</a:t>
            </a:r>
          </a:p>
        </p:txBody>
      </p:sp>
      <p:pic>
        <p:nvPicPr>
          <p:cNvPr id="13" name="Picture 12" descr="Thủy điện Sơn La chính thức cán mốc sản lượng phát điện 100 tỷ kWh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831850"/>
            <a:ext cx="4648200" cy="26733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2164715" y="824230"/>
            <a:ext cx="2386330" cy="1335405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000" b="1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1</a:t>
            </a:r>
            <a:endParaRPr lang="en-US" sz="1100">
              <a:effectLst/>
              <a:ea typeface="Calibri"/>
              <a:cs typeface="Times New Roman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47870" y="824230"/>
            <a:ext cx="2386330" cy="134048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000" b="1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4</a:t>
            </a:r>
            <a:endParaRPr lang="en-US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68525" y="2164715"/>
            <a:ext cx="2386330" cy="133540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000" b="1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2</a:t>
            </a:r>
            <a:endParaRPr lang="en-US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47870" y="2159635"/>
            <a:ext cx="2386330" cy="134048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000" b="1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3</a:t>
            </a:r>
            <a:endParaRPr lang="en-US" sz="11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1299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3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89263" y="1905000"/>
            <a:ext cx="8358940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- Thuận lợi: </a:t>
            </a:r>
            <a:r>
              <a:rPr lang="vi-VN" sz="2800" dirty="0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đất phì nhiêu ở đồng bằng là vùng sản xuất lương thực, thực phẩm, cây ăn quả; phát triển thủy sản.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- Khó khăn: </a:t>
            </a:r>
            <a:r>
              <a:rPr lang="vi-VN" sz="2800" dirty="0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thiên tai: bão, lụt, hạn hán…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spcBef>
                <a:spcPts val="0"/>
              </a:spcBef>
            </a:pPr>
            <a:r>
              <a:rPr lang="vi-VN" sz="2400" b="1" dirty="0">
                <a:solidFill>
                  <a:srgbClr val="0D30DD"/>
                </a:solidFill>
                <a:latin typeface="Cambria" pitchFamily="18" charset="0"/>
                <a:ea typeface="+mn-ea"/>
                <a:cs typeface="+mn-cs"/>
              </a:rPr>
              <a:t>ẢNH HƯỞNG CỦA ĐỊA HÌNH ĐỐI VỚI </a:t>
            </a:r>
            <a:endParaRPr lang="en-US" sz="2400" b="1" dirty="0">
              <a:solidFill>
                <a:srgbClr val="0D30DD"/>
              </a:solidFill>
              <a:latin typeface="Cambria" pitchFamily="18" charset="0"/>
              <a:ea typeface="+mn-ea"/>
              <a:cs typeface="+mn-cs"/>
            </a:endParaRPr>
          </a:p>
          <a:p>
            <a:pPr lvl="0" algn="just">
              <a:spcBef>
                <a:spcPts val="0"/>
              </a:spcBef>
            </a:pPr>
            <a:r>
              <a:rPr lang="vi-VN" sz="2400" b="1" dirty="0">
                <a:solidFill>
                  <a:srgbClr val="0D30DD"/>
                </a:solidFill>
                <a:latin typeface="Cambria" pitchFamily="18" charset="0"/>
                <a:ea typeface="+mn-ea"/>
                <a:cs typeface="+mn-cs"/>
              </a:rPr>
              <a:t>KHAI THÁC KINH TẾ</a:t>
            </a:r>
            <a:endParaRPr lang="en-US" sz="2400" b="1" dirty="0">
              <a:solidFill>
                <a:srgbClr val="0D30DD"/>
              </a:solidFill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Đối với địa hình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endParaRPr lang="vi-VN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7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3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400" b="1" dirty="0">
                <a:solidFill>
                  <a:srgbClr val="0D30DD"/>
                </a:solidFill>
                <a:latin typeface="Cambria" pitchFamily="18" charset="0"/>
              </a:rPr>
              <a:t>ẢNH HƯỞNG CỦA ĐỊA HÌNH ĐỐI VỚI </a:t>
            </a:r>
          </a:p>
          <a:p>
            <a:pPr algn="just"/>
            <a:r>
              <a:rPr lang="vi-VN" sz="2400" b="1" dirty="0">
                <a:solidFill>
                  <a:srgbClr val="0D30DD"/>
                </a:solidFill>
                <a:latin typeface="Cambria" pitchFamily="18" charset="0"/>
              </a:rPr>
              <a:t>KHAI THÁC KINH TẾ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240844571"/>
              </p:ext>
            </p:extLst>
          </p:nvPr>
        </p:nvGraphicFramePr>
        <p:xfrm>
          <a:off x="1524000" y="1397000"/>
          <a:ext cx="7315200" cy="515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13169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3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36088" y="2209800"/>
            <a:ext cx="8005612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- Thuận lợi: </a:t>
            </a:r>
            <a:r>
              <a:rPr lang="nl-NL" sz="2800" dirty="0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Phát triển du lịch biển, nuôi trồng hải sản, xây dựng cảng biển đặc biệt là cảng nước sâu.</a:t>
            </a:r>
            <a:endParaRPr lang="en-US" sz="2800" dirty="0">
              <a:solidFill>
                <a:srgbClr val="002060"/>
              </a:solidFill>
              <a:latin typeface="Arial" pitchFamily="34" charset="0"/>
              <a:ea typeface="Cambria" pitchFamily="18" charset="0"/>
              <a:cs typeface="Arial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- Khó khăn: </a:t>
            </a:r>
            <a:r>
              <a:rPr lang="nl-NL" sz="2800" dirty="0" smtClean="0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bão, một </a:t>
            </a:r>
            <a:r>
              <a:rPr lang="nl-NL" sz="2800" dirty="0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số đoạn bờ biển bị mài mòn, sạt lở...</a:t>
            </a:r>
            <a:endParaRPr lang="en-US" sz="2800" dirty="0">
              <a:solidFill>
                <a:srgbClr val="002060"/>
              </a:solidFill>
              <a:latin typeface="Arial" pitchFamily="34" charset="0"/>
              <a:ea typeface="Cambria" pitchFamily="18" charset="0"/>
              <a:cs typeface="Arial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spcBef>
                <a:spcPts val="0"/>
              </a:spcBef>
            </a:pPr>
            <a:r>
              <a:rPr lang="vi-VN" sz="2400" b="1" dirty="0">
                <a:solidFill>
                  <a:srgbClr val="0D30DD"/>
                </a:solidFill>
                <a:latin typeface="Cambria" pitchFamily="18" charset="0"/>
                <a:ea typeface="+mn-ea"/>
                <a:cs typeface="+mn-cs"/>
              </a:rPr>
              <a:t>ẢNH HƯỞNG CỦA ĐỊA HÌNH ĐỐI VỚI </a:t>
            </a:r>
            <a:endParaRPr lang="en-US" sz="2400" b="1" dirty="0">
              <a:solidFill>
                <a:srgbClr val="0D30DD"/>
              </a:solidFill>
              <a:latin typeface="Cambria" pitchFamily="18" charset="0"/>
              <a:ea typeface="+mn-ea"/>
              <a:cs typeface="+mn-cs"/>
            </a:endParaRPr>
          </a:p>
          <a:p>
            <a:pPr lvl="0" algn="just">
              <a:spcBef>
                <a:spcPts val="0"/>
              </a:spcBef>
            </a:pPr>
            <a:r>
              <a:rPr lang="vi-VN" sz="2400" b="1" dirty="0">
                <a:solidFill>
                  <a:srgbClr val="0D30DD"/>
                </a:solidFill>
                <a:latin typeface="Cambria" pitchFamily="18" charset="0"/>
                <a:ea typeface="+mn-ea"/>
                <a:cs typeface="+mn-cs"/>
              </a:rPr>
              <a:t>KHAI THÁC KINH TẾ</a:t>
            </a:r>
            <a:endParaRPr lang="en-US" sz="2400" b="1" dirty="0">
              <a:solidFill>
                <a:srgbClr val="0D30DD"/>
              </a:solidFill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Đối với địa hình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endParaRPr lang="vi-VN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71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LUYỆN TẬP VÀ VẬN DỤNG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43238" y="1905000"/>
            <a:ext cx="7239001" cy="1061829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ẽ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 đồ thể hiện ảnh hưởng của địa hình đối với khí hậu và sinh vật hoặc đối với sông ngòi và đất của nước ta.</a:t>
            </a:r>
          </a:p>
        </p:txBody>
      </p:sp>
      <p:pic>
        <p:nvPicPr>
          <p:cNvPr id="27" name="Picture 26" descr="Sơ đồ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544" y="3124200"/>
            <a:ext cx="5502656" cy="3429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11577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3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LUYỆN TẬP VÀ VẬN DỤNG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23999" y="2078504"/>
            <a:ext cx="7239001" cy="1015663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</a:t>
            </a:r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 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ví dụ cụ thể về ảnh hưởng của địa hình đối với sự phát triển một ngành kinh tế ở nước ta.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513838" y="3352800"/>
            <a:ext cx="7249162" cy="3170099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 VỚI NGÀNH NÔNG NGHIỆP</a:t>
            </a:r>
            <a:endParaRPr lang="vi-VN" sz="2000" b="1" dirty="0" smtClean="0">
              <a:solidFill>
                <a:srgbClr val="0D30D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en-US" sz="2000" b="1" kern="0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- </a:t>
            </a:r>
            <a:r>
              <a:rPr lang="en-US" sz="2000" b="1" kern="0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Địa</a:t>
            </a:r>
            <a:r>
              <a:rPr lang="en-US" sz="2000" b="1" kern="0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hình</a:t>
            </a:r>
            <a:r>
              <a:rPr lang="en-US" sz="2000" b="1" kern="0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miền</a:t>
            </a:r>
            <a:r>
              <a:rPr lang="en-US" sz="2000" b="1" kern="0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b="1" kern="0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núi</a:t>
            </a:r>
            <a:endParaRPr lang="en-US" sz="2000" kern="0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  <a:p>
            <a:pPr lvl="0" algn="just"/>
            <a:r>
              <a:rPr lang="vi-VN" sz="2000" kern="0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+ </a:t>
            </a:r>
            <a:r>
              <a:rPr lang="en-US" sz="200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Thuận</a:t>
            </a:r>
            <a:r>
              <a:rPr lang="en-US" sz="200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lợi</a:t>
            </a:r>
            <a:r>
              <a:rPr lang="en-US" sz="200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: </a:t>
            </a:r>
            <a:r>
              <a:rPr lang="en-US" sz="200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trồng</a:t>
            </a:r>
            <a:r>
              <a:rPr lang="en-US" sz="200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cà</a:t>
            </a:r>
            <a:r>
              <a:rPr lang="en-US" sz="200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phê</a:t>
            </a:r>
            <a:r>
              <a:rPr lang="en-US" sz="200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ở </a:t>
            </a:r>
            <a:r>
              <a:rPr lang="en-US" sz="200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Tây</a:t>
            </a:r>
            <a:r>
              <a:rPr lang="en-US" sz="200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Nguyên</a:t>
            </a:r>
            <a:r>
              <a:rPr lang="en-US" sz="200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, </a:t>
            </a:r>
            <a:r>
              <a:rPr lang="en-US" sz="200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chăn</a:t>
            </a:r>
            <a:r>
              <a:rPr lang="en-US" sz="200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nuôi</a:t>
            </a:r>
            <a:r>
              <a:rPr lang="en-US" sz="200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bò</a:t>
            </a:r>
            <a:r>
              <a:rPr lang="en-US" sz="200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sữa</a:t>
            </a:r>
            <a:r>
              <a:rPr lang="en-US" sz="200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ở </a:t>
            </a:r>
            <a:r>
              <a:rPr lang="en-US" sz="200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Tây</a:t>
            </a:r>
            <a:r>
              <a:rPr lang="en-US" sz="200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Bắc</a:t>
            </a:r>
            <a:r>
              <a:rPr lang="en-US" sz="200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. </a:t>
            </a:r>
            <a:endParaRPr lang="en-US" sz="2000" kern="0" dirty="0" smtClean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  <a:p>
            <a:pPr lvl="0" algn="just"/>
            <a:r>
              <a:rPr lang="vi-VN" sz="2000" kern="0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+ </a:t>
            </a:r>
            <a:r>
              <a:rPr lang="en-US" sz="200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Khó</a:t>
            </a:r>
            <a:r>
              <a:rPr lang="en-US" sz="200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khăn</a:t>
            </a:r>
            <a:r>
              <a:rPr lang="en-US" sz="200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: </a:t>
            </a:r>
            <a:r>
              <a:rPr lang="en-US" sz="200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lũ</a:t>
            </a:r>
            <a:r>
              <a:rPr lang="en-US" sz="200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quét</a:t>
            </a:r>
            <a:r>
              <a:rPr lang="en-US" sz="200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ở </a:t>
            </a:r>
            <a:r>
              <a:rPr lang="en-US" sz="200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Tây</a:t>
            </a:r>
            <a:r>
              <a:rPr lang="en-US" sz="200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Bắc</a:t>
            </a:r>
            <a:r>
              <a:rPr lang="en-US" sz="200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, </a:t>
            </a:r>
            <a:r>
              <a:rPr lang="en-US" sz="200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sạt</a:t>
            </a:r>
            <a:r>
              <a:rPr lang="en-US" sz="200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lở</a:t>
            </a:r>
            <a:r>
              <a:rPr lang="en-US" sz="200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đất</a:t>
            </a:r>
            <a:r>
              <a:rPr lang="en-US" sz="200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ở </a:t>
            </a:r>
            <a:r>
              <a:rPr lang="en-US" sz="200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Tây</a:t>
            </a:r>
            <a:r>
              <a:rPr lang="en-US" sz="2000" kern="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kern="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Nguyên</a:t>
            </a:r>
            <a:r>
              <a:rPr lang="en-US" sz="2000" kern="0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.</a:t>
            </a:r>
          </a:p>
          <a:p>
            <a:pPr lvl="0" algn="just"/>
            <a:r>
              <a:rPr lang="en-US" sz="2000" dirty="0">
                <a:latin typeface="Cambria" pitchFamily="18" charset="0"/>
                <a:ea typeface="Cambria" pitchFamily="18" charset="0"/>
              </a:rPr>
              <a:t>- </a:t>
            </a:r>
            <a:r>
              <a:rPr lang="en-US" sz="2000" b="1" dirty="0" err="1" smtClean="0">
                <a:latin typeface="Cambria" pitchFamily="18" charset="0"/>
                <a:ea typeface="Cambria" pitchFamily="18" charset="0"/>
              </a:rPr>
              <a:t>Địa</a:t>
            </a:r>
            <a:r>
              <a:rPr lang="en-US" sz="20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b="1" dirty="0" err="1" smtClean="0">
                <a:latin typeface="Cambria" pitchFamily="18" charset="0"/>
                <a:ea typeface="Cambria" pitchFamily="18" charset="0"/>
              </a:rPr>
              <a:t>hình</a:t>
            </a:r>
            <a:r>
              <a:rPr lang="en-US" sz="20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b="1" dirty="0" err="1" smtClean="0">
                <a:latin typeface="Cambria" pitchFamily="18" charset="0"/>
                <a:ea typeface="Cambria" pitchFamily="18" charset="0"/>
              </a:rPr>
              <a:t>đồng</a:t>
            </a:r>
            <a:r>
              <a:rPr lang="en-US" sz="20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b="1" dirty="0" err="1" smtClean="0">
                <a:latin typeface="Cambria" pitchFamily="18" charset="0"/>
                <a:ea typeface="Cambria" pitchFamily="18" charset="0"/>
              </a:rPr>
              <a:t>bằng</a:t>
            </a:r>
            <a:r>
              <a:rPr lang="en-US" sz="2000" dirty="0" smtClean="0">
                <a:latin typeface="Cambria" pitchFamily="18" charset="0"/>
                <a:ea typeface="Cambria" pitchFamily="18" charset="0"/>
              </a:rPr>
              <a:t>:</a:t>
            </a:r>
            <a:endParaRPr lang="en-US" sz="2000" dirty="0">
              <a:latin typeface="Cambria" pitchFamily="18" charset="0"/>
              <a:ea typeface="Cambria" pitchFamily="18" charset="0"/>
            </a:endParaRPr>
          </a:p>
          <a:p>
            <a:pPr lvl="0" algn="just"/>
            <a:r>
              <a:rPr lang="vi-VN" sz="2000" dirty="0">
                <a:latin typeface="Cambria" pitchFamily="18" charset="0"/>
                <a:ea typeface="Cambria" pitchFamily="18" charset="0"/>
              </a:rPr>
              <a:t>+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Thuận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lợi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trồng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lúa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ở ĐB.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Sông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Hồng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, t</a:t>
            </a:r>
            <a:r>
              <a:rPr lang="vi-VN" sz="2000" dirty="0">
                <a:latin typeface="Cambria" pitchFamily="18" charset="0"/>
                <a:ea typeface="Cambria" pitchFamily="18" charset="0"/>
              </a:rPr>
              <a:t>rồng cây ăn quả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như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chôm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chôm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xoài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sầu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riêng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…</a:t>
            </a:r>
            <a:r>
              <a:rPr lang="vi-VN" sz="2000" dirty="0">
                <a:latin typeface="Cambria" pitchFamily="18" charset="0"/>
                <a:ea typeface="Cambria" pitchFamily="18" charset="0"/>
              </a:rPr>
              <a:t> ở ĐB. Sông Cửu Long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.</a:t>
            </a:r>
            <a:br>
              <a:rPr lang="en-US" sz="2000" dirty="0">
                <a:latin typeface="Cambria" pitchFamily="18" charset="0"/>
                <a:ea typeface="Cambria" pitchFamily="18" charset="0"/>
              </a:rPr>
            </a:br>
            <a:r>
              <a:rPr lang="vi-VN" sz="2000" dirty="0">
                <a:latin typeface="Cambria" pitchFamily="18" charset="0"/>
                <a:ea typeface="Cambria" pitchFamily="18" charset="0"/>
              </a:rPr>
              <a:t>+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Khó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khăn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ngập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lụt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ở ĐB.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Sông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Hồng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hạn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hán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xâm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nhập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mặn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ở ĐB.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Sông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Cửu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Long</a:t>
            </a:r>
            <a:r>
              <a:rPr lang="en-US" sz="2000" dirty="0" smtClean="0">
                <a:latin typeface="Cambria" pitchFamily="18" charset="0"/>
                <a:ea typeface="Cambria" pitchFamily="18" charset="0"/>
              </a:rPr>
              <a:t>.</a:t>
            </a:r>
            <a:endParaRPr lang="en-US" sz="2000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74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3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LUYỆN TẬP VÀ VẬN DỤNG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43238" y="2057400"/>
            <a:ext cx="7395962" cy="738664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 phương em có dạng địa hình nào? Hoạt động kinh tế chủ yếu ở đây là gì?</a:t>
            </a:r>
          </a:p>
        </p:txBody>
      </p:sp>
      <p:sp>
        <p:nvSpPr>
          <p:cNvPr id="3" name="Rectangle 2"/>
          <p:cNvSpPr/>
          <p:nvPr/>
        </p:nvSpPr>
        <p:spPr>
          <a:xfrm>
            <a:off x="452586" y="2800126"/>
            <a:ext cx="851520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Thừa Thiên Huế có địa hình đa dạng gồm địa hình đồi núi, đồng bằng, biển và đầm phá.</a:t>
            </a: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Các hoạt động kinh tế ở Thừa Thiên Huế. </a:t>
            </a: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+ Sản xuất nông nghiệp: trồng lúa, cây ăn quả, trồng rừng, đánh bắt, nuôi trồng thủy sản, chăn nuôi bò, lợn, gia cầm...</a:t>
            </a: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+ Sản xuất công nghiệp: khai khoáng, sản xuất vật liệu xây dựng, sản xuất hàng tiêu dùng, dệt may,...</a:t>
            </a: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+ Các hoạt động giao thông vận tải, thương mại, du lịch,…</a:t>
            </a: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+ Khó khăn: đia hình thấp nên dễ bị ngập lụt vào mùa mưa ở vùng đồng bằng </a:t>
            </a:r>
            <a:endParaRPr lang="en-US" sz="2400" dirty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15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76400" y="76200"/>
            <a:ext cx="5867400" cy="609600"/>
          </a:xfrm>
          <a:prstGeom prst="rect">
            <a:avLst/>
          </a:prstGeom>
          <a:solidFill>
            <a:srgbClr val="BCFCD4"/>
          </a:solidFill>
          <a:ln>
            <a:solidFill>
              <a:srgbClr val="0D30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CHƯỚNG NGẠI VẬT</a:t>
            </a:r>
            <a:endParaRPr lang="en-US" sz="35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9800" y="5922258"/>
            <a:ext cx="4876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 ĐIỆN SƠN LA</a:t>
            </a:r>
            <a:endParaRPr lang="en-US" sz="3500" b="1" dirty="0">
              <a:solidFill>
                <a:srgbClr val="0D30D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 descr="Thủy điện Sơn La chính thức cán mốc sản lượng phát điện 100 tỷ kWh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34359"/>
            <a:ext cx="7315200" cy="4572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06584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pic>
        <p:nvPicPr>
          <p:cNvPr id="3076" name="Picture 4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32"/>
          <a:stretch/>
        </p:blipFill>
        <p:spPr bwMode="auto">
          <a:xfrm rot="15616060">
            <a:off x="6740180" y="1138516"/>
            <a:ext cx="2234565" cy="39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Welcome\Desktop\chs13486669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84" y="4343400"/>
            <a:ext cx="9176083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4" name="Picture 2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4"/>
          <a:stretch/>
        </p:blipFill>
        <p:spPr bwMode="auto">
          <a:xfrm rot="13972696">
            <a:off x="6159599" y="-1391747"/>
            <a:ext cx="1587048" cy="36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82493" y="1066800"/>
            <a:ext cx="5430672" cy="1143000"/>
          </a:xfrm>
        </p:spPr>
        <p:txBody>
          <a:bodyPr>
            <a:noAutofit/>
          </a:bodyPr>
          <a:lstStyle/>
          <a:p>
            <a:r>
              <a:rPr lang="vi-VN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ẢNH HƯỞNG CỦA ĐỊA HÌNH ĐỐI VỚI SỰ PHÂN HÓA TỰ NHIÊN VÀ KHAI THÁC KINH TẾ</a:t>
            </a:r>
            <a:endParaRPr lang="en-U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685800" y="1219200"/>
            <a:ext cx="6705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mbria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85800" y="-129436"/>
            <a:ext cx="396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TIẾT 6,7- BÀI 3</a:t>
            </a:r>
            <a:endParaRPr 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73" y="2428417"/>
            <a:ext cx="18288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172" y="2535098"/>
            <a:ext cx="115550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-32084" y="3060876"/>
            <a:ext cx="5289884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590800" y="4724400"/>
            <a:ext cx="4038600" cy="850744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Plain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mbria" pitchFamily="18" charset="0"/>
              </a:rPr>
              <a:t>ĐỊA LÍ 8</a:t>
            </a:r>
            <a:endParaRPr lang="en-US" sz="5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76" y="1209217"/>
            <a:ext cx="2393157" cy="239940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86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20907E-6 L -0.00486 0.07678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8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 animBg="1"/>
      <p:bldP spid="17" grpId="0" animBg="1"/>
      <p:bldP spid="17" grpId="1" animBg="1"/>
      <p:bldP spid="18" grpId="0" animBg="1"/>
      <p:bldP spid="18" grpId="1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10665" y="5005044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8600" y="39624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55299" y="29718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85800" y="838200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TIẾT 6,7- BÀI 3. </a:t>
            </a:r>
            <a:r>
              <a:rPr lang="vi-V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ẢNH HƯỞNG CỦA ĐỊA HÌNH ĐỐI VỚI SỰ PHÂN HÓA TỰ NHIÊN VÀ KHAI THÁC KINH </a:t>
            </a:r>
            <a:r>
              <a:rPr lang="vi-VN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TẾ</a:t>
            </a:r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NỘI DUNG BÀI HỌC</a:t>
            </a:r>
            <a:endParaRPr lang="vi-VN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062340" y="3179013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ẢNH HƯỞNG CỦA ĐỊA HÌNH ĐỐI VỚI SỰ PHÂN HÓA LÃNH THỔ TỰ NHIÊN 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035640" y="4152900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ẢNH HƯỞNG CỦA ĐỊA HÌNH ĐỐI VỚI KHAI THÁC KINH TẾ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017705" y="5143500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LUYỆN TẬP VÀ VẬN DỤNG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07769" y="2495550"/>
            <a:ext cx="8102831" cy="3905250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 Same Side Corner Rectangle 17"/>
          <p:cNvSpPr/>
          <p:nvPr/>
        </p:nvSpPr>
        <p:spPr>
          <a:xfrm rot="5400000">
            <a:off x="365991" y="30717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 Same Side Corner Rectangle 18"/>
          <p:cNvSpPr/>
          <p:nvPr/>
        </p:nvSpPr>
        <p:spPr>
          <a:xfrm rot="5400000">
            <a:off x="339292" y="404333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94135" y="3175539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94135" y="41529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2" name="Round Same Side Corner Rectangle 21"/>
          <p:cNvSpPr/>
          <p:nvPr/>
        </p:nvSpPr>
        <p:spPr>
          <a:xfrm rot="5400000">
            <a:off x="321357" y="5094851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76200" y="51435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54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3" grpId="0"/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/>
      <p:bldP spid="21" grpId="0"/>
      <p:bldP spid="22" grpId="0" animBg="1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3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1905000"/>
            <a:ext cx="3657601" cy="1323439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hưởng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Cho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0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400" b="1" dirty="0">
                <a:solidFill>
                  <a:srgbClr val="0D30DD"/>
                </a:solidFill>
                <a:latin typeface="Cambria" pitchFamily="18" charset="0"/>
              </a:rPr>
              <a:t>ẢNH HƯỞNG CỦA ĐỊA HÌNH ĐỐI VỚI SỰ </a:t>
            </a:r>
            <a:r>
              <a:rPr lang="vi-VN" sz="2400" b="1" dirty="0" smtClean="0">
                <a:solidFill>
                  <a:srgbClr val="0D30DD"/>
                </a:solidFill>
                <a:latin typeface="Cambria" pitchFamily="18" charset="0"/>
              </a:rPr>
              <a:t>PHÂN</a:t>
            </a:r>
            <a:endParaRPr lang="en-US" sz="2400" b="1" dirty="0" smtClean="0">
              <a:solidFill>
                <a:srgbClr val="0D30DD"/>
              </a:solidFill>
              <a:latin typeface="Cambria" pitchFamily="18" charset="0"/>
            </a:endParaRPr>
          </a:p>
          <a:p>
            <a:pPr algn="just"/>
            <a:r>
              <a:rPr lang="vi-VN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vi-VN" sz="2400" b="1" dirty="0">
                <a:solidFill>
                  <a:srgbClr val="0D30DD"/>
                </a:solidFill>
                <a:latin typeface="Cambria" pitchFamily="18" charset="0"/>
              </a:rPr>
              <a:t>HÓA LÃNH THỔ TỰ NHIÊN </a:t>
            </a:r>
          </a:p>
        </p:txBody>
      </p:sp>
      <p:sp>
        <p:nvSpPr>
          <p:cNvPr id="53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Đối với khí hậu và sinh vật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281613" y="3516868"/>
            <a:ext cx="3557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Vườn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quốc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gia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(VQG)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Cúc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Phương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433372" y="6260068"/>
            <a:ext cx="3534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Thông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Đà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Lạt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     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Đỗ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quyên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Sa Pa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076" y="1282700"/>
            <a:ext cx="3542123" cy="21463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</p:pic>
      <p:pic>
        <p:nvPicPr>
          <p:cNvPr id="2" name="Picture 4" descr="THỔ ĐỊA chỉ điểm 10# đồi rừng thông Đà Lạt đẹp như tranh vẽ 202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075" y="4038600"/>
            <a:ext cx="1737425" cy="222146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579" y="4038600"/>
            <a:ext cx="1638619" cy="222146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</p:pic>
      <p:graphicFrame>
        <p:nvGraphicFramePr>
          <p:cNvPr id="36" name="Diagram 35"/>
          <p:cNvGraphicFramePr/>
          <p:nvPr>
            <p:extLst>
              <p:ext uri="{D42A27DB-BD31-4B8C-83A1-F6EECF244321}">
                <p14:modId xmlns:p14="http://schemas.microsoft.com/office/powerpoint/2010/main" val="2232253436"/>
              </p:ext>
            </p:extLst>
          </p:nvPr>
        </p:nvGraphicFramePr>
        <p:xfrm>
          <a:off x="167972" y="2043482"/>
          <a:ext cx="4990345" cy="4865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83514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53" grpId="0" animBg="1"/>
      <p:bldP spid="38" grpId="0"/>
      <p:bldP spid="55" grpId="0"/>
      <p:bldGraphic spid="36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3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1949440"/>
            <a:ext cx="3657601" cy="1708160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sườn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hưởng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 khí hậu và sinh vật như thế nào? Cho ví dụ.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524000" y="3875544"/>
            <a:ext cx="3657601" cy="2677656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Ở sườn đón gió: mưa nhiều, sinh vật phát triển.</a:t>
            </a:r>
          </a:p>
          <a:p>
            <a:pPr algn="just"/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sườn khuất gió: mưa ít, sinh vật nghèo nàn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đốt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ven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quây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075" y="4033271"/>
            <a:ext cx="3540551" cy="2215129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31" name="TextBox 30"/>
          <p:cNvSpPr txBox="1"/>
          <p:nvPr/>
        </p:nvSpPr>
        <p:spPr>
          <a:xfrm>
            <a:off x="5638800" y="62484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Đầu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hạ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Tây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Nguyên</a:t>
            </a:r>
            <a:endParaRPr lang="en-US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04148" y="3510605"/>
            <a:ext cx="3664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Đầu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hạ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ven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biển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miền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Trung</a:t>
            </a:r>
            <a:endParaRPr lang="en-US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3080" name="Picture 8" descr="Nắm chắc thời tiết Phan Thiết để có định hướng du lị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074" y="1295399"/>
            <a:ext cx="3528125" cy="2215206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400" b="1" dirty="0">
                <a:solidFill>
                  <a:srgbClr val="0D30DD"/>
                </a:solidFill>
                <a:latin typeface="Cambria" pitchFamily="18" charset="0"/>
              </a:rPr>
              <a:t>ẢNH HƯỞNG CỦA ĐỊA HÌNH ĐỐI VỚI SỰ </a:t>
            </a:r>
            <a:r>
              <a:rPr lang="vi-VN" sz="2400" b="1" dirty="0" smtClean="0">
                <a:solidFill>
                  <a:srgbClr val="0D30DD"/>
                </a:solidFill>
                <a:latin typeface="Cambria" pitchFamily="18" charset="0"/>
              </a:rPr>
              <a:t>PHÂN</a:t>
            </a:r>
            <a:endParaRPr lang="en-US" sz="2400" b="1" dirty="0" smtClean="0">
              <a:solidFill>
                <a:srgbClr val="0D30DD"/>
              </a:solidFill>
              <a:latin typeface="Cambria" pitchFamily="18" charset="0"/>
            </a:endParaRPr>
          </a:p>
          <a:p>
            <a:pPr algn="just"/>
            <a:r>
              <a:rPr lang="vi-VN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vi-VN" sz="2400" b="1" dirty="0">
                <a:solidFill>
                  <a:srgbClr val="0D30DD"/>
                </a:solidFill>
                <a:latin typeface="Cambria" pitchFamily="18" charset="0"/>
              </a:rPr>
              <a:t>HÓA LÃNH THỔ TỰ NHIÊN </a:t>
            </a:r>
          </a:p>
        </p:txBody>
      </p:sp>
    </p:spTree>
    <p:extLst>
      <p:ext uri="{BB962C8B-B14F-4D97-AF65-F5344CB8AC3E}">
        <p14:creationId xmlns:p14="http://schemas.microsoft.com/office/powerpoint/2010/main" val="310529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31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3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Rounded Rectangular Callout 26"/>
          <p:cNvSpPr/>
          <p:nvPr/>
        </p:nvSpPr>
        <p:spPr>
          <a:xfrm>
            <a:off x="446490" y="2133600"/>
            <a:ext cx="8240310" cy="3415111"/>
          </a:xfrm>
          <a:prstGeom prst="wedgeRoundRectCallout">
            <a:avLst>
              <a:gd name="adj1" fmla="val 48403"/>
              <a:gd name="adj2" fmla="val 56981"/>
              <a:gd name="adj3" fmla="val 16667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solidFill>
                <a:srgbClr val="002060"/>
              </a:solidFill>
              <a:effectLst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15937" y="2129062"/>
            <a:ext cx="8077201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- Theo độ cao: </a:t>
            </a:r>
            <a:r>
              <a:rPr lang="nl-NL" sz="2800" dirty="0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chia thành 3 vòng đai: nhiệt đới gió mùa, cận nhiệt đới gió mùa trên núi, ôn đới gió mùa trên núi.</a:t>
            </a:r>
            <a:endParaRPr lang="en-US" sz="2800" dirty="0">
              <a:solidFill>
                <a:srgbClr val="002060"/>
              </a:solidFill>
              <a:latin typeface="Arial" pitchFamily="34" charset="0"/>
              <a:ea typeface="Cambria" pitchFamily="18" charset="0"/>
              <a:cs typeface="Arial" pitchFamily="34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- Theo hướng sườn: </a:t>
            </a:r>
            <a:endParaRPr lang="en-US" sz="2800" b="1" dirty="0">
              <a:solidFill>
                <a:srgbClr val="002060"/>
              </a:solidFill>
              <a:latin typeface="Arial" pitchFamily="34" charset="0"/>
              <a:ea typeface="Cambria" pitchFamily="18" charset="0"/>
              <a:cs typeface="Arial" pitchFamily="34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nl-NL" sz="2800" dirty="0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+ Ở sườn đón gió: mưa nhiều, sinh vật phát triển.</a:t>
            </a:r>
            <a:endParaRPr lang="en-US" sz="2800" dirty="0">
              <a:solidFill>
                <a:srgbClr val="002060"/>
              </a:solidFill>
              <a:latin typeface="Arial" pitchFamily="34" charset="0"/>
              <a:ea typeface="Cambria" pitchFamily="18" charset="0"/>
              <a:cs typeface="Arial" pitchFamily="34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nl-NL" sz="2800" dirty="0">
                <a:solidFill>
                  <a:srgbClr val="002060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+ Ở sườn khuất gió: mưa ít, sinh vật nghèo nàn hơn.</a:t>
            </a:r>
            <a:endParaRPr lang="en-US" sz="2800" dirty="0">
              <a:solidFill>
                <a:srgbClr val="002060"/>
              </a:solidFill>
              <a:effectLst/>
              <a:latin typeface="Arial" pitchFamily="34" charset="0"/>
              <a:ea typeface="Cambria" pitchFamily="18" charset="0"/>
              <a:cs typeface="Arial" pitchFamily="34" charset="0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Đối với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vi-VN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400" b="1" dirty="0">
                <a:solidFill>
                  <a:srgbClr val="0D30DD"/>
                </a:solidFill>
                <a:latin typeface="Cambria" pitchFamily="18" charset="0"/>
              </a:rPr>
              <a:t>ẢNH HƯỞNG CỦA ĐỊA HÌNH ĐỐI VỚI SỰ </a:t>
            </a:r>
            <a:r>
              <a:rPr lang="vi-VN" sz="2400" b="1" dirty="0" smtClean="0">
                <a:solidFill>
                  <a:srgbClr val="0D30DD"/>
                </a:solidFill>
                <a:latin typeface="Cambria" pitchFamily="18" charset="0"/>
              </a:rPr>
              <a:t>PHÂN</a:t>
            </a:r>
            <a:endParaRPr lang="en-US" sz="2400" b="1" dirty="0" smtClean="0">
              <a:solidFill>
                <a:srgbClr val="0D30DD"/>
              </a:solidFill>
              <a:latin typeface="Cambria" pitchFamily="18" charset="0"/>
            </a:endParaRPr>
          </a:p>
          <a:p>
            <a:pPr algn="just"/>
            <a:r>
              <a:rPr lang="vi-VN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vi-VN" sz="2400" b="1" dirty="0">
                <a:solidFill>
                  <a:srgbClr val="0D30DD"/>
                </a:solidFill>
                <a:latin typeface="Cambria" pitchFamily="18" charset="0"/>
              </a:rPr>
              <a:t>HÓA LÃNH THỔ TỰ NHIÊN </a:t>
            </a:r>
          </a:p>
        </p:txBody>
      </p:sp>
    </p:spTree>
    <p:extLst>
      <p:ext uri="{BB962C8B-B14F-4D97-AF65-F5344CB8AC3E}">
        <p14:creationId xmlns:p14="http://schemas.microsoft.com/office/powerpoint/2010/main" val="303970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3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1289" y="1905000"/>
            <a:ext cx="5040312" cy="1061829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chảy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TB – ĐN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cung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1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524000" y="3124200"/>
            <a:ext cx="3657601" cy="3477875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TB – ĐN: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Đà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Mã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lang="vi-VN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cung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Gâm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  <a:p>
            <a:pPr algn="just"/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ướng 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nghiêng TB- ĐN và vòng 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cung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địa 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hình ảnh hưởng đến hướng chảy sông 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ngòi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vi-VN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Đối với sông ngòi và đất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36" descr="H:\A4 quet\Untitled-4.jpg">
            <a:extLst>
              <a:ext uri="{FF2B5EF4-FFF2-40B4-BE49-F238E27FC236}">
                <a16:creationId xmlns="" xmlns:a16="http://schemas.microsoft.com/office/drawing/2014/main" id="{613DA68C-8E6D-40D9-8A21-0663B8BEE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075" y="1311233"/>
            <a:ext cx="3451925" cy="524196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ounded Rectangular Callout 34"/>
          <p:cNvSpPr/>
          <p:nvPr/>
        </p:nvSpPr>
        <p:spPr>
          <a:xfrm>
            <a:off x="5410200" y="1570576"/>
            <a:ext cx="788637" cy="180796"/>
          </a:xfrm>
          <a:prstGeom prst="wedgeRoundRectCallout">
            <a:avLst>
              <a:gd name="adj1" fmla="val 32000"/>
              <a:gd name="adj2" fmla="val 128946"/>
              <a:gd name="adj3" fmla="val 16667"/>
            </a:avLst>
          </a:prstGeom>
          <a:ln w="63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 err="1" smtClean="0">
                <a:effectLst/>
              </a:rPr>
              <a:t>Sông</a:t>
            </a:r>
            <a:r>
              <a:rPr lang="en-US" sz="1000" b="1" dirty="0" smtClean="0">
                <a:effectLst/>
              </a:rPr>
              <a:t> </a:t>
            </a:r>
            <a:r>
              <a:rPr lang="en-US" sz="1000" b="1" dirty="0" err="1" smtClean="0">
                <a:effectLst/>
              </a:rPr>
              <a:t>Hồng</a:t>
            </a:r>
            <a:endParaRPr lang="en-US" sz="1000" b="1" dirty="0">
              <a:effectLst/>
            </a:endParaRPr>
          </a:p>
        </p:txBody>
      </p:sp>
      <p:sp>
        <p:nvSpPr>
          <p:cNvPr id="38" name="Rounded Rectangular Callout 37"/>
          <p:cNvSpPr/>
          <p:nvPr/>
        </p:nvSpPr>
        <p:spPr>
          <a:xfrm>
            <a:off x="5410199" y="2209800"/>
            <a:ext cx="788637" cy="180796"/>
          </a:xfrm>
          <a:prstGeom prst="wedgeRoundRectCallout">
            <a:avLst>
              <a:gd name="adj1" fmla="val 16361"/>
              <a:gd name="adj2" fmla="val -115703"/>
              <a:gd name="adj3" fmla="val 16667"/>
            </a:avLst>
          </a:prstGeom>
          <a:ln w="63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 err="1" smtClean="0">
                <a:effectLst/>
              </a:rPr>
              <a:t>Sông</a:t>
            </a:r>
            <a:r>
              <a:rPr lang="en-US" sz="1000" b="1" dirty="0" smtClean="0">
                <a:effectLst/>
              </a:rPr>
              <a:t> </a:t>
            </a:r>
            <a:r>
              <a:rPr lang="en-US" sz="1000" b="1" dirty="0" err="1" smtClean="0">
                <a:effectLst/>
              </a:rPr>
              <a:t>Đà</a:t>
            </a:r>
            <a:endParaRPr lang="en-US" sz="1000" b="1" dirty="0">
              <a:effectLst/>
            </a:endParaRPr>
          </a:p>
        </p:txBody>
      </p:sp>
      <p:sp>
        <p:nvSpPr>
          <p:cNvPr id="39" name="Rounded Rectangular Callout 38"/>
          <p:cNvSpPr/>
          <p:nvPr/>
        </p:nvSpPr>
        <p:spPr>
          <a:xfrm>
            <a:off x="6642718" y="2510660"/>
            <a:ext cx="788637" cy="180796"/>
          </a:xfrm>
          <a:prstGeom prst="wedgeRoundRectCallout">
            <a:avLst>
              <a:gd name="adj1" fmla="val -90418"/>
              <a:gd name="adj2" fmla="val -68654"/>
              <a:gd name="adj3" fmla="val 16667"/>
            </a:avLst>
          </a:prstGeom>
          <a:ln w="63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 err="1" smtClean="0">
                <a:effectLst/>
              </a:rPr>
              <a:t>Sông</a:t>
            </a:r>
            <a:r>
              <a:rPr lang="en-US" sz="1000" b="1" dirty="0" smtClean="0">
                <a:effectLst/>
              </a:rPr>
              <a:t> </a:t>
            </a:r>
            <a:r>
              <a:rPr lang="en-US" sz="1000" b="1" dirty="0" err="1" smtClean="0">
                <a:effectLst/>
              </a:rPr>
              <a:t>Mã</a:t>
            </a:r>
            <a:endParaRPr lang="en-US" sz="1000" b="1" dirty="0">
              <a:effectLst/>
            </a:endParaRPr>
          </a:p>
        </p:txBody>
      </p:sp>
      <p:sp>
        <p:nvSpPr>
          <p:cNvPr id="40" name="Rounded Rectangular Callout 39"/>
          <p:cNvSpPr/>
          <p:nvPr/>
        </p:nvSpPr>
        <p:spPr>
          <a:xfrm>
            <a:off x="6553200" y="2895600"/>
            <a:ext cx="788637" cy="180796"/>
          </a:xfrm>
          <a:prstGeom prst="wedgeRoundRectCallout">
            <a:avLst>
              <a:gd name="adj1" fmla="val -90418"/>
              <a:gd name="adj2" fmla="val -68654"/>
              <a:gd name="adj3" fmla="val 16667"/>
            </a:avLst>
          </a:prstGeom>
          <a:ln w="63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 err="1" smtClean="0">
                <a:effectLst/>
              </a:rPr>
              <a:t>Sông</a:t>
            </a:r>
            <a:r>
              <a:rPr lang="en-US" sz="1000" b="1" dirty="0" smtClean="0">
                <a:effectLst/>
              </a:rPr>
              <a:t> </a:t>
            </a:r>
            <a:r>
              <a:rPr lang="en-US" sz="1000" b="1" dirty="0" err="1" smtClean="0">
                <a:effectLst/>
              </a:rPr>
              <a:t>Cả</a:t>
            </a:r>
            <a:endParaRPr lang="en-US" sz="1000" b="1" dirty="0">
              <a:effectLst/>
            </a:endParaRPr>
          </a:p>
        </p:txBody>
      </p:sp>
      <p:sp>
        <p:nvSpPr>
          <p:cNvPr id="41" name="Rounded Rectangular Callout 40"/>
          <p:cNvSpPr/>
          <p:nvPr/>
        </p:nvSpPr>
        <p:spPr>
          <a:xfrm>
            <a:off x="6781800" y="5638800"/>
            <a:ext cx="788637" cy="180796"/>
          </a:xfrm>
          <a:prstGeom prst="wedgeRoundRectCallout">
            <a:avLst>
              <a:gd name="adj1" fmla="val -90418"/>
              <a:gd name="adj2" fmla="val -68654"/>
              <a:gd name="adj3" fmla="val 16667"/>
            </a:avLst>
          </a:prstGeom>
          <a:ln w="63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 err="1" smtClean="0">
                <a:effectLst/>
              </a:rPr>
              <a:t>Sông</a:t>
            </a:r>
            <a:r>
              <a:rPr lang="en-US" sz="1000" b="1" dirty="0" smtClean="0">
                <a:effectLst/>
              </a:rPr>
              <a:t> </a:t>
            </a:r>
            <a:r>
              <a:rPr lang="en-US" sz="1000" b="1" dirty="0" err="1" smtClean="0">
                <a:effectLst/>
              </a:rPr>
              <a:t>Hậu</a:t>
            </a:r>
            <a:endParaRPr lang="en-US" sz="1000" b="1" dirty="0">
              <a:effectLst/>
            </a:endParaRPr>
          </a:p>
        </p:txBody>
      </p:sp>
      <p:sp>
        <p:nvSpPr>
          <p:cNvPr id="42" name="Rounded Rectangular Callout 41"/>
          <p:cNvSpPr/>
          <p:nvPr/>
        </p:nvSpPr>
        <p:spPr>
          <a:xfrm>
            <a:off x="6551951" y="1526231"/>
            <a:ext cx="788637" cy="180796"/>
          </a:xfrm>
          <a:prstGeom prst="wedgeRoundRectCallout">
            <a:avLst>
              <a:gd name="adj1" fmla="val -77113"/>
              <a:gd name="adj2" fmla="val 122044"/>
              <a:gd name="adj3" fmla="val 16667"/>
            </a:avLst>
          </a:prstGeom>
          <a:ln w="63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 err="1" smtClean="0">
                <a:effectLst/>
              </a:rPr>
              <a:t>Sông</a:t>
            </a:r>
            <a:r>
              <a:rPr lang="en-US" sz="1000" b="1" dirty="0" smtClean="0">
                <a:effectLst/>
              </a:rPr>
              <a:t> </a:t>
            </a:r>
            <a:r>
              <a:rPr lang="en-US" sz="1000" b="1" dirty="0" err="1" smtClean="0">
                <a:effectLst/>
              </a:rPr>
              <a:t>Gâm</a:t>
            </a:r>
            <a:endParaRPr lang="en-US" sz="1000" b="1" dirty="0">
              <a:effectLst/>
            </a:endParaRPr>
          </a:p>
        </p:txBody>
      </p:sp>
      <p:sp>
        <p:nvSpPr>
          <p:cNvPr id="43" name="Rounded Rectangular Callout 42"/>
          <p:cNvSpPr/>
          <p:nvPr/>
        </p:nvSpPr>
        <p:spPr>
          <a:xfrm>
            <a:off x="6695898" y="1741587"/>
            <a:ext cx="788637" cy="180796"/>
          </a:xfrm>
          <a:prstGeom prst="wedgeRoundRectCallout">
            <a:avLst>
              <a:gd name="adj1" fmla="val -77113"/>
              <a:gd name="adj2" fmla="val 122044"/>
              <a:gd name="adj3" fmla="val 16667"/>
            </a:avLst>
          </a:prstGeom>
          <a:ln w="63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 err="1" smtClean="0">
                <a:effectLst/>
              </a:rPr>
              <a:t>Sông</a:t>
            </a:r>
            <a:r>
              <a:rPr lang="en-US" sz="1000" b="1" dirty="0" smtClean="0">
                <a:effectLst/>
              </a:rPr>
              <a:t> </a:t>
            </a:r>
            <a:r>
              <a:rPr lang="en-US" sz="1000" b="1" dirty="0" err="1" smtClean="0">
                <a:effectLst/>
              </a:rPr>
              <a:t>Cầu</a:t>
            </a:r>
            <a:endParaRPr lang="en-US" sz="1000" b="1" dirty="0">
              <a:effectLst/>
            </a:endParaRPr>
          </a:p>
        </p:txBody>
      </p:sp>
      <p:sp>
        <p:nvSpPr>
          <p:cNvPr id="44" name="Rounded Rectangular Callout 43"/>
          <p:cNvSpPr/>
          <p:nvPr/>
        </p:nvSpPr>
        <p:spPr>
          <a:xfrm>
            <a:off x="6957538" y="2029098"/>
            <a:ext cx="967262" cy="199272"/>
          </a:xfrm>
          <a:prstGeom prst="wedgeRoundRectCallout">
            <a:avLst>
              <a:gd name="adj1" fmla="val -91728"/>
              <a:gd name="adj2" fmla="val -9709"/>
              <a:gd name="adj3" fmla="val 16667"/>
            </a:avLst>
          </a:prstGeom>
          <a:ln w="63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 err="1" smtClean="0">
                <a:effectLst/>
              </a:rPr>
              <a:t>Sông</a:t>
            </a:r>
            <a:r>
              <a:rPr lang="en-US" sz="1000" b="1" dirty="0" smtClean="0">
                <a:effectLst/>
              </a:rPr>
              <a:t> </a:t>
            </a:r>
            <a:r>
              <a:rPr lang="en-US" sz="1000" b="1" dirty="0" err="1" smtClean="0">
                <a:effectLst/>
              </a:rPr>
              <a:t>Thương</a:t>
            </a:r>
            <a:endParaRPr lang="en-US" sz="1000" b="1" dirty="0">
              <a:effectLst/>
            </a:endParaRP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400" b="1" dirty="0">
                <a:solidFill>
                  <a:srgbClr val="0D30DD"/>
                </a:solidFill>
                <a:latin typeface="Cambria" pitchFamily="18" charset="0"/>
              </a:rPr>
              <a:t>ẢNH HƯỞNG CỦA ĐỊA HÌNH ĐỐI VỚI SỰ </a:t>
            </a:r>
            <a:r>
              <a:rPr lang="vi-VN" sz="2400" b="1" dirty="0" smtClean="0">
                <a:solidFill>
                  <a:srgbClr val="0D30DD"/>
                </a:solidFill>
                <a:latin typeface="Cambria" pitchFamily="18" charset="0"/>
              </a:rPr>
              <a:t>PHÂN</a:t>
            </a:r>
            <a:endParaRPr lang="en-US" sz="2400" b="1" dirty="0" smtClean="0">
              <a:solidFill>
                <a:srgbClr val="0D30DD"/>
              </a:solidFill>
              <a:latin typeface="Cambria" pitchFamily="18" charset="0"/>
            </a:endParaRPr>
          </a:p>
          <a:p>
            <a:pPr algn="just"/>
            <a:r>
              <a:rPr lang="vi-VN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vi-VN" sz="2400" b="1" dirty="0">
                <a:solidFill>
                  <a:srgbClr val="0D30DD"/>
                </a:solidFill>
                <a:latin typeface="Cambria" pitchFamily="18" charset="0"/>
              </a:rPr>
              <a:t>HÓA LÃNH THỔ TỰ NHIÊN </a:t>
            </a:r>
          </a:p>
        </p:txBody>
      </p:sp>
    </p:spTree>
    <p:extLst>
      <p:ext uri="{BB962C8B-B14F-4D97-AF65-F5344CB8AC3E}">
        <p14:creationId xmlns:p14="http://schemas.microsoft.com/office/powerpoint/2010/main" val="214051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5810</TotalTime>
  <Words>2342</Words>
  <Application>Microsoft Office PowerPoint</Application>
  <PresentationFormat>On-screen Show (4:3)</PresentationFormat>
  <Paragraphs>225</Paragraphs>
  <Slides>25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ẢNH HƯỞNG CỦA ĐỊA HÌNH ĐỐI VỚI SỰ PHÂN HÓA TỰ NHIÊN VÀ KHAI THÁC KINH TẾ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THỜI TIẾT, KHÍ HẬU</dc:title>
  <dc:creator>ASUSS</dc:creator>
  <cp:lastModifiedBy>Admin</cp:lastModifiedBy>
  <cp:revision>418</cp:revision>
  <dcterms:created xsi:type="dcterms:W3CDTF">2016-02-15T14:28:12Z</dcterms:created>
  <dcterms:modified xsi:type="dcterms:W3CDTF">2023-10-22T08:22:46Z</dcterms:modified>
</cp:coreProperties>
</file>