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9"/>
  </p:notesMasterIdLst>
  <p:sldIdLst>
    <p:sldId id="257" r:id="rId2"/>
    <p:sldId id="306" r:id="rId3"/>
    <p:sldId id="258" r:id="rId4"/>
    <p:sldId id="263" r:id="rId5"/>
    <p:sldId id="289" r:id="rId6"/>
    <p:sldId id="307" r:id="rId7"/>
    <p:sldId id="290" r:id="rId8"/>
    <p:sldId id="291" r:id="rId9"/>
    <p:sldId id="292" r:id="rId10"/>
    <p:sldId id="293" r:id="rId11"/>
    <p:sldId id="294" r:id="rId12"/>
    <p:sldId id="308" r:id="rId13"/>
    <p:sldId id="309" r:id="rId14"/>
    <p:sldId id="310" r:id="rId15"/>
    <p:sldId id="30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745" autoAdjust="0"/>
  </p:normalViewPr>
  <p:slideViewPr>
    <p:cSldViewPr snapToGrid="0">
      <p:cViewPr varScale="1">
        <p:scale>
          <a:sx n="61" d="100"/>
          <a:sy n="61" d="100"/>
        </p:scale>
        <p:origin x="109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19BF97-CCE8-4556-AECF-D3B0ACA3D1B9}" type="slidenum">
              <a:rPr lang="en-US" smtClean="0"/>
              <a:t>13</a:t>
            </a:fld>
            <a:endParaRPr lang="en-US"/>
          </a:p>
        </p:txBody>
      </p:sp>
    </p:spTree>
    <p:extLst>
      <p:ext uri="{BB962C8B-B14F-4D97-AF65-F5344CB8AC3E}">
        <p14:creationId xmlns:p14="http://schemas.microsoft.com/office/powerpoint/2010/main" val="98658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t>5/8/2023</a:t>
            </a:fld>
            <a:endParaRPr lang="en-US"/>
          </a:p>
        </p:txBody>
      </p:sp>
      <p:sp>
        <p:nvSpPr>
          <p:cNvPr id="5" name="Footer Placeholder 4">
            <a:extLst>
              <a:ext uri="{FF2B5EF4-FFF2-40B4-BE49-F238E27FC236}">
                <a16:creationId xmlns=""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t>5/8/2023</a:t>
            </a:fld>
            <a:endParaRPr lang="en-US"/>
          </a:p>
        </p:txBody>
      </p:sp>
      <p:sp>
        <p:nvSpPr>
          <p:cNvPr id="5" name="Footer Placeholder 4">
            <a:extLst>
              <a:ext uri="{FF2B5EF4-FFF2-40B4-BE49-F238E27FC236}">
                <a16:creationId xmlns=""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t>5/8/2023</a:t>
            </a:fld>
            <a:endParaRPr lang="en-US"/>
          </a:p>
        </p:txBody>
      </p:sp>
      <p:sp>
        <p:nvSpPr>
          <p:cNvPr id="5" name="Footer Placeholder 4">
            <a:extLst>
              <a:ext uri="{FF2B5EF4-FFF2-40B4-BE49-F238E27FC236}">
                <a16:creationId xmlns=""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t>5/8/2023</a:t>
            </a:fld>
            <a:endParaRPr lang="en-US"/>
          </a:p>
        </p:txBody>
      </p:sp>
      <p:sp>
        <p:nvSpPr>
          <p:cNvPr id="5" name="Footer Placeholder 4">
            <a:extLst>
              <a:ext uri="{FF2B5EF4-FFF2-40B4-BE49-F238E27FC236}">
                <a16:creationId xmlns=""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t>5/8/2023</a:t>
            </a:fld>
            <a:endParaRPr lang="en-US"/>
          </a:p>
        </p:txBody>
      </p:sp>
      <p:sp>
        <p:nvSpPr>
          <p:cNvPr id="5" name="Footer Placeholder 4">
            <a:extLst>
              <a:ext uri="{FF2B5EF4-FFF2-40B4-BE49-F238E27FC236}">
                <a16:creationId xmlns=""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t>5/8/2023</a:t>
            </a:fld>
            <a:endParaRPr lang="en-US"/>
          </a:p>
        </p:txBody>
      </p:sp>
      <p:sp>
        <p:nvSpPr>
          <p:cNvPr id="6" name="Footer Placeholder 5">
            <a:extLst>
              <a:ext uri="{FF2B5EF4-FFF2-40B4-BE49-F238E27FC236}">
                <a16:creationId xmlns=""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t>5/8/2023</a:t>
            </a:fld>
            <a:endParaRPr lang="en-US"/>
          </a:p>
        </p:txBody>
      </p:sp>
      <p:sp>
        <p:nvSpPr>
          <p:cNvPr id="8" name="Footer Placeholder 7">
            <a:extLst>
              <a:ext uri="{FF2B5EF4-FFF2-40B4-BE49-F238E27FC236}">
                <a16:creationId xmlns=""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t>5/8/2023</a:t>
            </a:fld>
            <a:endParaRPr lang="en-US"/>
          </a:p>
        </p:txBody>
      </p:sp>
      <p:sp>
        <p:nvSpPr>
          <p:cNvPr id="4" name="Footer Placeholder 3">
            <a:extLst>
              <a:ext uri="{FF2B5EF4-FFF2-40B4-BE49-F238E27FC236}">
                <a16:creationId xmlns=""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t>5/8/2023</a:t>
            </a:fld>
            <a:endParaRPr lang="en-US"/>
          </a:p>
        </p:txBody>
      </p:sp>
      <p:sp>
        <p:nvSpPr>
          <p:cNvPr id="3" name="Footer Placeholder 2">
            <a:extLst>
              <a:ext uri="{FF2B5EF4-FFF2-40B4-BE49-F238E27FC236}">
                <a16:creationId xmlns=""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t>5/8/2023</a:t>
            </a:fld>
            <a:endParaRPr lang="en-US"/>
          </a:p>
        </p:txBody>
      </p:sp>
      <p:sp>
        <p:nvSpPr>
          <p:cNvPr id="6" name="Footer Placeholder 5">
            <a:extLst>
              <a:ext uri="{FF2B5EF4-FFF2-40B4-BE49-F238E27FC236}">
                <a16:creationId xmlns=""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t>5/8/2023</a:t>
            </a:fld>
            <a:endParaRPr lang="en-US"/>
          </a:p>
        </p:txBody>
      </p:sp>
      <p:sp>
        <p:nvSpPr>
          <p:cNvPr id="6" name="Footer Placeholder 5">
            <a:extLst>
              <a:ext uri="{FF2B5EF4-FFF2-40B4-BE49-F238E27FC236}">
                <a16:creationId xmlns=""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t>5/8/2023</a:t>
            </a:fld>
            <a:endParaRPr lang="en-US"/>
          </a:p>
        </p:txBody>
      </p:sp>
      <p:sp>
        <p:nvSpPr>
          <p:cNvPr id="5" name="Footer Placeholder 4">
            <a:extLst>
              <a:ext uri="{FF2B5EF4-FFF2-40B4-BE49-F238E27FC236}">
                <a16:creationId xmlns=""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EBC02AF-CABF-0F55-2375-E489315D6A9D}"/>
              </a:ext>
            </a:extLst>
          </p:cNvPr>
          <p:cNvSpPr>
            <a:spLocks noGrp="1"/>
          </p:cNvSpPr>
          <p:nvPr>
            <p:ph type="title"/>
          </p:nvPr>
        </p:nvSpPr>
        <p:spPr/>
        <p:txBody>
          <a:bodyPr/>
          <a:lstStyle/>
          <a:p>
            <a:endParaRPr lang="en-US"/>
          </a:p>
        </p:txBody>
      </p:sp>
      <p:pic>
        <p:nvPicPr>
          <p:cNvPr id="3" name="Picture 2">
            <a:extLst>
              <a:ext uri="{FF2B5EF4-FFF2-40B4-BE49-F238E27FC236}">
                <a16:creationId xmlns="" xmlns:a16="http://schemas.microsoft.com/office/drawing/2014/main" id="{DF844168-C690-59E0-8C06-00E257FE7CD4}"/>
              </a:ext>
            </a:extLst>
          </p:cNvPr>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718255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D6B201-4078-43CA-2C0D-025A1D1D5985}"/>
              </a:ext>
            </a:extLst>
          </p:cNvPr>
          <p:cNvSpPr>
            <a:spLocks noGrp="1"/>
          </p:cNvSpPr>
          <p:nvPr>
            <p:ph type="title"/>
          </p:nvPr>
        </p:nvSpPr>
        <p:spPr>
          <a:xfrm>
            <a:off x="-10630" y="0"/>
            <a:ext cx="12192000" cy="1325563"/>
          </a:xfrm>
          <a:solidFill>
            <a:schemeClr val="accent5"/>
          </a:solidFill>
        </p:spPr>
        <p:txBody>
          <a:bodyPr/>
          <a:lstStyle/>
          <a:p>
            <a:pPr algn="ctr"/>
            <a:r>
              <a:rPr lang="en-US" dirty="0">
                <a:latin typeface="Arial" panose="020B0604020202020204" pitchFamily="34" charset="0"/>
                <a:cs typeface="Arial" panose="020B0604020202020204" pitchFamily="34" charset="0"/>
              </a:rPr>
              <a:t>BƯỚC 4: PHÂN TÍCH KẾT QUẢ </a:t>
            </a:r>
          </a:p>
        </p:txBody>
      </p:sp>
      <p:sp>
        <p:nvSpPr>
          <p:cNvPr id="6" name="TextBox 5">
            <a:extLst>
              <a:ext uri="{FF2B5EF4-FFF2-40B4-BE49-F238E27FC236}">
                <a16:creationId xmlns="" xmlns:a16="http://schemas.microsoft.com/office/drawing/2014/main" id="{72607E9F-A80F-52E1-FF82-7040606FDCE2}"/>
              </a:ext>
            </a:extLst>
          </p:cNvPr>
          <p:cNvSpPr txBox="1"/>
          <p:nvPr/>
        </p:nvSpPr>
        <p:spPr>
          <a:xfrm>
            <a:off x="520994" y="1894807"/>
            <a:ext cx="5677788" cy="2633541"/>
          </a:xfrm>
          <a:prstGeom prst="rect">
            <a:avLst/>
          </a:prstGeom>
          <a:noFill/>
        </p:spPr>
        <p:txBody>
          <a:bodyPr wrap="square">
            <a:spAutoFit/>
          </a:bodyPr>
          <a:lstStyle/>
          <a:p>
            <a:pPr algn="just">
              <a:lnSpc>
                <a:spcPct val="130000"/>
              </a:lnSpc>
              <a:spcAft>
                <a:spcPts val="1000"/>
              </a:spcAft>
            </a:pPr>
            <a:r>
              <a:rPr lang="en-US" sz="2800" dirty="0" err="1">
                <a:effectLst/>
                <a:latin typeface="Arial" panose="020B0604020202020204" pitchFamily="34" charset="0"/>
                <a:ea typeface="Calibri" panose="020F0502020204030204" pitchFamily="34" charset="0"/>
                <a:cs typeface="Arial" panose="020B0604020202020204" pitchFamily="34" charset="0"/>
              </a:rPr>
              <a:t>Thực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hiện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các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phép</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tính</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cần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thiết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lập</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bảng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xây</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dựng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biểu</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đồ</a:t>
            </a:r>
            <a:r>
              <a:rPr lang="en-US" sz="2800" dirty="0">
                <a:effectLst/>
                <a:latin typeface="Arial" panose="020B0604020202020204" pitchFamily="34" charset="0"/>
                <a:ea typeface="Calibri" panose="020F0502020204030204" pitchFamily="34" charset="0"/>
                <a:cs typeface="Arial" panose="020B0604020202020204" pitchFamily="34" charset="0"/>
              </a:rPr>
              <a:t>,…</a:t>
            </a:r>
          </a:p>
          <a:p>
            <a:r>
              <a:rPr lang="en-US" sz="2800" dirty="0" err="1">
                <a:effectLst/>
                <a:latin typeface="Arial" panose="020B0604020202020204" pitchFamily="34" charset="0"/>
                <a:ea typeface="Calibri" panose="020F0502020204030204" pitchFamily="34" charset="0"/>
                <a:cs typeface="Arial" panose="020B0604020202020204" pitchFamily="34" charset="0"/>
              </a:rPr>
              <a:t>Từ</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việc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phân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tích</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kết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quả</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rút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ra</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kết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luận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giả</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thuyết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được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chấp</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nhận</a:t>
            </a:r>
            <a:r>
              <a:rPr lang="en-US" sz="2800" dirty="0">
                <a:effectLst/>
                <a:latin typeface="Arial" panose="020B0604020202020204" pitchFamily="34" charset="0"/>
                <a:ea typeface="Calibri" panose="020F0502020204030204" pitchFamily="34" charset="0"/>
                <a:cs typeface="Arial" panose="020B0604020202020204" pitchFamily="34" charset="0"/>
              </a:rPr>
              <a:t> hay </a:t>
            </a:r>
            <a:r>
              <a:rPr lang="en-US" sz="2800" dirty="0" err="1">
                <a:effectLst/>
                <a:latin typeface="Arial" panose="020B0604020202020204" pitchFamily="34" charset="0"/>
                <a:ea typeface="Calibri" panose="020F0502020204030204" pitchFamily="34" charset="0"/>
                <a:cs typeface="Arial" panose="020B0604020202020204" pitchFamily="34" charset="0"/>
              </a:rPr>
              <a:t>bị</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bác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bỏ</a:t>
            </a:r>
            <a:r>
              <a:rPr lang="en-US" sz="1800" dirty="0">
                <a:effectLst/>
                <a:latin typeface="Times New Roman" panose="02020603050405020304" pitchFamily="18" charset="0"/>
                <a:ea typeface="Calibri" panose="020F0502020204030204" pitchFamily="34" charset="0"/>
              </a:rPr>
              <a:t>.</a:t>
            </a:r>
            <a:endParaRPr lang="en-US" dirty="0"/>
          </a:p>
        </p:txBody>
      </p:sp>
      <p:pic>
        <p:nvPicPr>
          <p:cNvPr id="8" name="Picture 7">
            <a:extLst>
              <a:ext uri="{FF2B5EF4-FFF2-40B4-BE49-F238E27FC236}">
                <a16:creationId xmlns="" xmlns:a16="http://schemas.microsoft.com/office/drawing/2014/main" id="{7259B4C7-4A98-4B3A-51BE-34FDE36F66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9007" y="1763885"/>
            <a:ext cx="4839119" cy="3330229"/>
          </a:xfrm>
          <a:prstGeom prst="rect">
            <a:avLst/>
          </a:prstGeom>
        </p:spPr>
      </p:pic>
    </p:spTree>
    <p:extLst>
      <p:ext uri="{BB962C8B-B14F-4D97-AF65-F5344CB8AC3E}">
        <p14:creationId xmlns:p14="http://schemas.microsoft.com/office/powerpoint/2010/main" val="184003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D6B201-4078-43CA-2C0D-025A1D1D5985}"/>
              </a:ext>
            </a:extLst>
          </p:cNvPr>
          <p:cNvSpPr>
            <a:spLocks noGrp="1"/>
          </p:cNvSpPr>
          <p:nvPr>
            <p:ph type="title"/>
          </p:nvPr>
        </p:nvSpPr>
        <p:spPr>
          <a:xfrm>
            <a:off x="-10630" y="0"/>
            <a:ext cx="12192000" cy="1325563"/>
          </a:xfrm>
          <a:solidFill>
            <a:schemeClr val="accent5"/>
          </a:solidFill>
        </p:spPr>
        <p:txBody>
          <a:bodyPr/>
          <a:lstStyle/>
          <a:p>
            <a:pPr algn="ctr"/>
            <a:r>
              <a:rPr lang="en-US" dirty="0">
                <a:latin typeface="Arial" panose="020B0604020202020204" pitchFamily="34" charset="0"/>
                <a:cs typeface="Arial" panose="020B0604020202020204" pitchFamily="34" charset="0"/>
              </a:rPr>
              <a:t>BƯỚC 5: VIẾT, TRÌNH BÀY BÁO CÁO </a:t>
            </a:r>
          </a:p>
        </p:txBody>
      </p:sp>
      <p:sp>
        <p:nvSpPr>
          <p:cNvPr id="7" name="TextBox 6">
            <a:extLst>
              <a:ext uri="{FF2B5EF4-FFF2-40B4-BE49-F238E27FC236}">
                <a16:creationId xmlns="" xmlns:a16="http://schemas.microsoft.com/office/drawing/2014/main" id="{757C7AC7-C624-2C6A-1FA6-4A49040123F5}"/>
              </a:ext>
            </a:extLst>
          </p:cNvPr>
          <p:cNvSpPr txBox="1"/>
          <p:nvPr/>
        </p:nvSpPr>
        <p:spPr>
          <a:xfrm>
            <a:off x="563527" y="1476711"/>
            <a:ext cx="11617843" cy="4898777"/>
          </a:xfrm>
          <a:prstGeom prst="rect">
            <a:avLst/>
          </a:prstGeom>
          <a:noFill/>
        </p:spPr>
        <p:txBody>
          <a:bodyPr wrap="square">
            <a:spAutoFit/>
          </a:bodyPr>
          <a:lstStyle/>
          <a:p>
            <a:pPr algn="just">
              <a:lnSpc>
                <a:spcPct val="130000"/>
              </a:lnSpc>
              <a:spcAft>
                <a:spcPts val="1000"/>
              </a:spcAft>
            </a:pPr>
            <a:r>
              <a:rPr lang="en-US" sz="2000" dirty="0" err="1">
                <a:effectLst/>
                <a:latin typeface="Arial" panose="020B0604020202020204" pitchFamily="34" charset="0"/>
                <a:ea typeface="Calibri" panose="020F0502020204030204" pitchFamily="34" charset="0"/>
                <a:cs typeface="Arial" panose="020B0604020202020204" pitchFamily="34" charset="0"/>
              </a:rPr>
              <a:t>Sử</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dụng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ngôn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ngữ</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vẽ</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sơ</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đồ</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biểu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bảng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để</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biểu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đạt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quá</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kết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quả</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tìm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hiểu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tự</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nhiên</a:t>
            </a:r>
            <a:r>
              <a:rPr lang="en-US" sz="2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30000"/>
              </a:lnSpc>
              <a:spcAft>
                <a:spcPts val="1000"/>
              </a:spcAft>
            </a:pPr>
            <a:r>
              <a:rPr lang="en-US" sz="2000" dirty="0" err="1">
                <a:effectLst/>
                <a:latin typeface="Arial" panose="020B0604020202020204" pitchFamily="34" charset="0"/>
                <a:ea typeface="Calibri" panose="020F0502020204030204" pitchFamily="34" charset="0"/>
                <a:cs typeface="Arial" panose="020B0604020202020204" pitchFamily="34" charset="0"/>
              </a:rPr>
              <a:t>Một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báo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cáo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kết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quả</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tìm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hiểu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tự</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nhiên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gồm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các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nội</a:t>
            </a:r>
            <a:r>
              <a:rPr lang="en-US" sz="2000" dirty="0">
                <a:effectLst/>
                <a:latin typeface="Arial" panose="020B0604020202020204" pitchFamily="34" charset="0"/>
                <a:ea typeface="Calibri" panose="020F0502020204030204" pitchFamily="34" charset="0"/>
                <a:cs typeface="Arial" panose="020B0604020202020204" pitchFamily="34" charset="0"/>
              </a:rPr>
              <a:t> dung </a:t>
            </a:r>
            <a:r>
              <a:rPr lang="en-US" sz="2000" dirty="0" err="1">
                <a:effectLst/>
                <a:latin typeface="Arial" panose="020B0604020202020204" pitchFamily="34" charset="0"/>
                <a:ea typeface="Calibri" panose="020F0502020204030204" pitchFamily="34" charset="0"/>
                <a:cs typeface="Arial" panose="020B0604020202020204" pitchFamily="34" charset="0"/>
              </a:rPr>
              <a:t>chính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như</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sau</a:t>
            </a:r>
            <a:r>
              <a:rPr lang="en-US" sz="2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30000"/>
              </a:lnSpc>
              <a:spcAft>
                <a:spcPts val="1000"/>
              </a:spcAft>
            </a:pP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Tên</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báo</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cáo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Thể</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được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nội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cốt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lõi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vấn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đề</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tìm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hiểu</a:t>
            </a:r>
            <a:r>
              <a:rPr lang="en-US" sz="2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30000"/>
              </a:lnSpc>
              <a:spcAft>
                <a:spcPts val="1000"/>
              </a:spcAft>
            </a:pP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Tên</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người</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thực</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hiện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Nêu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được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tên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người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hoặc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nhóm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người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thực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hiện</a:t>
            </a:r>
            <a:r>
              <a:rPr lang="en-US" sz="2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30000"/>
              </a:lnSpc>
              <a:spcAft>
                <a:spcPts val="1000"/>
              </a:spcAft>
            </a:pP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Mục</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đích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Nêu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được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mục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đích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hoạt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động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tìm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hiểu</a:t>
            </a:r>
            <a:r>
              <a:rPr lang="en-US" sz="2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30000"/>
              </a:lnSpc>
              <a:spcAft>
                <a:spcPts val="1000"/>
              </a:spcAft>
            </a:pP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Mẫu</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vật</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dụng</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cụ</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và</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phương</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pháp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Mô</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tả</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được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đầy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đủ</a:t>
            </a:r>
            <a:r>
              <a:rPr lang="en-US" sz="2000" dirty="0">
                <a:effectLst/>
                <a:latin typeface="Arial" panose="020B0604020202020204" pitchFamily="34" charset="0"/>
                <a:ea typeface="Calibri" panose="020F0502020204030204" pitchFamily="34" charset="0"/>
                <a:cs typeface="Arial" panose="020B0604020202020204" pitchFamily="34" charset="0"/>
              </a:rPr>
              <a:t>, chi </a:t>
            </a:r>
            <a:r>
              <a:rPr lang="en-US" sz="2000" dirty="0" err="1">
                <a:effectLst/>
                <a:latin typeface="Arial" panose="020B0604020202020204" pitchFamily="34" charset="0"/>
                <a:ea typeface="Calibri" panose="020F0502020204030204" pitchFamily="34" charset="0"/>
                <a:cs typeface="Arial" panose="020B0604020202020204" pitchFamily="34" charset="0"/>
              </a:rPr>
              <a:t>tiết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về</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pháp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thiết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bị</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vật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liệu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đã</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dùng</a:t>
            </a:r>
            <a:r>
              <a:rPr lang="en-US" sz="2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30000"/>
              </a:lnSpc>
              <a:spcAft>
                <a:spcPts val="1000"/>
              </a:spcAft>
            </a:pP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Kết</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quả</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và</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thảo</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luận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Thể</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được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quá</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kết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quả</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tìm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hiểu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bằng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chữ</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viết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vẽ</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sơ</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đồ</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biểu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bằng</a:t>
            </a:r>
            <a:r>
              <a:rPr lang="en-US" sz="2000" dirty="0">
                <a:effectLst/>
                <a:latin typeface="Arial" panose="020B0604020202020204" pitchFamily="34" charset="0"/>
                <a:ea typeface="Calibri" panose="020F0502020204030204" pitchFamily="34" charset="0"/>
                <a:cs typeface="Arial" panose="020B0604020202020204" pitchFamily="34" charset="0"/>
              </a:rPr>
              <a:t>,…</a:t>
            </a:r>
            <a:r>
              <a:rPr lang="en-US" sz="2000" dirty="0" err="1">
                <a:effectLst/>
                <a:latin typeface="Arial" panose="020B0604020202020204" pitchFamily="34" charset="0"/>
                <a:ea typeface="Calibri" panose="020F0502020204030204" pitchFamily="34" charset="0"/>
                <a:cs typeface="Arial" panose="020B0604020202020204" pitchFamily="34" charset="0"/>
              </a:rPr>
              <a:t>giải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thích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được</a:t>
            </a:r>
            <a:r>
              <a:rPr lang="en-US" sz="2000" dirty="0">
                <a:effectLst/>
                <a:latin typeface="Arial" panose="020B0604020202020204" pitchFamily="34" charset="0"/>
                <a:ea typeface="Calibri" panose="020F0502020204030204" pitchFamily="34" charset="0"/>
                <a:cs typeface="Arial" panose="020B0604020202020204" pitchFamily="34" charset="0"/>
              </a:rPr>
              <a:t> ý </a:t>
            </a:r>
            <a:r>
              <a:rPr lang="en-US" sz="2000" dirty="0" err="1">
                <a:effectLst/>
                <a:latin typeface="Arial" panose="020B0604020202020204" pitchFamily="34" charset="0"/>
                <a:ea typeface="Calibri" panose="020F0502020204030204" pitchFamily="34" charset="0"/>
                <a:cs typeface="Arial" panose="020B0604020202020204" pitchFamily="34" charset="0"/>
              </a:rPr>
              <a:t>nghĩa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kết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quả</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gợi</a:t>
            </a:r>
            <a:r>
              <a:rPr lang="en-US" sz="2000" dirty="0">
                <a:effectLst/>
                <a:latin typeface="Arial" panose="020B0604020202020204" pitchFamily="34" charset="0"/>
                <a:ea typeface="Calibri" panose="020F0502020204030204" pitchFamily="34" charset="0"/>
                <a:cs typeface="Arial" panose="020B0604020202020204" pitchFamily="34" charset="0"/>
              </a:rPr>
              <a:t> ý </a:t>
            </a:r>
            <a:r>
              <a:rPr lang="en-US" sz="2000" dirty="0" err="1">
                <a:effectLst/>
                <a:latin typeface="Arial" panose="020B0604020202020204" pitchFamily="34" charset="0"/>
                <a:ea typeface="Calibri" panose="020F0502020204030204" pitchFamily="34" charset="0"/>
                <a:cs typeface="Arial" panose="020B0604020202020204" pitchFamily="34" charset="0"/>
              </a:rPr>
              <a:t>cho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các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vấn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đề</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cần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tìm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hiểu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tiếp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theo.</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Kết</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luận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Phát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biểu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được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các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kết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luận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quan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trọng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nhất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phù</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hợp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với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nội</a:t>
            </a:r>
            <a:r>
              <a:rPr lang="en-US" sz="2000" dirty="0">
                <a:effectLst/>
                <a:latin typeface="Arial" panose="020B0604020202020204" pitchFamily="34" charset="0"/>
                <a:ea typeface="Calibri" panose="020F0502020204030204" pitchFamily="34" charset="0"/>
                <a:cs typeface="Arial" panose="020B0604020202020204" pitchFamily="34" charset="0"/>
              </a:rPr>
              <a:t> dung </a:t>
            </a:r>
            <a:r>
              <a:rPr lang="en-US" sz="2000" dirty="0" err="1">
                <a:effectLst/>
                <a:latin typeface="Arial" panose="020B0604020202020204" pitchFamily="34" charset="0"/>
                <a:ea typeface="Calibri" panose="020F0502020204030204" pitchFamily="34" charset="0"/>
                <a:cs typeface="Arial" panose="020B0604020202020204" pitchFamily="34" charset="0"/>
              </a:rPr>
              <a:t>tìm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hiểu</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654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0826" y="590132"/>
            <a:ext cx="10195035" cy="2062103"/>
          </a:xfrm>
          <a:prstGeom prst="rect">
            <a:avLst/>
          </a:prstGeom>
        </p:spPr>
        <p:txBody>
          <a:bodyPr wrap="square">
            <a:spAutoFit/>
          </a:bodyPr>
          <a:lstStyle/>
          <a:p>
            <a:r>
              <a:rPr lang="en-US" sz="3200" b="1"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Nhiệm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vụ</a:t>
            </a:r>
            <a:r>
              <a:rPr lang="en-US" sz="3200" b="1" dirty="0">
                <a:solidFill>
                  <a:srgbClr val="FF0000"/>
                </a:solidFill>
                <a:latin typeface="Times New Roman" pitchFamily="18" charset="0"/>
                <a:cs typeface="Times New Roman" pitchFamily="18" charset="0"/>
              </a:rPr>
              <a:t> 2: GV </a:t>
            </a:r>
            <a:r>
              <a:rPr lang="en-US" sz="3200" b="1" dirty="0" err="1">
                <a:solidFill>
                  <a:srgbClr val="FF0000"/>
                </a:solidFill>
                <a:latin typeface="Times New Roman" pitchFamily="18" charset="0"/>
                <a:cs typeface="Times New Roman" pitchFamily="18" charset="0"/>
              </a:rPr>
              <a:t>yêu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cầu</a:t>
            </a:r>
            <a:r>
              <a:rPr lang="en-US" sz="3200" b="1" dirty="0">
                <a:solidFill>
                  <a:srgbClr val="FF0000"/>
                </a:solidFill>
                <a:latin typeface="Times New Roman" pitchFamily="18" charset="0"/>
                <a:cs typeface="Times New Roman" pitchFamily="18" charset="0"/>
              </a:rPr>
              <a:t> HS </a:t>
            </a:r>
            <a:r>
              <a:rPr lang="en-US" sz="3200" b="1" dirty="0" err="1">
                <a:solidFill>
                  <a:srgbClr val="FF0000"/>
                </a:solidFill>
                <a:latin typeface="Times New Roman" pitchFamily="18" charset="0"/>
                <a:cs typeface="Times New Roman" pitchFamily="18" charset="0"/>
              </a:rPr>
              <a:t>hoạt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nhóm</a:t>
            </a:r>
            <a:r>
              <a:rPr lang="en-US" sz="3200" b="1" dirty="0">
                <a:solidFill>
                  <a:srgbClr val="FF0000"/>
                </a:solidFill>
                <a:latin typeface="Times New Roman" pitchFamily="18" charset="0"/>
                <a:cs typeface="Times New Roman" pitchFamily="18" charset="0"/>
              </a:rPr>
              <a:t> 4 (</a:t>
            </a:r>
            <a:r>
              <a:rPr lang="en-US" sz="3200" b="1" dirty="0" smtClean="0">
                <a:solidFill>
                  <a:srgbClr val="FF0000"/>
                </a:solidFill>
                <a:latin typeface="Times New Roman" pitchFamily="18" charset="0"/>
                <a:cs typeface="Times New Roman" pitchFamily="18" charset="0"/>
              </a:rPr>
              <a:t>5 - 7 p) </a:t>
            </a:r>
            <a:r>
              <a:rPr lang="en-US" sz="3200" dirty="0" err="1">
                <a:latin typeface="Times New Roman" pitchFamily="18" charset="0"/>
                <a:cs typeface="Times New Roman" pitchFamily="18" charset="0"/>
              </a:rPr>
              <a:t>dựa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Bước</a:t>
            </a:r>
            <a:r>
              <a:rPr lang="en-US" sz="3200" dirty="0">
                <a:latin typeface="Times New Roman" pitchFamily="18" charset="0"/>
                <a:cs typeface="Times New Roman" pitchFamily="18" charset="0"/>
              </a:rPr>
              <a:t> 5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vừa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 1 tr.6: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tìm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mầm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bày</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1782634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14166256"/>
              </p:ext>
            </p:extLst>
          </p:nvPr>
        </p:nvGraphicFramePr>
        <p:xfrm>
          <a:off x="1295029" y="835573"/>
          <a:ext cx="9914254" cy="5675386"/>
        </p:xfrm>
        <a:graphic>
          <a:graphicData uri="http://schemas.openxmlformats.org/drawingml/2006/table">
            <a:tbl>
              <a:tblPr firstRow="1" firstCol="1" bandRow="1">
                <a:tableStyleId>{5DA37D80-6434-44D0-A028-1B22A696006F}</a:tableStyleId>
              </a:tblPr>
              <a:tblGrid>
                <a:gridCol w="843745"/>
                <a:gridCol w="2488889"/>
                <a:gridCol w="4831134"/>
                <a:gridCol w="1750486"/>
              </a:tblGrid>
              <a:tr h="309419">
                <a:tc>
                  <a:txBody>
                    <a:bodyPr/>
                    <a:lstStyle/>
                    <a:p>
                      <a:pPr algn="ctr">
                        <a:lnSpc>
                          <a:spcPct val="130000"/>
                        </a:lnSpc>
                        <a:spcAft>
                          <a:spcPts val="0"/>
                        </a:spcAft>
                      </a:pPr>
                      <a:r>
                        <a:rPr lang="nl-NL" sz="1800" b="1" dirty="0">
                          <a:effectLst/>
                          <a:latin typeface="Times New Roman" pitchFamily="18" charset="0"/>
                          <a:cs typeface="Times New Roman" pitchFamily="18" charset="0"/>
                        </a:rPr>
                        <a:t>STT</a:t>
                      </a:r>
                      <a:endParaRPr lang="en-US" sz="1800" b="1" dirty="0">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nl-NL" sz="1800" b="1">
                          <a:effectLst/>
                          <a:latin typeface="Times New Roman" pitchFamily="18" charset="0"/>
                          <a:cs typeface="Times New Roman" pitchFamily="18" charset="0"/>
                        </a:rPr>
                        <a:t>Nội dung</a:t>
                      </a:r>
                      <a:endParaRPr lang="en-US" sz="1800" b="1">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nl-NL" sz="1800" b="1">
                          <a:effectLst/>
                          <a:latin typeface="Times New Roman" pitchFamily="18" charset="0"/>
                          <a:cs typeface="Times New Roman" pitchFamily="18" charset="0"/>
                        </a:rPr>
                        <a:t>Yêu cầu</a:t>
                      </a:r>
                      <a:endParaRPr lang="en-US" sz="1800" b="1">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nl-NL" sz="1800" b="1">
                          <a:effectLst/>
                          <a:latin typeface="Times New Roman" pitchFamily="18" charset="0"/>
                          <a:cs typeface="Times New Roman" pitchFamily="18" charset="0"/>
                        </a:rPr>
                        <a:t>Điểm</a:t>
                      </a:r>
                      <a:endParaRPr lang="en-US" sz="1800" b="1">
                        <a:effectLst/>
                        <a:latin typeface="Times New Roman" pitchFamily="18" charset="0"/>
                        <a:ea typeface="Calibri"/>
                        <a:cs typeface="Times New Roman" pitchFamily="18" charset="0"/>
                      </a:endParaRPr>
                    </a:p>
                  </a:txBody>
                  <a:tcPr marL="63287" marR="63287" marT="0" marB="0" anchor="ctr"/>
                </a:tc>
              </a:tr>
              <a:tr h="309419">
                <a:tc>
                  <a:txBody>
                    <a:bodyPr/>
                    <a:lstStyle/>
                    <a:p>
                      <a:pPr algn="ctr">
                        <a:lnSpc>
                          <a:spcPct val="130000"/>
                        </a:lnSpc>
                        <a:spcAft>
                          <a:spcPts val="0"/>
                        </a:spcAft>
                      </a:pPr>
                      <a:r>
                        <a:rPr lang="nl-NL" sz="1800" b="1" dirty="0">
                          <a:effectLst/>
                          <a:latin typeface="Times New Roman" pitchFamily="18" charset="0"/>
                          <a:cs typeface="Times New Roman" pitchFamily="18" charset="0"/>
                        </a:rPr>
                        <a:t>1</a:t>
                      </a:r>
                      <a:endParaRPr lang="en-US" sz="1800" b="1" dirty="0">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nl-NL" sz="1800" b="1" dirty="0" smtClean="0">
                          <a:effectLst/>
                          <a:latin typeface="Times New Roman" pitchFamily="18" charset="0"/>
                          <a:cs typeface="Times New Roman" pitchFamily="18" charset="0"/>
                        </a:rPr>
                        <a:t>Mẫu báo cáo</a:t>
                      </a:r>
                      <a:endParaRPr lang="en-US" sz="1800" b="1" dirty="0">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nl-NL" sz="1800" b="0" dirty="0" smtClean="0">
                          <a:effectLst/>
                          <a:latin typeface="Times New Roman" pitchFamily="18" charset="0"/>
                          <a:cs typeface="Times New Roman" pitchFamily="18" charset="0"/>
                        </a:rPr>
                        <a:t>Đầy đủ nội dung theo tiến trình</a:t>
                      </a:r>
                      <a:endParaRPr lang="en-US" sz="1800" b="0" dirty="0">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nl-NL" sz="1800" b="1">
                          <a:effectLst/>
                          <a:latin typeface="Times New Roman" pitchFamily="18" charset="0"/>
                          <a:cs typeface="Times New Roman" pitchFamily="18" charset="0"/>
                        </a:rPr>
                        <a:t>1</a:t>
                      </a:r>
                      <a:endParaRPr lang="en-US" sz="1800" b="1">
                        <a:effectLst/>
                        <a:latin typeface="Times New Roman" pitchFamily="18" charset="0"/>
                        <a:ea typeface="Calibri"/>
                        <a:cs typeface="Times New Roman" pitchFamily="18" charset="0"/>
                      </a:endParaRPr>
                    </a:p>
                  </a:txBody>
                  <a:tcPr marL="63287" marR="63287" marT="0" marB="0" anchor="ctr"/>
                </a:tc>
              </a:tr>
              <a:tr h="588465">
                <a:tc>
                  <a:txBody>
                    <a:bodyPr/>
                    <a:lstStyle/>
                    <a:p>
                      <a:pPr algn="ctr">
                        <a:lnSpc>
                          <a:spcPct val="130000"/>
                        </a:lnSpc>
                        <a:spcAft>
                          <a:spcPts val="0"/>
                        </a:spcAft>
                      </a:pPr>
                      <a:r>
                        <a:rPr lang="nl-NL" sz="1800" b="1" dirty="0">
                          <a:effectLst/>
                          <a:latin typeface="Times New Roman" pitchFamily="18" charset="0"/>
                          <a:cs typeface="Times New Roman" pitchFamily="18" charset="0"/>
                        </a:rPr>
                        <a:t>2</a:t>
                      </a:r>
                      <a:endParaRPr lang="en-US" sz="1800" b="1" dirty="0">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en-US" sz="1800" b="1" dirty="0" err="1" smtClean="0">
                          <a:effectLst/>
                          <a:latin typeface="Times New Roman" pitchFamily="18" charset="0"/>
                          <a:cs typeface="Times New Roman" pitchFamily="18" charset="0"/>
                        </a:rPr>
                        <a:t>Tên</a:t>
                      </a:r>
                      <a:r>
                        <a:rPr lang="en-US" sz="1800" b="1" dirty="0" smtClean="0">
                          <a:effectLst/>
                          <a:latin typeface="Times New Roman" pitchFamily="18" charset="0"/>
                          <a:cs typeface="Times New Roman" pitchFamily="18" charset="0"/>
                        </a:rPr>
                        <a:t> </a:t>
                      </a:r>
                      <a:r>
                        <a:rPr lang="en-US" sz="1800" b="1" dirty="0" err="1" smtClean="0">
                          <a:effectLst/>
                          <a:latin typeface="Times New Roman" pitchFamily="18" charset="0"/>
                          <a:cs typeface="Times New Roman" pitchFamily="18" charset="0"/>
                        </a:rPr>
                        <a:t>báo</a:t>
                      </a:r>
                      <a:r>
                        <a:rPr lang="en-US" sz="1800" b="1" dirty="0" smtClean="0">
                          <a:effectLst/>
                          <a:latin typeface="Times New Roman" pitchFamily="18" charset="0"/>
                          <a:cs typeface="Times New Roman" pitchFamily="18" charset="0"/>
                        </a:rPr>
                        <a:t> </a:t>
                      </a:r>
                      <a:r>
                        <a:rPr lang="en-US" sz="1800" b="1" dirty="0" err="1" smtClean="0">
                          <a:effectLst/>
                          <a:latin typeface="Times New Roman" pitchFamily="18" charset="0"/>
                          <a:cs typeface="Times New Roman" pitchFamily="18" charset="0"/>
                        </a:rPr>
                        <a:t>cáo</a:t>
                      </a:r>
                      <a:endParaRPr lang="en-US" sz="1800" b="1" dirty="0">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en-US" sz="1800" b="0" dirty="0" err="1">
                          <a:effectLst/>
                          <a:latin typeface="Times New Roman" pitchFamily="18" charset="0"/>
                          <a:cs typeface="Times New Roman" pitchFamily="18" charset="0"/>
                        </a:rPr>
                        <a:t>Thể</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hiện</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được</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nội</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dng</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cốt</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lõi</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của</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vấn</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đề</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tìm</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hiểu</a:t>
                      </a:r>
                      <a:r>
                        <a:rPr lang="en-US" sz="1800" b="0" dirty="0">
                          <a:effectLst/>
                          <a:latin typeface="Times New Roman" pitchFamily="18" charset="0"/>
                          <a:cs typeface="Times New Roman" pitchFamily="18" charset="0"/>
                        </a:rPr>
                        <a:t>.</a:t>
                      </a:r>
                      <a:endParaRPr lang="en-US" sz="1800" b="0" dirty="0">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nl-NL" sz="1800" b="1">
                          <a:effectLst/>
                          <a:latin typeface="Times New Roman" pitchFamily="18" charset="0"/>
                          <a:cs typeface="Times New Roman" pitchFamily="18" charset="0"/>
                        </a:rPr>
                        <a:t>1</a:t>
                      </a:r>
                      <a:endParaRPr lang="en-US" sz="1800" b="1">
                        <a:effectLst/>
                        <a:latin typeface="Times New Roman" pitchFamily="18" charset="0"/>
                        <a:ea typeface="Calibri"/>
                        <a:cs typeface="Times New Roman" pitchFamily="18" charset="0"/>
                      </a:endParaRPr>
                    </a:p>
                  </a:txBody>
                  <a:tcPr marL="63287" marR="63287" marT="0" marB="0" anchor="ctr"/>
                </a:tc>
              </a:tr>
              <a:tr h="588465">
                <a:tc>
                  <a:txBody>
                    <a:bodyPr/>
                    <a:lstStyle/>
                    <a:p>
                      <a:pPr algn="ctr">
                        <a:lnSpc>
                          <a:spcPct val="130000"/>
                        </a:lnSpc>
                        <a:spcAft>
                          <a:spcPts val="0"/>
                        </a:spcAft>
                      </a:pPr>
                      <a:r>
                        <a:rPr lang="nl-NL" sz="1800" b="1">
                          <a:effectLst/>
                          <a:latin typeface="Times New Roman" pitchFamily="18" charset="0"/>
                          <a:cs typeface="Times New Roman" pitchFamily="18" charset="0"/>
                        </a:rPr>
                        <a:t>3</a:t>
                      </a:r>
                      <a:endParaRPr lang="en-US" sz="1800" b="1">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en-US" sz="1800" b="1" dirty="0" err="1">
                          <a:effectLst/>
                          <a:latin typeface="Times New Roman" pitchFamily="18" charset="0"/>
                          <a:cs typeface="Times New Roman" pitchFamily="18" charset="0"/>
                        </a:rPr>
                        <a:t>Tên</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người</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thực</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hiện</a:t>
                      </a:r>
                      <a:endParaRPr lang="en-US" sz="1800" b="1" dirty="0">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en-US" sz="1800" b="0" dirty="0" err="1">
                          <a:effectLst/>
                          <a:latin typeface="Times New Roman" pitchFamily="18" charset="0"/>
                          <a:cs typeface="Times New Roman" pitchFamily="18" charset="0"/>
                        </a:rPr>
                        <a:t>Nêu</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được</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tên</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người</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hoặc</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nhóm</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người</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thực</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hiện</a:t>
                      </a:r>
                      <a:r>
                        <a:rPr lang="en-US" sz="1800" b="0" dirty="0">
                          <a:effectLst/>
                          <a:latin typeface="Times New Roman" pitchFamily="18" charset="0"/>
                          <a:cs typeface="Times New Roman" pitchFamily="18" charset="0"/>
                        </a:rPr>
                        <a:t>.</a:t>
                      </a:r>
                      <a:endParaRPr lang="en-US" sz="1800" b="0" dirty="0">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nl-NL" sz="1800" b="1">
                          <a:effectLst/>
                          <a:latin typeface="Times New Roman" pitchFamily="18" charset="0"/>
                          <a:cs typeface="Times New Roman" pitchFamily="18" charset="0"/>
                        </a:rPr>
                        <a:t>1</a:t>
                      </a:r>
                      <a:endParaRPr lang="en-US" sz="1800" b="1">
                        <a:effectLst/>
                        <a:latin typeface="Times New Roman" pitchFamily="18" charset="0"/>
                        <a:ea typeface="Calibri"/>
                        <a:cs typeface="Times New Roman" pitchFamily="18" charset="0"/>
                      </a:endParaRPr>
                    </a:p>
                  </a:txBody>
                  <a:tcPr marL="63287" marR="63287" marT="0" marB="0" anchor="ctr"/>
                </a:tc>
              </a:tr>
              <a:tr h="588465">
                <a:tc>
                  <a:txBody>
                    <a:bodyPr/>
                    <a:lstStyle/>
                    <a:p>
                      <a:pPr algn="ctr">
                        <a:lnSpc>
                          <a:spcPct val="130000"/>
                        </a:lnSpc>
                        <a:spcAft>
                          <a:spcPts val="0"/>
                        </a:spcAft>
                      </a:pPr>
                      <a:r>
                        <a:rPr lang="nl-NL" sz="1800" b="1">
                          <a:effectLst/>
                          <a:latin typeface="Times New Roman" pitchFamily="18" charset="0"/>
                          <a:cs typeface="Times New Roman" pitchFamily="18" charset="0"/>
                        </a:rPr>
                        <a:t>4</a:t>
                      </a:r>
                      <a:endParaRPr lang="en-US" sz="1800" b="1">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en-US" sz="1800" b="1" dirty="0" err="1">
                          <a:effectLst/>
                          <a:latin typeface="Times New Roman" pitchFamily="18" charset="0"/>
                          <a:cs typeface="Times New Roman" pitchFamily="18" charset="0"/>
                        </a:rPr>
                        <a:t>Mục</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đích</a:t>
                      </a:r>
                      <a:endParaRPr lang="en-US" sz="1800" b="1" dirty="0">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en-US" sz="1800" b="0" dirty="0" err="1">
                          <a:effectLst/>
                          <a:latin typeface="Times New Roman" pitchFamily="18" charset="0"/>
                          <a:cs typeface="Times New Roman" pitchFamily="18" charset="0"/>
                        </a:rPr>
                        <a:t>Nêu</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được</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mục</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đích</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của</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hoạt</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động</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tìm</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hiểu</a:t>
                      </a:r>
                      <a:r>
                        <a:rPr lang="en-US" sz="1800" b="0" dirty="0">
                          <a:effectLst/>
                          <a:latin typeface="Times New Roman" pitchFamily="18" charset="0"/>
                          <a:cs typeface="Times New Roman" pitchFamily="18" charset="0"/>
                        </a:rPr>
                        <a:t>.</a:t>
                      </a:r>
                      <a:endParaRPr lang="en-US" sz="1800" b="0" dirty="0">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nl-NL" sz="1800" b="1" dirty="0">
                          <a:effectLst/>
                          <a:latin typeface="Times New Roman" pitchFamily="18" charset="0"/>
                          <a:cs typeface="Times New Roman" pitchFamily="18" charset="0"/>
                        </a:rPr>
                        <a:t>1</a:t>
                      </a:r>
                      <a:endParaRPr lang="en-US" sz="1800" b="1" dirty="0">
                        <a:effectLst/>
                        <a:latin typeface="Times New Roman" pitchFamily="18" charset="0"/>
                        <a:ea typeface="Calibri"/>
                        <a:cs typeface="Times New Roman" pitchFamily="18" charset="0"/>
                      </a:endParaRPr>
                    </a:p>
                  </a:txBody>
                  <a:tcPr marL="63287" marR="63287" marT="0" marB="0" anchor="ctr"/>
                </a:tc>
              </a:tr>
              <a:tr h="862797">
                <a:tc>
                  <a:txBody>
                    <a:bodyPr/>
                    <a:lstStyle/>
                    <a:p>
                      <a:pPr algn="ctr">
                        <a:lnSpc>
                          <a:spcPct val="130000"/>
                        </a:lnSpc>
                        <a:spcAft>
                          <a:spcPts val="0"/>
                        </a:spcAft>
                      </a:pPr>
                      <a:r>
                        <a:rPr lang="nl-NL" sz="1800" b="1">
                          <a:effectLst/>
                          <a:latin typeface="Times New Roman" pitchFamily="18" charset="0"/>
                          <a:cs typeface="Times New Roman" pitchFamily="18" charset="0"/>
                        </a:rPr>
                        <a:t>5</a:t>
                      </a:r>
                      <a:endParaRPr lang="en-US" sz="1800" b="1">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vi-VN" sz="1800" b="1" dirty="0">
                          <a:effectLst/>
                          <a:latin typeface="Times New Roman" pitchFamily="18" charset="0"/>
                          <a:cs typeface="Times New Roman" pitchFamily="18" charset="0"/>
                        </a:rPr>
                        <a:t>Mẫu vật, dụng cụ và phương pháp</a:t>
                      </a:r>
                      <a:endParaRPr lang="en-US" sz="1800" b="1" dirty="0">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vi-VN" sz="1800" b="0" dirty="0">
                          <a:effectLst/>
                          <a:latin typeface="Times New Roman" pitchFamily="18" charset="0"/>
                          <a:cs typeface="Times New Roman" pitchFamily="18" charset="0"/>
                        </a:rPr>
                        <a:t>Mô tả được đầy đủ, chi tiết về phương pháp, thiết bị và vật liệu đã dùng.</a:t>
                      </a:r>
                      <a:endParaRPr lang="en-US" sz="1800" b="0" dirty="0">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nl-NL" sz="1800" b="1" dirty="0">
                          <a:effectLst/>
                          <a:latin typeface="Times New Roman" pitchFamily="18" charset="0"/>
                          <a:cs typeface="Times New Roman" pitchFamily="18" charset="0"/>
                        </a:rPr>
                        <a:t>2</a:t>
                      </a:r>
                      <a:endParaRPr lang="en-US" sz="1800" b="1" dirty="0">
                        <a:effectLst/>
                        <a:latin typeface="Times New Roman" pitchFamily="18" charset="0"/>
                        <a:ea typeface="Calibri"/>
                        <a:cs typeface="Times New Roman" pitchFamily="18" charset="0"/>
                      </a:endParaRPr>
                    </a:p>
                  </a:txBody>
                  <a:tcPr marL="63287" marR="63287" marT="0" marB="0" anchor="ctr"/>
                </a:tc>
              </a:tr>
              <a:tr h="1471165">
                <a:tc>
                  <a:txBody>
                    <a:bodyPr/>
                    <a:lstStyle/>
                    <a:p>
                      <a:pPr algn="ctr">
                        <a:lnSpc>
                          <a:spcPct val="130000"/>
                        </a:lnSpc>
                        <a:spcAft>
                          <a:spcPts val="0"/>
                        </a:spcAft>
                      </a:pPr>
                      <a:r>
                        <a:rPr lang="nl-NL" sz="1800" b="1">
                          <a:effectLst/>
                          <a:latin typeface="Times New Roman" pitchFamily="18" charset="0"/>
                          <a:cs typeface="Times New Roman" pitchFamily="18" charset="0"/>
                        </a:rPr>
                        <a:t>6</a:t>
                      </a:r>
                      <a:endParaRPr lang="en-US" sz="1800" b="1">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vi-VN" sz="1800" b="1" dirty="0">
                          <a:effectLst/>
                          <a:latin typeface="Times New Roman" pitchFamily="18" charset="0"/>
                          <a:cs typeface="Times New Roman" pitchFamily="18" charset="0"/>
                        </a:rPr>
                        <a:t>Kết quả và thảo luận</a:t>
                      </a:r>
                      <a:endParaRPr lang="en-US" sz="1800" b="1" dirty="0">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vi-VN" sz="1800" b="0" dirty="0">
                          <a:effectLst/>
                          <a:latin typeface="Times New Roman" pitchFamily="18" charset="0"/>
                          <a:cs typeface="Times New Roman" pitchFamily="18" charset="0"/>
                        </a:rPr>
                        <a:t>Thể hiện được quá trình và kết quả tìm hiểu bằng chữ viết, hình vẽ, sơ đồ, biểu bằng,…giải thích được ý nghĩa của kết quả và gợi ý cho các vấn đề cần tìm hiểu tiếp theo</a:t>
                      </a:r>
                      <a:endParaRPr lang="en-US" sz="1800" b="0" dirty="0">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nl-NL" sz="1800" b="1" dirty="0">
                          <a:effectLst/>
                          <a:latin typeface="Times New Roman" pitchFamily="18" charset="0"/>
                          <a:cs typeface="Times New Roman" pitchFamily="18" charset="0"/>
                        </a:rPr>
                        <a:t>2</a:t>
                      </a:r>
                      <a:endParaRPr lang="en-US" sz="1800" b="1" dirty="0">
                        <a:effectLst/>
                        <a:latin typeface="Times New Roman" pitchFamily="18" charset="0"/>
                        <a:ea typeface="Calibri"/>
                        <a:cs typeface="Times New Roman" pitchFamily="18" charset="0"/>
                      </a:endParaRPr>
                    </a:p>
                  </a:txBody>
                  <a:tcPr marL="63287" marR="63287" marT="0" marB="0" anchor="ctr"/>
                </a:tc>
              </a:tr>
              <a:tr h="862797">
                <a:tc>
                  <a:txBody>
                    <a:bodyPr/>
                    <a:lstStyle/>
                    <a:p>
                      <a:pPr algn="ctr">
                        <a:lnSpc>
                          <a:spcPct val="130000"/>
                        </a:lnSpc>
                        <a:spcAft>
                          <a:spcPts val="0"/>
                        </a:spcAft>
                      </a:pPr>
                      <a:r>
                        <a:rPr lang="nl-NL" sz="1800" b="1">
                          <a:effectLst/>
                          <a:latin typeface="Times New Roman" pitchFamily="18" charset="0"/>
                          <a:cs typeface="Times New Roman" pitchFamily="18" charset="0"/>
                        </a:rPr>
                        <a:t>7</a:t>
                      </a:r>
                      <a:endParaRPr lang="en-US" sz="1800" b="1">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vi-VN" sz="1800" b="1" dirty="0" smtClean="0">
                          <a:effectLst/>
                          <a:latin typeface="Times New Roman" pitchFamily="18" charset="0"/>
                          <a:cs typeface="Times New Roman" pitchFamily="18" charset="0"/>
                        </a:rPr>
                        <a:t>Kết luận</a:t>
                      </a:r>
                      <a:endParaRPr lang="en-US" sz="1800" b="1" dirty="0">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vi-VN" sz="1800" b="0" dirty="0" smtClean="0">
                          <a:effectLst/>
                          <a:latin typeface="Times New Roman" pitchFamily="18" charset="0"/>
                          <a:cs typeface="Times New Roman" pitchFamily="18" charset="0"/>
                        </a:rPr>
                        <a:t>Phát biểu được các kết luận quan trọng nhất phù hợp với nội dung tìm hiểu.</a:t>
                      </a:r>
                      <a:endParaRPr lang="en-US" sz="1800" b="0" dirty="0">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nl-NL" sz="1800" b="1" dirty="0">
                          <a:effectLst/>
                          <a:latin typeface="Times New Roman" pitchFamily="18" charset="0"/>
                          <a:cs typeface="Times New Roman" pitchFamily="18" charset="0"/>
                        </a:rPr>
                        <a:t>2</a:t>
                      </a:r>
                      <a:endParaRPr lang="en-US" sz="1800" b="1" dirty="0">
                        <a:effectLst/>
                        <a:latin typeface="Times New Roman" pitchFamily="18" charset="0"/>
                        <a:ea typeface="Calibri"/>
                        <a:cs typeface="Times New Roman" pitchFamily="18" charset="0"/>
                      </a:endParaRPr>
                    </a:p>
                  </a:txBody>
                  <a:tcPr marL="63287" marR="63287" marT="0" marB="0" anchor="ctr"/>
                </a:tc>
              </a:tr>
            </a:tbl>
          </a:graphicData>
        </a:graphic>
      </p:graphicFrame>
      <p:sp>
        <p:nvSpPr>
          <p:cNvPr id="4" name="Rectangle 1"/>
          <p:cNvSpPr>
            <a:spLocks noChangeArrowheads="1"/>
          </p:cNvSpPr>
          <p:nvPr/>
        </p:nvSpPr>
        <p:spPr bwMode="auto">
          <a:xfrm>
            <a:off x="804041" y="154868"/>
            <a:ext cx="94667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nl-NL"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Biểu điểm chấm sản phẩm nhiệm vụ 2.</a:t>
            </a:r>
            <a:endParaRPr kumimoji="0" lang="nl-NL"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76855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0A75127D-08BA-7884-67A2-B877C3340C5F}"/>
              </a:ext>
            </a:extLst>
          </p:cNvPr>
          <p:cNvSpPr>
            <a:spLocks noGrp="1"/>
          </p:cNvSpPr>
          <p:nvPr>
            <p:ph type="title"/>
          </p:nvPr>
        </p:nvSpPr>
        <p:spPr/>
        <p:txBody>
          <a:bodyPr/>
          <a:lstStyle/>
          <a:p>
            <a:endParaRPr lang="en-US"/>
          </a:p>
        </p:txBody>
      </p:sp>
      <p:pic>
        <p:nvPicPr>
          <p:cNvPr id="3" name="Picture 2">
            <a:extLst>
              <a:ext uri="{FF2B5EF4-FFF2-40B4-BE49-F238E27FC236}">
                <a16:creationId xmlns="" xmlns:a16="http://schemas.microsoft.com/office/drawing/2014/main" id="{141D496C-8186-E306-FE11-72D0077C8A56}"/>
              </a:ext>
            </a:extLst>
          </p:cNvPr>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404797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326E5371-82F6-ACA7-5352-0407A47B24A2}"/>
              </a:ext>
            </a:extLst>
          </p:cNvPr>
          <p:cNvSpPr txBox="1"/>
          <p:nvPr/>
        </p:nvSpPr>
        <p:spPr>
          <a:xfrm>
            <a:off x="605892" y="872288"/>
            <a:ext cx="10980213" cy="4318105"/>
          </a:xfrm>
          <a:prstGeom prst="rect">
            <a:avLst/>
          </a:prstGeom>
          <a:noFill/>
        </p:spPr>
        <p:txBody>
          <a:bodyPr wrap="square">
            <a:spAutoFit/>
          </a:bodyPr>
          <a:lstStyle/>
          <a:p>
            <a:pPr algn="just">
              <a:lnSpc>
                <a:spcPct val="130000"/>
              </a:lnSpc>
              <a:spcAft>
                <a:spcPts val="1000"/>
              </a:spcAft>
            </a:pPr>
            <a:r>
              <a:rPr lang="en-US" sz="2400" dirty="0" err="1">
                <a:effectLst/>
                <a:latin typeface="Times New Roman" pitchFamily="18" charset="0"/>
                <a:ea typeface="Calibri" panose="020F0502020204030204" pitchFamily="34" charset="0"/>
                <a:cs typeface="Times New Roman" pitchFamily="18" charset="0"/>
              </a:rPr>
              <a:t>Để</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tìm</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hiểu</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ánh</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sáng</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ảnh</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hưởng</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như</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thế</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nào</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đến</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sự</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phát</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triển</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của</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cây</a:t>
            </a:r>
            <a:r>
              <a:rPr lang="en-US" sz="2400" dirty="0">
                <a:effectLst/>
                <a:latin typeface="Times New Roman" pitchFamily="18" charset="0"/>
                <a:ea typeface="Calibri" panose="020F0502020204030204" pitchFamily="34" charset="0"/>
                <a:cs typeface="Times New Roman" pitchFamily="18" charset="0"/>
              </a:rPr>
              <a:t> non, </a:t>
            </a:r>
            <a:r>
              <a:rPr lang="en-US" sz="2400" dirty="0" err="1">
                <a:effectLst/>
                <a:latin typeface="Times New Roman" pitchFamily="18" charset="0"/>
                <a:ea typeface="Calibri" panose="020F0502020204030204" pitchFamily="34" charset="0"/>
                <a:cs typeface="Times New Roman" pitchFamily="18" charset="0"/>
              </a:rPr>
              <a:t>một</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nhóm</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học</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sinh</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làm</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thí</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nghiệm</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sau</a:t>
            </a:r>
            <a:r>
              <a:rPr lang="en-US" sz="2400" dirty="0">
                <a:effectLst/>
                <a:latin typeface="Times New Roman" pitchFamily="18" charset="0"/>
                <a:ea typeface="Calibri" panose="020F0502020204030204" pitchFamily="34" charset="0"/>
                <a:cs typeface="Times New Roman" pitchFamily="18" charset="0"/>
              </a:rPr>
              <a:t>:</a:t>
            </a:r>
          </a:p>
          <a:p>
            <a:pPr algn="just">
              <a:lnSpc>
                <a:spcPct val="130000"/>
              </a:lnSpc>
              <a:spcAft>
                <a:spcPts val="1000"/>
              </a:spcAft>
            </a:pPr>
            <a:r>
              <a:rPr lang="en-US" sz="2400" dirty="0" err="1">
                <a:effectLst/>
                <a:latin typeface="Times New Roman" pitchFamily="18" charset="0"/>
                <a:ea typeface="Calibri" panose="020F0502020204030204" pitchFamily="34" charset="0"/>
                <a:cs typeface="Times New Roman" pitchFamily="18" charset="0"/>
              </a:rPr>
              <a:t>Trồng</a:t>
            </a:r>
            <a:r>
              <a:rPr lang="en-US" sz="2400" dirty="0">
                <a:effectLst/>
                <a:latin typeface="Times New Roman" pitchFamily="18" charset="0"/>
                <a:ea typeface="Calibri" panose="020F0502020204030204" pitchFamily="34" charset="0"/>
                <a:cs typeface="Times New Roman" pitchFamily="18" charset="0"/>
              </a:rPr>
              <a:t> 10 </a:t>
            </a:r>
            <a:r>
              <a:rPr lang="en-US" sz="2400" dirty="0" err="1">
                <a:effectLst/>
                <a:latin typeface="Times New Roman" pitchFamily="18" charset="0"/>
                <a:ea typeface="Calibri" panose="020F0502020204030204" pitchFamily="34" charset="0"/>
                <a:cs typeface="Times New Roman" pitchFamily="18" charset="0"/>
              </a:rPr>
              <a:t>hạt</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đỗ</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có</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hình</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dạng</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kích</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thước</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gần</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giống</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nhau</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vào</a:t>
            </a:r>
            <a:r>
              <a:rPr lang="en-US" sz="2400" dirty="0">
                <a:effectLst/>
                <a:latin typeface="Times New Roman" pitchFamily="18" charset="0"/>
                <a:ea typeface="Calibri" panose="020F0502020204030204" pitchFamily="34" charset="0"/>
                <a:cs typeface="Times New Roman" pitchFamily="18" charset="0"/>
              </a:rPr>
              <a:t> 10 </a:t>
            </a:r>
            <a:r>
              <a:rPr lang="en-US" sz="2400" dirty="0" err="1">
                <a:effectLst/>
                <a:latin typeface="Times New Roman" pitchFamily="18" charset="0"/>
                <a:ea typeface="Calibri" panose="020F0502020204030204" pitchFamily="34" charset="0"/>
                <a:cs typeface="Times New Roman" pitchFamily="18" charset="0"/>
              </a:rPr>
              <a:t>khay</a:t>
            </a:r>
            <a:r>
              <a:rPr lang="en-US" sz="2400" dirty="0">
                <a:effectLst/>
                <a:latin typeface="Times New Roman" pitchFamily="18" charset="0"/>
                <a:ea typeface="Calibri" panose="020F0502020204030204" pitchFamily="34" charset="0"/>
                <a:cs typeface="Times New Roman" pitchFamily="18" charset="0"/>
              </a:rPr>
              <a:t>(</a:t>
            </a:r>
            <a:r>
              <a:rPr lang="en-US" sz="2400" dirty="0" err="1">
                <a:effectLst/>
                <a:latin typeface="Times New Roman" pitchFamily="18" charset="0"/>
                <a:ea typeface="Calibri" panose="020F0502020204030204" pitchFamily="34" charset="0"/>
                <a:cs typeface="Times New Roman" pitchFamily="18" charset="0"/>
              </a:rPr>
              <a:t>chậu</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chứa</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cùng</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một</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lượng</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đất</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như</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nhau</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Để</a:t>
            </a:r>
            <a:r>
              <a:rPr lang="en-US" sz="2400" dirty="0">
                <a:effectLst/>
                <a:latin typeface="Times New Roman" pitchFamily="18" charset="0"/>
                <a:ea typeface="Calibri" panose="020F0502020204030204" pitchFamily="34" charset="0"/>
                <a:cs typeface="Times New Roman" pitchFamily="18" charset="0"/>
              </a:rPr>
              <a:t> 5 </a:t>
            </a:r>
            <a:r>
              <a:rPr lang="en-US" sz="2400" dirty="0" err="1">
                <a:effectLst/>
                <a:latin typeface="Times New Roman" pitchFamily="18" charset="0"/>
                <a:ea typeface="Calibri" panose="020F0502020204030204" pitchFamily="34" charset="0"/>
                <a:cs typeface="Times New Roman" pitchFamily="18" charset="0"/>
              </a:rPr>
              <a:t>chậu</a:t>
            </a:r>
            <a:r>
              <a:rPr lang="en-US" sz="2400" dirty="0">
                <a:effectLst/>
                <a:latin typeface="Times New Roman" pitchFamily="18" charset="0"/>
                <a:ea typeface="Calibri" panose="020F0502020204030204" pitchFamily="34" charset="0"/>
                <a:cs typeface="Times New Roman" pitchFamily="18" charset="0"/>
              </a:rPr>
              <a:t> ở </a:t>
            </a:r>
            <a:r>
              <a:rPr lang="en-US" sz="2400" dirty="0" err="1">
                <a:effectLst/>
                <a:latin typeface="Times New Roman" pitchFamily="18" charset="0"/>
                <a:ea typeface="Calibri" panose="020F0502020204030204" pitchFamily="34" charset="0"/>
                <a:cs typeface="Times New Roman" pitchFamily="18" charset="0"/>
              </a:rPr>
              <a:t>nơi</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không</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có</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ánh</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nắng</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mặt</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trời</a:t>
            </a:r>
            <a:r>
              <a:rPr lang="en-US" sz="2400" dirty="0">
                <a:effectLst/>
                <a:latin typeface="Times New Roman" pitchFamily="18" charset="0"/>
                <a:ea typeface="Calibri" panose="020F0502020204030204" pitchFamily="34" charset="0"/>
                <a:cs typeface="Times New Roman" pitchFamily="18" charset="0"/>
              </a:rPr>
              <a:t>, 5 </a:t>
            </a:r>
            <a:r>
              <a:rPr lang="en-US" sz="2400" dirty="0" err="1">
                <a:effectLst/>
                <a:latin typeface="Times New Roman" pitchFamily="18" charset="0"/>
                <a:ea typeface="Calibri" panose="020F0502020204030204" pitchFamily="34" charset="0"/>
                <a:cs typeface="Times New Roman" pitchFamily="18" charset="0"/>
              </a:rPr>
              <a:t>khay</a:t>
            </a:r>
            <a:r>
              <a:rPr lang="en-US" sz="2400" dirty="0">
                <a:effectLst/>
                <a:latin typeface="Times New Roman" pitchFamily="18" charset="0"/>
                <a:ea typeface="Calibri" panose="020F0502020204030204" pitchFamily="34" charset="0"/>
                <a:cs typeface="Times New Roman" pitchFamily="18" charset="0"/>
              </a:rPr>
              <a:t>(</a:t>
            </a:r>
            <a:r>
              <a:rPr lang="en-US" sz="2400" dirty="0" err="1">
                <a:effectLst/>
                <a:latin typeface="Times New Roman" pitchFamily="18" charset="0"/>
                <a:ea typeface="Calibri" panose="020F0502020204030204" pitchFamily="34" charset="0"/>
                <a:cs typeface="Times New Roman" pitchFamily="18" charset="0"/>
              </a:rPr>
              <a:t>chậu</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nơi</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có</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ánh</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nắng</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mặt</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trời</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Giữ</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ẩm</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đất</a:t>
            </a:r>
            <a:r>
              <a:rPr lang="en-US" sz="2400" dirty="0">
                <a:effectLst/>
                <a:latin typeface="Times New Roman" pitchFamily="18" charset="0"/>
                <a:ea typeface="Calibri" panose="020F0502020204030204" pitchFamily="34" charset="0"/>
                <a:cs typeface="Times New Roman" pitchFamily="18" charset="0"/>
              </a:rPr>
              <a:t>.</a:t>
            </a:r>
          </a:p>
          <a:p>
            <a:pPr algn="just">
              <a:lnSpc>
                <a:spcPct val="130000"/>
              </a:lnSpc>
              <a:spcAft>
                <a:spcPts val="1000"/>
              </a:spcAft>
            </a:pPr>
            <a:r>
              <a:rPr lang="en-US" sz="2400" dirty="0">
                <a:effectLst/>
                <a:latin typeface="Times New Roman" pitchFamily="18" charset="0"/>
                <a:ea typeface="Calibri" panose="020F0502020204030204" pitchFamily="34" charset="0"/>
                <a:cs typeface="Times New Roman" pitchFamily="18" charset="0"/>
              </a:rPr>
              <a:t>Khi </a:t>
            </a:r>
            <a:r>
              <a:rPr lang="en-US" sz="2400" dirty="0" err="1">
                <a:effectLst/>
                <a:latin typeface="Times New Roman" pitchFamily="18" charset="0"/>
                <a:ea typeface="Calibri" panose="020F0502020204030204" pitchFamily="34" charset="0"/>
                <a:cs typeface="Times New Roman" pitchFamily="18" charset="0"/>
              </a:rPr>
              <a:t>cây</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mọc</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đo</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chiều</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cao</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của</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cây</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mỗi</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ngày</a:t>
            </a:r>
            <a:r>
              <a:rPr lang="en-US" sz="2400" dirty="0">
                <a:effectLst/>
                <a:latin typeface="Times New Roman" pitchFamily="18" charset="0"/>
                <a:ea typeface="Calibri" panose="020F0502020204030204" pitchFamily="34" charset="0"/>
                <a:cs typeface="Times New Roman" pitchFamily="18" charset="0"/>
              </a:rPr>
              <a:t>.</a:t>
            </a:r>
          </a:p>
          <a:p>
            <a:pPr algn="just">
              <a:lnSpc>
                <a:spcPct val="130000"/>
              </a:lnSpc>
              <a:spcAft>
                <a:spcPts val="1000"/>
              </a:spcAft>
            </a:pPr>
            <a:r>
              <a:rPr lang="en-US" sz="2400" dirty="0" err="1">
                <a:effectLst/>
                <a:latin typeface="Times New Roman" pitchFamily="18" charset="0"/>
                <a:ea typeface="Calibri" panose="020F0502020204030204" pitchFamily="34" charset="0"/>
                <a:cs typeface="Times New Roman" pitchFamily="18" charset="0"/>
              </a:rPr>
              <a:t>Kết</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quả</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thí</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nghiệm</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đã</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khẳng</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định</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giả</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thuyết</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đặt</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ra</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là</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đúng</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cây</a:t>
            </a:r>
            <a:r>
              <a:rPr lang="en-US" sz="2400" dirty="0">
                <a:effectLst/>
                <a:latin typeface="Times New Roman" pitchFamily="18" charset="0"/>
                <a:ea typeface="Calibri" panose="020F0502020204030204" pitchFamily="34" charset="0"/>
                <a:cs typeface="Times New Roman" pitchFamily="18" charset="0"/>
              </a:rPr>
              <a:t> non ở </a:t>
            </a:r>
            <a:r>
              <a:rPr lang="en-US" sz="2400" dirty="0" err="1">
                <a:effectLst/>
                <a:latin typeface="Times New Roman" pitchFamily="18" charset="0"/>
                <a:ea typeface="Calibri" panose="020F0502020204030204" pitchFamily="34" charset="0"/>
                <a:cs typeface="Times New Roman" pitchFamily="18" charset="0"/>
              </a:rPr>
              <a:t>nơi</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có</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đủ</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ánh</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sáng</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mặt</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trời</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phát</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triển</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tốt</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hơn</a:t>
            </a:r>
            <a:r>
              <a:rPr lang="en-US" sz="2400" dirty="0">
                <a:effectLst/>
                <a:latin typeface="Times New Roman" pitchFamily="18" charset="0"/>
                <a:ea typeface="Calibri" panose="020F0502020204030204" pitchFamily="34" charset="0"/>
                <a:cs typeface="Times New Roman" pitchFamily="18" charset="0"/>
              </a:rPr>
              <a:t> ở </a:t>
            </a:r>
            <a:r>
              <a:rPr lang="en-US" sz="2400" dirty="0" err="1">
                <a:effectLst/>
                <a:latin typeface="Times New Roman" pitchFamily="18" charset="0"/>
                <a:ea typeface="Calibri" panose="020F0502020204030204" pitchFamily="34" charset="0"/>
                <a:cs typeface="Times New Roman" pitchFamily="18" charset="0"/>
              </a:rPr>
              <a:t>nơi</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thiếu</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ánh</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sáng</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mặt</a:t>
            </a:r>
            <a:r>
              <a:rPr lang="en-US" sz="2400" dirty="0">
                <a:effectLst/>
                <a:latin typeface="Times New Roman" pitchFamily="18" charset="0"/>
                <a:ea typeface="Calibri" panose="020F0502020204030204" pitchFamily="34" charset="0"/>
                <a:cs typeface="Times New Roman" pitchFamily="18" charset="0"/>
              </a:rPr>
              <a:t> </a:t>
            </a:r>
            <a:r>
              <a:rPr lang="en-US" sz="2400" dirty="0" err="1">
                <a:effectLst/>
                <a:latin typeface="Times New Roman" pitchFamily="18" charset="0"/>
                <a:ea typeface="Calibri" panose="020F0502020204030204" pitchFamily="34" charset="0"/>
                <a:cs typeface="Times New Roman" pitchFamily="18" charset="0"/>
              </a:rPr>
              <a:t>trời</a:t>
            </a:r>
            <a:r>
              <a:rPr lang="en-US" sz="2400" dirty="0" smtClean="0">
                <a:effectLst/>
                <a:latin typeface="Times New Roman" pitchFamily="18" charset="0"/>
                <a:ea typeface="Calibri" panose="020F0502020204030204" pitchFamily="34" charset="0"/>
                <a:cs typeface="Times New Roman" pitchFamily="18" charset="0"/>
              </a:rPr>
              <a:t>.</a:t>
            </a:r>
            <a:endParaRPr lang="en-US" sz="2400" dirty="0">
              <a:effectLst/>
              <a:latin typeface="Times New Roman" pitchFamily="18" charset="0"/>
              <a:ea typeface="Calibri" panose="020F0502020204030204" pitchFamily="34" charset="0"/>
              <a:cs typeface="Times New Roman" pitchFamily="18" charset="0"/>
            </a:endParaRPr>
          </a:p>
        </p:txBody>
      </p:sp>
      <p:sp>
        <p:nvSpPr>
          <p:cNvPr id="35" name="TextBox 34">
            <a:extLst>
              <a:ext uri="{FF2B5EF4-FFF2-40B4-BE49-F238E27FC236}">
                <a16:creationId xmlns="" xmlns:a16="http://schemas.microsoft.com/office/drawing/2014/main" id="{F57DBFED-AF61-506C-A75A-D17083979493}"/>
              </a:ext>
            </a:extLst>
          </p:cNvPr>
          <p:cNvSpPr txBox="1"/>
          <p:nvPr/>
        </p:nvSpPr>
        <p:spPr>
          <a:xfrm>
            <a:off x="757019" y="326482"/>
            <a:ext cx="2140331" cy="523220"/>
          </a:xfrm>
          <a:prstGeom prst="rect">
            <a:avLst/>
          </a:prstGeom>
          <a:noFill/>
        </p:spPr>
        <p:txBody>
          <a:bodyPr wrap="none" rtlCol="0">
            <a:spAutoFit/>
          </a:bodyPr>
          <a:lstStyle/>
          <a:p>
            <a:pPr algn="ctr"/>
            <a:r>
              <a:rPr lang="en-US" sz="2800" b="1" dirty="0" err="1" smtClean="0">
                <a:solidFill>
                  <a:srgbClr val="0059B9"/>
                </a:solidFill>
                <a:latin typeface="Lucida Grande" panose="020B0600040502020204" pitchFamily="34" charset="0"/>
                <a:ea typeface="Hiragino Kaku Gothic StdN W8" panose="020B0800000000000000" pitchFamily="34" charset="-128"/>
                <a:cs typeface="Lucida Grande" panose="020B0600040502020204" pitchFamily="34" charset="0"/>
              </a:rPr>
              <a:t>Tình</a:t>
            </a:r>
            <a:r>
              <a:rPr lang="en-US" sz="2800" b="1" dirty="0" smtClean="0">
                <a:solidFill>
                  <a:srgbClr val="0059B9"/>
                </a:solidFill>
                <a:latin typeface="Lucida Grande" panose="020B0600040502020204" pitchFamily="34" charset="0"/>
                <a:ea typeface="Hiragino Kaku Gothic StdN W8" panose="020B0800000000000000" pitchFamily="34" charset="-128"/>
                <a:cs typeface="Lucida Grande" panose="020B0600040502020204" pitchFamily="34" charset="0"/>
              </a:rPr>
              <a:t> </a:t>
            </a:r>
            <a:r>
              <a:rPr lang="en-US" sz="2800" b="1" dirty="0" err="1" smtClean="0">
                <a:solidFill>
                  <a:srgbClr val="0059B9"/>
                </a:solidFill>
                <a:latin typeface="Lucida Grande" panose="020B0600040502020204" pitchFamily="34" charset="0"/>
                <a:ea typeface="Hiragino Kaku Gothic StdN W8" panose="020B0800000000000000" pitchFamily="34" charset="-128"/>
                <a:cs typeface="Lucida Grande" panose="020B0600040502020204" pitchFamily="34" charset="0"/>
              </a:rPr>
              <a:t>huống</a:t>
            </a:r>
            <a:endParaRPr lang="x-none" sz="2800" b="1" dirty="0">
              <a:solidFill>
                <a:srgbClr val="0059B9"/>
              </a:solidFill>
              <a:latin typeface="Lucida Grande" panose="020B0600040502020204" pitchFamily="34" charset="0"/>
              <a:ea typeface="Hiragino Kaku Gothic StdN W8" panose="020B0800000000000000" pitchFamily="34" charset="-128"/>
              <a:cs typeface="Lucida Grande" panose="020B0600040502020204" pitchFamily="34" charset="0"/>
            </a:endParaRPr>
          </a:p>
        </p:txBody>
      </p:sp>
    </p:spTree>
    <p:extLst>
      <p:ext uri="{BB962C8B-B14F-4D97-AF65-F5344CB8AC3E}">
        <p14:creationId xmlns:p14="http://schemas.microsoft.com/office/powerpoint/2010/main" val="2712499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0014" y="1543385"/>
            <a:ext cx="10021614" cy="1631216"/>
          </a:xfrm>
          <a:prstGeom prst="rect">
            <a:avLst/>
          </a:prstGeom>
        </p:spPr>
        <p:txBody>
          <a:bodyPr wrap="square">
            <a:spAutoFit/>
          </a:bodyPr>
          <a:lstStyle/>
          <a:p>
            <a:pPr marL="342900" indent="-342900" algn="just">
              <a:buAutoNum type="arabicParenR"/>
            </a:pPr>
            <a:r>
              <a:rPr lang="en-US" sz="2000" dirty="0" err="1" smtClean="0">
                <a:latin typeface="Times New Roman" pitchFamily="18" charset="0"/>
                <a:ea typeface="Calibri" panose="020F0502020204030204" pitchFamily="34" charset="0"/>
                <a:cs typeface="Times New Roman" pitchFamily="18" charset="0"/>
              </a:rPr>
              <a:t>Thí</a:t>
            </a:r>
            <a:r>
              <a:rPr lang="en-US" sz="2000" dirty="0" smtClean="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nghiệm</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này</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thuộc</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bước</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nào</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trong</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tiến</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trình</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tìm</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hiểu</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của</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nhóm</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học</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sinh</a:t>
            </a:r>
            <a:r>
              <a:rPr lang="en-US" sz="2000" dirty="0" smtClean="0">
                <a:latin typeface="Times New Roman" pitchFamily="18" charset="0"/>
                <a:ea typeface="Calibri" panose="020F0502020204030204" pitchFamily="34" charset="0"/>
                <a:cs typeface="Times New Roman" pitchFamily="18" charset="0"/>
              </a:rPr>
              <a:t>?</a:t>
            </a:r>
          </a:p>
          <a:p>
            <a:pPr algn="just"/>
            <a:r>
              <a:rPr lang="en-US" sz="2000" dirty="0" smtClean="0">
                <a:latin typeface="Times New Roman" pitchFamily="18" charset="0"/>
                <a:ea typeface="Calibri" panose="020F0502020204030204" pitchFamily="34" charset="0"/>
                <a:cs typeface="Times New Roman" pitchFamily="18" charset="0"/>
              </a:rPr>
              <a:t>2) </a:t>
            </a:r>
            <a:r>
              <a:rPr lang="en-US" sz="2000" dirty="0" err="1">
                <a:latin typeface="Times New Roman" pitchFamily="18" charset="0"/>
                <a:ea typeface="Calibri" panose="020F0502020204030204" pitchFamily="34" charset="0"/>
                <a:cs typeface="Times New Roman" pitchFamily="18" charset="0"/>
              </a:rPr>
              <a:t>Thảo</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luận</a:t>
            </a:r>
            <a:r>
              <a:rPr lang="en-US" sz="2000" dirty="0">
                <a:latin typeface="Times New Roman" pitchFamily="18" charset="0"/>
                <a:ea typeface="Calibri" panose="020F0502020204030204" pitchFamily="34" charset="0"/>
                <a:cs typeface="Times New Roman" pitchFamily="18" charset="0"/>
              </a:rPr>
              <a:t> </a:t>
            </a:r>
            <a:r>
              <a:rPr lang="en-US" sz="2000" dirty="0" err="1" smtClean="0">
                <a:latin typeface="Times New Roman" pitchFamily="18" charset="0"/>
                <a:ea typeface="Calibri" panose="020F0502020204030204" pitchFamily="34" charset="0"/>
                <a:cs typeface="Times New Roman" pitchFamily="18" charset="0"/>
              </a:rPr>
              <a:t>để</a:t>
            </a:r>
            <a:r>
              <a:rPr lang="en-US" sz="2000" dirty="0" smtClean="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đề</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xuất</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nội</a:t>
            </a:r>
            <a:r>
              <a:rPr lang="en-US" sz="2000" dirty="0">
                <a:latin typeface="Times New Roman" pitchFamily="18" charset="0"/>
                <a:ea typeface="Calibri" panose="020F0502020204030204" pitchFamily="34" charset="0"/>
                <a:cs typeface="Times New Roman" pitchFamily="18" charset="0"/>
              </a:rPr>
              <a:t> dung </a:t>
            </a:r>
            <a:r>
              <a:rPr lang="en-US" sz="2000" dirty="0" err="1">
                <a:latin typeface="Times New Roman" pitchFamily="18" charset="0"/>
                <a:ea typeface="Calibri" panose="020F0502020204030204" pitchFamily="34" charset="0"/>
                <a:cs typeface="Times New Roman" pitchFamily="18" charset="0"/>
              </a:rPr>
              <a:t>các</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bước</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của</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tiến</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trình</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tìm</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hiểu</a:t>
            </a:r>
            <a:r>
              <a:rPr lang="en-US" sz="2000" dirty="0">
                <a:latin typeface="Times New Roman" pitchFamily="18" charset="0"/>
                <a:ea typeface="Calibri" panose="020F0502020204030204" pitchFamily="34" charset="0"/>
                <a:cs typeface="Times New Roman" pitchFamily="18" charset="0"/>
              </a:rPr>
              <a:t> </a:t>
            </a:r>
            <a:r>
              <a:rPr lang="en-US" sz="2000" dirty="0" err="1">
                <a:latin typeface="Times New Roman" pitchFamily="18" charset="0"/>
                <a:ea typeface="Calibri" panose="020F0502020204030204" pitchFamily="34" charset="0"/>
                <a:cs typeface="Times New Roman" pitchFamily="18" charset="0"/>
              </a:rPr>
              <a:t>này</a:t>
            </a:r>
            <a:r>
              <a:rPr lang="en-US" sz="2000" dirty="0" smtClean="0">
                <a:latin typeface="Times New Roman" pitchFamily="18" charset="0"/>
                <a:ea typeface="Calibri" panose="020F0502020204030204" pitchFamily="34" charset="0"/>
                <a:cs typeface="Times New Roman" pitchFamily="18" charset="0"/>
              </a:rPr>
              <a:t>.</a:t>
            </a:r>
          </a:p>
          <a:p>
            <a:pPr algn="just"/>
            <a:r>
              <a:rPr lang="en-US" sz="2000" dirty="0" smtClean="0">
                <a:latin typeface="Times New Roman" pitchFamily="18" charset="0"/>
                <a:ea typeface="Calibri" panose="020F0502020204030204" pitchFamily="34" charset="0"/>
                <a:cs typeface="Times New Roman" pitchFamily="18" charset="0"/>
              </a:rPr>
              <a:t>3) </a:t>
            </a:r>
            <a:r>
              <a:rPr lang="en-US" sz="2000" dirty="0" err="1" smtClean="0">
                <a:latin typeface="Times New Roman" pitchFamily="18" charset="0"/>
                <a:ea typeface="Calibri" panose="020F0502020204030204" pitchFamily="34" charset="0"/>
                <a:cs typeface="Times New Roman" pitchFamily="18" charset="0"/>
              </a:rPr>
              <a:t>Thực</a:t>
            </a:r>
            <a:r>
              <a:rPr lang="en-US" sz="2000" dirty="0" smtClean="0">
                <a:latin typeface="Times New Roman" pitchFamily="18" charset="0"/>
                <a:ea typeface="Calibri" panose="020F0502020204030204" pitchFamily="34" charset="0"/>
                <a:cs typeface="Times New Roman" pitchFamily="18" charset="0"/>
              </a:rPr>
              <a:t> </a:t>
            </a:r>
            <a:r>
              <a:rPr lang="en-US" sz="2000" dirty="0" err="1" smtClean="0">
                <a:latin typeface="Times New Roman" pitchFamily="18" charset="0"/>
                <a:ea typeface="Calibri" panose="020F0502020204030204" pitchFamily="34" charset="0"/>
                <a:cs typeface="Times New Roman" pitchFamily="18" charset="0"/>
              </a:rPr>
              <a:t>hiện</a:t>
            </a:r>
            <a:r>
              <a:rPr lang="en-US" sz="2000" dirty="0" smtClean="0">
                <a:latin typeface="Times New Roman" pitchFamily="18" charset="0"/>
                <a:ea typeface="Calibri" panose="020F0502020204030204" pitchFamily="34" charset="0"/>
                <a:cs typeface="Times New Roman" pitchFamily="18" charset="0"/>
              </a:rPr>
              <a:t> </a:t>
            </a:r>
            <a:r>
              <a:rPr lang="en-US" sz="2000" dirty="0" err="1" smtClean="0">
                <a:latin typeface="Times New Roman" pitchFamily="18" charset="0"/>
                <a:ea typeface="Calibri" panose="020F0502020204030204" pitchFamily="34" charset="0"/>
                <a:cs typeface="Times New Roman" pitchFamily="18" charset="0"/>
              </a:rPr>
              <a:t>thí</a:t>
            </a:r>
            <a:r>
              <a:rPr lang="en-US" sz="2000" dirty="0" smtClean="0">
                <a:latin typeface="Times New Roman" pitchFamily="18" charset="0"/>
                <a:ea typeface="Calibri" panose="020F0502020204030204" pitchFamily="34" charset="0"/>
                <a:cs typeface="Times New Roman" pitchFamily="18" charset="0"/>
              </a:rPr>
              <a:t> </a:t>
            </a:r>
            <a:r>
              <a:rPr lang="en-US" sz="2000" dirty="0" err="1" smtClean="0">
                <a:latin typeface="Times New Roman" pitchFamily="18" charset="0"/>
                <a:ea typeface="Calibri" panose="020F0502020204030204" pitchFamily="34" charset="0"/>
                <a:cs typeface="Times New Roman" pitchFamily="18" charset="0"/>
              </a:rPr>
              <a:t>nghiệm</a:t>
            </a:r>
            <a:r>
              <a:rPr lang="en-US" sz="2000" dirty="0" smtClean="0">
                <a:latin typeface="Times New Roman" pitchFamily="18" charset="0"/>
                <a:ea typeface="Calibri" panose="020F0502020204030204" pitchFamily="34" charset="0"/>
                <a:cs typeface="Times New Roman" pitchFamily="18" charset="0"/>
              </a:rPr>
              <a:t> </a:t>
            </a:r>
            <a:r>
              <a:rPr lang="en-US" sz="2000" dirty="0" err="1" smtClean="0">
                <a:latin typeface="Times New Roman" pitchFamily="18" charset="0"/>
                <a:ea typeface="Calibri" panose="020F0502020204030204" pitchFamily="34" charset="0"/>
                <a:cs typeface="Times New Roman" pitchFamily="18" charset="0"/>
              </a:rPr>
              <a:t>tại</a:t>
            </a:r>
            <a:r>
              <a:rPr lang="en-US" sz="2000" dirty="0" smtClean="0">
                <a:latin typeface="Times New Roman" pitchFamily="18" charset="0"/>
                <a:ea typeface="Calibri" panose="020F0502020204030204" pitchFamily="34" charset="0"/>
                <a:cs typeface="Times New Roman" pitchFamily="18" charset="0"/>
              </a:rPr>
              <a:t> </a:t>
            </a:r>
            <a:r>
              <a:rPr lang="en-US" sz="2000" dirty="0" err="1" smtClean="0">
                <a:latin typeface="Times New Roman" pitchFamily="18" charset="0"/>
                <a:ea typeface="Calibri" panose="020F0502020204030204" pitchFamily="34" charset="0"/>
                <a:cs typeface="Times New Roman" pitchFamily="18" charset="0"/>
              </a:rPr>
              <a:t>nhà</a:t>
            </a:r>
            <a:r>
              <a:rPr lang="en-US" sz="2000" dirty="0" smtClean="0">
                <a:latin typeface="Times New Roman" pitchFamily="18" charset="0"/>
                <a:ea typeface="Calibri" panose="020F0502020204030204" pitchFamily="34" charset="0"/>
                <a:cs typeface="Times New Roman" pitchFamily="18" charset="0"/>
              </a:rPr>
              <a:t>.</a:t>
            </a:r>
          </a:p>
          <a:p>
            <a:pPr algn="just"/>
            <a:r>
              <a:rPr lang="en-US" sz="2000" dirty="0" smtClean="0">
                <a:latin typeface="Times New Roman" pitchFamily="18" charset="0"/>
                <a:ea typeface="Calibri" panose="020F0502020204030204" pitchFamily="34" charset="0"/>
                <a:cs typeface="Times New Roman" pitchFamily="18" charset="0"/>
              </a:rPr>
              <a:t>4) </a:t>
            </a:r>
            <a:r>
              <a:rPr lang="en-US" sz="2000" dirty="0" err="1" smtClean="0">
                <a:latin typeface="Times New Roman" pitchFamily="18" charset="0"/>
                <a:ea typeface="Calibri" panose="020F0502020204030204" pitchFamily="34" charset="0"/>
                <a:cs typeface="Times New Roman" pitchFamily="18" charset="0"/>
              </a:rPr>
              <a:t>Thống</a:t>
            </a:r>
            <a:r>
              <a:rPr lang="en-US" sz="2000" dirty="0" smtClean="0">
                <a:latin typeface="Times New Roman" pitchFamily="18" charset="0"/>
                <a:ea typeface="Calibri" panose="020F0502020204030204" pitchFamily="34" charset="0"/>
                <a:cs typeface="Times New Roman" pitchFamily="18" charset="0"/>
              </a:rPr>
              <a:t> </a:t>
            </a:r>
            <a:r>
              <a:rPr lang="en-US" sz="2000" dirty="0" err="1" smtClean="0">
                <a:latin typeface="Times New Roman" pitchFamily="18" charset="0"/>
                <a:ea typeface="Calibri" panose="020F0502020204030204" pitchFamily="34" charset="0"/>
                <a:cs typeface="Times New Roman" pitchFamily="18" charset="0"/>
              </a:rPr>
              <a:t>kê</a:t>
            </a:r>
            <a:r>
              <a:rPr lang="en-US" sz="2000" dirty="0" smtClean="0">
                <a:latin typeface="Times New Roman" pitchFamily="18" charset="0"/>
                <a:ea typeface="Calibri" panose="020F0502020204030204" pitchFamily="34" charset="0"/>
                <a:cs typeface="Times New Roman" pitchFamily="18" charset="0"/>
              </a:rPr>
              <a:t> </a:t>
            </a:r>
            <a:r>
              <a:rPr lang="en-US" sz="2000" dirty="0" err="1" smtClean="0">
                <a:latin typeface="Times New Roman" pitchFamily="18" charset="0"/>
                <a:ea typeface="Calibri" panose="020F0502020204030204" pitchFamily="34" charset="0"/>
                <a:cs typeface="Times New Roman" pitchFamily="18" charset="0"/>
              </a:rPr>
              <a:t>các</a:t>
            </a:r>
            <a:r>
              <a:rPr lang="en-US" sz="2000" dirty="0" smtClean="0">
                <a:latin typeface="Times New Roman" pitchFamily="18" charset="0"/>
                <a:ea typeface="Calibri" panose="020F0502020204030204" pitchFamily="34" charset="0"/>
                <a:cs typeface="Times New Roman" pitchFamily="18" charset="0"/>
              </a:rPr>
              <a:t> </a:t>
            </a:r>
            <a:r>
              <a:rPr lang="en-US" sz="2000" dirty="0" err="1" smtClean="0">
                <a:latin typeface="Times New Roman" pitchFamily="18" charset="0"/>
                <a:ea typeface="Calibri" panose="020F0502020204030204" pitchFamily="34" charset="0"/>
                <a:cs typeface="Times New Roman" pitchFamily="18" charset="0"/>
              </a:rPr>
              <a:t>kỹ</a:t>
            </a:r>
            <a:r>
              <a:rPr lang="en-US" sz="2000" dirty="0" smtClean="0">
                <a:latin typeface="Times New Roman" pitchFamily="18" charset="0"/>
                <a:ea typeface="Calibri" panose="020F0502020204030204" pitchFamily="34" charset="0"/>
                <a:cs typeface="Times New Roman" pitchFamily="18" charset="0"/>
              </a:rPr>
              <a:t> </a:t>
            </a:r>
            <a:r>
              <a:rPr lang="en-US" sz="2000" dirty="0" err="1" smtClean="0">
                <a:latin typeface="Times New Roman" pitchFamily="18" charset="0"/>
                <a:ea typeface="Calibri" panose="020F0502020204030204" pitchFamily="34" charset="0"/>
                <a:cs typeface="Times New Roman" pitchFamily="18" charset="0"/>
              </a:rPr>
              <a:t>năng</a:t>
            </a:r>
            <a:r>
              <a:rPr lang="en-US" sz="2000" dirty="0" smtClean="0">
                <a:latin typeface="Times New Roman" pitchFamily="18" charset="0"/>
                <a:ea typeface="Calibri" panose="020F0502020204030204" pitchFamily="34" charset="0"/>
                <a:cs typeface="Times New Roman" pitchFamily="18" charset="0"/>
              </a:rPr>
              <a:t> </a:t>
            </a:r>
            <a:r>
              <a:rPr lang="en-US" sz="2000" dirty="0" err="1" smtClean="0">
                <a:latin typeface="Times New Roman" pitchFamily="18" charset="0"/>
                <a:ea typeface="Calibri" panose="020F0502020204030204" pitchFamily="34" charset="0"/>
                <a:cs typeface="Times New Roman" pitchFamily="18" charset="0"/>
              </a:rPr>
              <a:t>đã</a:t>
            </a:r>
            <a:r>
              <a:rPr lang="en-US" sz="2000" dirty="0" smtClean="0">
                <a:latin typeface="Times New Roman" pitchFamily="18" charset="0"/>
                <a:ea typeface="Calibri" panose="020F0502020204030204" pitchFamily="34" charset="0"/>
                <a:cs typeface="Times New Roman" pitchFamily="18" charset="0"/>
              </a:rPr>
              <a:t> </a:t>
            </a:r>
            <a:r>
              <a:rPr lang="en-US" sz="2000" dirty="0" err="1" smtClean="0">
                <a:latin typeface="Times New Roman" pitchFamily="18" charset="0"/>
                <a:ea typeface="Calibri" panose="020F0502020204030204" pitchFamily="34" charset="0"/>
                <a:cs typeface="Times New Roman" pitchFamily="18" charset="0"/>
              </a:rPr>
              <a:t>dùng</a:t>
            </a:r>
            <a:r>
              <a:rPr lang="en-US" sz="2000" dirty="0" smtClean="0">
                <a:latin typeface="Times New Roman" pitchFamily="18" charset="0"/>
                <a:ea typeface="Calibri" panose="020F0502020204030204" pitchFamily="34" charset="0"/>
                <a:cs typeface="Times New Roman" pitchFamily="18" charset="0"/>
              </a:rPr>
              <a:t> ở </a:t>
            </a:r>
            <a:r>
              <a:rPr lang="en-US" sz="2000" dirty="0" err="1" smtClean="0">
                <a:latin typeface="Times New Roman" pitchFamily="18" charset="0"/>
                <a:ea typeface="Calibri" panose="020F0502020204030204" pitchFamily="34" charset="0"/>
                <a:cs typeface="Times New Roman" pitchFamily="18" charset="0"/>
              </a:rPr>
              <a:t>mỗi</a:t>
            </a:r>
            <a:r>
              <a:rPr lang="en-US" sz="2000" dirty="0" smtClean="0">
                <a:latin typeface="Times New Roman" pitchFamily="18" charset="0"/>
                <a:ea typeface="Calibri" panose="020F0502020204030204" pitchFamily="34" charset="0"/>
                <a:cs typeface="Times New Roman" pitchFamily="18" charset="0"/>
              </a:rPr>
              <a:t> </a:t>
            </a:r>
            <a:r>
              <a:rPr lang="en-US" sz="2000" dirty="0" err="1" smtClean="0">
                <a:latin typeface="Times New Roman" pitchFamily="18" charset="0"/>
                <a:ea typeface="Calibri" panose="020F0502020204030204" pitchFamily="34" charset="0"/>
                <a:cs typeface="Times New Roman" pitchFamily="18" charset="0"/>
              </a:rPr>
              <a:t>bước</a:t>
            </a:r>
            <a:r>
              <a:rPr lang="en-US" sz="2000" dirty="0" smtClean="0">
                <a:latin typeface="Times New Roman" pitchFamily="18" charset="0"/>
                <a:ea typeface="Calibri" panose="020F0502020204030204" pitchFamily="34" charset="0"/>
                <a:cs typeface="Times New Roman" pitchFamily="18" charset="0"/>
              </a:rPr>
              <a:t> </a:t>
            </a:r>
            <a:r>
              <a:rPr lang="en-US" sz="2000" dirty="0" err="1" smtClean="0">
                <a:latin typeface="Times New Roman" pitchFamily="18" charset="0"/>
                <a:ea typeface="Calibri" panose="020F0502020204030204" pitchFamily="34" charset="0"/>
                <a:cs typeface="Times New Roman" pitchFamily="18" charset="0"/>
              </a:rPr>
              <a:t>tiến</a:t>
            </a:r>
            <a:r>
              <a:rPr lang="en-US" sz="2000" dirty="0" smtClean="0">
                <a:latin typeface="Times New Roman" pitchFamily="18" charset="0"/>
                <a:ea typeface="Calibri" panose="020F0502020204030204" pitchFamily="34" charset="0"/>
                <a:cs typeface="Times New Roman" pitchFamily="18" charset="0"/>
              </a:rPr>
              <a:t> </a:t>
            </a:r>
            <a:r>
              <a:rPr lang="en-US" sz="2000" dirty="0" err="1" smtClean="0">
                <a:latin typeface="Times New Roman" pitchFamily="18" charset="0"/>
                <a:ea typeface="Calibri" panose="020F0502020204030204" pitchFamily="34" charset="0"/>
                <a:cs typeface="Times New Roman" pitchFamily="18" charset="0"/>
              </a:rPr>
              <a:t>trình</a:t>
            </a:r>
            <a:r>
              <a:rPr lang="en-US" sz="2000" dirty="0" smtClean="0">
                <a:latin typeface="Times New Roman" pitchFamily="18" charset="0"/>
                <a:ea typeface="Calibri" panose="020F0502020204030204" pitchFamily="34" charset="0"/>
                <a:cs typeface="Times New Roman" pitchFamily="18" charset="0"/>
              </a:rPr>
              <a:t>.</a:t>
            </a:r>
          </a:p>
          <a:p>
            <a:pPr algn="just"/>
            <a:endParaRPr lang="en-US" sz="2000" dirty="0" smtClean="0">
              <a:latin typeface="Times New Roman" pitchFamily="18" charset="0"/>
              <a:ea typeface="Calibri" panose="020F0502020204030204" pitchFamily="34" charset="0"/>
              <a:cs typeface="Times New Roman" pitchFamily="18" charset="0"/>
            </a:endParaRPr>
          </a:p>
        </p:txBody>
      </p:sp>
      <p:sp>
        <p:nvSpPr>
          <p:cNvPr id="4" name="TextBox 3">
            <a:extLst>
              <a:ext uri="{FF2B5EF4-FFF2-40B4-BE49-F238E27FC236}">
                <a16:creationId xmlns="" xmlns:a16="http://schemas.microsoft.com/office/drawing/2014/main" id="{F57DBFED-AF61-506C-A75A-D17083979493}"/>
              </a:ext>
            </a:extLst>
          </p:cNvPr>
          <p:cNvSpPr txBox="1"/>
          <p:nvPr/>
        </p:nvSpPr>
        <p:spPr>
          <a:xfrm>
            <a:off x="740976" y="326482"/>
            <a:ext cx="7454285" cy="523220"/>
          </a:xfrm>
          <a:prstGeom prst="rect">
            <a:avLst/>
          </a:prstGeom>
          <a:noFill/>
        </p:spPr>
        <p:txBody>
          <a:bodyPr wrap="none" rtlCol="0">
            <a:spAutoFit/>
          </a:bodyPr>
          <a:lstStyle/>
          <a:p>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Thực</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hiện</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thí</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nghiệm</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theo</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tổ</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mỗi</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tổ</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 1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nhóm</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a:t>
            </a:r>
          </a:p>
        </p:txBody>
      </p:sp>
      <p:sp>
        <p:nvSpPr>
          <p:cNvPr id="5" name="TextBox 4">
            <a:extLst>
              <a:ext uri="{FF2B5EF4-FFF2-40B4-BE49-F238E27FC236}">
                <a16:creationId xmlns="" xmlns:a16="http://schemas.microsoft.com/office/drawing/2014/main" id="{F57DBFED-AF61-506C-A75A-D17083979493}"/>
              </a:ext>
            </a:extLst>
          </p:cNvPr>
          <p:cNvSpPr txBox="1"/>
          <p:nvPr/>
        </p:nvSpPr>
        <p:spPr>
          <a:xfrm>
            <a:off x="740976" y="1020165"/>
            <a:ext cx="4937570" cy="523220"/>
          </a:xfrm>
          <a:prstGeom prst="rect">
            <a:avLst/>
          </a:prstGeom>
          <a:noFill/>
        </p:spPr>
        <p:txBody>
          <a:bodyPr wrap="none" rtlCol="0">
            <a:spAutoFit/>
          </a:bodyPr>
          <a:lstStyle/>
          <a:p>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Hoàn</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thành</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các</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nhiệm</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vụ</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sau</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3927488373"/>
              </p:ext>
            </p:extLst>
          </p:nvPr>
        </p:nvGraphicFramePr>
        <p:xfrm>
          <a:off x="1030014" y="2905429"/>
          <a:ext cx="9722068" cy="2420344"/>
        </p:xfrm>
        <a:graphic>
          <a:graphicData uri="http://schemas.openxmlformats.org/drawingml/2006/table">
            <a:tbl>
              <a:tblPr firstRow="1" firstCol="1" bandRow="1">
                <a:tableStyleId>{5940675A-B579-460E-94D1-54222C63F5DA}</a:tableStyleId>
              </a:tblPr>
              <a:tblGrid>
                <a:gridCol w="3731172"/>
                <a:gridCol w="2680138"/>
                <a:gridCol w="3310758"/>
              </a:tblGrid>
              <a:tr h="334718">
                <a:tc>
                  <a:txBody>
                    <a:bodyPr/>
                    <a:lstStyle/>
                    <a:p>
                      <a:pPr algn="ctr">
                        <a:lnSpc>
                          <a:spcPct val="130000"/>
                        </a:lnSpc>
                        <a:spcAft>
                          <a:spcPts val="0"/>
                        </a:spcAft>
                      </a:pPr>
                      <a:r>
                        <a:rPr lang="vi-VN" sz="2000" dirty="0">
                          <a:effectLst/>
                          <a:latin typeface="+mj-lt"/>
                        </a:rPr>
                        <a:t>Các </a:t>
                      </a:r>
                      <a:r>
                        <a:rPr lang="vi-VN" sz="2000" dirty="0" smtClean="0">
                          <a:effectLst/>
                          <a:latin typeface="+mj-lt"/>
                        </a:rPr>
                        <a:t>bước</a:t>
                      </a:r>
                      <a:r>
                        <a:rPr lang="en-US" sz="2000" baseline="0" dirty="0" smtClean="0">
                          <a:effectLst/>
                          <a:latin typeface="+mj-lt"/>
                        </a:rPr>
                        <a:t>  </a:t>
                      </a:r>
                      <a:r>
                        <a:rPr lang="vi-VN" sz="2000" dirty="0" smtClean="0">
                          <a:effectLst/>
                          <a:latin typeface="+mj-lt"/>
                        </a:rPr>
                        <a:t>tiến </a:t>
                      </a:r>
                      <a:r>
                        <a:rPr lang="vi-VN" sz="2000" dirty="0">
                          <a:effectLst/>
                          <a:latin typeface="+mj-lt"/>
                        </a:rPr>
                        <a:t>trình</a:t>
                      </a:r>
                      <a:endParaRPr lang="en-US" sz="2000" dirty="0">
                        <a:effectLst/>
                        <a:latin typeface="+mj-lt"/>
                        <a:ea typeface="Calibri"/>
                        <a:cs typeface="Times New Roman" pitchFamily="18" charset="0"/>
                      </a:endParaRPr>
                    </a:p>
                  </a:txBody>
                  <a:tcPr marL="41380" marR="41380" marT="0" marB="0"/>
                </a:tc>
                <a:tc>
                  <a:txBody>
                    <a:bodyPr/>
                    <a:lstStyle/>
                    <a:p>
                      <a:pPr algn="ctr">
                        <a:lnSpc>
                          <a:spcPct val="130000"/>
                        </a:lnSpc>
                        <a:spcAft>
                          <a:spcPts val="0"/>
                        </a:spcAft>
                      </a:pPr>
                      <a:r>
                        <a:rPr lang="vi-VN" sz="2000" dirty="0">
                          <a:effectLst/>
                          <a:latin typeface="+mj-lt"/>
                        </a:rPr>
                        <a:t>Kĩ năng đã sử dụng</a:t>
                      </a:r>
                      <a:endParaRPr lang="en-US" sz="2000" dirty="0">
                        <a:effectLst/>
                        <a:latin typeface="+mj-lt"/>
                        <a:ea typeface="Calibri"/>
                        <a:cs typeface="Times New Roman" pitchFamily="18" charset="0"/>
                      </a:endParaRPr>
                    </a:p>
                  </a:txBody>
                  <a:tcPr marL="41380" marR="41380" marT="0" marB="0"/>
                </a:tc>
                <a:tc>
                  <a:txBody>
                    <a:bodyPr/>
                    <a:lstStyle/>
                    <a:p>
                      <a:pPr algn="ctr">
                        <a:lnSpc>
                          <a:spcPct val="130000"/>
                        </a:lnSpc>
                        <a:spcAft>
                          <a:spcPts val="0"/>
                        </a:spcAft>
                      </a:pPr>
                      <a:r>
                        <a:rPr lang="en-US" sz="2000" dirty="0" smtClean="0">
                          <a:effectLst/>
                          <a:latin typeface="Times New Roman" pitchFamily="18" charset="0"/>
                          <a:ea typeface="Calibri"/>
                          <a:cs typeface="Times New Roman" pitchFamily="18" charset="0"/>
                        </a:rPr>
                        <a:t>Ý</a:t>
                      </a:r>
                      <a:r>
                        <a:rPr lang="en-US" sz="2000" baseline="0" dirty="0" smtClean="0">
                          <a:effectLst/>
                          <a:latin typeface="Times New Roman" pitchFamily="18" charset="0"/>
                          <a:ea typeface="Calibri"/>
                          <a:cs typeface="Times New Roman" pitchFamily="18" charset="0"/>
                        </a:rPr>
                        <a:t> </a:t>
                      </a:r>
                      <a:r>
                        <a:rPr lang="en-US" sz="2000" baseline="0" dirty="0" err="1" smtClean="0">
                          <a:effectLst/>
                          <a:latin typeface="Times New Roman" pitchFamily="18" charset="0"/>
                          <a:ea typeface="Calibri"/>
                          <a:cs typeface="Times New Roman" pitchFamily="18" charset="0"/>
                        </a:rPr>
                        <a:t>nghĩa</a:t>
                      </a:r>
                      <a:r>
                        <a:rPr lang="en-US" sz="2000" baseline="0" dirty="0" smtClean="0">
                          <a:effectLst/>
                          <a:latin typeface="Times New Roman" pitchFamily="18" charset="0"/>
                          <a:ea typeface="Calibri"/>
                          <a:cs typeface="Times New Roman" pitchFamily="18" charset="0"/>
                        </a:rPr>
                        <a:t> </a:t>
                      </a:r>
                      <a:endParaRPr lang="en-US" sz="2000" dirty="0">
                        <a:effectLst/>
                        <a:latin typeface="Times New Roman" pitchFamily="18" charset="0"/>
                        <a:ea typeface="Calibri"/>
                        <a:cs typeface="Times New Roman" pitchFamily="18" charset="0"/>
                      </a:endParaRPr>
                    </a:p>
                  </a:txBody>
                  <a:tcPr marL="41380" marR="41380" marT="0" marB="0"/>
                </a:tc>
              </a:tr>
              <a:tr h="425480">
                <a:tc>
                  <a:txBody>
                    <a:bodyPr/>
                    <a:lstStyle/>
                    <a:p>
                      <a:pPr>
                        <a:lnSpc>
                          <a:spcPct val="130000"/>
                        </a:lnSpc>
                        <a:spcAft>
                          <a:spcPts val="0"/>
                        </a:spcAft>
                      </a:pPr>
                      <a:r>
                        <a:rPr lang="vi-VN" sz="2000" dirty="0">
                          <a:effectLst/>
                          <a:latin typeface="+mj-lt"/>
                        </a:rPr>
                        <a:t>Bước 1: Quan sát, đặt câu hỏi</a:t>
                      </a:r>
                      <a:endParaRPr lang="en-US" sz="2000" dirty="0">
                        <a:effectLst/>
                        <a:latin typeface="+mj-lt"/>
                        <a:ea typeface="Calibri"/>
                        <a:cs typeface="Times New Roman" pitchFamily="18" charset="0"/>
                      </a:endParaRPr>
                    </a:p>
                  </a:txBody>
                  <a:tcPr marL="41380" marR="41380" marT="0" marB="0"/>
                </a:tc>
                <a:tc>
                  <a:txBody>
                    <a:bodyPr/>
                    <a:lstStyle/>
                    <a:p>
                      <a:pPr algn="just">
                        <a:lnSpc>
                          <a:spcPct val="130000"/>
                        </a:lnSpc>
                        <a:spcAft>
                          <a:spcPts val="0"/>
                        </a:spcAft>
                      </a:pPr>
                      <a:endParaRPr lang="en-US" sz="2000" dirty="0">
                        <a:effectLst/>
                        <a:latin typeface="+mj-lt"/>
                        <a:ea typeface="Calibri"/>
                        <a:cs typeface="Times New Roman" pitchFamily="18" charset="0"/>
                      </a:endParaRPr>
                    </a:p>
                  </a:txBody>
                  <a:tcPr marL="41380" marR="41380" marT="0" marB="0"/>
                </a:tc>
                <a:tc>
                  <a:txBody>
                    <a:bodyPr/>
                    <a:lstStyle/>
                    <a:p>
                      <a:pPr algn="just">
                        <a:lnSpc>
                          <a:spcPct val="130000"/>
                        </a:lnSpc>
                        <a:spcAft>
                          <a:spcPts val="0"/>
                        </a:spcAft>
                      </a:pPr>
                      <a:endParaRPr lang="en-US" sz="2000" dirty="0">
                        <a:effectLst/>
                        <a:latin typeface="+mj-lt"/>
                        <a:ea typeface="Calibri"/>
                        <a:cs typeface="Times New Roman" pitchFamily="18" charset="0"/>
                      </a:endParaRPr>
                    </a:p>
                  </a:txBody>
                  <a:tcPr marL="41380" marR="41380" marT="0" marB="0"/>
                </a:tc>
              </a:tr>
              <a:tr h="362607">
                <a:tc>
                  <a:txBody>
                    <a:bodyPr/>
                    <a:lstStyle/>
                    <a:p>
                      <a:pPr>
                        <a:lnSpc>
                          <a:spcPct val="130000"/>
                        </a:lnSpc>
                        <a:spcAft>
                          <a:spcPts val="0"/>
                        </a:spcAft>
                      </a:pPr>
                      <a:r>
                        <a:rPr lang="vi-VN" sz="2000" dirty="0">
                          <a:effectLst/>
                          <a:latin typeface="+mj-lt"/>
                        </a:rPr>
                        <a:t>Bước 2: Xây dựng giả thuyết</a:t>
                      </a:r>
                      <a:endParaRPr lang="en-US" sz="2000" dirty="0">
                        <a:effectLst/>
                        <a:latin typeface="+mj-lt"/>
                        <a:ea typeface="Calibri"/>
                        <a:cs typeface="Times New Roman" pitchFamily="18" charset="0"/>
                      </a:endParaRPr>
                    </a:p>
                  </a:txBody>
                  <a:tcPr marL="41380" marR="41380" marT="0" marB="0"/>
                </a:tc>
                <a:tc>
                  <a:txBody>
                    <a:bodyPr/>
                    <a:lstStyle/>
                    <a:p>
                      <a:pPr algn="just">
                        <a:lnSpc>
                          <a:spcPct val="130000"/>
                        </a:lnSpc>
                        <a:spcAft>
                          <a:spcPts val="0"/>
                        </a:spcAft>
                      </a:pPr>
                      <a:endParaRPr lang="en-US" sz="2000" dirty="0">
                        <a:effectLst/>
                        <a:latin typeface="+mj-lt"/>
                        <a:ea typeface="Calibri"/>
                        <a:cs typeface="Times New Roman" pitchFamily="18" charset="0"/>
                      </a:endParaRPr>
                    </a:p>
                  </a:txBody>
                  <a:tcPr marL="41380" marR="41380" marT="0" marB="0"/>
                </a:tc>
                <a:tc>
                  <a:txBody>
                    <a:bodyPr/>
                    <a:lstStyle/>
                    <a:p>
                      <a:pPr algn="just">
                        <a:lnSpc>
                          <a:spcPct val="130000"/>
                        </a:lnSpc>
                        <a:spcAft>
                          <a:spcPts val="0"/>
                        </a:spcAft>
                      </a:pPr>
                      <a:endParaRPr lang="en-US" sz="2000" dirty="0">
                        <a:effectLst/>
                        <a:latin typeface="+mj-lt"/>
                        <a:ea typeface="Calibri"/>
                        <a:cs typeface="Times New Roman" pitchFamily="18" charset="0"/>
                      </a:endParaRPr>
                    </a:p>
                  </a:txBody>
                  <a:tcPr marL="41380" marR="41380" marT="0" marB="0"/>
                </a:tc>
              </a:tr>
              <a:tr h="394138">
                <a:tc>
                  <a:txBody>
                    <a:bodyPr/>
                    <a:lstStyle/>
                    <a:p>
                      <a:pPr>
                        <a:lnSpc>
                          <a:spcPct val="130000"/>
                        </a:lnSpc>
                        <a:spcAft>
                          <a:spcPts val="0"/>
                        </a:spcAft>
                      </a:pPr>
                      <a:r>
                        <a:rPr lang="vi-VN" sz="2000">
                          <a:effectLst/>
                          <a:latin typeface="+mj-lt"/>
                        </a:rPr>
                        <a:t>Bước 3: Kiểm tra giả thuyết</a:t>
                      </a:r>
                      <a:endParaRPr lang="en-US" sz="2000">
                        <a:effectLst/>
                        <a:latin typeface="+mj-lt"/>
                        <a:ea typeface="Calibri"/>
                        <a:cs typeface="Times New Roman" pitchFamily="18" charset="0"/>
                      </a:endParaRPr>
                    </a:p>
                  </a:txBody>
                  <a:tcPr marL="41380" marR="41380" marT="0" marB="0"/>
                </a:tc>
                <a:tc>
                  <a:txBody>
                    <a:bodyPr/>
                    <a:lstStyle/>
                    <a:p>
                      <a:pPr algn="just">
                        <a:lnSpc>
                          <a:spcPct val="130000"/>
                        </a:lnSpc>
                        <a:spcAft>
                          <a:spcPts val="0"/>
                        </a:spcAft>
                      </a:pPr>
                      <a:endParaRPr lang="en-US" sz="2000" dirty="0">
                        <a:effectLst/>
                        <a:latin typeface="+mj-lt"/>
                        <a:ea typeface="Calibri"/>
                        <a:cs typeface="Times New Roman" pitchFamily="18" charset="0"/>
                      </a:endParaRPr>
                    </a:p>
                  </a:txBody>
                  <a:tcPr marL="41380" marR="41380" marT="0" marB="0"/>
                </a:tc>
                <a:tc>
                  <a:txBody>
                    <a:bodyPr/>
                    <a:lstStyle/>
                    <a:p>
                      <a:pPr algn="just">
                        <a:lnSpc>
                          <a:spcPct val="130000"/>
                        </a:lnSpc>
                        <a:spcAft>
                          <a:spcPts val="0"/>
                        </a:spcAft>
                      </a:pPr>
                      <a:endParaRPr lang="en-US" sz="2000" dirty="0">
                        <a:effectLst/>
                        <a:latin typeface="+mj-lt"/>
                        <a:ea typeface="Calibri"/>
                        <a:cs typeface="Times New Roman" pitchFamily="18" charset="0"/>
                      </a:endParaRPr>
                    </a:p>
                  </a:txBody>
                  <a:tcPr marL="41380" marR="41380" marT="0" marB="0"/>
                </a:tc>
              </a:tr>
              <a:tr h="409904">
                <a:tc>
                  <a:txBody>
                    <a:bodyPr/>
                    <a:lstStyle/>
                    <a:p>
                      <a:pPr algn="just">
                        <a:lnSpc>
                          <a:spcPct val="130000"/>
                        </a:lnSpc>
                        <a:spcAft>
                          <a:spcPts val="0"/>
                        </a:spcAft>
                      </a:pPr>
                      <a:r>
                        <a:rPr lang="vi-VN" sz="2000">
                          <a:effectLst/>
                          <a:latin typeface="+mj-lt"/>
                        </a:rPr>
                        <a:t>Bước 4: Phân tích kết quả</a:t>
                      </a:r>
                      <a:endParaRPr lang="en-US" sz="2000">
                        <a:effectLst/>
                        <a:latin typeface="+mj-lt"/>
                        <a:ea typeface="Calibri"/>
                        <a:cs typeface="Times New Roman" pitchFamily="18" charset="0"/>
                      </a:endParaRPr>
                    </a:p>
                  </a:txBody>
                  <a:tcPr marL="41380" marR="41380" marT="0" marB="0"/>
                </a:tc>
                <a:tc>
                  <a:txBody>
                    <a:bodyPr/>
                    <a:lstStyle/>
                    <a:p>
                      <a:pPr algn="just">
                        <a:lnSpc>
                          <a:spcPct val="130000"/>
                        </a:lnSpc>
                        <a:spcAft>
                          <a:spcPts val="0"/>
                        </a:spcAft>
                      </a:pPr>
                      <a:endParaRPr lang="en-US" sz="2000" dirty="0">
                        <a:effectLst/>
                        <a:latin typeface="+mj-lt"/>
                        <a:ea typeface="Calibri"/>
                        <a:cs typeface="Times New Roman" pitchFamily="18" charset="0"/>
                      </a:endParaRPr>
                    </a:p>
                  </a:txBody>
                  <a:tcPr marL="41380" marR="41380" marT="0" marB="0"/>
                </a:tc>
                <a:tc>
                  <a:txBody>
                    <a:bodyPr/>
                    <a:lstStyle/>
                    <a:p>
                      <a:pPr algn="just">
                        <a:lnSpc>
                          <a:spcPct val="130000"/>
                        </a:lnSpc>
                        <a:spcAft>
                          <a:spcPts val="0"/>
                        </a:spcAft>
                      </a:pPr>
                      <a:endParaRPr lang="en-US" sz="2000" dirty="0">
                        <a:effectLst/>
                        <a:latin typeface="+mj-lt"/>
                        <a:ea typeface="Calibri"/>
                        <a:cs typeface="Times New Roman" pitchFamily="18" charset="0"/>
                      </a:endParaRPr>
                    </a:p>
                  </a:txBody>
                  <a:tcPr marL="41380" marR="41380" marT="0" marB="0"/>
                </a:tc>
              </a:tr>
              <a:tr h="394137">
                <a:tc>
                  <a:txBody>
                    <a:bodyPr/>
                    <a:lstStyle/>
                    <a:p>
                      <a:pPr algn="just">
                        <a:lnSpc>
                          <a:spcPct val="130000"/>
                        </a:lnSpc>
                        <a:spcAft>
                          <a:spcPts val="0"/>
                        </a:spcAft>
                      </a:pPr>
                      <a:r>
                        <a:rPr lang="vi-VN" sz="2000" dirty="0">
                          <a:effectLst/>
                          <a:latin typeface="+mj-lt"/>
                        </a:rPr>
                        <a:t>Bước 5: Viết, trình bày báo cáo</a:t>
                      </a:r>
                      <a:endParaRPr lang="en-US" sz="2000" dirty="0">
                        <a:effectLst/>
                        <a:latin typeface="+mj-lt"/>
                        <a:ea typeface="Calibri"/>
                        <a:cs typeface="Times New Roman" pitchFamily="18" charset="0"/>
                      </a:endParaRPr>
                    </a:p>
                  </a:txBody>
                  <a:tcPr marL="41380" marR="41380" marT="0" marB="0"/>
                </a:tc>
                <a:tc>
                  <a:txBody>
                    <a:bodyPr/>
                    <a:lstStyle/>
                    <a:p>
                      <a:pPr algn="just">
                        <a:lnSpc>
                          <a:spcPct val="130000"/>
                        </a:lnSpc>
                        <a:spcAft>
                          <a:spcPts val="0"/>
                        </a:spcAft>
                      </a:pPr>
                      <a:endParaRPr lang="en-US" sz="2000" dirty="0">
                        <a:effectLst/>
                        <a:latin typeface="+mj-lt"/>
                        <a:ea typeface="Calibri"/>
                        <a:cs typeface="Times New Roman" pitchFamily="18" charset="0"/>
                      </a:endParaRPr>
                    </a:p>
                  </a:txBody>
                  <a:tcPr marL="41380" marR="41380" marT="0" marB="0"/>
                </a:tc>
                <a:tc>
                  <a:txBody>
                    <a:bodyPr/>
                    <a:lstStyle/>
                    <a:p>
                      <a:pPr algn="just">
                        <a:lnSpc>
                          <a:spcPct val="130000"/>
                        </a:lnSpc>
                        <a:spcAft>
                          <a:spcPts val="0"/>
                        </a:spcAft>
                      </a:pPr>
                      <a:endParaRPr lang="en-US" sz="2000" dirty="0">
                        <a:effectLst/>
                        <a:latin typeface="+mj-lt"/>
                        <a:ea typeface="Calibri"/>
                        <a:cs typeface="Times New Roman" pitchFamily="18" charset="0"/>
                      </a:endParaRPr>
                    </a:p>
                  </a:txBody>
                  <a:tcPr marL="41380" marR="41380" marT="0" marB="0"/>
                </a:tc>
              </a:tr>
            </a:tbl>
          </a:graphicData>
        </a:graphic>
      </p:graphicFrame>
      <p:sp>
        <p:nvSpPr>
          <p:cNvPr id="7" name="TextBox 6">
            <a:extLst>
              <a:ext uri="{FF2B5EF4-FFF2-40B4-BE49-F238E27FC236}">
                <a16:creationId xmlns="" xmlns:a16="http://schemas.microsoft.com/office/drawing/2014/main" id="{F57DBFED-AF61-506C-A75A-D17083979493}"/>
              </a:ext>
            </a:extLst>
          </p:cNvPr>
          <p:cNvSpPr txBox="1"/>
          <p:nvPr/>
        </p:nvSpPr>
        <p:spPr>
          <a:xfrm>
            <a:off x="1003738" y="5508082"/>
            <a:ext cx="11149078" cy="1384995"/>
          </a:xfrm>
          <a:prstGeom prst="rect">
            <a:avLst/>
          </a:prstGeom>
          <a:noFill/>
        </p:spPr>
        <p:txBody>
          <a:bodyPr wrap="none" rtlCol="0">
            <a:spAutoFit/>
          </a:bodyPr>
          <a:lstStyle/>
          <a:p>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Yêu</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cầu</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Nhiệm</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vụ</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1,2,4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báo</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cáo</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sản</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phẩm</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vào</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tiết</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sau</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Nhiệm</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vụ</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3</a:t>
            </a:r>
          </a:p>
          <a:p>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Tiếp</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tục</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thực</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hiện</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trong</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1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tuần</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có</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hình</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ảnh</a:t>
            </a:r>
            <a:r>
              <a:rPr lang="en-US" sz="2800" b="1" dirty="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hoặc</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video) minh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họa</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cho</a:t>
            </a:r>
            <a:endPar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endParaRPr>
          </a:p>
          <a:p>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các</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bước</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tiến</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hành</a:t>
            </a:r>
            <a:r>
              <a:rPr lang="en-US" sz="2800" b="1" dirty="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để</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hoàn</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thiện</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cho</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nhiệm</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vụ</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2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và</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4.</a:t>
            </a:r>
          </a:p>
        </p:txBody>
      </p:sp>
    </p:spTree>
    <p:extLst>
      <p:ext uri="{BB962C8B-B14F-4D97-AF65-F5344CB8AC3E}">
        <p14:creationId xmlns:p14="http://schemas.microsoft.com/office/powerpoint/2010/main" val="421455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57DBFED-AF61-506C-A75A-D17083979493}"/>
              </a:ext>
            </a:extLst>
          </p:cNvPr>
          <p:cNvSpPr txBox="1"/>
          <p:nvPr/>
        </p:nvSpPr>
        <p:spPr>
          <a:xfrm>
            <a:off x="333067" y="306123"/>
            <a:ext cx="3461205" cy="523220"/>
          </a:xfrm>
          <a:prstGeom prst="rect">
            <a:avLst/>
          </a:prstGeom>
          <a:noFill/>
        </p:spPr>
        <p:txBody>
          <a:bodyPr wrap="none" rtlCol="0">
            <a:spAutoFit/>
          </a:bodyPr>
          <a:lstStyle/>
          <a:p>
            <a:pPr algn="ctr"/>
            <a:r>
              <a:rPr lang="en-US" sz="2800" b="1" dirty="0" err="1" smtClean="0">
                <a:solidFill>
                  <a:srgbClr val="0059B9"/>
                </a:solidFill>
                <a:latin typeface="Lucida Grande" panose="020B0600040502020204" pitchFamily="34" charset="0"/>
                <a:ea typeface="Hiragino Kaku Gothic StdN W8" panose="020B0800000000000000" pitchFamily="34" charset="-128"/>
                <a:cs typeface="Lucida Grande" panose="020B0600040502020204" pitchFamily="34" charset="0"/>
              </a:rPr>
              <a:t>Báo</a:t>
            </a:r>
            <a:r>
              <a:rPr lang="en-US" sz="2800" b="1" dirty="0" smtClean="0">
                <a:solidFill>
                  <a:srgbClr val="0059B9"/>
                </a:solidFill>
                <a:latin typeface="Lucida Grande" panose="020B0600040502020204" pitchFamily="34" charset="0"/>
                <a:ea typeface="Hiragino Kaku Gothic StdN W8" panose="020B0800000000000000" pitchFamily="34" charset="-128"/>
                <a:cs typeface="Lucida Grande" panose="020B0600040502020204" pitchFamily="34" charset="0"/>
              </a:rPr>
              <a:t> </a:t>
            </a:r>
            <a:r>
              <a:rPr lang="en-US" sz="2800" b="1" dirty="0" err="1" smtClean="0">
                <a:solidFill>
                  <a:srgbClr val="0059B9"/>
                </a:solidFill>
                <a:latin typeface="Lucida Grande" panose="020B0600040502020204" pitchFamily="34" charset="0"/>
                <a:ea typeface="Hiragino Kaku Gothic StdN W8" panose="020B0800000000000000" pitchFamily="34" charset="-128"/>
                <a:cs typeface="Lucida Grande" panose="020B0600040502020204" pitchFamily="34" charset="0"/>
              </a:rPr>
              <a:t>cáo</a:t>
            </a:r>
            <a:r>
              <a:rPr lang="en-US" sz="2800" b="1" dirty="0" smtClean="0">
                <a:solidFill>
                  <a:srgbClr val="0059B9"/>
                </a:solidFill>
                <a:latin typeface="Lucida Grande" panose="020B0600040502020204" pitchFamily="34" charset="0"/>
                <a:ea typeface="Hiragino Kaku Gothic StdN W8" panose="020B0800000000000000" pitchFamily="34" charset="-128"/>
                <a:cs typeface="Lucida Grande" panose="020B0600040502020204" pitchFamily="34" charset="0"/>
              </a:rPr>
              <a:t> </a:t>
            </a:r>
            <a:r>
              <a:rPr lang="en-US" sz="2800" b="1" dirty="0" err="1" smtClean="0">
                <a:solidFill>
                  <a:srgbClr val="0059B9"/>
                </a:solidFill>
                <a:latin typeface="Lucida Grande" panose="020B0600040502020204" pitchFamily="34" charset="0"/>
                <a:ea typeface="Hiragino Kaku Gothic StdN W8" panose="020B0800000000000000" pitchFamily="34" charset="-128"/>
                <a:cs typeface="Lucida Grande" panose="020B0600040502020204" pitchFamily="34" charset="0"/>
              </a:rPr>
              <a:t>sản</a:t>
            </a:r>
            <a:r>
              <a:rPr lang="en-US" sz="2800" b="1" dirty="0" smtClean="0">
                <a:solidFill>
                  <a:srgbClr val="0059B9"/>
                </a:solidFill>
                <a:latin typeface="Lucida Grande" panose="020B0600040502020204" pitchFamily="34" charset="0"/>
                <a:ea typeface="Hiragino Kaku Gothic StdN W8" panose="020B0800000000000000" pitchFamily="34" charset="-128"/>
                <a:cs typeface="Lucida Grande" panose="020B0600040502020204" pitchFamily="34" charset="0"/>
              </a:rPr>
              <a:t> </a:t>
            </a:r>
            <a:r>
              <a:rPr lang="en-US" sz="2800" b="1" dirty="0" err="1" smtClean="0">
                <a:solidFill>
                  <a:srgbClr val="0059B9"/>
                </a:solidFill>
                <a:latin typeface="Lucida Grande" panose="020B0600040502020204" pitchFamily="34" charset="0"/>
                <a:ea typeface="Hiragino Kaku Gothic StdN W8" panose="020B0800000000000000" pitchFamily="34" charset="-128"/>
                <a:cs typeface="Lucida Grande" panose="020B0600040502020204" pitchFamily="34" charset="0"/>
              </a:rPr>
              <a:t>phẩm</a:t>
            </a:r>
            <a:r>
              <a:rPr lang="en-US" sz="2800" b="1" dirty="0" smtClean="0">
                <a:solidFill>
                  <a:srgbClr val="0059B9"/>
                </a:solidFill>
                <a:latin typeface="Lucida Grande" panose="020B0600040502020204" pitchFamily="34" charset="0"/>
                <a:ea typeface="Hiragino Kaku Gothic StdN W8" panose="020B0800000000000000" pitchFamily="34" charset="-128"/>
                <a:cs typeface="Lucida Grande" panose="020B0600040502020204" pitchFamily="34" charset="0"/>
              </a:rPr>
              <a:t>.</a:t>
            </a:r>
            <a:endParaRPr lang="x-none" sz="2800" b="1" dirty="0">
              <a:solidFill>
                <a:srgbClr val="0059B9"/>
              </a:solidFill>
              <a:latin typeface="Lucida Grande" panose="020B0600040502020204" pitchFamily="34" charset="0"/>
              <a:ea typeface="Hiragino Kaku Gothic StdN W8" panose="020B0800000000000000" pitchFamily="34" charset="-128"/>
              <a:cs typeface="Lucida Grande" panose="020B0600040502020204" pitchFamily="34" charset="0"/>
            </a:endParaRPr>
          </a:p>
        </p:txBody>
      </p:sp>
      <p:sp>
        <p:nvSpPr>
          <p:cNvPr id="4" name="Content Placeholder 2">
            <a:extLst>
              <a:ext uri="{FF2B5EF4-FFF2-40B4-BE49-F238E27FC236}">
                <a16:creationId xmlns="" xmlns:a16="http://schemas.microsoft.com/office/drawing/2014/main" id="{1A3AB681-98CC-4F18-AC4F-30B934D25469}"/>
              </a:ext>
            </a:extLst>
          </p:cNvPr>
          <p:cNvSpPr txBox="1">
            <a:spLocks/>
          </p:cNvSpPr>
          <p:nvPr/>
        </p:nvSpPr>
        <p:spPr>
          <a:xfrm>
            <a:off x="1010978" y="977278"/>
            <a:ext cx="10497850" cy="23957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2400" b="1" dirty="0" err="1" smtClean="0">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Nhóm</a:t>
            </a:r>
            <a:r>
              <a:rPr lang="en-US" sz="2400" b="1" dirty="0" smtClean="0">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err="1" smtClean="0">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báo</a:t>
            </a:r>
            <a:r>
              <a:rPr lang="en-US" sz="2400" b="1" dirty="0" smtClean="0">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err="1" smtClean="0">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cáo</a:t>
            </a:r>
            <a:r>
              <a:rPr lang="en-US" sz="2400" b="1" dirty="0" smtClean="0">
                <a:solidFill>
                  <a:srgbClr val="0070C0"/>
                </a:solidFill>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p>
          <a:p>
            <a:pPr marL="0" indent="0">
              <a:lnSpc>
                <a:spcPct val="120000"/>
              </a:lnSpc>
              <a:spcBef>
                <a:spcPts val="0"/>
              </a:spcBef>
              <a:buFont typeface="Arial" panose="020B0604020202020204" pitchFamily="34" charset="0"/>
              <a:buNone/>
            </a:pPr>
            <a:r>
              <a:rPr lang="en-US" sz="2400" b="1"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Thời</a:t>
            </a:r>
            <a:r>
              <a:rPr lang="en-US" sz="2400" b="1"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gian</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5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phút</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nhóm</a:t>
            </a:r>
            <a:endPar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endParaRPr>
          </a:p>
          <a:p>
            <a:pPr marL="0" indent="0" algn="just">
              <a:buNone/>
            </a:pPr>
            <a:r>
              <a:rPr lang="en-US" sz="2400" b="1"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400" b="1" dirty="0" err="1"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Nội</a:t>
            </a:r>
            <a:r>
              <a:rPr lang="en-US" sz="2400" b="1"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dung</a:t>
            </a:r>
            <a:r>
              <a:rPr lang="en-US" sz="2400" dirty="0" smtClean="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a:t>
            </a:r>
          </a:p>
          <a:p>
            <a:pPr marL="342900" indent="-342900" algn="just">
              <a:buAutoNum type="arabicParenR"/>
            </a:pPr>
            <a:r>
              <a:rPr lang="en-US" sz="2400" dirty="0" err="1" smtClean="0">
                <a:latin typeface="Times New Roman" pitchFamily="18" charset="0"/>
                <a:ea typeface="Calibri" panose="020F0502020204030204" pitchFamily="34" charset="0"/>
                <a:cs typeface="Times New Roman" pitchFamily="18" charset="0"/>
              </a:rPr>
              <a:t>Thí</a:t>
            </a:r>
            <a:r>
              <a:rPr lang="en-US" sz="2400" dirty="0" smtClean="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nghiệm</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này</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thuộc</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bước</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nào</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trong</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tiến</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trình</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tìm</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hiểu</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của</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nhóm</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học</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sinh</a:t>
            </a:r>
            <a:r>
              <a:rPr lang="en-US" sz="2400" dirty="0">
                <a:latin typeface="Times New Roman" pitchFamily="18" charset="0"/>
                <a:ea typeface="Calibri" panose="020F0502020204030204" pitchFamily="34" charset="0"/>
                <a:cs typeface="Times New Roman" pitchFamily="18" charset="0"/>
              </a:rPr>
              <a:t>?</a:t>
            </a:r>
          </a:p>
          <a:p>
            <a:pPr marL="0" indent="0" algn="just">
              <a:buNone/>
            </a:pPr>
            <a:r>
              <a:rPr lang="en-US" sz="2400" dirty="0">
                <a:latin typeface="Times New Roman" pitchFamily="18" charset="0"/>
                <a:ea typeface="Calibri" panose="020F0502020204030204" pitchFamily="34" charset="0"/>
                <a:cs typeface="Times New Roman" pitchFamily="18" charset="0"/>
              </a:rPr>
              <a:t>2) </a:t>
            </a:r>
            <a:r>
              <a:rPr lang="en-US" sz="2400" dirty="0" err="1">
                <a:latin typeface="Times New Roman" pitchFamily="18" charset="0"/>
                <a:ea typeface="Calibri" panose="020F0502020204030204" pitchFamily="34" charset="0"/>
                <a:cs typeface="Times New Roman" pitchFamily="18" charset="0"/>
              </a:rPr>
              <a:t>Thảo</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luận</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để</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đề</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xuất</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nội</a:t>
            </a:r>
            <a:r>
              <a:rPr lang="en-US" sz="2400" dirty="0">
                <a:latin typeface="Times New Roman" pitchFamily="18" charset="0"/>
                <a:ea typeface="Calibri" panose="020F0502020204030204" pitchFamily="34" charset="0"/>
                <a:cs typeface="Times New Roman" pitchFamily="18" charset="0"/>
              </a:rPr>
              <a:t> dung </a:t>
            </a:r>
            <a:r>
              <a:rPr lang="en-US" sz="2400" dirty="0" err="1">
                <a:latin typeface="Times New Roman" pitchFamily="18" charset="0"/>
                <a:ea typeface="Calibri" panose="020F0502020204030204" pitchFamily="34" charset="0"/>
                <a:cs typeface="Times New Roman" pitchFamily="18" charset="0"/>
              </a:rPr>
              <a:t>các</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bước</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của</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tiến</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trình</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tìm</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hiểu</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này</a:t>
            </a:r>
            <a:r>
              <a:rPr lang="en-US" sz="2400" dirty="0">
                <a:latin typeface="Times New Roman" pitchFamily="18" charset="0"/>
                <a:ea typeface="Calibri" panose="020F0502020204030204" pitchFamily="34" charset="0"/>
                <a:cs typeface="Times New Roman" pitchFamily="18" charset="0"/>
              </a:rPr>
              <a:t>.</a:t>
            </a:r>
          </a:p>
          <a:p>
            <a:pPr marL="0" indent="0" algn="just">
              <a:buNone/>
            </a:pPr>
            <a:r>
              <a:rPr lang="en-US" sz="2400" dirty="0" smtClean="0">
                <a:latin typeface="Times New Roman" pitchFamily="18" charset="0"/>
                <a:ea typeface="Calibri" panose="020F0502020204030204" pitchFamily="34" charset="0"/>
                <a:cs typeface="Times New Roman" pitchFamily="18" charset="0"/>
              </a:rPr>
              <a:t>3) </a:t>
            </a:r>
            <a:r>
              <a:rPr lang="en-US" sz="2400" dirty="0" err="1">
                <a:latin typeface="Times New Roman" pitchFamily="18" charset="0"/>
                <a:ea typeface="Calibri" panose="020F0502020204030204" pitchFamily="34" charset="0"/>
                <a:cs typeface="Times New Roman" pitchFamily="18" charset="0"/>
              </a:rPr>
              <a:t>Thống</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kê</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các</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kỹ</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năng</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đã</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dùng</a:t>
            </a:r>
            <a:r>
              <a:rPr lang="en-US" sz="2400" dirty="0">
                <a:latin typeface="Times New Roman" pitchFamily="18" charset="0"/>
                <a:ea typeface="Calibri" panose="020F0502020204030204" pitchFamily="34" charset="0"/>
                <a:cs typeface="Times New Roman" pitchFamily="18" charset="0"/>
              </a:rPr>
              <a:t> ở </a:t>
            </a:r>
            <a:r>
              <a:rPr lang="en-US" sz="2400" dirty="0" err="1">
                <a:latin typeface="Times New Roman" pitchFamily="18" charset="0"/>
                <a:ea typeface="Calibri" panose="020F0502020204030204" pitchFamily="34" charset="0"/>
                <a:cs typeface="Times New Roman" pitchFamily="18" charset="0"/>
              </a:rPr>
              <a:t>mỗi</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bước</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tiến</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trình</a:t>
            </a:r>
            <a:r>
              <a:rPr lang="en-US" sz="2400" dirty="0">
                <a:latin typeface="Times New Roman" pitchFamily="18" charset="0"/>
                <a:ea typeface="Calibri" panose="020F0502020204030204" pitchFamily="34" charset="0"/>
                <a:cs typeface="Times New Roman" pitchFamily="18" charset="0"/>
              </a:rPr>
              <a:t>.</a:t>
            </a:r>
          </a:p>
          <a:p>
            <a:pPr algn="ctr"/>
            <a:r>
              <a:rPr lang="en-US" sz="2400" b="1" dirty="0" err="1">
                <a:solidFill>
                  <a:srgbClr val="0070C0"/>
                </a:solidFill>
              </a:rPr>
              <a:t>Thành</a:t>
            </a:r>
            <a:r>
              <a:rPr lang="en-US" sz="2400" b="1" dirty="0">
                <a:solidFill>
                  <a:srgbClr val="0070C0"/>
                </a:solidFill>
              </a:rPr>
              <a:t> </a:t>
            </a:r>
            <a:r>
              <a:rPr lang="en-US" sz="2400" b="1" dirty="0" err="1">
                <a:solidFill>
                  <a:srgbClr val="0070C0"/>
                </a:solidFill>
              </a:rPr>
              <a:t>viên</a:t>
            </a:r>
            <a:r>
              <a:rPr lang="en-US" sz="2400" b="1" dirty="0">
                <a:solidFill>
                  <a:srgbClr val="0070C0"/>
                </a:solidFill>
              </a:rPr>
              <a:t> </a:t>
            </a:r>
            <a:r>
              <a:rPr lang="en-US" sz="2400" b="1" dirty="0" err="1">
                <a:solidFill>
                  <a:srgbClr val="0070C0"/>
                </a:solidFill>
              </a:rPr>
              <a:t>còn</a:t>
            </a:r>
            <a:r>
              <a:rPr lang="en-US" sz="2400" b="1" dirty="0">
                <a:solidFill>
                  <a:srgbClr val="0070C0"/>
                </a:solidFill>
              </a:rPr>
              <a:t> </a:t>
            </a:r>
            <a:r>
              <a:rPr lang="en-US" sz="2400" b="1" dirty="0" err="1">
                <a:solidFill>
                  <a:srgbClr val="0070C0"/>
                </a:solidFill>
              </a:rPr>
              <a:t>lại</a:t>
            </a:r>
            <a:endParaRPr lang="en-US" sz="2400" b="1" dirty="0">
              <a:solidFill>
                <a:srgbClr val="0070C0"/>
              </a:solidFill>
            </a:endParaRPr>
          </a:p>
          <a:p>
            <a:pPr marL="457200" indent="-457200"/>
            <a:r>
              <a:rPr lang="en-US" sz="2400" dirty="0" err="1">
                <a:latin typeface="Times New Roman" pitchFamily="18" charset="0"/>
                <a:cs typeface="Times New Roman" pitchFamily="18" charset="0"/>
              </a:rPr>
              <a:t>Nghe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biện</a:t>
            </a:r>
            <a:r>
              <a:rPr lang="en-US" sz="2400" dirty="0">
                <a:latin typeface="Times New Roman" pitchFamily="18" charset="0"/>
                <a:cs typeface="Times New Roman" pitchFamily="18" charset="0"/>
              </a:rPr>
              <a:t>.</a:t>
            </a:r>
          </a:p>
          <a:p>
            <a:pPr marL="457200" indent="-457200"/>
            <a:r>
              <a:rPr lang="en-US" sz="2400" dirty="0" err="1" smtClean="0">
                <a:latin typeface="Times New Roman" pitchFamily="18" charset="0"/>
                <a:cs typeface="Times New Roman" pitchFamily="18" charset="0"/>
              </a:rPr>
              <a:t>Chấm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phiếu</a:t>
            </a:r>
            <a:endParaRPr lang="en-SG" sz="2400" dirty="0">
              <a:latin typeface="Times New Roman" pitchFamily="18" charset="0"/>
              <a:cs typeface="Times New Roman" pitchFamily="18" charset="0"/>
            </a:endParaRPr>
          </a:p>
          <a:p>
            <a:pPr marL="0" indent="0">
              <a:lnSpc>
                <a:spcPct val="120000"/>
              </a:lnSpc>
              <a:spcBef>
                <a:spcPts val="0"/>
              </a:spcBef>
              <a:buNone/>
            </a:pPr>
            <a:endParaRPr lang="en-US" sz="24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endParaRPr>
          </a:p>
        </p:txBody>
      </p:sp>
    </p:spTree>
    <p:extLst>
      <p:ext uri="{BB962C8B-B14F-4D97-AF65-F5344CB8AC3E}">
        <p14:creationId xmlns:p14="http://schemas.microsoft.com/office/powerpoint/2010/main" val="208871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9925855"/>
              </p:ext>
            </p:extLst>
          </p:nvPr>
        </p:nvGraphicFramePr>
        <p:xfrm>
          <a:off x="599089" y="567560"/>
          <a:ext cx="11319643" cy="6263524"/>
        </p:xfrm>
        <a:graphic>
          <a:graphicData uri="http://schemas.openxmlformats.org/drawingml/2006/table">
            <a:tbl>
              <a:tblPr firstRow="1" firstCol="1" bandRow="1">
                <a:tableStyleId>{5940675A-B579-460E-94D1-54222C63F5DA}</a:tableStyleId>
              </a:tblPr>
              <a:tblGrid>
                <a:gridCol w="1891863"/>
                <a:gridCol w="2635521"/>
                <a:gridCol w="2263692"/>
                <a:gridCol w="2263692"/>
                <a:gridCol w="2264875"/>
              </a:tblGrid>
              <a:tr h="478248">
                <a:tc>
                  <a:txBody>
                    <a:bodyPr/>
                    <a:lstStyle/>
                    <a:p>
                      <a:pPr algn="ctr">
                        <a:lnSpc>
                          <a:spcPct val="130000"/>
                        </a:lnSpc>
                        <a:spcAft>
                          <a:spcPts val="0"/>
                        </a:spcAft>
                      </a:pPr>
                      <a:r>
                        <a:rPr lang="vi-VN" sz="1800" b="1" dirty="0">
                          <a:effectLst/>
                        </a:rPr>
                        <a:t>Tiêu chí đánh giá</a:t>
                      </a:r>
                      <a:endParaRPr lang="en-US" sz="1800" b="1" dirty="0">
                        <a:solidFill>
                          <a:schemeClr val="tx1"/>
                        </a:solidFill>
                        <a:effectLst/>
                        <a:latin typeface="+mj-lt"/>
                        <a:ea typeface="Calibri"/>
                        <a:cs typeface="Times New Roman"/>
                      </a:endParaRPr>
                    </a:p>
                  </a:txBody>
                  <a:tcPr marL="46191" marR="46191" marT="0" marB="0" anchor="ctr"/>
                </a:tc>
                <a:tc gridSpan="4">
                  <a:txBody>
                    <a:bodyPr/>
                    <a:lstStyle/>
                    <a:p>
                      <a:pPr algn="ctr">
                        <a:lnSpc>
                          <a:spcPct val="130000"/>
                        </a:lnSpc>
                        <a:spcAft>
                          <a:spcPts val="0"/>
                        </a:spcAft>
                      </a:pPr>
                      <a:r>
                        <a:rPr lang="vi-VN" sz="1800" b="1" dirty="0">
                          <a:effectLst/>
                        </a:rPr>
                        <a:t>Cách đánh giá</a:t>
                      </a:r>
                      <a:endParaRPr lang="en-US" sz="1800" b="1" dirty="0">
                        <a:solidFill>
                          <a:schemeClr val="tx1"/>
                        </a:solidFill>
                        <a:effectLst/>
                        <a:latin typeface="+mj-lt"/>
                        <a:ea typeface="Calibri"/>
                        <a:cs typeface="Times New Roman"/>
                      </a:endParaRPr>
                    </a:p>
                  </a:txBody>
                  <a:tcPr marL="46191" marR="46191"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474920">
                <a:tc>
                  <a:txBody>
                    <a:bodyPr/>
                    <a:lstStyle/>
                    <a:p>
                      <a:pPr algn="ctr">
                        <a:lnSpc>
                          <a:spcPct val="107000"/>
                        </a:lnSpc>
                        <a:spcAft>
                          <a:spcPts val="0"/>
                        </a:spcAft>
                      </a:pPr>
                      <a:r>
                        <a:rPr lang="vi-VN" sz="1800" b="1" dirty="0">
                          <a:effectLst/>
                        </a:rPr>
                        <a:t>1, Báo cáo</a:t>
                      </a:r>
                      <a:endParaRPr lang="en-US" sz="1800" b="1" dirty="0">
                        <a:effectLst/>
                      </a:endParaRPr>
                    </a:p>
                    <a:p>
                      <a:pPr algn="ctr">
                        <a:lnSpc>
                          <a:spcPct val="130000"/>
                        </a:lnSpc>
                        <a:spcAft>
                          <a:spcPts val="0"/>
                        </a:spcAft>
                      </a:pPr>
                      <a:r>
                        <a:rPr lang="nl-NL" sz="1800" b="1" dirty="0">
                          <a:effectLst/>
                        </a:rPr>
                        <a:t> </a:t>
                      </a:r>
                      <a:endParaRPr lang="en-US" sz="1800" b="1" dirty="0">
                        <a:solidFill>
                          <a:schemeClr val="tx1"/>
                        </a:solidFill>
                        <a:effectLst/>
                        <a:latin typeface="+mj-lt"/>
                        <a:ea typeface="Calibri"/>
                        <a:cs typeface="Times New Roman"/>
                      </a:endParaRPr>
                    </a:p>
                  </a:txBody>
                  <a:tcPr marL="46191" marR="46191" marT="0" marB="0" anchor="ctr"/>
                </a:tc>
                <a:tc>
                  <a:txBody>
                    <a:bodyPr/>
                    <a:lstStyle/>
                    <a:p>
                      <a:pPr algn="ctr">
                        <a:lnSpc>
                          <a:spcPct val="130000"/>
                        </a:lnSpc>
                        <a:spcAft>
                          <a:spcPts val="0"/>
                        </a:spcAft>
                      </a:pPr>
                      <a:r>
                        <a:rPr lang="vi-VN" sz="1800" dirty="0">
                          <a:effectLst/>
                        </a:rPr>
                        <a:t>Có đầy đủ, chi tiết, chính xác nội dung các nhiệm vụ 1,2,4</a:t>
                      </a:r>
                      <a:endParaRPr lang="en-US" sz="1800" dirty="0">
                        <a:solidFill>
                          <a:schemeClr val="tx1"/>
                        </a:solidFill>
                        <a:effectLst/>
                        <a:latin typeface="+mj-lt"/>
                        <a:ea typeface="Calibri"/>
                        <a:cs typeface="Times New Roman"/>
                      </a:endParaRPr>
                    </a:p>
                  </a:txBody>
                  <a:tcPr marL="46191" marR="46191" marT="0" marB="0"/>
                </a:tc>
                <a:tc>
                  <a:txBody>
                    <a:bodyPr/>
                    <a:lstStyle/>
                    <a:p>
                      <a:pPr algn="ctr">
                        <a:lnSpc>
                          <a:spcPct val="130000"/>
                        </a:lnSpc>
                        <a:spcAft>
                          <a:spcPts val="0"/>
                        </a:spcAft>
                      </a:pPr>
                      <a:r>
                        <a:rPr lang="vi-VN" sz="1800" dirty="0">
                          <a:effectLst/>
                        </a:rPr>
                        <a:t>Có đầy đủ, khá chi tiết, chính xác nội dung các nhiệm vụ 1,2,4</a:t>
                      </a:r>
                      <a:endParaRPr lang="en-US" sz="1800" dirty="0">
                        <a:solidFill>
                          <a:schemeClr val="tx1"/>
                        </a:solidFill>
                        <a:effectLst/>
                        <a:latin typeface="+mj-lt"/>
                        <a:ea typeface="Calibri"/>
                        <a:cs typeface="Times New Roman"/>
                      </a:endParaRPr>
                    </a:p>
                  </a:txBody>
                  <a:tcPr marL="46191" marR="46191" marT="0" marB="0"/>
                </a:tc>
                <a:tc>
                  <a:txBody>
                    <a:bodyPr/>
                    <a:lstStyle/>
                    <a:p>
                      <a:pPr algn="ctr">
                        <a:lnSpc>
                          <a:spcPct val="130000"/>
                        </a:lnSpc>
                        <a:spcAft>
                          <a:spcPts val="0"/>
                        </a:spcAft>
                      </a:pPr>
                      <a:r>
                        <a:rPr lang="vi-VN" sz="1800">
                          <a:effectLst/>
                        </a:rPr>
                        <a:t>Có đầy đủ, nội dung các nhiệm vụ 1,2,4, chưa chi tiết, có 1 số sai sót nhỏ </a:t>
                      </a:r>
                      <a:endParaRPr lang="en-US" sz="1800">
                        <a:solidFill>
                          <a:schemeClr val="tx1"/>
                        </a:solidFill>
                        <a:effectLst/>
                        <a:latin typeface="+mj-lt"/>
                        <a:ea typeface="Calibri"/>
                        <a:cs typeface="Times New Roman"/>
                      </a:endParaRPr>
                    </a:p>
                  </a:txBody>
                  <a:tcPr marL="46191" marR="46191" marT="0" marB="0"/>
                </a:tc>
                <a:tc>
                  <a:txBody>
                    <a:bodyPr/>
                    <a:lstStyle/>
                    <a:p>
                      <a:pPr algn="ctr">
                        <a:lnSpc>
                          <a:spcPct val="130000"/>
                        </a:lnSpc>
                        <a:spcAft>
                          <a:spcPts val="0"/>
                        </a:spcAft>
                      </a:pPr>
                      <a:r>
                        <a:rPr lang="vi-VN" sz="1800">
                          <a:effectLst/>
                        </a:rPr>
                        <a:t>Không đầy đủ, nội dung các nhiệm vụ 1,2,4, chưa chi tiết, có nhiều lỗi sai</a:t>
                      </a:r>
                      <a:endParaRPr lang="en-US" sz="1800">
                        <a:solidFill>
                          <a:schemeClr val="tx1"/>
                        </a:solidFill>
                        <a:effectLst/>
                        <a:latin typeface="+mj-lt"/>
                        <a:ea typeface="Calibri"/>
                        <a:cs typeface="Times New Roman"/>
                      </a:endParaRPr>
                    </a:p>
                  </a:txBody>
                  <a:tcPr marL="46191" marR="46191" marT="0" marB="0"/>
                </a:tc>
              </a:tr>
              <a:tr h="348571">
                <a:tc>
                  <a:txBody>
                    <a:bodyPr/>
                    <a:lstStyle/>
                    <a:p>
                      <a:pPr algn="ctr">
                        <a:lnSpc>
                          <a:spcPct val="130000"/>
                        </a:lnSpc>
                        <a:spcAft>
                          <a:spcPts val="0"/>
                        </a:spcAft>
                      </a:pPr>
                      <a:r>
                        <a:rPr lang="vi-VN" sz="1800" b="1" dirty="0">
                          <a:effectLst/>
                        </a:rPr>
                        <a:t>5 điểm</a:t>
                      </a:r>
                      <a:endParaRPr lang="en-US" sz="1800" b="1" dirty="0">
                        <a:solidFill>
                          <a:schemeClr val="tx1"/>
                        </a:solidFill>
                        <a:effectLst/>
                        <a:latin typeface="+mj-lt"/>
                        <a:ea typeface="Calibri"/>
                        <a:cs typeface="Times New Roman"/>
                      </a:endParaRPr>
                    </a:p>
                  </a:txBody>
                  <a:tcPr marL="46191" marR="46191" marT="0" marB="0" anchor="ctr"/>
                </a:tc>
                <a:tc>
                  <a:txBody>
                    <a:bodyPr/>
                    <a:lstStyle/>
                    <a:p>
                      <a:pPr algn="ctr">
                        <a:lnSpc>
                          <a:spcPct val="130000"/>
                        </a:lnSpc>
                        <a:spcAft>
                          <a:spcPts val="0"/>
                        </a:spcAft>
                      </a:pPr>
                      <a:r>
                        <a:rPr lang="vi-VN" sz="1800" b="1" dirty="0">
                          <a:effectLst/>
                        </a:rPr>
                        <a:t>5 điểm</a:t>
                      </a:r>
                      <a:endParaRPr lang="en-US" sz="1800" b="1" dirty="0">
                        <a:solidFill>
                          <a:schemeClr val="tx1"/>
                        </a:solidFill>
                        <a:effectLst/>
                        <a:latin typeface="+mj-lt"/>
                        <a:ea typeface="Calibri"/>
                        <a:cs typeface="Times New Roman"/>
                      </a:endParaRPr>
                    </a:p>
                  </a:txBody>
                  <a:tcPr marL="46191" marR="46191" marT="0" marB="0"/>
                </a:tc>
                <a:tc>
                  <a:txBody>
                    <a:bodyPr/>
                    <a:lstStyle/>
                    <a:p>
                      <a:pPr algn="ctr">
                        <a:lnSpc>
                          <a:spcPct val="130000"/>
                        </a:lnSpc>
                        <a:spcAft>
                          <a:spcPts val="0"/>
                        </a:spcAft>
                      </a:pPr>
                      <a:r>
                        <a:rPr lang="vi-VN" sz="1800" b="1" dirty="0">
                          <a:effectLst/>
                        </a:rPr>
                        <a:t>4 điểm</a:t>
                      </a:r>
                      <a:endParaRPr lang="en-US" sz="1800" b="1" dirty="0">
                        <a:solidFill>
                          <a:schemeClr val="tx1"/>
                        </a:solidFill>
                        <a:effectLst/>
                        <a:latin typeface="+mj-lt"/>
                        <a:ea typeface="Calibri"/>
                        <a:cs typeface="Times New Roman"/>
                      </a:endParaRPr>
                    </a:p>
                  </a:txBody>
                  <a:tcPr marL="46191" marR="46191" marT="0" marB="0"/>
                </a:tc>
                <a:tc>
                  <a:txBody>
                    <a:bodyPr/>
                    <a:lstStyle/>
                    <a:p>
                      <a:pPr algn="ctr">
                        <a:lnSpc>
                          <a:spcPct val="130000"/>
                        </a:lnSpc>
                        <a:spcAft>
                          <a:spcPts val="0"/>
                        </a:spcAft>
                      </a:pPr>
                      <a:r>
                        <a:rPr lang="vi-VN" sz="1800" b="1" dirty="0">
                          <a:effectLst/>
                        </a:rPr>
                        <a:t>3 điểm</a:t>
                      </a:r>
                      <a:endParaRPr lang="en-US" sz="1800" b="1" dirty="0">
                        <a:solidFill>
                          <a:schemeClr val="tx1"/>
                        </a:solidFill>
                        <a:effectLst/>
                        <a:latin typeface="+mj-lt"/>
                        <a:ea typeface="Calibri"/>
                        <a:cs typeface="Times New Roman"/>
                      </a:endParaRPr>
                    </a:p>
                  </a:txBody>
                  <a:tcPr marL="46191" marR="46191" marT="0" marB="0"/>
                </a:tc>
                <a:tc>
                  <a:txBody>
                    <a:bodyPr/>
                    <a:lstStyle/>
                    <a:p>
                      <a:pPr algn="ctr">
                        <a:lnSpc>
                          <a:spcPct val="130000"/>
                        </a:lnSpc>
                        <a:spcAft>
                          <a:spcPts val="0"/>
                        </a:spcAft>
                      </a:pPr>
                      <a:r>
                        <a:rPr lang="vi-VN" sz="1800" b="1" dirty="0">
                          <a:effectLst/>
                        </a:rPr>
                        <a:t>1 - 2 điểm</a:t>
                      </a:r>
                      <a:endParaRPr lang="en-US" sz="1800" b="1" dirty="0">
                        <a:solidFill>
                          <a:schemeClr val="tx1"/>
                        </a:solidFill>
                        <a:effectLst/>
                        <a:latin typeface="+mj-lt"/>
                        <a:ea typeface="Calibri"/>
                        <a:cs typeface="Times New Roman"/>
                      </a:endParaRPr>
                    </a:p>
                  </a:txBody>
                  <a:tcPr marL="46191" marR="46191" marT="0" marB="0"/>
                </a:tc>
              </a:tr>
              <a:tr h="1474920">
                <a:tc>
                  <a:txBody>
                    <a:bodyPr/>
                    <a:lstStyle/>
                    <a:p>
                      <a:pPr algn="ctr">
                        <a:lnSpc>
                          <a:spcPct val="130000"/>
                        </a:lnSpc>
                        <a:spcAft>
                          <a:spcPts val="0"/>
                        </a:spcAft>
                      </a:pPr>
                      <a:r>
                        <a:rPr lang="vi-VN" sz="1800" b="1" dirty="0">
                          <a:effectLst/>
                        </a:rPr>
                        <a:t>2. Thiết kế</a:t>
                      </a:r>
                      <a:endParaRPr lang="en-US" sz="1800" b="1" dirty="0">
                        <a:solidFill>
                          <a:schemeClr val="tx1"/>
                        </a:solidFill>
                        <a:effectLst/>
                        <a:latin typeface="+mj-lt"/>
                        <a:ea typeface="Calibri"/>
                        <a:cs typeface="Times New Roman"/>
                      </a:endParaRPr>
                    </a:p>
                  </a:txBody>
                  <a:tcPr marL="46191" marR="46191" marT="0" marB="0" anchor="ctr"/>
                </a:tc>
                <a:tc>
                  <a:txBody>
                    <a:bodyPr/>
                    <a:lstStyle/>
                    <a:p>
                      <a:pPr algn="ctr">
                        <a:lnSpc>
                          <a:spcPct val="130000"/>
                        </a:lnSpc>
                        <a:spcAft>
                          <a:spcPts val="0"/>
                        </a:spcAft>
                      </a:pPr>
                      <a:r>
                        <a:rPr lang="vi-VN" sz="1800">
                          <a:effectLst/>
                        </a:rPr>
                        <a:t>Hình ảnh hài hòa, thẩm mỹ. Làm nổi bật các nội dung trọng tâm</a:t>
                      </a:r>
                      <a:endParaRPr lang="en-US" sz="1800">
                        <a:solidFill>
                          <a:schemeClr val="tx1"/>
                        </a:solidFill>
                        <a:effectLst/>
                        <a:latin typeface="+mj-lt"/>
                        <a:ea typeface="Calibri"/>
                        <a:cs typeface="Times New Roman"/>
                      </a:endParaRPr>
                    </a:p>
                  </a:txBody>
                  <a:tcPr marL="46191" marR="46191" marT="0" marB="0"/>
                </a:tc>
                <a:tc>
                  <a:txBody>
                    <a:bodyPr/>
                    <a:lstStyle/>
                    <a:p>
                      <a:pPr algn="ctr">
                        <a:lnSpc>
                          <a:spcPct val="130000"/>
                        </a:lnSpc>
                        <a:spcAft>
                          <a:spcPts val="0"/>
                        </a:spcAft>
                      </a:pPr>
                      <a:r>
                        <a:rPr lang="vi-VN" sz="1800" dirty="0">
                          <a:effectLst/>
                        </a:rPr>
                        <a:t>Hình ảnh chưa thật hài hòa, chưa làm nổi bật các nội dung chính</a:t>
                      </a:r>
                      <a:endParaRPr lang="en-US" sz="1800" dirty="0">
                        <a:solidFill>
                          <a:schemeClr val="tx1"/>
                        </a:solidFill>
                        <a:effectLst/>
                        <a:latin typeface="+mj-lt"/>
                        <a:ea typeface="Calibri"/>
                        <a:cs typeface="Times New Roman"/>
                      </a:endParaRPr>
                    </a:p>
                  </a:txBody>
                  <a:tcPr marL="46191" marR="46191" marT="0" marB="0"/>
                </a:tc>
                <a:tc>
                  <a:txBody>
                    <a:bodyPr/>
                    <a:lstStyle/>
                    <a:p>
                      <a:pPr algn="ctr">
                        <a:lnSpc>
                          <a:spcPct val="130000"/>
                        </a:lnSpc>
                        <a:spcAft>
                          <a:spcPts val="0"/>
                        </a:spcAft>
                      </a:pPr>
                      <a:r>
                        <a:rPr lang="vi-VN" sz="1800" dirty="0">
                          <a:effectLst/>
                        </a:rPr>
                        <a:t>Hình ảnh chưa hài hòa, chưa làm nổi bật các nội dung chính</a:t>
                      </a:r>
                      <a:endParaRPr lang="en-US" sz="1800" dirty="0">
                        <a:solidFill>
                          <a:schemeClr val="tx1"/>
                        </a:solidFill>
                        <a:effectLst/>
                        <a:latin typeface="+mj-lt"/>
                        <a:ea typeface="Calibri"/>
                        <a:cs typeface="Times New Roman"/>
                      </a:endParaRPr>
                    </a:p>
                  </a:txBody>
                  <a:tcPr marL="46191" marR="46191" marT="0" marB="0"/>
                </a:tc>
                <a:tc>
                  <a:txBody>
                    <a:bodyPr/>
                    <a:lstStyle/>
                    <a:p>
                      <a:pPr algn="ctr">
                        <a:lnSpc>
                          <a:spcPct val="130000"/>
                        </a:lnSpc>
                        <a:spcAft>
                          <a:spcPts val="0"/>
                        </a:spcAft>
                      </a:pPr>
                      <a:r>
                        <a:rPr lang="vi-VN" sz="1800">
                          <a:effectLst/>
                        </a:rPr>
                        <a:t>Không có tính thẩm mỹ, sơ sài, đơn điệu</a:t>
                      </a:r>
                      <a:endParaRPr lang="en-US" sz="1800">
                        <a:solidFill>
                          <a:schemeClr val="tx1"/>
                        </a:solidFill>
                        <a:effectLst/>
                        <a:latin typeface="+mj-lt"/>
                        <a:ea typeface="Calibri"/>
                        <a:cs typeface="Times New Roman"/>
                      </a:endParaRPr>
                    </a:p>
                  </a:txBody>
                  <a:tcPr marL="46191" marR="46191" marT="0" marB="0"/>
                </a:tc>
              </a:tr>
              <a:tr h="348571">
                <a:tc>
                  <a:txBody>
                    <a:bodyPr/>
                    <a:lstStyle/>
                    <a:p>
                      <a:pPr algn="ctr">
                        <a:lnSpc>
                          <a:spcPct val="130000"/>
                        </a:lnSpc>
                        <a:spcAft>
                          <a:spcPts val="0"/>
                        </a:spcAft>
                      </a:pPr>
                      <a:r>
                        <a:rPr lang="vi-VN" sz="1800" b="1" dirty="0">
                          <a:effectLst/>
                        </a:rPr>
                        <a:t>2 điểm</a:t>
                      </a:r>
                      <a:endParaRPr lang="en-US" sz="1800" b="1" dirty="0">
                        <a:solidFill>
                          <a:schemeClr val="tx1"/>
                        </a:solidFill>
                        <a:effectLst/>
                        <a:latin typeface="+mj-lt"/>
                        <a:ea typeface="Calibri"/>
                        <a:cs typeface="Times New Roman"/>
                      </a:endParaRPr>
                    </a:p>
                  </a:txBody>
                  <a:tcPr marL="46191" marR="46191" marT="0" marB="0" anchor="ctr"/>
                </a:tc>
                <a:tc>
                  <a:txBody>
                    <a:bodyPr/>
                    <a:lstStyle/>
                    <a:p>
                      <a:pPr algn="ctr">
                        <a:lnSpc>
                          <a:spcPct val="130000"/>
                        </a:lnSpc>
                        <a:spcAft>
                          <a:spcPts val="0"/>
                        </a:spcAft>
                      </a:pPr>
                      <a:r>
                        <a:rPr lang="vi-VN" sz="1800" b="1" dirty="0">
                          <a:effectLst/>
                        </a:rPr>
                        <a:t>2 điểm</a:t>
                      </a:r>
                      <a:endParaRPr lang="en-US" sz="1800" b="1" dirty="0">
                        <a:solidFill>
                          <a:schemeClr val="tx1"/>
                        </a:solidFill>
                        <a:effectLst/>
                        <a:latin typeface="+mj-lt"/>
                        <a:ea typeface="Calibri"/>
                        <a:cs typeface="Times New Roman"/>
                      </a:endParaRPr>
                    </a:p>
                  </a:txBody>
                  <a:tcPr marL="46191" marR="46191" marT="0" marB="0"/>
                </a:tc>
                <a:tc>
                  <a:txBody>
                    <a:bodyPr/>
                    <a:lstStyle/>
                    <a:p>
                      <a:pPr algn="ctr">
                        <a:lnSpc>
                          <a:spcPct val="130000"/>
                        </a:lnSpc>
                        <a:spcAft>
                          <a:spcPts val="0"/>
                        </a:spcAft>
                      </a:pPr>
                      <a:r>
                        <a:rPr lang="vi-VN" sz="1800" b="1" dirty="0">
                          <a:effectLst/>
                        </a:rPr>
                        <a:t>1 điểm</a:t>
                      </a:r>
                      <a:endParaRPr lang="en-US" sz="1800" b="1" dirty="0">
                        <a:solidFill>
                          <a:schemeClr val="tx1"/>
                        </a:solidFill>
                        <a:effectLst/>
                        <a:latin typeface="+mj-lt"/>
                        <a:ea typeface="Calibri"/>
                        <a:cs typeface="Times New Roman"/>
                      </a:endParaRPr>
                    </a:p>
                  </a:txBody>
                  <a:tcPr marL="46191" marR="46191" marT="0" marB="0"/>
                </a:tc>
                <a:tc>
                  <a:txBody>
                    <a:bodyPr/>
                    <a:lstStyle/>
                    <a:p>
                      <a:pPr algn="ctr">
                        <a:lnSpc>
                          <a:spcPct val="130000"/>
                        </a:lnSpc>
                        <a:spcAft>
                          <a:spcPts val="0"/>
                        </a:spcAft>
                      </a:pPr>
                      <a:r>
                        <a:rPr lang="vi-VN" sz="1800" b="1" dirty="0">
                          <a:effectLst/>
                        </a:rPr>
                        <a:t>0,75 điểm</a:t>
                      </a:r>
                      <a:endParaRPr lang="en-US" sz="1800" b="1" dirty="0">
                        <a:solidFill>
                          <a:schemeClr val="tx1"/>
                        </a:solidFill>
                        <a:effectLst/>
                        <a:latin typeface="+mj-lt"/>
                        <a:ea typeface="Calibri"/>
                        <a:cs typeface="Times New Roman"/>
                      </a:endParaRPr>
                    </a:p>
                  </a:txBody>
                  <a:tcPr marL="46191" marR="46191" marT="0" marB="0"/>
                </a:tc>
                <a:tc>
                  <a:txBody>
                    <a:bodyPr/>
                    <a:lstStyle/>
                    <a:p>
                      <a:pPr algn="ctr">
                        <a:lnSpc>
                          <a:spcPct val="130000"/>
                        </a:lnSpc>
                        <a:spcAft>
                          <a:spcPts val="0"/>
                        </a:spcAft>
                      </a:pPr>
                      <a:r>
                        <a:rPr lang="vi-VN" sz="1800" b="1" dirty="0">
                          <a:effectLst/>
                        </a:rPr>
                        <a:t>0,5 điểm</a:t>
                      </a:r>
                      <a:endParaRPr lang="en-US" sz="1800" b="1" dirty="0">
                        <a:solidFill>
                          <a:schemeClr val="tx1"/>
                        </a:solidFill>
                        <a:effectLst/>
                        <a:latin typeface="+mj-lt"/>
                        <a:ea typeface="Calibri"/>
                        <a:cs typeface="Times New Roman"/>
                      </a:endParaRPr>
                    </a:p>
                  </a:txBody>
                  <a:tcPr marL="46191" marR="46191" marT="0" marB="0"/>
                </a:tc>
              </a:tr>
              <a:tr h="1125860">
                <a:tc>
                  <a:txBody>
                    <a:bodyPr/>
                    <a:lstStyle/>
                    <a:p>
                      <a:pPr algn="ctr">
                        <a:lnSpc>
                          <a:spcPct val="130000"/>
                        </a:lnSpc>
                        <a:spcAft>
                          <a:spcPts val="0"/>
                        </a:spcAft>
                      </a:pPr>
                      <a:r>
                        <a:rPr lang="vi-VN" sz="1800" b="1" dirty="0">
                          <a:effectLst/>
                        </a:rPr>
                        <a:t>3.Thuyết trình</a:t>
                      </a:r>
                      <a:endParaRPr lang="en-US" sz="1800" b="1" dirty="0">
                        <a:solidFill>
                          <a:schemeClr val="tx1"/>
                        </a:solidFill>
                        <a:effectLst/>
                        <a:latin typeface="+mj-lt"/>
                        <a:ea typeface="Calibri"/>
                        <a:cs typeface="Times New Roman"/>
                      </a:endParaRPr>
                    </a:p>
                  </a:txBody>
                  <a:tcPr marL="46191" marR="46191" marT="0" marB="0" anchor="ctr"/>
                </a:tc>
                <a:tc>
                  <a:txBody>
                    <a:bodyPr/>
                    <a:lstStyle/>
                    <a:p>
                      <a:pPr>
                        <a:lnSpc>
                          <a:spcPct val="107000"/>
                        </a:lnSpc>
                        <a:spcAft>
                          <a:spcPts val="0"/>
                        </a:spcAft>
                      </a:pPr>
                      <a:r>
                        <a:rPr lang="vi-VN" sz="1600" dirty="0">
                          <a:effectLst/>
                        </a:rPr>
                        <a:t>Lưu loát, dễ nghe, dễ hiểu, thu hút được người nghe </a:t>
                      </a:r>
                      <a:endParaRPr lang="en-US" sz="1600" dirty="0">
                        <a:effectLst/>
                      </a:endParaRPr>
                    </a:p>
                    <a:p>
                      <a:pPr algn="ctr">
                        <a:lnSpc>
                          <a:spcPct val="130000"/>
                        </a:lnSpc>
                        <a:spcAft>
                          <a:spcPts val="0"/>
                        </a:spcAft>
                      </a:pPr>
                      <a:r>
                        <a:rPr lang="vi-VN" sz="1600" dirty="0">
                          <a:effectLst/>
                        </a:rPr>
                        <a:t>Làm nổi bật các nội dung trọng tâm</a:t>
                      </a:r>
                      <a:endParaRPr lang="en-US" sz="1600" dirty="0">
                        <a:solidFill>
                          <a:schemeClr val="tx1"/>
                        </a:solidFill>
                        <a:effectLst/>
                        <a:latin typeface="+mj-lt"/>
                        <a:ea typeface="Calibri"/>
                        <a:cs typeface="Times New Roman"/>
                      </a:endParaRPr>
                    </a:p>
                  </a:txBody>
                  <a:tcPr marL="46191" marR="46191" marT="0" marB="0"/>
                </a:tc>
                <a:tc>
                  <a:txBody>
                    <a:bodyPr/>
                    <a:lstStyle/>
                    <a:p>
                      <a:pPr>
                        <a:lnSpc>
                          <a:spcPct val="107000"/>
                        </a:lnSpc>
                        <a:spcAft>
                          <a:spcPts val="0"/>
                        </a:spcAft>
                      </a:pPr>
                      <a:r>
                        <a:rPr lang="vi-VN" sz="1800" dirty="0">
                          <a:effectLst/>
                        </a:rPr>
                        <a:t>Lưu loát, chưa thật làm nổi bật được trọng tâm của bài thuyết </a:t>
                      </a:r>
                      <a:r>
                        <a:rPr lang="vi-VN" sz="1800" dirty="0" smtClean="0">
                          <a:effectLst/>
                        </a:rPr>
                        <a:t>trình</a:t>
                      </a:r>
                      <a:r>
                        <a:rPr lang="nl-NL" sz="1800" dirty="0">
                          <a:effectLst/>
                        </a:rPr>
                        <a:t> </a:t>
                      </a:r>
                      <a:endParaRPr lang="en-US" sz="1800" dirty="0">
                        <a:solidFill>
                          <a:schemeClr val="tx1"/>
                        </a:solidFill>
                        <a:effectLst/>
                        <a:latin typeface="+mj-lt"/>
                        <a:ea typeface="Calibri"/>
                        <a:cs typeface="Times New Roman"/>
                      </a:endParaRPr>
                    </a:p>
                  </a:txBody>
                  <a:tcPr marL="46191" marR="46191" marT="0" marB="0"/>
                </a:tc>
                <a:tc>
                  <a:txBody>
                    <a:bodyPr/>
                    <a:lstStyle/>
                    <a:p>
                      <a:pPr algn="ctr">
                        <a:lnSpc>
                          <a:spcPct val="130000"/>
                        </a:lnSpc>
                        <a:spcAft>
                          <a:spcPts val="0"/>
                        </a:spcAft>
                      </a:pPr>
                      <a:r>
                        <a:rPr lang="vi-VN" sz="1800" dirty="0">
                          <a:effectLst/>
                        </a:rPr>
                        <a:t>Chưa lưu loát, khá dễ nghe, dễ hiểu. </a:t>
                      </a:r>
                      <a:endParaRPr lang="en-US" sz="1800" dirty="0">
                        <a:solidFill>
                          <a:schemeClr val="tx1"/>
                        </a:solidFill>
                        <a:effectLst/>
                        <a:latin typeface="+mj-lt"/>
                        <a:ea typeface="Calibri"/>
                        <a:cs typeface="Times New Roman"/>
                      </a:endParaRPr>
                    </a:p>
                  </a:txBody>
                  <a:tcPr marL="46191" marR="46191" marT="0" marB="0"/>
                </a:tc>
                <a:tc>
                  <a:txBody>
                    <a:bodyPr/>
                    <a:lstStyle/>
                    <a:p>
                      <a:pPr algn="ctr">
                        <a:lnSpc>
                          <a:spcPct val="130000"/>
                        </a:lnSpc>
                        <a:spcAft>
                          <a:spcPts val="0"/>
                        </a:spcAft>
                      </a:pPr>
                      <a:r>
                        <a:rPr lang="vi-VN" sz="1800" dirty="0">
                          <a:effectLst/>
                        </a:rPr>
                        <a:t>Chưa lưu loát, gây nhàm chán đối với người nghe </a:t>
                      </a:r>
                      <a:endParaRPr lang="en-US" sz="1800" dirty="0">
                        <a:solidFill>
                          <a:schemeClr val="tx1"/>
                        </a:solidFill>
                        <a:effectLst/>
                        <a:latin typeface="+mj-lt"/>
                        <a:ea typeface="Calibri"/>
                        <a:cs typeface="Times New Roman"/>
                      </a:endParaRPr>
                    </a:p>
                  </a:txBody>
                  <a:tcPr marL="46191" marR="46191" marT="0" marB="0"/>
                </a:tc>
              </a:tr>
              <a:tr h="348571">
                <a:tc>
                  <a:txBody>
                    <a:bodyPr/>
                    <a:lstStyle/>
                    <a:p>
                      <a:pPr algn="ctr">
                        <a:lnSpc>
                          <a:spcPct val="130000"/>
                        </a:lnSpc>
                        <a:spcAft>
                          <a:spcPts val="0"/>
                        </a:spcAft>
                      </a:pPr>
                      <a:r>
                        <a:rPr lang="vi-VN" sz="1800" b="1" dirty="0">
                          <a:effectLst/>
                        </a:rPr>
                        <a:t>3 điểm</a:t>
                      </a:r>
                      <a:endParaRPr lang="en-US" sz="1800" b="1" dirty="0">
                        <a:solidFill>
                          <a:schemeClr val="tx1"/>
                        </a:solidFill>
                        <a:effectLst/>
                        <a:latin typeface="+mj-lt"/>
                        <a:ea typeface="Calibri"/>
                        <a:cs typeface="Times New Roman"/>
                      </a:endParaRPr>
                    </a:p>
                  </a:txBody>
                  <a:tcPr marL="46191" marR="46191" marT="0" marB="0" anchor="ctr"/>
                </a:tc>
                <a:tc>
                  <a:txBody>
                    <a:bodyPr/>
                    <a:lstStyle/>
                    <a:p>
                      <a:pPr algn="ctr">
                        <a:lnSpc>
                          <a:spcPct val="130000"/>
                        </a:lnSpc>
                        <a:spcAft>
                          <a:spcPts val="0"/>
                        </a:spcAft>
                      </a:pPr>
                      <a:r>
                        <a:rPr lang="vi-VN" sz="1800" b="1" dirty="0">
                          <a:effectLst/>
                        </a:rPr>
                        <a:t>3 điểm</a:t>
                      </a:r>
                      <a:endParaRPr lang="en-US" sz="1800" b="1" dirty="0">
                        <a:solidFill>
                          <a:schemeClr val="tx1"/>
                        </a:solidFill>
                        <a:effectLst/>
                        <a:latin typeface="+mj-lt"/>
                        <a:ea typeface="Calibri"/>
                        <a:cs typeface="Times New Roman"/>
                      </a:endParaRPr>
                    </a:p>
                  </a:txBody>
                  <a:tcPr marL="46191" marR="46191" marT="0" marB="0"/>
                </a:tc>
                <a:tc>
                  <a:txBody>
                    <a:bodyPr/>
                    <a:lstStyle/>
                    <a:p>
                      <a:pPr algn="ctr">
                        <a:lnSpc>
                          <a:spcPct val="130000"/>
                        </a:lnSpc>
                        <a:spcAft>
                          <a:spcPts val="0"/>
                        </a:spcAft>
                      </a:pPr>
                      <a:r>
                        <a:rPr lang="vi-VN" sz="1800" b="1" dirty="0">
                          <a:effectLst/>
                        </a:rPr>
                        <a:t>2 điểm</a:t>
                      </a:r>
                      <a:endParaRPr lang="en-US" sz="1800" b="1" dirty="0">
                        <a:solidFill>
                          <a:schemeClr val="tx1"/>
                        </a:solidFill>
                        <a:effectLst/>
                        <a:latin typeface="+mj-lt"/>
                        <a:ea typeface="Calibri"/>
                        <a:cs typeface="Times New Roman"/>
                      </a:endParaRPr>
                    </a:p>
                  </a:txBody>
                  <a:tcPr marL="46191" marR="46191" marT="0" marB="0"/>
                </a:tc>
                <a:tc>
                  <a:txBody>
                    <a:bodyPr/>
                    <a:lstStyle/>
                    <a:p>
                      <a:pPr algn="ctr">
                        <a:lnSpc>
                          <a:spcPct val="130000"/>
                        </a:lnSpc>
                        <a:spcAft>
                          <a:spcPts val="0"/>
                        </a:spcAft>
                      </a:pPr>
                      <a:r>
                        <a:rPr lang="vi-VN" sz="1800" b="1" dirty="0">
                          <a:effectLst/>
                        </a:rPr>
                        <a:t>1 điểm</a:t>
                      </a:r>
                      <a:endParaRPr lang="en-US" sz="1800" b="1" dirty="0">
                        <a:solidFill>
                          <a:schemeClr val="tx1"/>
                        </a:solidFill>
                        <a:effectLst/>
                        <a:latin typeface="+mj-lt"/>
                        <a:ea typeface="Calibri"/>
                        <a:cs typeface="Times New Roman"/>
                      </a:endParaRPr>
                    </a:p>
                  </a:txBody>
                  <a:tcPr marL="46191" marR="46191" marT="0" marB="0"/>
                </a:tc>
                <a:tc>
                  <a:txBody>
                    <a:bodyPr/>
                    <a:lstStyle/>
                    <a:p>
                      <a:pPr algn="ctr">
                        <a:lnSpc>
                          <a:spcPct val="130000"/>
                        </a:lnSpc>
                        <a:spcAft>
                          <a:spcPts val="0"/>
                        </a:spcAft>
                      </a:pPr>
                      <a:r>
                        <a:rPr lang="vi-VN" sz="1800" b="1" dirty="0">
                          <a:effectLst/>
                        </a:rPr>
                        <a:t>0,5 điểm</a:t>
                      </a:r>
                      <a:endParaRPr lang="en-US" sz="1800" b="1" dirty="0">
                        <a:solidFill>
                          <a:schemeClr val="tx1"/>
                        </a:solidFill>
                        <a:effectLst/>
                        <a:latin typeface="+mj-lt"/>
                        <a:ea typeface="Calibri"/>
                        <a:cs typeface="Times New Roman"/>
                      </a:endParaRPr>
                    </a:p>
                  </a:txBody>
                  <a:tcPr marL="46191" marR="46191" marT="0" marB="0"/>
                </a:tc>
              </a:tr>
              <a:tr h="344811">
                <a:tc gridSpan="5">
                  <a:txBody>
                    <a:bodyPr/>
                    <a:lstStyle/>
                    <a:p>
                      <a:pPr algn="ctr">
                        <a:lnSpc>
                          <a:spcPct val="130000"/>
                        </a:lnSpc>
                        <a:spcAft>
                          <a:spcPts val="0"/>
                        </a:spcAft>
                      </a:pPr>
                      <a:r>
                        <a:rPr lang="en-US" sz="1800" b="1" dirty="0" err="1">
                          <a:solidFill>
                            <a:srgbClr val="FF0000"/>
                          </a:solidFill>
                          <a:effectLst/>
                          <a:latin typeface="Times New Roman" pitchFamily="18" charset="0"/>
                          <a:cs typeface="Times New Roman" pitchFamily="18" charset="0"/>
                        </a:rPr>
                        <a:t>Tổng</a:t>
                      </a:r>
                      <a:r>
                        <a:rPr lang="en-US" sz="1800" b="1" dirty="0">
                          <a:solidFill>
                            <a:srgbClr val="FF0000"/>
                          </a:solidFill>
                          <a:effectLst/>
                          <a:latin typeface="Times New Roman" pitchFamily="18" charset="0"/>
                          <a:cs typeface="Times New Roman" pitchFamily="18" charset="0"/>
                        </a:rPr>
                        <a:t> </a:t>
                      </a:r>
                      <a:r>
                        <a:rPr lang="en-US" sz="1800" b="1" dirty="0" err="1">
                          <a:solidFill>
                            <a:srgbClr val="FF0000"/>
                          </a:solidFill>
                          <a:effectLst/>
                          <a:latin typeface="Times New Roman" pitchFamily="18" charset="0"/>
                          <a:cs typeface="Times New Roman" pitchFamily="18" charset="0"/>
                        </a:rPr>
                        <a:t>điểm</a:t>
                      </a:r>
                      <a:r>
                        <a:rPr lang="en-US" sz="1800" b="1" dirty="0">
                          <a:solidFill>
                            <a:srgbClr val="FF0000"/>
                          </a:solidFill>
                          <a:effectLst/>
                          <a:latin typeface="Times New Roman" pitchFamily="18" charset="0"/>
                          <a:cs typeface="Times New Roman" pitchFamily="18" charset="0"/>
                        </a:rPr>
                        <a:t>: 10 </a:t>
                      </a:r>
                      <a:r>
                        <a:rPr lang="en-US" sz="1800" b="1" dirty="0" err="1">
                          <a:solidFill>
                            <a:srgbClr val="FF0000"/>
                          </a:solidFill>
                          <a:effectLst/>
                          <a:latin typeface="Times New Roman" pitchFamily="18" charset="0"/>
                          <a:cs typeface="Times New Roman" pitchFamily="18" charset="0"/>
                        </a:rPr>
                        <a:t>điểm</a:t>
                      </a:r>
                      <a:endParaRPr lang="en-US" sz="1800" b="1" dirty="0">
                        <a:solidFill>
                          <a:srgbClr val="FF0000"/>
                        </a:solidFill>
                        <a:effectLst/>
                        <a:latin typeface="Times New Roman" pitchFamily="18" charset="0"/>
                        <a:ea typeface="Calibri"/>
                        <a:cs typeface="Times New Roman" pitchFamily="18" charset="0"/>
                      </a:endParaRPr>
                    </a:p>
                  </a:txBody>
                  <a:tcPr marL="46191" marR="4619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3667901" y="159860"/>
            <a:ext cx="2585964" cy="369332"/>
          </a:xfrm>
          <a:prstGeom prst="rect">
            <a:avLst/>
          </a:prstGeom>
        </p:spPr>
        <p:txBody>
          <a:bodyPr wrap="none">
            <a:spAutoFit/>
          </a:bodyPr>
          <a:lstStyle/>
          <a:p>
            <a:r>
              <a:rPr lang="nl-NL" b="1" dirty="0">
                <a:solidFill>
                  <a:srgbClr val="FF0000"/>
                </a:solidFill>
              </a:rPr>
              <a:t>Phiếu đánh giá sản phẩm</a:t>
            </a:r>
            <a:endParaRPr lang="en-US" dirty="0">
              <a:solidFill>
                <a:srgbClr val="FF0000"/>
              </a:solidFill>
            </a:endParaRPr>
          </a:p>
        </p:txBody>
      </p:sp>
    </p:spTree>
    <p:extLst>
      <p:ext uri="{BB962C8B-B14F-4D97-AF65-F5344CB8AC3E}">
        <p14:creationId xmlns:p14="http://schemas.microsoft.com/office/powerpoint/2010/main" val="2202851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57DBFED-AF61-506C-A75A-D17083979493}"/>
              </a:ext>
            </a:extLst>
          </p:cNvPr>
          <p:cNvSpPr txBox="1"/>
          <p:nvPr/>
        </p:nvSpPr>
        <p:spPr>
          <a:xfrm>
            <a:off x="740976" y="326482"/>
            <a:ext cx="7380547" cy="523220"/>
          </a:xfrm>
          <a:prstGeom prst="rect">
            <a:avLst/>
          </a:prstGeom>
          <a:noFill/>
        </p:spPr>
        <p:txBody>
          <a:bodyPr wrap="none" rtlCol="0">
            <a:spAutoFit/>
          </a:bodyPr>
          <a:lstStyle/>
          <a:p>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Một</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số</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lưu</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ý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về</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sử</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dụng</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các</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kỹ</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năng</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tiến</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 </a:t>
            </a:r>
            <a:r>
              <a:rPr lang="en-US" sz="2800" b="1" dirty="0" err="1" smtClean="0">
                <a:solidFill>
                  <a:srgbClr val="0059B9"/>
                </a:solidFill>
                <a:latin typeface="Times New Roman" pitchFamily="18" charset="0"/>
                <a:ea typeface="Hiragino Kaku Gothic StdN W8" panose="020B0800000000000000" pitchFamily="34" charset="-128"/>
                <a:cs typeface="Times New Roman" pitchFamily="18" charset="0"/>
              </a:rPr>
              <a:t>trình</a:t>
            </a:r>
            <a:r>
              <a:rPr lang="en-US" sz="2800" b="1" dirty="0" smtClean="0">
                <a:solidFill>
                  <a:srgbClr val="0059B9"/>
                </a:solidFill>
                <a:latin typeface="Times New Roman" pitchFamily="18" charset="0"/>
                <a:ea typeface="Hiragino Kaku Gothic StdN W8" panose="020B0800000000000000" pitchFamily="34" charset="-128"/>
                <a:cs typeface="Times New Roman" pitchFamily="18" charset="0"/>
              </a:rPr>
              <a:t>.</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44566" y="993228"/>
            <a:ext cx="10123597" cy="5126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4085" y="2154253"/>
            <a:ext cx="1845441" cy="34163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C00000"/>
                </a:solidFill>
                <a:effectLst>
                  <a:outerShdw blurRad="50800" dist="39000" dir="5460000" algn="tl">
                    <a:srgbClr val="000000">
                      <a:alpha val="38000"/>
                    </a:srgbClr>
                  </a:outerShdw>
                </a:effectLst>
              </a:rPr>
              <a:t>1. </a:t>
            </a:r>
            <a:r>
              <a:rPr lang="en-US" sz="5400" b="1" cap="none" spc="0" dirty="0" err="1" smtClean="0">
                <a:ln w="11430"/>
                <a:solidFill>
                  <a:srgbClr val="C00000"/>
                </a:solidFill>
                <a:effectLst>
                  <a:outerShdw blurRad="50800" dist="39000" dir="5460000" algn="tl">
                    <a:srgbClr val="000000">
                      <a:alpha val="38000"/>
                    </a:srgbClr>
                  </a:outerShdw>
                </a:effectLst>
              </a:rPr>
              <a:t>Kĩ</a:t>
            </a:r>
            <a:r>
              <a:rPr lang="en-US" sz="5400" b="1" cap="none" spc="0" dirty="0" smtClean="0">
                <a:ln w="11430"/>
                <a:solidFill>
                  <a:srgbClr val="C00000"/>
                </a:solidFill>
                <a:effectLst>
                  <a:outerShdw blurRad="50800" dist="39000" dir="5460000" algn="tl">
                    <a:srgbClr val="000000">
                      <a:alpha val="38000"/>
                    </a:srgbClr>
                  </a:outerShdw>
                </a:effectLst>
              </a:rPr>
              <a:t> </a:t>
            </a:r>
          </a:p>
          <a:p>
            <a:pPr algn="ctr"/>
            <a:r>
              <a:rPr lang="en-US" sz="5400" b="1" cap="none" spc="0" dirty="0" err="1" smtClean="0">
                <a:ln w="11430"/>
                <a:solidFill>
                  <a:srgbClr val="C00000"/>
                </a:solidFill>
                <a:effectLst>
                  <a:outerShdw blurRad="50800" dist="39000" dir="5460000" algn="tl">
                    <a:srgbClr val="000000">
                      <a:alpha val="38000"/>
                    </a:srgbClr>
                  </a:outerShdw>
                </a:effectLst>
              </a:rPr>
              <a:t>năng</a:t>
            </a:r>
            <a:r>
              <a:rPr lang="en-US" sz="5400" b="1" cap="none" spc="0" dirty="0" smtClean="0">
                <a:ln w="11430"/>
                <a:solidFill>
                  <a:srgbClr val="C00000"/>
                </a:solidFill>
                <a:effectLst>
                  <a:outerShdw blurRad="50800" dist="39000" dir="5460000" algn="tl">
                    <a:srgbClr val="000000">
                      <a:alpha val="38000"/>
                    </a:srgbClr>
                  </a:outerShdw>
                </a:effectLst>
              </a:rPr>
              <a:t> </a:t>
            </a:r>
          </a:p>
          <a:p>
            <a:pPr algn="ctr"/>
            <a:r>
              <a:rPr lang="en-US" sz="5400" b="1" cap="none" spc="0" dirty="0" err="1" smtClean="0">
                <a:ln w="11430"/>
                <a:solidFill>
                  <a:srgbClr val="C00000"/>
                </a:solidFill>
                <a:effectLst>
                  <a:outerShdw blurRad="50800" dist="39000" dir="5460000" algn="tl">
                    <a:srgbClr val="000000">
                      <a:alpha val="38000"/>
                    </a:srgbClr>
                  </a:outerShdw>
                </a:effectLst>
              </a:rPr>
              <a:t>quan</a:t>
            </a:r>
            <a:r>
              <a:rPr lang="en-US" sz="5400" b="1" cap="none" spc="0" dirty="0" smtClean="0">
                <a:ln w="11430"/>
                <a:solidFill>
                  <a:srgbClr val="C00000"/>
                </a:solidFill>
                <a:effectLst>
                  <a:outerShdw blurRad="50800" dist="39000" dir="5460000" algn="tl">
                    <a:srgbClr val="000000">
                      <a:alpha val="38000"/>
                    </a:srgbClr>
                  </a:outerShdw>
                </a:effectLst>
              </a:rPr>
              <a:t> </a:t>
            </a:r>
          </a:p>
          <a:p>
            <a:pPr algn="ctr"/>
            <a:r>
              <a:rPr lang="en-US" sz="5400" b="1" cap="none" spc="0" dirty="0" err="1" smtClean="0">
                <a:ln w="11430"/>
                <a:solidFill>
                  <a:srgbClr val="C00000"/>
                </a:solidFill>
                <a:effectLst>
                  <a:outerShdw blurRad="50800" dist="39000" dir="5460000" algn="tl">
                    <a:srgbClr val="000000">
                      <a:alpha val="38000"/>
                    </a:srgbClr>
                  </a:outerShdw>
                </a:effectLst>
              </a:rPr>
              <a:t>sát</a:t>
            </a:r>
            <a:endParaRPr lang="en-US" sz="5400" b="1" cap="none" spc="0"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719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6479" y="450530"/>
            <a:ext cx="27165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MỞ ĐẦU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801" y="428257"/>
            <a:ext cx="945603" cy="94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27866" y="1383049"/>
            <a:ext cx="6103482" cy="1815882"/>
          </a:xfrm>
          <a:prstGeom prst="rect">
            <a:avLst/>
          </a:prstGeom>
        </p:spPr>
        <p:txBody>
          <a:bodyPr wrap="square">
            <a:spAutoFit/>
          </a:bodyPr>
          <a:lstStyle/>
          <a:p>
            <a:r>
              <a:rPr lang="en-US" sz="2800" dirty="0">
                <a:latin typeface="Times New Roman" pitchFamily="18" charset="0"/>
                <a:cs typeface="Times New Roman" pitchFamily="18" charset="0"/>
              </a:rPr>
              <a:t>Ở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nằm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nghiêng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nằm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nằm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nằm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a:t>
            </a:r>
            <a:r>
              <a:rPr lang="en-US" sz="2800" dirty="0">
                <a:latin typeface="Times New Roman" pitchFamily="18" charset="0"/>
                <a:cs typeface="Times New Roman" pitchFamily="18" charset="0"/>
              </a:rPr>
              <a:t> hay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6" name="Rectangle 5"/>
          <p:cNvSpPr/>
          <p:nvPr/>
        </p:nvSpPr>
        <p:spPr>
          <a:xfrm>
            <a:off x="124112" y="1629271"/>
            <a:ext cx="1135121"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Rectangle 6"/>
          <p:cNvSpPr/>
          <p:nvPr/>
        </p:nvSpPr>
        <p:spPr>
          <a:xfrm>
            <a:off x="800921" y="3595550"/>
            <a:ext cx="6096000" cy="1569660"/>
          </a:xfrm>
          <a:prstGeom prst="rect">
            <a:avLst/>
          </a:prstGeom>
        </p:spPr>
        <p:txBody>
          <a:bodyPr>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chứng</a:t>
            </a:r>
            <a:r>
              <a:rPr lang="en-US" sz="3200" dirty="0" smtClean="0">
                <a:latin typeface="Times New Roman" pitchFamily="18" charset="0"/>
                <a:cs typeface="Times New Roman" pitchFamily="18" charset="0"/>
              </a:rPr>
              <a:t> minh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theo</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ta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p>
        </p:txBody>
      </p:sp>
      <p:sp>
        <p:nvSpPr>
          <p:cNvPr id="10" name="Rectangle 9"/>
          <p:cNvSpPr/>
          <p:nvPr/>
        </p:nvSpPr>
        <p:spPr>
          <a:xfrm>
            <a:off x="1235348" y="5235164"/>
            <a:ext cx="6096000" cy="584775"/>
          </a:xfrm>
          <a:prstGeom prst="rect">
            <a:avLst/>
          </a:prstGeom>
        </p:spPr>
        <p:txBody>
          <a:bodyPr>
            <a:spAutoFit/>
          </a:bodyPr>
          <a:lstStyle/>
          <a:p>
            <a:r>
              <a:rPr lang="en-US" sz="3200" dirty="0" smtClean="0">
                <a:latin typeface="Times New Roman" pitchFamily="18" charset="0"/>
                <a:cs typeface="Times New Roman" pitchFamily="18" charset="0"/>
              </a:rPr>
              <a:t> =&gt; </a:t>
            </a:r>
            <a:r>
              <a:rPr lang="en-US" sz="3200" dirty="0" err="1" smtClean="0">
                <a:latin typeface="Times New Roman" pitchFamily="18" charset="0"/>
                <a:cs typeface="Times New Roman" pitchFamily="18" charset="0"/>
              </a:rPr>
              <a:t>Tiến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tìm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nhiên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11" name="Picture 10">
            <a:extLst>
              <a:ext uri="{FF2B5EF4-FFF2-40B4-BE49-F238E27FC236}">
                <a16:creationId xmlns="" xmlns:a16="http://schemas.microsoft.com/office/drawing/2014/main" id="{E34F594A-B2CB-39F5-D0FE-3516C2851E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1349" y="740978"/>
            <a:ext cx="4490588" cy="3639401"/>
          </a:xfrm>
          <a:prstGeom prst="rect">
            <a:avLst/>
          </a:prstGeom>
        </p:spPr>
      </p:pic>
    </p:spTree>
    <p:extLst>
      <p:ext uri="{BB962C8B-B14F-4D97-AF65-F5344CB8AC3E}">
        <p14:creationId xmlns:p14="http://schemas.microsoft.com/office/powerpoint/2010/main" val="126961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5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repeatCount="500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1000"/>
                                        <p:tgtEl>
                                          <p:spTgt spid="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61297" y="867104"/>
            <a:ext cx="9546842" cy="566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9001" y="2154253"/>
            <a:ext cx="1755609" cy="34163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C00000"/>
                </a:solidFill>
                <a:effectLst>
                  <a:outerShdw blurRad="50800" dist="39000" dir="5460000" algn="tl">
                    <a:srgbClr val="000000">
                      <a:alpha val="38000"/>
                    </a:srgbClr>
                  </a:outerShdw>
                </a:effectLst>
              </a:rPr>
              <a:t>2. </a:t>
            </a:r>
            <a:r>
              <a:rPr lang="en-US" sz="5400" b="1" cap="none" spc="0" dirty="0" err="1" smtClean="0">
                <a:ln w="11430"/>
                <a:solidFill>
                  <a:srgbClr val="C00000"/>
                </a:solidFill>
                <a:effectLst>
                  <a:outerShdw blurRad="50800" dist="39000" dir="5460000" algn="tl">
                    <a:srgbClr val="000000">
                      <a:alpha val="38000"/>
                    </a:srgbClr>
                  </a:outerShdw>
                </a:effectLst>
              </a:rPr>
              <a:t>Kĩ</a:t>
            </a:r>
            <a:r>
              <a:rPr lang="en-US" sz="5400" b="1" cap="none" spc="0" dirty="0" smtClean="0">
                <a:ln w="11430"/>
                <a:solidFill>
                  <a:srgbClr val="C00000"/>
                </a:solidFill>
                <a:effectLst>
                  <a:outerShdw blurRad="50800" dist="39000" dir="5460000" algn="tl">
                    <a:srgbClr val="000000">
                      <a:alpha val="38000"/>
                    </a:srgbClr>
                  </a:outerShdw>
                </a:effectLst>
              </a:rPr>
              <a:t> </a:t>
            </a:r>
          </a:p>
          <a:p>
            <a:pPr algn="ctr"/>
            <a:r>
              <a:rPr lang="en-US" sz="5400" b="1" cap="none" spc="0" dirty="0" err="1" smtClean="0">
                <a:ln w="11430"/>
                <a:solidFill>
                  <a:srgbClr val="C00000"/>
                </a:solidFill>
                <a:effectLst>
                  <a:outerShdw blurRad="50800" dist="39000" dir="5460000" algn="tl">
                    <a:srgbClr val="000000">
                      <a:alpha val="38000"/>
                    </a:srgbClr>
                  </a:outerShdw>
                </a:effectLst>
              </a:rPr>
              <a:t>năng</a:t>
            </a:r>
            <a:r>
              <a:rPr lang="en-US" sz="5400" b="1" cap="none" spc="0" dirty="0" smtClean="0">
                <a:ln w="11430"/>
                <a:solidFill>
                  <a:srgbClr val="C00000"/>
                </a:solidFill>
                <a:effectLst>
                  <a:outerShdw blurRad="50800" dist="39000" dir="5460000" algn="tl">
                    <a:srgbClr val="000000">
                      <a:alpha val="38000"/>
                    </a:srgbClr>
                  </a:outerShdw>
                </a:effectLst>
              </a:rPr>
              <a:t> </a:t>
            </a:r>
          </a:p>
          <a:p>
            <a:pPr algn="ctr"/>
            <a:r>
              <a:rPr lang="en-US" sz="5400" b="1" cap="none" spc="0" dirty="0" err="1" smtClean="0">
                <a:ln w="11430"/>
                <a:solidFill>
                  <a:srgbClr val="C00000"/>
                </a:solidFill>
                <a:effectLst>
                  <a:outerShdw blurRad="50800" dist="39000" dir="5460000" algn="tl">
                    <a:srgbClr val="000000">
                      <a:alpha val="38000"/>
                    </a:srgbClr>
                  </a:outerShdw>
                </a:effectLst>
              </a:rPr>
              <a:t>phân</a:t>
            </a:r>
            <a:endParaRPr lang="en-US" sz="5400" b="1" cap="none" spc="0" dirty="0" smtClean="0">
              <a:ln w="11430"/>
              <a:solidFill>
                <a:srgbClr val="C00000"/>
              </a:solidFill>
              <a:effectLst>
                <a:outerShdw blurRad="50800" dist="39000" dir="5460000" algn="tl">
                  <a:srgbClr val="000000">
                    <a:alpha val="38000"/>
                  </a:srgbClr>
                </a:outerShdw>
              </a:effectLst>
            </a:endParaRPr>
          </a:p>
          <a:p>
            <a:pPr algn="ctr"/>
            <a:r>
              <a:rPr lang="en-US" sz="5400" b="1" dirty="0" err="1" smtClean="0">
                <a:ln w="11430"/>
                <a:solidFill>
                  <a:srgbClr val="C00000"/>
                </a:solidFill>
                <a:effectLst>
                  <a:outerShdw blurRad="50800" dist="39000" dir="5460000" algn="tl">
                    <a:srgbClr val="000000">
                      <a:alpha val="38000"/>
                    </a:srgbClr>
                  </a:outerShdw>
                </a:effectLst>
              </a:rPr>
              <a:t>Loại</a:t>
            </a:r>
            <a:r>
              <a:rPr lang="en-US" sz="5400" b="1" cap="none" spc="0" dirty="0" smtClean="0">
                <a:ln w="11430"/>
                <a:solidFill>
                  <a:srgbClr val="C00000"/>
                </a:solidFill>
                <a:effectLst>
                  <a:outerShdw blurRad="50800" dist="39000" dir="5460000" algn="tl">
                    <a:srgbClr val="000000">
                      <a:alpha val="38000"/>
                    </a:srgbClr>
                  </a:outerShdw>
                </a:effectLst>
              </a:rPr>
              <a:t> </a:t>
            </a:r>
            <a:endParaRPr lang="en-US" sz="5400" b="1" cap="none" spc="0"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42156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80593" y="795338"/>
            <a:ext cx="9406595"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78187" y="1492101"/>
            <a:ext cx="1755609" cy="34163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C00000"/>
                </a:solidFill>
                <a:effectLst>
                  <a:outerShdw blurRad="50800" dist="39000" dir="5460000" algn="tl">
                    <a:srgbClr val="000000">
                      <a:alpha val="38000"/>
                    </a:srgbClr>
                  </a:outerShdw>
                </a:effectLst>
              </a:rPr>
              <a:t>2. </a:t>
            </a:r>
            <a:r>
              <a:rPr lang="en-US" sz="5400" b="1" cap="none" spc="0" dirty="0" err="1" smtClean="0">
                <a:ln w="11430"/>
                <a:solidFill>
                  <a:srgbClr val="C00000"/>
                </a:solidFill>
                <a:effectLst>
                  <a:outerShdw blurRad="50800" dist="39000" dir="5460000" algn="tl">
                    <a:srgbClr val="000000">
                      <a:alpha val="38000"/>
                    </a:srgbClr>
                  </a:outerShdw>
                </a:effectLst>
              </a:rPr>
              <a:t>Kĩ</a:t>
            </a:r>
            <a:r>
              <a:rPr lang="en-US" sz="5400" b="1" cap="none" spc="0" dirty="0" smtClean="0">
                <a:ln w="11430"/>
                <a:solidFill>
                  <a:srgbClr val="C00000"/>
                </a:solidFill>
                <a:effectLst>
                  <a:outerShdw blurRad="50800" dist="39000" dir="5460000" algn="tl">
                    <a:srgbClr val="000000">
                      <a:alpha val="38000"/>
                    </a:srgbClr>
                  </a:outerShdw>
                </a:effectLst>
              </a:rPr>
              <a:t> </a:t>
            </a:r>
          </a:p>
          <a:p>
            <a:pPr algn="ctr"/>
            <a:r>
              <a:rPr lang="en-US" sz="5400" b="1" cap="none" spc="0" dirty="0" err="1" smtClean="0">
                <a:ln w="11430"/>
                <a:solidFill>
                  <a:srgbClr val="C00000"/>
                </a:solidFill>
                <a:effectLst>
                  <a:outerShdw blurRad="50800" dist="39000" dir="5460000" algn="tl">
                    <a:srgbClr val="000000">
                      <a:alpha val="38000"/>
                    </a:srgbClr>
                  </a:outerShdw>
                </a:effectLst>
              </a:rPr>
              <a:t>năng</a:t>
            </a:r>
            <a:r>
              <a:rPr lang="en-US" sz="5400" b="1" cap="none" spc="0" dirty="0" smtClean="0">
                <a:ln w="11430"/>
                <a:solidFill>
                  <a:srgbClr val="C00000"/>
                </a:solidFill>
                <a:effectLst>
                  <a:outerShdw blurRad="50800" dist="39000" dir="5460000" algn="tl">
                    <a:srgbClr val="000000">
                      <a:alpha val="38000"/>
                    </a:srgbClr>
                  </a:outerShdw>
                </a:effectLst>
              </a:rPr>
              <a:t> </a:t>
            </a:r>
          </a:p>
          <a:p>
            <a:pPr algn="ctr"/>
            <a:r>
              <a:rPr lang="en-US" sz="5400" b="1" cap="none" spc="0" dirty="0" err="1" smtClean="0">
                <a:ln w="11430"/>
                <a:solidFill>
                  <a:srgbClr val="C00000"/>
                </a:solidFill>
                <a:effectLst>
                  <a:outerShdw blurRad="50800" dist="39000" dir="5460000" algn="tl">
                    <a:srgbClr val="000000">
                      <a:alpha val="38000"/>
                    </a:srgbClr>
                  </a:outerShdw>
                </a:effectLst>
              </a:rPr>
              <a:t>phân</a:t>
            </a:r>
            <a:endParaRPr lang="en-US" sz="5400" b="1" cap="none" spc="0" dirty="0" smtClean="0">
              <a:ln w="11430"/>
              <a:solidFill>
                <a:srgbClr val="C00000"/>
              </a:solidFill>
              <a:effectLst>
                <a:outerShdw blurRad="50800" dist="39000" dir="5460000" algn="tl">
                  <a:srgbClr val="000000">
                    <a:alpha val="38000"/>
                  </a:srgbClr>
                </a:outerShdw>
              </a:effectLst>
            </a:endParaRPr>
          </a:p>
          <a:p>
            <a:pPr algn="ctr"/>
            <a:r>
              <a:rPr lang="en-US" sz="5400" b="1" dirty="0" err="1" smtClean="0">
                <a:ln w="11430"/>
                <a:solidFill>
                  <a:srgbClr val="C00000"/>
                </a:solidFill>
                <a:effectLst>
                  <a:outerShdw blurRad="50800" dist="39000" dir="5460000" algn="tl">
                    <a:srgbClr val="000000">
                      <a:alpha val="38000"/>
                    </a:srgbClr>
                  </a:outerShdw>
                </a:effectLst>
              </a:rPr>
              <a:t>Loại</a:t>
            </a:r>
            <a:r>
              <a:rPr lang="en-US" sz="5400" b="1" cap="none" spc="0" dirty="0" smtClean="0">
                <a:ln w="11430"/>
                <a:solidFill>
                  <a:srgbClr val="C00000"/>
                </a:solidFill>
                <a:effectLst>
                  <a:outerShdw blurRad="50800" dist="39000" dir="5460000" algn="tl">
                    <a:srgbClr val="000000">
                      <a:alpha val="38000"/>
                    </a:srgbClr>
                  </a:outerShdw>
                </a:effectLst>
              </a:rPr>
              <a:t> </a:t>
            </a:r>
            <a:endParaRPr lang="en-US" sz="5400" b="1" cap="none" spc="0"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2053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65283" y="842963"/>
            <a:ext cx="9617130"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78187" y="1492101"/>
            <a:ext cx="1755609" cy="258532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C00000"/>
                </a:solidFill>
                <a:effectLst>
                  <a:outerShdw blurRad="50800" dist="39000" dir="5460000" algn="tl">
                    <a:srgbClr val="000000">
                      <a:alpha val="38000"/>
                    </a:srgbClr>
                  </a:outerShdw>
                </a:effectLst>
              </a:rPr>
              <a:t>3. </a:t>
            </a:r>
            <a:r>
              <a:rPr lang="en-US" sz="5400" b="1" cap="none" spc="0" dirty="0" err="1" smtClean="0">
                <a:ln w="11430"/>
                <a:solidFill>
                  <a:srgbClr val="C00000"/>
                </a:solidFill>
                <a:effectLst>
                  <a:outerShdw blurRad="50800" dist="39000" dir="5460000" algn="tl">
                    <a:srgbClr val="000000">
                      <a:alpha val="38000"/>
                    </a:srgbClr>
                  </a:outerShdw>
                </a:effectLst>
              </a:rPr>
              <a:t>Kĩ</a:t>
            </a:r>
            <a:r>
              <a:rPr lang="en-US" sz="5400" b="1" cap="none" spc="0" dirty="0" smtClean="0">
                <a:ln w="11430"/>
                <a:solidFill>
                  <a:srgbClr val="C00000"/>
                </a:solidFill>
                <a:effectLst>
                  <a:outerShdw blurRad="50800" dist="39000" dir="5460000" algn="tl">
                    <a:srgbClr val="000000">
                      <a:alpha val="38000"/>
                    </a:srgbClr>
                  </a:outerShdw>
                </a:effectLst>
              </a:rPr>
              <a:t> </a:t>
            </a:r>
          </a:p>
          <a:p>
            <a:pPr algn="ctr"/>
            <a:r>
              <a:rPr lang="en-US" sz="5400" b="1" cap="none" spc="0" dirty="0" err="1" smtClean="0">
                <a:ln w="11430"/>
                <a:solidFill>
                  <a:srgbClr val="C00000"/>
                </a:solidFill>
                <a:effectLst>
                  <a:outerShdw blurRad="50800" dist="39000" dir="5460000" algn="tl">
                    <a:srgbClr val="000000">
                      <a:alpha val="38000"/>
                    </a:srgbClr>
                  </a:outerShdw>
                </a:effectLst>
              </a:rPr>
              <a:t>năng</a:t>
            </a:r>
            <a:r>
              <a:rPr lang="en-US" sz="5400" b="1" cap="none" spc="0" dirty="0" smtClean="0">
                <a:ln w="11430"/>
                <a:solidFill>
                  <a:srgbClr val="C00000"/>
                </a:solidFill>
                <a:effectLst>
                  <a:outerShdw blurRad="50800" dist="39000" dir="5460000" algn="tl">
                    <a:srgbClr val="000000">
                      <a:alpha val="38000"/>
                    </a:srgbClr>
                  </a:outerShdw>
                </a:effectLst>
              </a:rPr>
              <a:t> </a:t>
            </a:r>
          </a:p>
          <a:p>
            <a:pPr algn="ctr"/>
            <a:r>
              <a:rPr lang="en-US" sz="5400" b="1" dirty="0" err="1" smtClean="0">
                <a:ln w="11430"/>
                <a:solidFill>
                  <a:srgbClr val="C00000"/>
                </a:solidFill>
                <a:effectLst>
                  <a:outerShdw blurRad="50800" dist="39000" dir="5460000" algn="tl">
                    <a:srgbClr val="000000">
                      <a:alpha val="38000"/>
                    </a:srgbClr>
                  </a:outerShdw>
                </a:effectLst>
              </a:rPr>
              <a:t>đo</a:t>
            </a:r>
            <a:endParaRPr lang="en-US" sz="5400" b="1" cap="none" spc="0"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77994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04913" y="995363"/>
            <a:ext cx="9782175"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353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91407" y="823913"/>
            <a:ext cx="9757706"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10763" y="955775"/>
            <a:ext cx="1880643" cy="50783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C00000"/>
                </a:solidFill>
                <a:effectLst>
                  <a:outerShdw blurRad="50800" dist="39000" dir="5460000" algn="tl">
                    <a:srgbClr val="000000">
                      <a:alpha val="38000"/>
                    </a:srgbClr>
                  </a:outerShdw>
                </a:effectLst>
              </a:rPr>
              <a:t>4. </a:t>
            </a:r>
            <a:r>
              <a:rPr lang="en-US" sz="5400" b="1" cap="none" spc="0" dirty="0" err="1" smtClean="0">
                <a:ln w="11430"/>
                <a:solidFill>
                  <a:srgbClr val="C00000"/>
                </a:solidFill>
                <a:effectLst>
                  <a:outerShdw blurRad="50800" dist="39000" dir="5460000" algn="tl">
                    <a:srgbClr val="000000">
                      <a:alpha val="38000"/>
                    </a:srgbClr>
                  </a:outerShdw>
                </a:effectLst>
              </a:rPr>
              <a:t>Kĩ</a:t>
            </a:r>
            <a:r>
              <a:rPr lang="en-US" sz="5400" b="1" cap="none" spc="0" dirty="0" smtClean="0">
                <a:ln w="11430"/>
                <a:solidFill>
                  <a:srgbClr val="C00000"/>
                </a:solidFill>
                <a:effectLst>
                  <a:outerShdw blurRad="50800" dist="39000" dir="5460000" algn="tl">
                    <a:srgbClr val="000000">
                      <a:alpha val="38000"/>
                    </a:srgbClr>
                  </a:outerShdw>
                </a:effectLst>
              </a:rPr>
              <a:t> </a:t>
            </a:r>
          </a:p>
          <a:p>
            <a:pPr algn="ctr"/>
            <a:r>
              <a:rPr lang="en-US" sz="5400" b="1" cap="none" spc="0" dirty="0" err="1" smtClean="0">
                <a:ln w="11430"/>
                <a:solidFill>
                  <a:srgbClr val="C00000"/>
                </a:solidFill>
                <a:effectLst>
                  <a:outerShdw blurRad="50800" dist="39000" dir="5460000" algn="tl">
                    <a:srgbClr val="000000">
                      <a:alpha val="38000"/>
                    </a:srgbClr>
                  </a:outerShdw>
                </a:effectLst>
              </a:rPr>
              <a:t>năng</a:t>
            </a:r>
            <a:r>
              <a:rPr lang="en-US" sz="5400" b="1" cap="none" spc="0" dirty="0" smtClean="0">
                <a:ln w="11430"/>
                <a:solidFill>
                  <a:srgbClr val="C00000"/>
                </a:solidFill>
                <a:effectLst>
                  <a:outerShdw blurRad="50800" dist="39000" dir="5460000" algn="tl">
                    <a:srgbClr val="000000">
                      <a:alpha val="38000"/>
                    </a:srgbClr>
                  </a:outerShdw>
                </a:effectLst>
              </a:rPr>
              <a:t> </a:t>
            </a:r>
          </a:p>
          <a:p>
            <a:pPr algn="ctr"/>
            <a:r>
              <a:rPr lang="en-US" sz="5400" b="1" dirty="0" err="1" smtClean="0">
                <a:ln w="11430"/>
                <a:solidFill>
                  <a:srgbClr val="C00000"/>
                </a:solidFill>
                <a:effectLst>
                  <a:outerShdw blurRad="50800" dist="39000" dir="5460000" algn="tl">
                    <a:srgbClr val="000000">
                      <a:alpha val="38000"/>
                    </a:srgbClr>
                  </a:outerShdw>
                </a:effectLst>
              </a:rPr>
              <a:t>Dự</a:t>
            </a:r>
            <a:r>
              <a:rPr lang="en-US" sz="5400" b="1" dirty="0" smtClean="0">
                <a:ln w="11430"/>
                <a:solidFill>
                  <a:srgbClr val="C00000"/>
                </a:solidFill>
                <a:effectLst>
                  <a:outerShdw blurRad="50800" dist="39000" dir="5460000" algn="tl">
                    <a:srgbClr val="000000">
                      <a:alpha val="38000"/>
                    </a:srgbClr>
                  </a:outerShdw>
                </a:effectLst>
              </a:rPr>
              <a:t> </a:t>
            </a:r>
          </a:p>
          <a:p>
            <a:pPr algn="ctr"/>
            <a:r>
              <a:rPr lang="en-US" sz="5400" b="1" cap="none" spc="0" dirty="0" err="1" smtClean="0">
                <a:ln w="11430"/>
                <a:solidFill>
                  <a:srgbClr val="C00000"/>
                </a:solidFill>
                <a:effectLst>
                  <a:outerShdw blurRad="50800" dist="39000" dir="5460000" algn="tl">
                    <a:srgbClr val="000000">
                      <a:alpha val="38000"/>
                    </a:srgbClr>
                  </a:outerShdw>
                </a:effectLst>
              </a:rPr>
              <a:t>báo</a:t>
            </a:r>
            <a:endParaRPr lang="en-US" sz="5400" b="1" cap="none" spc="0" dirty="0" smtClean="0">
              <a:ln w="11430"/>
              <a:solidFill>
                <a:srgbClr val="C00000"/>
              </a:solidFill>
              <a:effectLst>
                <a:outerShdw blurRad="50800" dist="39000" dir="5460000" algn="tl">
                  <a:srgbClr val="000000">
                    <a:alpha val="38000"/>
                  </a:srgbClr>
                </a:outerShdw>
              </a:effectLst>
            </a:endParaRPr>
          </a:p>
          <a:p>
            <a:pPr algn="ctr"/>
            <a:r>
              <a:rPr lang="en-US" sz="5400" b="1" dirty="0" smtClean="0">
                <a:ln w="11430"/>
                <a:solidFill>
                  <a:srgbClr val="C00000"/>
                </a:solidFill>
                <a:effectLst>
                  <a:outerShdw blurRad="50800" dist="39000" dir="5460000" algn="tl">
                    <a:srgbClr val="000000">
                      <a:alpha val="38000"/>
                    </a:srgbClr>
                  </a:outerShdw>
                </a:effectLst>
              </a:rPr>
              <a:t>( </a:t>
            </a:r>
            <a:r>
              <a:rPr lang="en-US" sz="5400" b="1" dirty="0" err="1" smtClean="0">
                <a:ln w="11430"/>
                <a:solidFill>
                  <a:srgbClr val="C00000"/>
                </a:solidFill>
                <a:effectLst>
                  <a:outerShdw blurRad="50800" dist="39000" dir="5460000" algn="tl">
                    <a:srgbClr val="000000">
                      <a:alpha val="38000"/>
                    </a:srgbClr>
                  </a:outerShdw>
                </a:effectLst>
              </a:rPr>
              <a:t>dự</a:t>
            </a:r>
            <a:r>
              <a:rPr lang="en-US" sz="5400" b="1" dirty="0" smtClean="0">
                <a:ln w="11430"/>
                <a:solidFill>
                  <a:srgbClr val="C00000"/>
                </a:solidFill>
                <a:effectLst>
                  <a:outerShdw blurRad="50800" dist="39000" dir="5460000" algn="tl">
                    <a:srgbClr val="000000">
                      <a:alpha val="38000"/>
                    </a:srgbClr>
                  </a:outerShdw>
                </a:effectLst>
              </a:rPr>
              <a:t> </a:t>
            </a:r>
          </a:p>
          <a:p>
            <a:pPr algn="ctr"/>
            <a:r>
              <a:rPr lang="en-US" sz="5400" b="1" dirty="0" err="1">
                <a:ln w="11430"/>
                <a:solidFill>
                  <a:srgbClr val="C00000"/>
                </a:solidFill>
                <a:effectLst>
                  <a:outerShdw blurRad="50800" dist="39000" dir="5460000" algn="tl">
                    <a:srgbClr val="000000">
                      <a:alpha val="38000"/>
                    </a:srgbClr>
                  </a:outerShdw>
                </a:effectLst>
              </a:rPr>
              <a:t>đ</a:t>
            </a:r>
            <a:r>
              <a:rPr lang="en-US" sz="5400" b="1" dirty="0" err="1" smtClean="0">
                <a:ln w="11430"/>
                <a:solidFill>
                  <a:srgbClr val="C00000"/>
                </a:solidFill>
                <a:effectLst>
                  <a:outerShdw blurRad="50800" dist="39000" dir="5460000" algn="tl">
                    <a:srgbClr val="000000">
                      <a:alpha val="38000"/>
                    </a:srgbClr>
                  </a:outerShdw>
                </a:effectLst>
              </a:rPr>
              <a:t>oán</a:t>
            </a:r>
            <a:r>
              <a:rPr lang="en-US" sz="5400" b="1" dirty="0" smtClean="0">
                <a:ln w="11430"/>
                <a:solidFill>
                  <a:srgbClr val="C00000"/>
                </a:solidFill>
                <a:effectLst>
                  <a:outerShdw blurRad="50800" dist="39000" dir="5460000" algn="tl">
                    <a:srgbClr val="000000">
                      <a:alpha val="38000"/>
                    </a:srgbClr>
                  </a:outerShdw>
                </a:effectLst>
              </a:rPr>
              <a:t>)</a:t>
            </a:r>
            <a:endParaRPr lang="en-US" sz="5400" b="1" cap="none" spc="0"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06162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039" y="814388"/>
            <a:ext cx="10940776"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889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0A75127D-08BA-7884-67A2-B877C3340C5F}"/>
              </a:ext>
            </a:extLst>
          </p:cNvPr>
          <p:cNvSpPr>
            <a:spLocks noGrp="1"/>
          </p:cNvSpPr>
          <p:nvPr>
            <p:ph type="title"/>
          </p:nvPr>
        </p:nvSpPr>
        <p:spPr/>
        <p:txBody>
          <a:bodyPr/>
          <a:lstStyle/>
          <a:p>
            <a:endParaRPr lang="en-US"/>
          </a:p>
        </p:txBody>
      </p:sp>
      <p:pic>
        <p:nvPicPr>
          <p:cNvPr id="3" name="Picture 2">
            <a:extLst>
              <a:ext uri="{FF2B5EF4-FFF2-40B4-BE49-F238E27FC236}">
                <a16:creationId xmlns="" xmlns:a16="http://schemas.microsoft.com/office/drawing/2014/main" id="{141D496C-8186-E306-FE11-72D0077C8A56}"/>
              </a:ext>
            </a:extLst>
          </p:cNvPr>
          <p:cNvPicPr/>
          <p:nvPr/>
        </p:nvPicPr>
        <p:blipFill>
          <a:blip r:embed="rId2" cstate="email">
            <a:extLst>
              <a:ext uri="{28A0092B-C50C-407E-A947-70E740481C1C}">
                <a14:useLocalDpi xmlns:a14="http://schemas.microsoft.com/office/drawing/2010/main"/>
              </a:ext>
            </a:extLst>
          </a:blip>
          <a:stretch>
            <a:fillRect/>
          </a:stretch>
        </p:blipFill>
        <p:spPr>
          <a:xfrm>
            <a:off x="2722" y="0"/>
            <a:ext cx="12192000" cy="6858000"/>
          </a:xfrm>
          <a:prstGeom prst="rect">
            <a:avLst/>
          </a:prstGeom>
          <a:solidFill>
            <a:schemeClr val="tx1">
              <a:lumMod val="85000"/>
              <a:lumOff val="15000"/>
            </a:schemeClr>
          </a:solidFill>
        </p:spPr>
      </p:pic>
      <p:sp>
        <p:nvSpPr>
          <p:cNvPr id="4" name="TextBox 3"/>
          <p:cNvSpPr txBox="1"/>
          <p:nvPr/>
        </p:nvSpPr>
        <p:spPr>
          <a:xfrm>
            <a:off x="4637690" y="2159874"/>
            <a:ext cx="2916620" cy="923330"/>
          </a:xfrm>
          <a:prstGeom prst="rect">
            <a:avLst/>
          </a:prstGeom>
          <a:solidFill>
            <a:srgbClr val="9C0C24"/>
          </a:solidFill>
        </p:spPr>
        <p:txBody>
          <a:bodyPr wrap="square" rtlCol="0">
            <a:spAutoFit/>
          </a:bodyPr>
          <a:lstStyle/>
          <a:p>
            <a:r>
              <a:rPr lang="en-US" sz="5400" b="1" dirty="0" smtClean="0">
                <a:solidFill>
                  <a:schemeClr val="bg1"/>
                </a:solidFill>
              </a:rPr>
              <a:t>PHẦN III</a:t>
            </a:r>
            <a:endParaRPr lang="en-US" sz="5400" b="1" dirty="0">
              <a:solidFill>
                <a:schemeClr val="bg1"/>
              </a:solidFill>
            </a:endParaRPr>
          </a:p>
        </p:txBody>
      </p:sp>
      <p:sp>
        <p:nvSpPr>
          <p:cNvPr id="5" name="TextBox 4"/>
          <p:cNvSpPr txBox="1"/>
          <p:nvPr/>
        </p:nvSpPr>
        <p:spPr>
          <a:xfrm>
            <a:off x="1861455" y="3295476"/>
            <a:ext cx="8588829" cy="1446550"/>
          </a:xfrm>
          <a:prstGeom prst="rect">
            <a:avLst/>
          </a:prstGeom>
          <a:solidFill>
            <a:schemeClr val="tx1">
              <a:lumMod val="85000"/>
              <a:lumOff val="15000"/>
            </a:schemeClr>
          </a:solidFill>
        </p:spPr>
        <p:txBody>
          <a:bodyPr wrap="square" rtlCol="0">
            <a:spAutoFit/>
          </a:bodyPr>
          <a:lstStyle/>
          <a:p>
            <a:pPr algn="ctr"/>
            <a:r>
              <a:rPr lang="en-US" sz="4400" b="1" dirty="0" smtClean="0">
                <a:solidFill>
                  <a:schemeClr val="bg1"/>
                </a:solidFill>
              </a:rPr>
              <a:t>MỘT SỐ DỤNG CỤ ĐO TRONG NỘI DUNG MÔN KHTN 7</a:t>
            </a:r>
            <a:endParaRPr lang="en-US" sz="4400" b="1" dirty="0">
              <a:solidFill>
                <a:schemeClr val="bg1"/>
              </a:solidFill>
            </a:endParaRPr>
          </a:p>
        </p:txBody>
      </p:sp>
    </p:spTree>
    <p:extLst>
      <p:ext uri="{BB962C8B-B14F-4D97-AF65-F5344CB8AC3E}">
        <p14:creationId xmlns:p14="http://schemas.microsoft.com/office/powerpoint/2010/main" val="95398545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4976" y="301680"/>
            <a:ext cx="6767139" cy="75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4958" y="1171245"/>
            <a:ext cx="9847665" cy="270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12664" y="4015117"/>
            <a:ext cx="29432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1952" y="3878317"/>
            <a:ext cx="4261124" cy="71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908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18509" y="2017986"/>
            <a:ext cx="8050250" cy="458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65347" y="683173"/>
            <a:ext cx="5955260" cy="89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410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92623" y="386366"/>
            <a:ext cx="9075682" cy="2646878"/>
          </a:xfrm>
          <a:prstGeom prst="rect">
            <a:avLst/>
          </a:prstGeom>
        </p:spPr>
        <p:txBody>
          <a:bodyPr wrap="square">
            <a:spAutoFit/>
          </a:bodyPr>
          <a:lstStyle/>
          <a:p>
            <a:r>
              <a:rPr lang="nl-NL" sz="5400" dirty="0" smtClean="0">
                <a:solidFill>
                  <a:srgbClr val="FF0000"/>
                </a:solidFill>
                <a:latin typeface="Times New Roman" pitchFamily="18" charset="0"/>
                <a:cs typeface="Times New Roman" pitchFamily="18" charset="0"/>
              </a:rPr>
              <a:t>Thực hiện các nhiệm vụ sau.</a:t>
            </a:r>
          </a:p>
          <a:p>
            <a:r>
              <a:rPr lang="nl-NL" sz="2800" dirty="0" smtClean="0">
                <a:latin typeface="Times New Roman" pitchFamily="18" charset="0"/>
                <a:cs typeface="Times New Roman" pitchFamily="18" charset="0"/>
              </a:rPr>
              <a:t>Cá </a:t>
            </a:r>
            <a:r>
              <a:rPr lang="nl-NL" sz="2800" dirty="0">
                <a:latin typeface="Times New Roman" pitchFamily="18" charset="0"/>
                <a:cs typeface="Times New Roman" pitchFamily="18" charset="0"/>
              </a:rPr>
              <a:t>nhân học sinh đọc toàn bộ thông tin sách giáo khoa về đồng hồ do hiện số, cổng quang điện và thí nghiệm đo thời gian chuyển động của xe giữa 2 vị trí</a:t>
            </a:r>
            <a:r>
              <a:rPr lang="nl-NL" sz="2800" dirty="0" smtClean="0">
                <a:latin typeface="Times New Roman" pitchFamily="18" charset="0"/>
                <a:cs typeface="Times New Roman" pitchFamily="18" charset="0"/>
              </a:rPr>
              <a:t>.</a:t>
            </a:r>
          </a:p>
          <a:p>
            <a:r>
              <a:rPr lang="nl-NL" sz="2800" dirty="0" smtClean="0">
                <a:latin typeface="Times New Roman" pitchFamily="18" charset="0"/>
                <a:cs typeface="Times New Roman" pitchFamily="18" charset="0"/>
              </a:rPr>
              <a:t>* Thời gian: 2p</a:t>
            </a:r>
            <a:endParaRPr lang="en-US" sz="2800"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28894" y="3040256"/>
            <a:ext cx="5169119" cy="304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72631" y="1291320"/>
            <a:ext cx="719992" cy="1323439"/>
          </a:xfrm>
          <a:prstGeom prst="rect">
            <a:avLst/>
          </a:prstGeom>
          <a:noFill/>
        </p:spPr>
        <p:txBody>
          <a:bodyPr wrap="square" lIns="91440" tIns="45720" rIns="91440" bIns="45720">
            <a:spAutoFit/>
          </a:bodyPr>
          <a:lstStyle/>
          <a:p>
            <a:pPr algn="ctr"/>
            <a:r>
              <a:rPr lang="en-US" sz="8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a:t>
            </a:r>
            <a:endParaRPr lang="en-US" sz="8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90789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10278179-8545-D6F4-0AA0-AB6EE9067BFA}"/>
              </a:ext>
            </a:extLst>
          </p:cNvPr>
          <p:cNvSpPr>
            <a:spLocks noGrp="1"/>
          </p:cNvSpPr>
          <p:nvPr>
            <p:ph type="title"/>
          </p:nvPr>
        </p:nvSpPr>
        <p:spPr/>
        <p:txBody>
          <a:bodyPr/>
          <a:lstStyle/>
          <a:p>
            <a:endParaRPr lang="en-US"/>
          </a:p>
        </p:txBody>
      </p:sp>
      <p:pic>
        <p:nvPicPr>
          <p:cNvPr id="3" name="Picture 2">
            <a:extLst>
              <a:ext uri="{FF2B5EF4-FFF2-40B4-BE49-F238E27FC236}">
                <a16:creationId xmlns="" xmlns:a16="http://schemas.microsoft.com/office/drawing/2014/main" id="{6807DF2A-F2A5-BEA1-9D72-AF1962A632F4}"/>
              </a:ext>
            </a:extLst>
          </p:cNvPr>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6780917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3885" y="829654"/>
            <a:ext cx="9075682" cy="2215991"/>
          </a:xfrm>
          <a:prstGeom prst="rect">
            <a:avLst/>
          </a:prstGeom>
        </p:spPr>
        <p:txBody>
          <a:bodyPr wrap="square">
            <a:spAutoFit/>
          </a:bodyPr>
          <a:lstStyle/>
          <a:p>
            <a:r>
              <a:rPr lang="nl-NL" sz="5400" dirty="0" smtClean="0">
                <a:solidFill>
                  <a:srgbClr val="FF0000"/>
                </a:solidFill>
                <a:latin typeface="Times New Roman" pitchFamily="18" charset="0"/>
                <a:cs typeface="Times New Roman" pitchFamily="18" charset="0"/>
              </a:rPr>
              <a:t>Thực hiện các nhiệm vụ sau.</a:t>
            </a:r>
          </a:p>
          <a:p>
            <a:r>
              <a:rPr lang="nl-NL" sz="2800" dirty="0" smtClean="0">
                <a:latin typeface="Times New Roman" pitchFamily="18" charset="0"/>
                <a:cs typeface="Times New Roman" pitchFamily="18" charset="0"/>
              </a:rPr>
              <a:t>Trao </a:t>
            </a:r>
            <a:r>
              <a:rPr lang="nl-NL" sz="2800" dirty="0">
                <a:latin typeface="Times New Roman" pitchFamily="18" charset="0"/>
                <a:cs typeface="Times New Roman" pitchFamily="18" charset="0"/>
              </a:rPr>
              <a:t>đổi cặp đôi để xác định cấu tạo của cổng quang điện và đồng hồ hiện số theo hình</a:t>
            </a:r>
            <a:r>
              <a:rPr lang="nl-NL" sz="2800" dirty="0" smtClean="0">
                <a:latin typeface="Times New Roman" pitchFamily="18" charset="0"/>
                <a:cs typeface="Times New Roman" pitchFamily="18" charset="0"/>
              </a:rPr>
              <a:t>.</a:t>
            </a:r>
          </a:p>
          <a:p>
            <a:r>
              <a:rPr lang="nl-NL" sz="2800" dirty="0" smtClean="0">
                <a:latin typeface="Times New Roman" pitchFamily="18" charset="0"/>
                <a:cs typeface="Times New Roman" pitchFamily="18" charset="0"/>
              </a:rPr>
              <a:t>* Thời gian: 3p</a:t>
            </a:r>
            <a:endParaRPr lang="en-US" sz="2800"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7395" y="2333297"/>
            <a:ext cx="5475060" cy="426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33893" y="1354382"/>
            <a:ext cx="719992" cy="1323439"/>
          </a:xfrm>
          <a:prstGeom prst="rect">
            <a:avLst/>
          </a:prstGeom>
          <a:noFill/>
        </p:spPr>
        <p:txBody>
          <a:bodyPr wrap="square" lIns="91440" tIns="45720" rIns="91440" bIns="45720">
            <a:spAutoFit/>
          </a:bodyPr>
          <a:lstStyle/>
          <a:p>
            <a:pPr algn="ctr"/>
            <a:r>
              <a:rPr lang="en-US" sz="8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a:t>
            </a:r>
            <a:endParaRPr lang="en-US" sz="8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619738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3885" y="469824"/>
            <a:ext cx="9075682" cy="2215991"/>
          </a:xfrm>
          <a:prstGeom prst="rect">
            <a:avLst/>
          </a:prstGeom>
        </p:spPr>
        <p:txBody>
          <a:bodyPr wrap="square">
            <a:spAutoFit/>
          </a:bodyPr>
          <a:lstStyle/>
          <a:p>
            <a:r>
              <a:rPr lang="nl-NL" sz="5400" dirty="0" smtClean="0">
                <a:solidFill>
                  <a:srgbClr val="FF0000"/>
                </a:solidFill>
                <a:latin typeface="Times New Roman" pitchFamily="18" charset="0"/>
                <a:cs typeface="Times New Roman" pitchFamily="18" charset="0"/>
              </a:rPr>
              <a:t>Thực hiện các nhiệm vụ sau.</a:t>
            </a:r>
          </a:p>
          <a:p>
            <a:r>
              <a:rPr lang="nl-NL" sz="2800" dirty="0" smtClean="0">
                <a:latin typeface="Times New Roman" pitchFamily="18" charset="0"/>
                <a:cs typeface="Times New Roman" pitchFamily="18" charset="0"/>
              </a:rPr>
              <a:t>Trao </a:t>
            </a:r>
            <a:r>
              <a:rPr lang="nl-NL" sz="2800" dirty="0">
                <a:latin typeface="Times New Roman" pitchFamily="18" charset="0"/>
                <a:cs typeface="Times New Roman" pitchFamily="18" charset="0"/>
              </a:rPr>
              <a:t>đổi nhóm để thuyết trình về cách đo trong thí nghiệm theo hình</a:t>
            </a:r>
            <a:r>
              <a:rPr lang="nl-NL"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r>
              <a:rPr lang="nl-NL" sz="2800" dirty="0" smtClean="0">
                <a:latin typeface="Times New Roman" pitchFamily="18" charset="0"/>
                <a:cs typeface="Times New Roman" pitchFamily="18" charset="0"/>
              </a:rPr>
              <a:t>Thực </a:t>
            </a:r>
            <a:r>
              <a:rPr lang="nl-NL" sz="2800" dirty="0">
                <a:latin typeface="Times New Roman" pitchFamily="18" charset="0"/>
                <a:cs typeface="Times New Roman" pitchFamily="18" charset="0"/>
              </a:rPr>
              <a:t>hành thí nghiệm đo với dụng cụ trong phòng thực hành.</a:t>
            </a:r>
            <a:endParaRPr lang="en-US" sz="2800"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6276" y="3003806"/>
            <a:ext cx="4261945" cy="362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33893" y="1354382"/>
            <a:ext cx="719992" cy="1323439"/>
          </a:xfrm>
          <a:prstGeom prst="rect">
            <a:avLst/>
          </a:prstGeom>
          <a:noFill/>
        </p:spPr>
        <p:txBody>
          <a:bodyPr wrap="square" lIns="91440" tIns="45720" rIns="91440" bIns="45720">
            <a:spAutoFit/>
          </a:bodyPr>
          <a:lstStyle/>
          <a:p>
            <a:pPr algn="ctr"/>
            <a:r>
              <a:rPr lang="en-US" sz="8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a:t>
            </a:r>
            <a:endParaRPr lang="en-US" sz="8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619738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88425378"/>
              </p:ext>
            </p:extLst>
          </p:nvPr>
        </p:nvGraphicFramePr>
        <p:xfrm>
          <a:off x="1119352" y="1025969"/>
          <a:ext cx="9443544" cy="5407152"/>
        </p:xfrm>
        <a:graphic>
          <a:graphicData uri="http://schemas.openxmlformats.org/drawingml/2006/table">
            <a:tbl>
              <a:tblPr firstRow="1" bandRow="1">
                <a:tableStyleId>{BDBED569-4797-4DF1-A0F4-6AAB3CD982D8}</a:tableStyleId>
              </a:tblPr>
              <a:tblGrid>
                <a:gridCol w="1101059"/>
                <a:gridCol w="4436225"/>
                <a:gridCol w="1231404"/>
                <a:gridCol w="1582079"/>
                <a:gridCol w="1092777"/>
              </a:tblGrid>
              <a:tr h="370840">
                <a:tc rowSpan="2">
                  <a:txBody>
                    <a:bodyPr/>
                    <a:lstStyle/>
                    <a:p>
                      <a:pPr algn="ctr">
                        <a:lnSpc>
                          <a:spcPct val="130000"/>
                        </a:lnSpc>
                        <a:spcAft>
                          <a:spcPts val="0"/>
                        </a:spcAft>
                      </a:pPr>
                      <a:r>
                        <a:rPr lang="en-US" sz="2400" b="1" dirty="0">
                          <a:solidFill>
                            <a:srgbClr val="FF0000"/>
                          </a:solidFill>
                          <a:effectLst/>
                          <a:highlight>
                            <a:srgbClr val="FFFFFF"/>
                          </a:highlight>
                          <a:latin typeface="Times New Roman" pitchFamily="18" charset="0"/>
                          <a:cs typeface="Times New Roman" pitchFamily="18" charset="0"/>
                        </a:rPr>
                        <a:t> </a:t>
                      </a:r>
                      <a:endParaRPr lang="en-US" sz="2400" b="1" dirty="0">
                        <a:solidFill>
                          <a:srgbClr val="FF0000"/>
                        </a:solidFill>
                        <a:effectLst/>
                        <a:latin typeface="Times New Roman" pitchFamily="18" charset="0"/>
                        <a:cs typeface="Times New Roman" pitchFamily="18" charset="0"/>
                      </a:endParaRPr>
                    </a:p>
                    <a:p>
                      <a:pPr algn="ctr">
                        <a:lnSpc>
                          <a:spcPct val="130000"/>
                        </a:lnSpc>
                        <a:spcAft>
                          <a:spcPts val="0"/>
                        </a:spcAft>
                      </a:pPr>
                      <a:r>
                        <a:rPr lang="en-US" sz="2400" b="1" dirty="0">
                          <a:solidFill>
                            <a:srgbClr val="FF0000"/>
                          </a:solidFill>
                          <a:effectLst/>
                          <a:highlight>
                            <a:srgbClr val="FFFFFF"/>
                          </a:highlight>
                          <a:latin typeface="Times New Roman" pitchFamily="18" charset="0"/>
                          <a:cs typeface="Times New Roman" pitchFamily="18" charset="0"/>
                        </a:rPr>
                        <a:t>STT</a:t>
                      </a:r>
                      <a:endParaRPr lang="en-US" sz="2400" b="1" dirty="0">
                        <a:solidFill>
                          <a:srgbClr val="FF0000"/>
                        </a:solidFill>
                        <a:effectLst/>
                        <a:latin typeface="Times New Roman" pitchFamily="18" charset="0"/>
                        <a:ea typeface="Calibri"/>
                        <a:cs typeface="Times New Roman" pitchFamily="18" charset="0"/>
                      </a:endParaRPr>
                    </a:p>
                  </a:txBody>
                  <a:tcPr marL="63500" marR="63500" marT="63500" marB="63500" anchor="ctr"/>
                </a:tc>
                <a:tc rowSpan="2">
                  <a:txBody>
                    <a:bodyPr/>
                    <a:lstStyle/>
                    <a:p>
                      <a:pPr algn="ctr">
                        <a:lnSpc>
                          <a:spcPct val="130000"/>
                        </a:lnSpc>
                        <a:spcAft>
                          <a:spcPts val="0"/>
                        </a:spcAft>
                      </a:pPr>
                      <a:r>
                        <a:rPr lang="en-US" sz="2400" b="1" dirty="0" err="1">
                          <a:solidFill>
                            <a:srgbClr val="FF0000"/>
                          </a:solidFill>
                          <a:effectLst/>
                          <a:highlight>
                            <a:srgbClr val="FFFFFF"/>
                          </a:highlight>
                          <a:latin typeface="Times New Roman" pitchFamily="18" charset="0"/>
                          <a:cs typeface="Times New Roman" pitchFamily="18" charset="0"/>
                        </a:rPr>
                        <a:t>Tiêu</a:t>
                      </a:r>
                      <a:r>
                        <a:rPr lang="en-US" sz="2400" b="1" dirty="0">
                          <a:solidFill>
                            <a:srgbClr val="FF0000"/>
                          </a:solidFill>
                          <a:effectLst/>
                          <a:highlight>
                            <a:srgbClr val="FFFFFF"/>
                          </a:highlight>
                          <a:latin typeface="Times New Roman" pitchFamily="18" charset="0"/>
                          <a:cs typeface="Times New Roman" pitchFamily="18" charset="0"/>
                        </a:rPr>
                        <a:t> </a:t>
                      </a:r>
                      <a:r>
                        <a:rPr lang="en-US" sz="2400" b="1" dirty="0" err="1">
                          <a:solidFill>
                            <a:srgbClr val="FF0000"/>
                          </a:solidFill>
                          <a:effectLst/>
                          <a:highlight>
                            <a:srgbClr val="FFFFFF"/>
                          </a:highlight>
                          <a:latin typeface="Times New Roman" pitchFamily="18" charset="0"/>
                          <a:cs typeface="Times New Roman" pitchFamily="18" charset="0"/>
                        </a:rPr>
                        <a:t>chí</a:t>
                      </a:r>
                      <a:r>
                        <a:rPr lang="en-US" sz="2400" b="1" dirty="0">
                          <a:solidFill>
                            <a:srgbClr val="FF0000"/>
                          </a:solidFill>
                          <a:effectLst/>
                          <a:highlight>
                            <a:srgbClr val="FFFFFF"/>
                          </a:highlight>
                          <a:latin typeface="Times New Roman" pitchFamily="18" charset="0"/>
                          <a:cs typeface="Times New Roman" pitchFamily="18" charset="0"/>
                        </a:rPr>
                        <a:t> </a:t>
                      </a:r>
                      <a:r>
                        <a:rPr lang="en-US" sz="2400" b="1" dirty="0" err="1">
                          <a:solidFill>
                            <a:srgbClr val="FF0000"/>
                          </a:solidFill>
                          <a:effectLst/>
                          <a:highlight>
                            <a:srgbClr val="FFFFFF"/>
                          </a:highlight>
                          <a:latin typeface="Times New Roman" pitchFamily="18" charset="0"/>
                          <a:cs typeface="Times New Roman" pitchFamily="18" charset="0"/>
                        </a:rPr>
                        <a:t>đánh</a:t>
                      </a:r>
                      <a:r>
                        <a:rPr lang="en-US" sz="2400" b="1" dirty="0">
                          <a:solidFill>
                            <a:srgbClr val="FF0000"/>
                          </a:solidFill>
                          <a:effectLst/>
                          <a:highlight>
                            <a:srgbClr val="FFFFFF"/>
                          </a:highlight>
                          <a:latin typeface="Times New Roman" pitchFamily="18" charset="0"/>
                          <a:cs typeface="Times New Roman" pitchFamily="18" charset="0"/>
                        </a:rPr>
                        <a:t> </a:t>
                      </a:r>
                      <a:r>
                        <a:rPr lang="en-US" sz="2400" b="1" dirty="0" err="1">
                          <a:solidFill>
                            <a:srgbClr val="FF0000"/>
                          </a:solidFill>
                          <a:effectLst/>
                          <a:highlight>
                            <a:srgbClr val="FFFFFF"/>
                          </a:highlight>
                          <a:latin typeface="Times New Roman" pitchFamily="18" charset="0"/>
                          <a:cs typeface="Times New Roman" pitchFamily="18" charset="0"/>
                        </a:rPr>
                        <a:t>giá</a:t>
                      </a:r>
                      <a:endParaRPr lang="en-US" sz="2400" b="1" dirty="0">
                        <a:solidFill>
                          <a:srgbClr val="FF0000"/>
                        </a:solidFill>
                        <a:effectLst/>
                        <a:latin typeface="Times New Roman" pitchFamily="18" charset="0"/>
                        <a:ea typeface="Calibri"/>
                        <a:cs typeface="Times New Roman" pitchFamily="18" charset="0"/>
                      </a:endParaRPr>
                    </a:p>
                  </a:txBody>
                  <a:tcPr marL="63500" marR="63500" marT="63500" marB="63500" anchor="ctr"/>
                </a:tc>
                <a:tc gridSpan="3">
                  <a:txBody>
                    <a:bodyPr/>
                    <a:lstStyle/>
                    <a:p>
                      <a:pPr algn="ctr"/>
                      <a:r>
                        <a:rPr lang="en-US" sz="2400" b="1" kern="1200" dirty="0" err="1" smtClean="0">
                          <a:solidFill>
                            <a:srgbClr val="FF0000"/>
                          </a:solidFill>
                          <a:effectLst/>
                          <a:latin typeface="Times New Roman" pitchFamily="18" charset="0"/>
                          <a:ea typeface="+mn-ea"/>
                          <a:cs typeface="Times New Roman" pitchFamily="18" charset="0"/>
                        </a:rPr>
                        <a:t>Mức</a:t>
                      </a:r>
                      <a:r>
                        <a:rPr lang="en-US" sz="2400" b="1" kern="1200" dirty="0" smtClean="0">
                          <a:solidFill>
                            <a:srgbClr val="FF0000"/>
                          </a:solidFill>
                          <a:effectLst/>
                          <a:latin typeface="Times New Roman" pitchFamily="18" charset="0"/>
                          <a:ea typeface="+mn-ea"/>
                          <a:cs typeface="Times New Roman" pitchFamily="18" charset="0"/>
                        </a:rPr>
                        <a:t> </a:t>
                      </a:r>
                      <a:r>
                        <a:rPr lang="en-US" sz="2400" b="1" kern="1200" dirty="0" err="1" smtClean="0">
                          <a:solidFill>
                            <a:srgbClr val="FF0000"/>
                          </a:solidFill>
                          <a:effectLst/>
                          <a:latin typeface="Times New Roman" pitchFamily="18" charset="0"/>
                          <a:ea typeface="+mn-ea"/>
                          <a:cs typeface="Times New Roman" pitchFamily="18" charset="0"/>
                        </a:rPr>
                        <a:t>độ</a:t>
                      </a:r>
                      <a:r>
                        <a:rPr lang="en-US" sz="2400" b="1" kern="1200" dirty="0" smtClean="0">
                          <a:solidFill>
                            <a:srgbClr val="FF0000"/>
                          </a:solidFill>
                          <a:effectLst/>
                          <a:latin typeface="Times New Roman" pitchFamily="18" charset="0"/>
                          <a:ea typeface="+mn-ea"/>
                          <a:cs typeface="Times New Roman" pitchFamily="18" charset="0"/>
                        </a:rPr>
                        <a:t> </a:t>
                      </a:r>
                      <a:r>
                        <a:rPr lang="en-US" sz="2400" b="1" kern="1200" dirty="0" err="1" smtClean="0">
                          <a:solidFill>
                            <a:srgbClr val="FF0000"/>
                          </a:solidFill>
                          <a:effectLst/>
                          <a:latin typeface="Times New Roman" pitchFamily="18" charset="0"/>
                          <a:ea typeface="+mn-ea"/>
                          <a:cs typeface="Times New Roman" pitchFamily="18" charset="0"/>
                        </a:rPr>
                        <a:t>đạt</a:t>
                      </a:r>
                      <a:r>
                        <a:rPr lang="en-US" sz="2400" b="1" kern="1200" dirty="0" smtClean="0">
                          <a:solidFill>
                            <a:srgbClr val="FF0000"/>
                          </a:solidFill>
                          <a:effectLst/>
                          <a:latin typeface="Times New Roman" pitchFamily="18" charset="0"/>
                          <a:ea typeface="+mn-ea"/>
                          <a:cs typeface="Times New Roman" pitchFamily="18" charset="0"/>
                        </a:rPr>
                        <a:t> </a:t>
                      </a:r>
                      <a:r>
                        <a:rPr lang="en-US" sz="2400" b="1" kern="1200" dirty="0" err="1" smtClean="0">
                          <a:solidFill>
                            <a:srgbClr val="FF0000"/>
                          </a:solidFill>
                          <a:effectLst/>
                          <a:latin typeface="Times New Roman" pitchFamily="18" charset="0"/>
                          <a:ea typeface="+mn-ea"/>
                          <a:cs typeface="Times New Roman" pitchFamily="18" charset="0"/>
                        </a:rPr>
                        <a:t>được</a:t>
                      </a:r>
                      <a:endParaRPr lang="en-US" sz="2400" b="1" dirty="0">
                        <a:solidFill>
                          <a:srgbClr val="FF0000"/>
                        </a:solidFill>
                        <a:latin typeface="Times New Roman" pitchFamily="18" charset="0"/>
                        <a:cs typeface="Times New Roman" pitchFamily="18" charset="0"/>
                      </a:endParaRPr>
                    </a:p>
                  </a:txBody>
                  <a:tcPr marL="63500" marR="63500" marT="63500" marB="63500" anchor="ctr"/>
                </a:tc>
                <a:tc hMerge="1">
                  <a:txBody>
                    <a:bodyPr/>
                    <a:lstStyle/>
                    <a:p>
                      <a:endParaRPr lang="en-US"/>
                    </a:p>
                  </a:txBody>
                  <a:tcPr/>
                </a:tc>
                <a:tc hMerge="1">
                  <a:txBody>
                    <a:bodyPr/>
                    <a:lstStyle/>
                    <a:p>
                      <a:endParaRPr lang="en-US"/>
                    </a:p>
                  </a:txBody>
                  <a:tcPr/>
                </a:tc>
              </a:tr>
              <a:tr h="370840">
                <a:tc vMerge="1">
                  <a:txBody>
                    <a:bodyPr/>
                    <a:lstStyle/>
                    <a:p>
                      <a:endParaRPr lang="en-US"/>
                    </a:p>
                  </a:txBody>
                  <a:tcPr/>
                </a:tc>
                <a:tc vMerge="1">
                  <a:txBody>
                    <a:bodyPr/>
                    <a:lstStyle/>
                    <a:p>
                      <a:endParaRPr lang="en-US"/>
                    </a:p>
                  </a:txBody>
                  <a:tcPr/>
                </a:tc>
                <a:tc>
                  <a:txBody>
                    <a:bodyPr/>
                    <a:lstStyle/>
                    <a:p>
                      <a:pPr algn="ctr">
                        <a:lnSpc>
                          <a:spcPct val="130000"/>
                        </a:lnSpc>
                        <a:spcAft>
                          <a:spcPts val="0"/>
                        </a:spcAft>
                      </a:pPr>
                      <a:r>
                        <a:rPr lang="en-US" sz="2400" b="1" dirty="0" err="1">
                          <a:solidFill>
                            <a:srgbClr val="FF0000"/>
                          </a:solidFill>
                          <a:effectLst/>
                          <a:highlight>
                            <a:srgbClr val="FFFFFF"/>
                          </a:highlight>
                          <a:latin typeface="Times New Roman" pitchFamily="18" charset="0"/>
                          <a:cs typeface="Times New Roman" pitchFamily="18" charset="0"/>
                        </a:rPr>
                        <a:t>Tốt</a:t>
                      </a:r>
                      <a:endParaRPr lang="en-US" sz="2400" b="1" dirty="0">
                        <a:solidFill>
                          <a:srgbClr val="FF0000"/>
                        </a:solidFill>
                        <a:effectLst/>
                        <a:latin typeface="Times New Roman" pitchFamily="18" charset="0"/>
                        <a:ea typeface="Calibri"/>
                        <a:cs typeface="Times New Roman" pitchFamily="18" charset="0"/>
                      </a:endParaRPr>
                    </a:p>
                  </a:txBody>
                  <a:tcPr marL="63500" marR="63500" marT="63500" marB="63500" anchor="ctr"/>
                </a:tc>
                <a:tc>
                  <a:txBody>
                    <a:bodyPr/>
                    <a:lstStyle/>
                    <a:p>
                      <a:pPr algn="ctr">
                        <a:lnSpc>
                          <a:spcPct val="130000"/>
                        </a:lnSpc>
                        <a:spcAft>
                          <a:spcPts val="0"/>
                        </a:spcAft>
                      </a:pPr>
                      <a:r>
                        <a:rPr lang="en-US" sz="2400" b="1" dirty="0" err="1">
                          <a:solidFill>
                            <a:srgbClr val="FF0000"/>
                          </a:solidFill>
                          <a:effectLst/>
                          <a:highlight>
                            <a:srgbClr val="FFFFFF"/>
                          </a:highlight>
                          <a:latin typeface="Times New Roman" pitchFamily="18" charset="0"/>
                          <a:cs typeface="Times New Roman" pitchFamily="18" charset="0"/>
                        </a:rPr>
                        <a:t>Khá</a:t>
                      </a:r>
                      <a:endParaRPr lang="en-US" sz="2400" b="1" dirty="0">
                        <a:solidFill>
                          <a:srgbClr val="FF0000"/>
                        </a:solidFill>
                        <a:effectLst/>
                        <a:latin typeface="Times New Roman" pitchFamily="18" charset="0"/>
                        <a:ea typeface="Calibri"/>
                        <a:cs typeface="Times New Roman" pitchFamily="18" charset="0"/>
                      </a:endParaRPr>
                    </a:p>
                  </a:txBody>
                  <a:tcPr marL="63500" marR="63500" marT="63500" marB="63500" anchor="ctr"/>
                </a:tc>
                <a:tc>
                  <a:txBody>
                    <a:bodyPr/>
                    <a:lstStyle/>
                    <a:p>
                      <a:pPr algn="ctr">
                        <a:lnSpc>
                          <a:spcPct val="130000"/>
                        </a:lnSpc>
                        <a:spcAft>
                          <a:spcPts val="0"/>
                        </a:spcAft>
                      </a:pPr>
                      <a:r>
                        <a:rPr lang="en-US" sz="2400" b="1" dirty="0">
                          <a:solidFill>
                            <a:srgbClr val="FF0000"/>
                          </a:solidFill>
                          <a:effectLst/>
                          <a:highlight>
                            <a:srgbClr val="FFFFFF"/>
                          </a:highlight>
                          <a:latin typeface="Times New Roman" pitchFamily="18" charset="0"/>
                          <a:cs typeface="Times New Roman" pitchFamily="18" charset="0"/>
                        </a:rPr>
                        <a:t>TB</a:t>
                      </a:r>
                      <a:endParaRPr lang="en-US" sz="2400" b="1" dirty="0">
                        <a:solidFill>
                          <a:srgbClr val="FF0000"/>
                        </a:solidFill>
                        <a:effectLst/>
                        <a:latin typeface="Times New Roman" pitchFamily="18" charset="0"/>
                        <a:ea typeface="Calibri"/>
                        <a:cs typeface="Times New Roman" pitchFamily="18" charset="0"/>
                      </a:endParaRPr>
                    </a:p>
                  </a:txBody>
                  <a:tcPr marL="63500" marR="63500" marT="63500" marB="63500" anchor="ctr"/>
                </a:tc>
              </a:tr>
              <a:tr h="370840">
                <a:tc>
                  <a:txBody>
                    <a:bodyPr/>
                    <a:lstStyle/>
                    <a:p>
                      <a:pPr algn="ctr">
                        <a:lnSpc>
                          <a:spcPct val="130000"/>
                        </a:lnSpc>
                        <a:spcAft>
                          <a:spcPts val="0"/>
                        </a:spcAft>
                      </a:pPr>
                      <a:r>
                        <a:rPr lang="en-US" sz="2400" dirty="0">
                          <a:effectLst/>
                          <a:highlight>
                            <a:srgbClr val="FFFFFF"/>
                          </a:highlight>
                          <a:latin typeface="Times New Roman" pitchFamily="18" charset="0"/>
                          <a:cs typeface="Times New Roman" pitchFamily="18" charset="0"/>
                        </a:rPr>
                        <a:t>1</a:t>
                      </a:r>
                      <a:endParaRPr lang="en-US" sz="2400" dirty="0">
                        <a:effectLst/>
                        <a:latin typeface="Times New Roman" pitchFamily="18" charset="0"/>
                        <a:ea typeface="Calibri"/>
                        <a:cs typeface="Times New Roman" pitchFamily="18" charset="0"/>
                      </a:endParaRPr>
                    </a:p>
                  </a:txBody>
                  <a:tcPr marL="63500" marR="63500" marT="63500" marB="63500" anchor="ctr"/>
                </a:tc>
                <a:tc>
                  <a:txBody>
                    <a:bodyPr/>
                    <a:lstStyle/>
                    <a:p>
                      <a:pPr>
                        <a:lnSpc>
                          <a:spcPct val="130000"/>
                        </a:lnSpc>
                        <a:spcAft>
                          <a:spcPts val="0"/>
                        </a:spcAft>
                      </a:pPr>
                      <a:r>
                        <a:rPr lang="en-US" sz="2400" dirty="0" err="1">
                          <a:effectLst/>
                          <a:highlight>
                            <a:srgbClr val="FFFFFF"/>
                          </a:highlight>
                          <a:latin typeface="Times New Roman" pitchFamily="18" charset="0"/>
                          <a:cs typeface="Times New Roman" pitchFamily="18" charset="0"/>
                        </a:rPr>
                        <a:t>Tích</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cực</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tham</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gia</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các</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hoạt</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động</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của</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nhóm</a:t>
                      </a:r>
                      <a:endParaRPr lang="en-US" sz="2400" dirty="0">
                        <a:effectLst/>
                        <a:latin typeface="Times New Roman" pitchFamily="18" charset="0"/>
                        <a:ea typeface="Calibri"/>
                        <a:cs typeface="Times New Roman" pitchFamily="18" charset="0"/>
                      </a:endParaRPr>
                    </a:p>
                  </a:txBody>
                  <a:tcPr marL="63500" marR="63500" marT="63500" marB="63500" anchor="ctr"/>
                </a:tc>
                <a:tc>
                  <a:txBody>
                    <a:bodyPr/>
                    <a:lstStyle/>
                    <a:p>
                      <a:endParaRPr lang="en-US" dirty="0"/>
                    </a:p>
                  </a:txBody>
                  <a:tcPr/>
                </a:tc>
                <a:tc>
                  <a:txBody>
                    <a:bodyPr/>
                    <a:lstStyle/>
                    <a:p>
                      <a:endParaRPr lang="en-US"/>
                    </a:p>
                  </a:txBody>
                  <a:tcPr/>
                </a:tc>
                <a:tc>
                  <a:txBody>
                    <a:bodyPr/>
                    <a:lstStyle/>
                    <a:p>
                      <a:endParaRPr lang="en-US" dirty="0"/>
                    </a:p>
                  </a:txBody>
                  <a:tcPr/>
                </a:tc>
              </a:tr>
              <a:tr h="370840">
                <a:tc>
                  <a:txBody>
                    <a:bodyPr/>
                    <a:lstStyle/>
                    <a:p>
                      <a:pPr algn="ctr">
                        <a:lnSpc>
                          <a:spcPct val="130000"/>
                        </a:lnSpc>
                        <a:spcAft>
                          <a:spcPts val="0"/>
                        </a:spcAft>
                      </a:pPr>
                      <a:r>
                        <a:rPr lang="en-US" sz="2400" dirty="0">
                          <a:effectLst/>
                          <a:highlight>
                            <a:srgbClr val="FFFFFF"/>
                          </a:highlight>
                          <a:latin typeface="Times New Roman" pitchFamily="18" charset="0"/>
                          <a:cs typeface="Times New Roman" pitchFamily="18" charset="0"/>
                        </a:rPr>
                        <a:t>2</a:t>
                      </a:r>
                      <a:endParaRPr lang="en-US" sz="2400" dirty="0">
                        <a:effectLst/>
                        <a:latin typeface="Times New Roman" pitchFamily="18" charset="0"/>
                        <a:ea typeface="Calibri"/>
                        <a:cs typeface="Times New Roman" pitchFamily="18" charset="0"/>
                      </a:endParaRPr>
                    </a:p>
                  </a:txBody>
                  <a:tcPr marL="63500" marR="63500" marT="63500" marB="63500" anchor="ctr"/>
                </a:tc>
                <a:tc>
                  <a:txBody>
                    <a:bodyPr/>
                    <a:lstStyle/>
                    <a:p>
                      <a:pPr>
                        <a:lnSpc>
                          <a:spcPct val="130000"/>
                        </a:lnSpc>
                        <a:spcAft>
                          <a:spcPts val="0"/>
                        </a:spcAft>
                      </a:pPr>
                      <a:r>
                        <a:rPr lang="en-US" sz="2400" dirty="0" err="1">
                          <a:effectLst/>
                          <a:highlight>
                            <a:srgbClr val="FFFFFF"/>
                          </a:highlight>
                          <a:latin typeface="Times New Roman" pitchFamily="18" charset="0"/>
                          <a:cs typeface="Times New Roman" pitchFamily="18" charset="0"/>
                        </a:rPr>
                        <a:t>Tự</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lực</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thực</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hiện</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các</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nhiệm</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vụ</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được</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phân</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công</a:t>
                      </a:r>
                      <a:endParaRPr lang="en-US" sz="2400" dirty="0">
                        <a:effectLst/>
                        <a:latin typeface="Times New Roman" pitchFamily="18" charset="0"/>
                        <a:ea typeface="Calibri"/>
                        <a:cs typeface="Times New Roman" pitchFamily="18" charset="0"/>
                      </a:endParaRPr>
                    </a:p>
                  </a:txBody>
                  <a:tcPr marL="63500" marR="63500" marT="63500" marB="63500" anchor="ct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pPr algn="ctr">
                        <a:lnSpc>
                          <a:spcPct val="130000"/>
                        </a:lnSpc>
                        <a:spcAft>
                          <a:spcPts val="0"/>
                        </a:spcAft>
                      </a:pPr>
                      <a:r>
                        <a:rPr lang="en-US" sz="2400" dirty="0">
                          <a:effectLst/>
                          <a:highlight>
                            <a:srgbClr val="FFFFFF"/>
                          </a:highlight>
                          <a:latin typeface="Times New Roman" pitchFamily="18" charset="0"/>
                          <a:cs typeface="Times New Roman" pitchFamily="18" charset="0"/>
                        </a:rPr>
                        <a:t>3</a:t>
                      </a:r>
                      <a:endParaRPr lang="en-US" sz="2400" dirty="0">
                        <a:effectLst/>
                        <a:latin typeface="Times New Roman" pitchFamily="18" charset="0"/>
                        <a:ea typeface="Calibri"/>
                        <a:cs typeface="Times New Roman" pitchFamily="18" charset="0"/>
                      </a:endParaRPr>
                    </a:p>
                  </a:txBody>
                  <a:tcPr marL="63500" marR="63500" marT="63500" marB="63500" anchor="ctr"/>
                </a:tc>
                <a:tc>
                  <a:txBody>
                    <a:bodyPr/>
                    <a:lstStyle/>
                    <a:p>
                      <a:pPr>
                        <a:lnSpc>
                          <a:spcPct val="130000"/>
                        </a:lnSpc>
                        <a:spcAft>
                          <a:spcPts val="0"/>
                        </a:spcAft>
                      </a:pPr>
                      <a:r>
                        <a:rPr lang="en-US" sz="2400" dirty="0" err="1">
                          <a:effectLst/>
                          <a:highlight>
                            <a:srgbClr val="FFFFFF"/>
                          </a:highlight>
                          <a:latin typeface="Times New Roman" pitchFamily="18" charset="0"/>
                          <a:cs typeface="Times New Roman" pitchFamily="18" charset="0"/>
                        </a:rPr>
                        <a:t>Tinh</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thần</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trách</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nhiệm</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trong</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công</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việc</a:t>
                      </a:r>
                      <a:endParaRPr lang="en-US" sz="2400" dirty="0">
                        <a:effectLst/>
                        <a:latin typeface="Times New Roman" pitchFamily="18" charset="0"/>
                        <a:ea typeface="Calibri"/>
                        <a:cs typeface="Times New Roman" pitchFamily="18" charset="0"/>
                      </a:endParaRPr>
                    </a:p>
                  </a:txBody>
                  <a:tcPr marL="63500" marR="63500" marT="63500" marB="63500" anchor="ct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pPr algn="ctr">
                        <a:lnSpc>
                          <a:spcPct val="130000"/>
                        </a:lnSpc>
                        <a:spcAft>
                          <a:spcPts val="0"/>
                        </a:spcAft>
                      </a:pPr>
                      <a:r>
                        <a:rPr lang="en-US" sz="2400" dirty="0">
                          <a:effectLst/>
                          <a:highlight>
                            <a:srgbClr val="FFFFFF"/>
                          </a:highlight>
                          <a:latin typeface="Times New Roman" pitchFamily="18" charset="0"/>
                          <a:cs typeface="Times New Roman" pitchFamily="18" charset="0"/>
                        </a:rPr>
                        <a:t>4</a:t>
                      </a:r>
                      <a:endParaRPr lang="en-US" sz="2400" dirty="0">
                        <a:effectLst/>
                        <a:latin typeface="Times New Roman" pitchFamily="18" charset="0"/>
                        <a:ea typeface="Calibri"/>
                        <a:cs typeface="Times New Roman" pitchFamily="18" charset="0"/>
                      </a:endParaRPr>
                    </a:p>
                  </a:txBody>
                  <a:tcPr marL="63500" marR="63500" marT="63500" marB="63500" anchor="ctr"/>
                </a:tc>
                <a:tc>
                  <a:txBody>
                    <a:bodyPr/>
                    <a:lstStyle/>
                    <a:p>
                      <a:pPr>
                        <a:lnSpc>
                          <a:spcPct val="130000"/>
                        </a:lnSpc>
                        <a:spcAft>
                          <a:spcPts val="0"/>
                        </a:spcAft>
                      </a:pPr>
                      <a:r>
                        <a:rPr lang="en-US" sz="2400" dirty="0" err="1">
                          <a:effectLst/>
                          <a:highlight>
                            <a:srgbClr val="FFFFFF"/>
                          </a:highlight>
                          <a:latin typeface="Times New Roman" pitchFamily="18" charset="0"/>
                          <a:cs typeface="Times New Roman" pitchFamily="18" charset="0"/>
                        </a:rPr>
                        <a:t>Hoàn</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thành</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nhiệm</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vụ</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đúng</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thời</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gian</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quy</a:t>
                      </a:r>
                      <a:r>
                        <a:rPr lang="en-US" sz="2400" dirty="0">
                          <a:effectLst/>
                          <a:highlight>
                            <a:srgbClr val="FFFFFF"/>
                          </a:highlight>
                          <a:latin typeface="Times New Roman" pitchFamily="18" charset="0"/>
                          <a:cs typeface="Times New Roman" pitchFamily="18" charset="0"/>
                        </a:rPr>
                        <a:t> </a:t>
                      </a:r>
                      <a:r>
                        <a:rPr lang="en-US" sz="2400" dirty="0" err="1">
                          <a:effectLst/>
                          <a:highlight>
                            <a:srgbClr val="FFFFFF"/>
                          </a:highlight>
                          <a:latin typeface="Times New Roman" pitchFamily="18" charset="0"/>
                          <a:cs typeface="Times New Roman" pitchFamily="18" charset="0"/>
                        </a:rPr>
                        <a:t>định</a:t>
                      </a:r>
                      <a:endParaRPr lang="en-US" sz="2400" dirty="0">
                        <a:effectLst/>
                        <a:latin typeface="Times New Roman" pitchFamily="18" charset="0"/>
                        <a:ea typeface="Calibri"/>
                        <a:cs typeface="Times New Roman" pitchFamily="18" charset="0"/>
                      </a:endParaRPr>
                    </a:p>
                  </a:txBody>
                  <a:tcPr marL="63500" marR="63500" marT="63500" marB="63500" anchor="ct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Rectangle 4"/>
          <p:cNvSpPr/>
          <p:nvPr/>
        </p:nvSpPr>
        <p:spPr>
          <a:xfrm>
            <a:off x="1014964" y="80012"/>
            <a:ext cx="10091224" cy="646331"/>
          </a:xfrm>
          <a:prstGeom prst="rect">
            <a:avLst/>
          </a:prstGeom>
          <a:solidFill>
            <a:srgbClr val="FFFF00"/>
          </a:solidFill>
        </p:spPr>
        <p:txBody>
          <a:bodyPr wrap="none">
            <a:spAutoFit/>
          </a:bodyPr>
          <a:lstStyle/>
          <a:p>
            <a:r>
              <a:rPr lang="en-US" sz="3600" dirty="0" err="1">
                <a:solidFill>
                  <a:srgbClr val="FF0000"/>
                </a:solidFill>
                <a:latin typeface="Times New Roman" pitchFamily="18" charset="0"/>
                <a:cs typeface="Times New Roman" pitchFamily="18" charset="0"/>
              </a:rPr>
              <a:t>Thang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đánh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giá</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mức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độ</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tham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gia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hoạt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động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nhóm</a:t>
            </a:r>
            <a:r>
              <a:rPr lang="en-US" sz="36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627975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83935" y="450530"/>
            <a:ext cx="330167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LUYỆN TẬP</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Rectangle 2"/>
          <p:cNvSpPr>
            <a:spLocks noChangeArrowheads="1"/>
          </p:cNvSpPr>
          <p:nvPr/>
        </p:nvSpPr>
        <p:spPr bwMode="auto">
          <a:xfrm>
            <a:off x="1150882" y="2479789"/>
            <a:ext cx="1036052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30500" algn="l"/>
              </a:tabLst>
            </a:pP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Phương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tìm</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hiểu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tự</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nhiên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được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thực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hiện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qua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bước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30500"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Xây</a:t>
            </a:r>
            <a:r>
              <a:rPr kumimoji="0" lang="en-US" sz="2400" b="0" i="0" u="none" strike="noStrike" cap="none" normalizeH="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dirty="0" err="1" smtClean="0">
                <a:ln>
                  <a:noFill/>
                </a:ln>
                <a:solidFill>
                  <a:schemeClr val="tx1"/>
                </a:solidFill>
                <a:effectLst/>
                <a:latin typeface="Times New Roman" pitchFamily="18" charset="0"/>
                <a:ea typeface="Arial" pitchFamily="34" charset="0"/>
                <a:cs typeface="Times New Roman" pitchFamily="18" charset="0"/>
              </a:rPr>
              <a:t>dựng</a:t>
            </a:r>
            <a:r>
              <a:rPr kumimoji="0" lang="en-US" sz="2400" b="0" i="0" u="none" strike="noStrike" cap="none" normalizeH="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giả</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thuyết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(2)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Viết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r>
              <a:rPr kumimoji="0" lang="en-US" sz="2400" b="0" i="0" u="none" strike="noStrike" cap="none" normalizeH="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dirty="0" err="1" smtClean="0">
                <a:ln>
                  <a:noFill/>
                </a:ln>
                <a:solidFill>
                  <a:schemeClr val="tx1"/>
                </a:solidFill>
                <a:effectLst/>
                <a:latin typeface="Times New Roman" pitchFamily="18" charset="0"/>
                <a:ea typeface="Arial" pitchFamily="34" charset="0"/>
                <a:cs typeface="Times New Roman" pitchFamily="18" charset="0"/>
              </a:rPr>
              <a:t>trình</a:t>
            </a:r>
            <a:r>
              <a:rPr kumimoji="0" lang="en-US" sz="2400" b="0" i="0" u="none" strike="noStrike" cap="none" normalizeH="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dirty="0" err="1" smtClean="0">
                <a:ln>
                  <a:noFill/>
                </a:ln>
                <a:solidFill>
                  <a:schemeClr val="tx1"/>
                </a:solidFill>
                <a:effectLst/>
                <a:latin typeface="Times New Roman" pitchFamily="18" charset="0"/>
                <a:ea typeface="Arial" pitchFamily="34" charset="0"/>
                <a:cs typeface="Times New Roman" pitchFamily="18" charset="0"/>
              </a:rPr>
              <a:t>bày</a:t>
            </a:r>
            <a:r>
              <a:rPr kumimoji="0" lang="en-US" sz="2400" b="0" i="0" u="none" strike="noStrike" cap="none" normalizeH="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dirty="0" err="1" smtClean="0">
                <a:ln>
                  <a:noFill/>
                </a:ln>
                <a:solidFill>
                  <a:schemeClr val="tx1"/>
                </a:solidFill>
                <a:effectLst/>
                <a:latin typeface="Times New Roman" pitchFamily="18" charset="0"/>
                <a:ea typeface="Arial" pitchFamily="34" charset="0"/>
                <a:cs typeface="Times New Roman" pitchFamily="18" charset="0"/>
              </a:rPr>
              <a:t>báo</a:t>
            </a:r>
            <a:r>
              <a:rPr kumimoji="0" lang="en-US" sz="2400" b="0" i="0" u="none" strike="noStrike" cap="none" normalizeH="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dirty="0" err="1" smtClean="0">
                <a:ln>
                  <a:noFill/>
                </a:ln>
                <a:solidFill>
                  <a:schemeClr val="tx1"/>
                </a:solidFill>
                <a:effectLst/>
                <a:latin typeface="Times New Roman" pitchFamily="18" charset="0"/>
                <a:ea typeface="Arial" pitchFamily="34" charset="0"/>
                <a:cs typeface="Times New Roman" pitchFamily="18" charset="0"/>
              </a:rPr>
              <a:t>cáo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30500"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(3)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Kiểm</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giả</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thuyết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(4)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Quan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sát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đặt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câu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hỏi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nghiên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cứu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30500"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(5)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Phân</a:t>
            </a:r>
            <a:r>
              <a:rPr kumimoji="0" lang="en-US" sz="2400" b="0" i="0" u="none" strike="noStrike" cap="none" normalizeH="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dirty="0" err="1" smtClean="0">
                <a:ln>
                  <a:noFill/>
                </a:ln>
                <a:solidFill>
                  <a:schemeClr val="tx1"/>
                </a:solidFill>
                <a:effectLst/>
                <a:latin typeface="Times New Roman" pitchFamily="18" charset="0"/>
                <a:ea typeface="Arial" pitchFamily="34" charset="0"/>
                <a:cs typeface="Times New Roman" pitchFamily="18" charset="0"/>
              </a:rPr>
              <a:t>tích</a:t>
            </a:r>
            <a:r>
              <a:rPr kumimoji="0" lang="en-US" sz="2400" b="0" i="0" u="none" strike="noStrike" cap="none" normalizeH="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dirty="0" err="1" smtClean="0">
                <a:ln>
                  <a:noFill/>
                </a:ln>
                <a:solidFill>
                  <a:schemeClr val="tx1"/>
                </a:solidFill>
                <a:effectLst/>
                <a:latin typeface="Times New Roman" pitchFamily="18" charset="0"/>
                <a:ea typeface="Arial" pitchFamily="34" charset="0"/>
                <a:cs typeface="Times New Roman" pitchFamily="18" charset="0"/>
              </a:rPr>
              <a:t>kết</a:t>
            </a:r>
            <a:r>
              <a:rPr kumimoji="0" lang="en-US" sz="2400" b="0" i="0" u="none" strike="noStrike" cap="none" normalizeH="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dirty="0" err="1" smtClean="0">
                <a:ln>
                  <a:noFill/>
                </a:ln>
                <a:solidFill>
                  <a:schemeClr val="tx1"/>
                </a:solidFill>
                <a:effectLst/>
                <a:latin typeface="Times New Roman" pitchFamily="18" charset="0"/>
                <a:ea typeface="Arial" pitchFamily="34" charset="0"/>
                <a:cs typeface="Times New Roman" pitchFamily="18" charset="0"/>
              </a:rPr>
              <a:t>quả</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30500" algn="l"/>
              </a:tabLst>
            </a:pP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Em</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hãy</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sắp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xếp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bước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đúng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thứ</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tự</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phương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tìm</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hiểu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tự</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nhiên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30500" algn="l"/>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3"/>
          <p:cNvSpPr>
            <a:spLocks noChangeArrowheads="1"/>
          </p:cNvSpPr>
          <p:nvPr/>
        </p:nvSpPr>
        <p:spPr bwMode="auto">
          <a:xfrm>
            <a:off x="1466192" y="4394775"/>
            <a:ext cx="103737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30500"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 (1); (2); (3); (4); (5).</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B. (5); (4); (3); (2); (1).</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30500" algn="l"/>
              </a:tabLst>
            </a:pPr>
            <a:endPar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30500"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C. (4); (1); (3); (5); (2).</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C. (3); (4); (1); (5); (2).</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252248" y="1702676"/>
            <a:ext cx="5190845" cy="584775"/>
          </a:xfrm>
          <a:prstGeom prst="rect">
            <a:avLst/>
          </a:prstGeom>
          <a:noFill/>
        </p:spPr>
        <p:txBody>
          <a:bodyPr wrap="none" rtlCol="0">
            <a:spAutoFit/>
          </a:bodyPr>
          <a:lstStyle/>
          <a:p>
            <a:r>
              <a:rPr lang="en-US" sz="3200" u="sng" dirty="0" err="1" smtClean="0">
                <a:solidFill>
                  <a:srgbClr val="FF0000"/>
                </a:solidFill>
                <a:latin typeface="Times New Roman" pitchFamily="18" charset="0"/>
                <a:cs typeface="Times New Roman" pitchFamily="18" charset="0"/>
              </a:rPr>
              <a:t>Bài</a:t>
            </a:r>
            <a:r>
              <a:rPr lang="en-US" sz="3200" u="sng" dirty="0" smtClean="0">
                <a:solidFill>
                  <a:srgbClr val="FF0000"/>
                </a:solidFill>
                <a:latin typeface="Times New Roman" pitchFamily="18" charset="0"/>
                <a:cs typeface="Times New Roman" pitchFamily="18" charset="0"/>
              </a:rPr>
              <a:t> 1:</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Chọn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đáp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nhất</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Oval 5"/>
          <p:cNvSpPr/>
          <p:nvPr/>
        </p:nvSpPr>
        <p:spPr>
          <a:xfrm>
            <a:off x="1324303" y="5123795"/>
            <a:ext cx="614856" cy="6148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51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4248" y="716257"/>
            <a:ext cx="9816662" cy="1323439"/>
          </a:xfrm>
          <a:prstGeom prst="rect">
            <a:avLst/>
          </a:prstGeom>
        </p:spPr>
        <p:txBody>
          <a:bodyPr wrap="square">
            <a:spAutoFit/>
          </a:bodyPr>
          <a:lstStyle/>
          <a:p>
            <a:r>
              <a:rPr lang="en-US" sz="3200" u="sng" dirty="0" err="1" smtClean="0">
                <a:solidFill>
                  <a:srgbClr val="FF0000"/>
                </a:solidFill>
                <a:latin typeface="Times New Roman" pitchFamily="18" charset="0"/>
                <a:cs typeface="Times New Roman" pitchFamily="18" charset="0"/>
              </a:rPr>
              <a:t>Bài</a:t>
            </a:r>
            <a:r>
              <a:rPr lang="en-US" sz="3200" u="sng" dirty="0" smtClean="0">
                <a:solidFill>
                  <a:srgbClr val="FF0000"/>
                </a:solidFill>
                <a:latin typeface="Times New Roman" pitchFamily="18" charset="0"/>
                <a:cs typeface="Times New Roman" pitchFamily="18" charset="0"/>
              </a:rPr>
              <a:t> 2.</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mầm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Theo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a:t>
            </a:r>
          </a:p>
        </p:txBody>
      </p:sp>
      <p:pic>
        <p:nvPicPr>
          <p:cNvPr id="3074" name="Picture 2" descr="Đậu đen mọc mầm có ăn được khô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40068" y="2948152"/>
            <a:ext cx="4083270" cy="30839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guyên nhân và cách xử lý giá đỗ bị thối hỏng, nhớt giá và có mùi hôi –  Nano Bạc Sup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52593" y="2948152"/>
            <a:ext cx="4353910" cy="3083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057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4248" y="131481"/>
            <a:ext cx="9816662" cy="584775"/>
          </a:xfrm>
          <a:prstGeom prst="rect">
            <a:avLst/>
          </a:prstGeom>
        </p:spPr>
        <p:txBody>
          <a:bodyPr wrap="square">
            <a:spAutoFit/>
          </a:bodyPr>
          <a:lstStyle/>
          <a:p>
            <a:r>
              <a:rPr lang="en-US" sz="3200" u="sng" dirty="0" err="1" smtClean="0">
                <a:solidFill>
                  <a:srgbClr val="FF0000"/>
                </a:solidFill>
                <a:latin typeface="Times New Roman" pitchFamily="18" charset="0"/>
                <a:cs typeface="Times New Roman" pitchFamily="18" charset="0"/>
              </a:rPr>
              <a:t>Bài</a:t>
            </a:r>
            <a:r>
              <a:rPr lang="en-US" sz="3200" u="sng" dirty="0" smtClean="0">
                <a:solidFill>
                  <a:srgbClr val="FF0000"/>
                </a:solidFill>
                <a:latin typeface="Times New Roman" pitchFamily="18" charset="0"/>
                <a:cs typeface="Times New Roman" pitchFamily="18" charset="0"/>
              </a:rPr>
              <a:t> 3.</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tin ở </a:t>
            </a:r>
            <a:r>
              <a:rPr lang="en-US" sz="2400" dirty="0" err="1" smtClean="0">
                <a:latin typeface="Times New Roman" pitchFamily="18" charset="0"/>
                <a:cs typeface="Times New Roman" pitchFamily="18" charset="0"/>
              </a:rPr>
              <a:t>cột</a:t>
            </a:r>
            <a:r>
              <a:rPr lang="en-US" sz="2400" dirty="0" smtClean="0">
                <a:latin typeface="Times New Roman" pitchFamily="18" charset="0"/>
                <a:cs typeface="Times New Roman" pitchFamily="18" charset="0"/>
              </a:rPr>
              <a:t> A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cột</a:t>
            </a:r>
            <a:r>
              <a:rPr lang="en-US" sz="2400" dirty="0" smtClean="0">
                <a:latin typeface="Times New Roman" pitchFamily="18" charset="0"/>
                <a:cs typeface="Times New Roman" pitchFamily="18" charset="0"/>
              </a:rPr>
              <a:t> B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21711066"/>
              </p:ext>
            </p:extLst>
          </p:nvPr>
        </p:nvGraphicFramePr>
        <p:xfrm>
          <a:off x="1306786" y="1094279"/>
          <a:ext cx="10312400" cy="4902924"/>
        </p:xfrm>
        <a:graphic>
          <a:graphicData uri="http://schemas.openxmlformats.org/drawingml/2006/table">
            <a:tbl>
              <a:tblPr firstRow="1" bandRow="1">
                <a:tableStyleId>{5940675A-B579-460E-94D1-54222C63F5DA}</a:tableStyleId>
              </a:tblPr>
              <a:tblGrid>
                <a:gridCol w="2808014"/>
                <a:gridCol w="1923393"/>
                <a:gridCol w="5580993"/>
              </a:tblGrid>
              <a:tr h="370840">
                <a:tc>
                  <a:txBody>
                    <a:bodyPr/>
                    <a:lstStyle/>
                    <a:p>
                      <a:pPr algn="ctr"/>
                      <a:r>
                        <a:rPr lang="en-US" sz="2400" b="1" dirty="0" smtClean="0">
                          <a:solidFill>
                            <a:schemeClr val="tx1"/>
                          </a:solidFill>
                          <a:latin typeface="Times New Roman" pitchFamily="18" charset="0"/>
                          <a:cs typeface="Times New Roman" pitchFamily="18" charset="0"/>
                        </a:rPr>
                        <a:t>A. </a:t>
                      </a:r>
                      <a:r>
                        <a:rPr lang="en-US" sz="2400" b="1" dirty="0" err="1" smtClean="0">
                          <a:solidFill>
                            <a:schemeClr val="tx1"/>
                          </a:solidFill>
                          <a:latin typeface="Times New Roman" pitchFamily="18" charset="0"/>
                          <a:cs typeface="Times New Roman" pitchFamily="18" charset="0"/>
                        </a:rPr>
                        <a:t>Các</a:t>
                      </a:r>
                      <a:r>
                        <a:rPr lang="en-US" sz="2400" b="1" baseline="0" dirty="0" smtClean="0">
                          <a:solidFill>
                            <a:schemeClr val="tx1"/>
                          </a:solidFill>
                          <a:latin typeface="Times New Roman" pitchFamily="18" charset="0"/>
                          <a:cs typeface="Times New Roman" pitchFamily="18" charset="0"/>
                        </a:rPr>
                        <a:t> </a:t>
                      </a:r>
                      <a:r>
                        <a:rPr lang="en-US" sz="2400" b="1" baseline="0" dirty="0" err="1" smtClean="0">
                          <a:solidFill>
                            <a:schemeClr val="tx1"/>
                          </a:solidFill>
                          <a:latin typeface="Times New Roman" pitchFamily="18" charset="0"/>
                          <a:cs typeface="Times New Roman" pitchFamily="18" charset="0"/>
                        </a:rPr>
                        <a:t>bước</a:t>
                      </a:r>
                      <a:endParaRPr lang="en-US" sz="2400" b="1" dirty="0">
                        <a:solidFill>
                          <a:schemeClr val="tx1"/>
                        </a:solidFill>
                        <a:latin typeface="Times New Roman" pitchFamily="18" charset="0"/>
                        <a:cs typeface="Times New Roman" pitchFamily="18" charset="0"/>
                      </a:endParaRPr>
                    </a:p>
                  </a:txBody>
                  <a:tcPr>
                    <a:solidFill>
                      <a:schemeClr val="accent6">
                        <a:lumMod val="40000"/>
                        <a:lumOff val="60000"/>
                      </a:schemeClr>
                    </a:solidFill>
                  </a:tcPr>
                </a:tc>
                <a:tc>
                  <a:txBody>
                    <a:bodyPr/>
                    <a:lstStyle/>
                    <a:p>
                      <a:pPr algn="ctr"/>
                      <a:r>
                        <a:rPr lang="en-US" sz="2400" b="1" dirty="0" err="1" smtClean="0">
                          <a:solidFill>
                            <a:schemeClr val="tx1"/>
                          </a:solidFill>
                          <a:latin typeface="Times New Roman" pitchFamily="18" charset="0"/>
                          <a:cs typeface="Times New Roman" pitchFamily="18" charset="0"/>
                        </a:rPr>
                        <a:t>Đáp</a:t>
                      </a:r>
                      <a:r>
                        <a:rPr lang="en-US" sz="2400" b="1" baseline="0" dirty="0" smtClean="0">
                          <a:solidFill>
                            <a:schemeClr val="tx1"/>
                          </a:solidFill>
                          <a:latin typeface="Times New Roman" pitchFamily="18" charset="0"/>
                          <a:cs typeface="Times New Roman" pitchFamily="18" charset="0"/>
                        </a:rPr>
                        <a:t> </a:t>
                      </a:r>
                      <a:r>
                        <a:rPr lang="en-US" sz="2400" b="1" baseline="0" dirty="0" err="1" smtClean="0">
                          <a:solidFill>
                            <a:schemeClr val="tx1"/>
                          </a:solidFill>
                          <a:latin typeface="Times New Roman" pitchFamily="18" charset="0"/>
                          <a:cs typeface="Times New Roman" pitchFamily="18" charset="0"/>
                        </a:rPr>
                        <a:t>án</a:t>
                      </a:r>
                      <a:endParaRPr lang="en-US" sz="2400" b="1" dirty="0">
                        <a:solidFill>
                          <a:schemeClr val="tx1"/>
                        </a:solidFill>
                        <a:latin typeface="Times New Roman" pitchFamily="18" charset="0"/>
                        <a:cs typeface="Times New Roman" pitchFamily="18" charset="0"/>
                      </a:endParaRPr>
                    </a:p>
                  </a:txBody>
                  <a:tcPr>
                    <a:solidFill>
                      <a:schemeClr val="accent6">
                        <a:lumMod val="40000"/>
                        <a:lumOff val="60000"/>
                      </a:schemeClr>
                    </a:solidFill>
                  </a:tcPr>
                </a:tc>
                <a:tc>
                  <a:txBody>
                    <a:bodyPr/>
                    <a:lstStyle/>
                    <a:p>
                      <a:pPr algn="ctr"/>
                      <a:r>
                        <a:rPr lang="en-US" sz="2400" b="1" dirty="0" smtClean="0">
                          <a:solidFill>
                            <a:schemeClr val="tx1"/>
                          </a:solidFill>
                          <a:latin typeface="Times New Roman" pitchFamily="18" charset="0"/>
                          <a:cs typeface="Times New Roman" pitchFamily="18" charset="0"/>
                        </a:rPr>
                        <a:t>B. </a:t>
                      </a:r>
                      <a:r>
                        <a:rPr lang="en-US" sz="2400" b="1" dirty="0" err="1" smtClean="0">
                          <a:solidFill>
                            <a:schemeClr val="tx1"/>
                          </a:solidFill>
                          <a:latin typeface="Times New Roman" pitchFamily="18" charset="0"/>
                          <a:cs typeface="Times New Roman" pitchFamily="18" charset="0"/>
                        </a:rPr>
                        <a:t>Nội</a:t>
                      </a:r>
                      <a:r>
                        <a:rPr lang="en-US" sz="2400" b="1" baseline="0" dirty="0" smtClean="0">
                          <a:solidFill>
                            <a:schemeClr val="tx1"/>
                          </a:solidFill>
                          <a:latin typeface="Times New Roman" pitchFamily="18" charset="0"/>
                          <a:cs typeface="Times New Roman" pitchFamily="18" charset="0"/>
                        </a:rPr>
                        <a:t> dung </a:t>
                      </a:r>
                      <a:r>
                        <a:rPr lang="en-US" sz="2400" b="1" baseline="0" dirty="0" err="1" smtClean="0">
                          <a:solidFill>
                            <a:schemeClr val="tx1"/>
                          </a:solidFill>
                          <a:latin typeface="Times New Roman" pitchFamily="18" charset="0"/>
                          <a:cs typeface="Times New Roman" pitchFamily="18" charset="0"/>
                        </a:rPr>
                        <a:t>các</a:t>
                      </a:r>
                      <a:r>
                        <a:rPr lang="en-US" sz="2400" b="1" baseline="0" dirty="0" smtClean="0">
                          <a:solidFill>
                            <a:schemeClr val="tx1"/>
                          </a:solidFill>
                          <a:latin typeface="Times New Roman" pitchFamily="18" charset="0"/>
                          <a:cs typeface="Times New Roman" pitchFamily="18" charset="0"/>
                        </a:rPr>
                        <a:t> </a:t>
                      </a:r>
                      <a:r>
                        <a:rPr lang="en-US" sz="2400" b="1" baseline="0" dirty="0" err="1" smtClean="0">
                          <a:solidFill>
                            <a:schemeClr val="tx1"/>
                          </a:solidFill>
                          <a:latin typeface="Times New Roman" pitchFamily="18" charset="0"/>
                          <a:cs typeface="Times New Roman" pitchFamily="18" charset="0"/>
                        </a:rPr>
                        <a:t>bước</a:t>
                      </a:r>
                      <a:endParaRPr lang="en-US" sz="2400" b="1" dirty="0">
                        <a:solidFill>
                          <a:schemeClr val="tx1"/>
                        </a:solidFill>
                        <a:latin typeface="Times New Roman" pitchFamily="18" charset="0"/>
                        <a:cs typeface="Times New Roman" pitchFamily="18" charset="0"/>
                      </a:endParaRPr>
                    </a:p>
                  </a:txBody>
                  <a:tcPr>
                    <a:solidFill>
                      <a:schemeClr val="accent6">
                        <a:lumMod val="40000"/>
                        <a:lumOff val="60000"/>
                      </a:schemeClr>
                    </a:solidFill>
                  </a:tcPr>
                </a:tc>
              </a:tr>
              <a:tr h="718755">
                <a:tc>
                  <a:txBody>
                    <a:bodyPr/>
                    <a:lstStyle/>
                    <a:p>
                      <a:r>
                        <a:rPr lang="en-US" sz="2000" b="1" kern="1200" dirty="0" err="1" smtClean="0">
                          <a:solidFill>
                            <a:schemeClr val="tx1"/>
                          </a:solidFill>
                          <a:effectLst/>
                          <a:latin typeface="Times New Roman" pitchFamily="18" charset="0"/>
                          <a:ea typeface="+mn-ea"/>
                          <a:cs typeface="Times New Roman" pitchFamily="18" charset="0"/>
                        </a:rPr>
                        <a:t>Bước</a:t>
                      </a:r>
                      <a:r>
                        <a:rPr lang="en-US" sz="2000" b="1" kern="1200" dirty="0" smtClean="0">
                          <a:solidFill>
                            <a:schemeClr val="tx1"/>
                          </a:solidFill>
                          <a:effectLst/>
                          <a:latin typeface="Times New Roman" pitchFamily="18" charset="0"/>
                          <a:ea typeface="+mn-ea"/>
                          <a:cs typeface="Times New Roman" pitchFamily="18" charset="0"/>
                        </a:rPr>
                        <a:t> 1:</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Quan</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sát</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đặt</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câu</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hỏi</a:t>
                      </a:r>
                      <a:endParaRPr lang="en-US" sz="2000" dirty="0">
                        <a:latin typeface="Times New Roman" pitchFamily="18" charset="0"/>
                        <a:cs typeface="Times New Roman" pitchFamily="18" charset="0"/>
                      </a:endParaRPr>
                    </a:p>
                  </a:txBody>
                  <a:tcPr>
                    <a:solidFill>
                      <a:schemeClr val="accent5">
                        <a:lumMod val="40000"/>
                        <a:lumOff val="60000"/>
                      </a:schemeClr>
                    </a:solidFill>
                  </a:tcPr>
                </a:tc>
                <a:tc>
                  <a:txBody>
                    <a:bodyPr/>
                    <a:lstStyle/>
                    <a:p>
                      <a:endParaRPr lang="en-US" sz="2000" dirty="0">
                        <a:latin typeface="Times New Roman" pitchFamily="18" charset="0"/>
                        <a:cs typeface="Times New Roman" pitchFamily="18" charset="0"/>
                      </a:endParaRPr>
                    </a:p>
                  </a:txBody>
                  <a:tcPr>
                    <a:solidFill>
                      <a:schemeClr val="accent5">
                        <a:lumMod val="40000"/>
                        <a:lumOff val="60000"/>
                      </a:schemeClr>
                    </a:solidFill>
                  </a:tcPr>
                </a:tc>
                <a:tc>
                  <a:txBody>
                    <a:bodyPr/>
                    <a:lstStyle/>
                    <a:p>
                      <a:r>
                        <a:rPr lang="en-US" sz="2000" dirty="0" smtClean="0">
                          <a:latin typeface="Times New Roman" pitchFamily="18" charset="0"/>
                          <a:cs typeface="Times New Roman" pitchFamily="18" charset="0"/>
                        </a:rPr>
                        <a:t>a. </a:t>
                      </a:r>
                      <a:r>
                        <a:rPr lang="en-US" sz="2000" dirty="0" err="1" smtClean="0">
                          <a:latin typeface="Times New Roman" pitchFamily="18" charset="0"/>
                          <a:cs typeface="Times New Roman" pitchFamily="18" charset="0"/>
                        </a:rPr>
                        <a:t>Là</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bước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đầu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tiên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để</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nhận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ra</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tình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huống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có</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vấn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đề</a:t>
                      </a:r>
                      <a:r>
                        <a:rPr lang="en-US" sz="2000" baseline="0" dirty="0" smtClean="0">
                          <a:latin typeface="Times New Roman" pitchFamily="18" charset="0"/>
                          <a:cs typeface="Times New Roman" pitchFamily="18" charset="0"/>
                        </a:rPr>
                        <a:t>. Qua </a:t>
                      </a:r>
                      <a:r>
                        <a:rPr lang="en-US" sz="2000" baseline="0" dirty="0" err="1" smtClean="0">
                          <a:latin typeface="Times New Roman" pitchFamily="18" charset="0"/>
                          <a:cs typeface="Times New Roman" pitchFamily="18" charset="0"/>
                        </a:rPr>
                        <a:t>đó</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em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đặt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câu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hỏi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về</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vấn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đề</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cần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tìm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hiểu</a:t>
                      </a:r>
                      <a:endParaRPr lang="en-US" sz="2000" dirty="0">
                        <a:latin typeface="Times New Roman" pitchFamily="18" charset="0"/>
                        <a:cs typeface="Times New Roman" pitchFamily="18" charset="0"/>
                      </a:endParaRPr>
                    </a:p>
                  </a:txBody>
                  <a:tcPr>
                    <a:solidFill>
                      <a:schemeClr val="accent5">
                        <a:lumMod val="40000"/>
                        <a:lumOff val="60000"/>
                      </a:schemeClr>
                    </a:solidFill>
                  </a:tcPr>
                </a:tc>
              </a:tr>
              <a:tr h="709449">
                <a:tc>
                  <a:txBody>
                    <a:bodyPr/>
                    <a:lstStyle/>
                    <a:p>
                      <a:r>
                        <a:rPr lang="en-US" sz="2000" b="1" kern="1200" dirty="0" err="1" smtClean="0">
                          <a:solidFill>
                            <a:schemeClr val="tx1"/>
                          </a:solidFill>
                          <a:effectLst/>
                          <a:latin typeface="Times New Roman" pitchFamily="18" charset="0"/>
                          <a:ea typeface="+mn-ea"/>
                          <a:cs typeface="Times New Roman" pitchFamily="18" charset="0"/>
                        </a:rPr>
                        <a:t>Bước</a:t>
                      </a:r>
                      <a:r>
                        <a:rPr lang="en-US" sz="2000" b="1" kern="1200" dirty="0" smtClean="0">
                          <a:solidFill>
                            <a:schemeClr val="tx1"/>
                          </a:solidFill>
                          <a:effectLst/>
                          <a:latin typeface="Times New Roman" pitchFamily="18" charset="0"/>
                          <a:ea typeface="+mn-ea"/>
                          <a:cs typeface="Times New Roman" pitchFamily="18" charset="0"/>
                        </a:rPr>
                        <a:t> 2:</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Xây</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dựng</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giả</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thuyết</a:t>
                      </a:r>
                      <a:endParaRPr lang="en-US" sz="2000" dirty="0">
                        <a:latin typeface="Times New Roman" pitchFamily="18" charset="0"/>
                        <a:cs typeface="Times New Roman" pitchFamily="18" charset="0"/>
                      </a:endParaRPr>
                    </a:p>
                  </a:txBody>
                  <a:tcPr>
                    <a:solidFill>
                      <a:schemeClr val="accent4">
                        <a:lumMod val="20000"/>
                        <a:lumOff val="80000"/>
                      </a:schemeClr>
                    </a:solidFill>
                  </a:tcPr>
                </a:tc>
                <a:tc>
                  <a:txBody>
                    <a:bodyPr/>
                    <a:lstStyle/>
                    <a:p>
                      <a:endParaRPr lang="en-US" sz="2000" dirty="0">
                        <a:latin typeface="Times New Roman" pitchFamily="18" charset="0"/>
                        <a:cs typeface="Times New Roman" pitchFamily="18" charset="0"/>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b. </a:t>
                      </a:r>
                      <a:r>
                        <a:rPr lang="en-US" sz="2000" dirty="0" err="1" smtClean="0">
                          <a:latin typeface="Times New Roman" pitchFamily="18" charset="0"/>
                          <a:cs typeface="Times New Roman" pitchFamily="18" charset="0"/>
                        </a:rPr>
                        <a:t>Làm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thí</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nghiệm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để</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chứng</a:t>
                      </a:r>
                      <a:r>
                        <a:rPr lang="en-US" sz="2000" baseline="0" dirty="0" smtClean="0">
                          <a:latin typeface="Times New Roman" pitchFamily="18" charset="0"/>
                          <a:cs typeface="Times New Roman" pitchFamily="18" charset="0"/>
                        </a:rPr>
                        <a:t> minh </a:t>
                      </a:r>
                      <a:r>
                        <a:rPr lang="en-US" sz="2000" baseline="0" dirty="0" err="1" smtClean="0">
                          <a:latin typeface="Times New Roman" pitchFamily="18" charset="0"/>
                          <a:cs typeface="Times New Roman" pitchFamily="18" charset="0"/>
                        </a:rPr>
                        <a:t>dự</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đoán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đã</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đề</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ra</a:t>
                      </a:r>
                      <a:endParaRPr lang="en-US" sz="2000" dirty="0" smtClean="0">
                        <a:latin typeface="Times New Roman" pitchFamily="18" charset="0"/>
                        <a:cs typeface="Times New Roman" pitchFamily="18" charset="0"/>
                      </a:endParaRPr>
                    </a:p>
                  </a:txBody>
                  <a:tcPr>
                    <a:solidFill>
                      <a:schemeClr val="accent4">
                        <a:lumMod val="20000"/>
                        <a:lumOff val="80000"/>
                      </a:schemeClr>
                    </a:solidFill>
                  </a:tcPr>
                </a:tc>
              </a:tr>
              <a:tr h="370840">
                <a:tc>
                  <a:txBody>
                    <a:bodyPr/>
                    <a:lstStyle/>
                    <a:p>
                      <a:r>
                        <a:rPr lang="en-US" sz="2000" b="1" kern="1200" dirty="0" err="1" smtClean="0">
                          <a:solidFill>
                            <a:schemeClr val="tx1"/>
                          </a:solidFill>
                          <a:effectLst/>
                          <a:latin typeface="Times New Roman" pitchFamily="18" charset="0"/>
                          <a:ea typeface="+mn-ea"/>
                          <a:cs typeface="Times New Roman" pitchFamily="18" charset="0"/>
                        </a:rPr>
                        <a:t>Bước</a:t>
                      </a:r>
                      <a:r>
                        <a:rPr lang="en-US" sz="2000" b="1" kern="1200" dirty="0" smtClean="0">
                          <a:solidFill>
                            <a:schemeClr val="tx1"/>
                          </a:solidFill>
                          <a:effectLst/>
                          <a:latin typeface="Times New Roman" pitchFamily="18" charset="0"/>
                          <a:ea typeface="+mn-ea"/>
                          <a:cs typeface="Times New Roman" pitchFamily="18" charset="0"/>
                        </a:rPr>
                        <a:t> 3:</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Kiểm</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tra</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giả</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thuyết</a:t>
                      </a:r>
                      <a:endParaRPr lang="en-US" sz="2000" dirty="0">
                        <a:latin typeface="Times New Roman" pitchFamily="18" charset="0"/>
                        <a:cs typeface="Times New Roman" pitchFamily="18" charset="0"/>
                      </a:endParaRPr>
                    </a:p>
                  </a:txBody>
                  <a:tcPr>
                    <a:solidFill>
                      <a:schemeClr val="accent3">
                        <a:lumMod val="20000"/>
                        <a:lumOff val="80000"/>
                      </a:schemeClr>
                    </a:solidFill>
                  </a:tcPr>
                </a:tc>
                <a:tc>
                  <a:txBody>
                    <a:bodyPr/>
                    <a:lstStyle/>
                    <a:p>
                      <a:endParaRPr lang="en-US" sz="2000" dirty="0">
                        <a:latin typeface="Times New Roman" pitchFamily="18" charset="0"/>
                        <a:cs typeface="Times New Roman" pitchFamily="18" charset="0"/>
                      </a:endParaRPr>
                    </a:p>
                  </a:txBody>
                  <a:tcP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c. </a:t>
                      </a:r>
                      <a:r>
                        <a:rPr lang="en-US" sz="2000" dirty="0" err="1" smtClean="0">
                          <a:latin typeface="Times New Roman" pitchFamily="18" charset="0"/>
                          <a:cs typeface="Times New Roman" pitchFamily="18" charset="0"/>
                        </a:rPr>
                        <a:t>Sử</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dụng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ngôn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ngữ</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hình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vẽ</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sơ</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đồ</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biểu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bảng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để</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biểu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đạt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quá</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trình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và</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kết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quả</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tìm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hiểu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tự</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nhiên</a:t>
                      </a:r>
                      <a:endParaRPr lang="en-US" sz="2000" dirty="0" smtClean="0">
                        <a:latin typeface="Times New Roman" pitchFamily="18" charset="0"/>
                        <a:cs typeface="Times New Roman" pitchFamily="18" charset="0"/>
                      </a:endParaRPr>
                    </a:p>
                  </a:txBody>
                  <a:tcPr>
                    <a:solidFill>
                      <a:schemeClr val="accent3">
                        <a:lumMod val="20000"/>
                        <a:lumOff val="80000"/>
                      </a:schemeClr>
                    </a:solidFill>
                  </a:tcPr>
                </a:tc>
              </a:tr>
              <a:tr h="370840">
                <a:tc>
                  <a:txBody>
                    <a:bodyPr/>
                    <a:lstStyle/>
                    <a:p>
                      <a:r>
                        <a:rPr lang="en-US" sz="2000" b="1" kern="1200" dirty="0" err="1" smtClean="0">
                          <a:solidFill>
                            <a:schemeClr val="tx1"/>
                          </a:solidFill>
                          <a:effectLst/>
                          <a:latin typeface="Times New Roman" pitchFamily="18" charset="0"/>
                          <a:ea typeface="+mn-ea"/>
                          <a:cs typeface="Times New Roman" pitchFamily="18" charset="0"/>
                        </a:rPr>
                        <a:t>Bước</a:t>
                      </a:r>
                      <a:r>
                        <a:rPr lang="en-US" sz="2000" b="1" kern="1200" dirty="0" smtClean="0">
                          <a:solidFill>
                            <a:schemeClr val="tx1"/>
                          </a:solidFill>
                          <a:effectLst/>
                          <a:latin typeface="Times New Roman" pitchFamily="18" charset="0"/>
                          <a:ea typeface="+mn-ea"/>
                          <a:cs typeface="Times New Roman" pitchFamily="18" charset="0"/>
                        </a:rPr>
                        <a:t> 4:</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Phân</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tích</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kết</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quả</a:t>
                      </a:r>
                      <a:endParaRPr lang="en-US" sz="2000" dirty="0">
                        <a:latin typeface="Times New Roman" pitchFamily="18" charset="0"/>
                        <a:cs typeface="Times New Roman" pitchFamily="18" charset="0"/>
                      </a:endParaRPr>
                    </a:p>
                  </a:txBody>
                  <a:tcPr>
                    <a:solidFill>
                      <a:schemeClr val="tx2">
                        <a:lumMod val="20000"/>
                        <a:lumOff val="80000"/>
                      </a:schemeClr>
                    </a:solidFill>
                  </a:tcPr>
                </a:tc>
                <a:tc>
                  <a:txBody>
                    <a:bodyPr/>
                    <a:lstStyle/>
                    <a:p>
                      <a:endParaRPr lang="en-US"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d. </a:t>
                      </a:r>
                      <a:r>
                        <a:rPr lang="en-US" sz="2000" dirty="0" err="1" smtClean="0">
                          <a:latin typeface="Times New Roman" pitchFamily="18" charset="0"/>
                          <a:cs typeface="Times New Roman" pitchFamily="18" charset="0"/>
                        </a:rPr>
                        <a:t>Dựa</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trên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hiểu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biết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của</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mình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và</a:t>
                      </a:r>
                      <a:r>
                        <a:rPr lang="en-US" sz="2000" baseline="0" dirty="0" smtClean="0">
                          <a:latin typeface="Times New Roman" pitchFamily="18" charset="0"/>
                          <a:cs typeface="Times New Roman" pitchFamily="18" charset="0"/>
                        </a:rPr>
                        <a:t> qua </a:t>
                      </a:r>
                      <a:r>
                        <a:rPr lang="en-US" sz="2000" baseline="0" dirty="0" err="1" smtClean="0">
                          <a:latin typeface="Times New Roman" pitchFamily="18" charset="0"/>
                          <a:cs typeface="Times New Roman" pitchFamily="18" charset="0"/>
                        </a:rPr>
                        <a:t>phân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tích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kết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quả</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quan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sát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em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đưa</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ra</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được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dự</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đoán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tức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là</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giả</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thuyết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để</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trả</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lờ</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cho</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câu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hỏi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đã</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được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đặt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ra</a:t>
                      </a:r>
                      <a:r>
                        <a:rPr lang="en-US" sz="2000" baseline="0" dirty="0" smtClean="0">
                          <a:latin typeface="Times New Roman" pitchFamily="18" charset="0"/>
                          <a:cs typeface="Times New Roman" pitchFamily="18" charset="0"/>
                        </a:rPr>
                        <a:t> ở </a:t>
                      </a:r>
                      <a:r>
                        <a:rPr lang="en-US" sz="2000" baseline="0" dirty="0" err="1" smtClean="0">
                          <a:latin typeface="Times New Roman" pitchFamily="18" charset="0"/>
                          <a:cs typeface="Times New Roman" pitchFamily="18" charset="0"/>
                        </a:rPr>
                        <a:t>bước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trước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đó</a:t>
                      </a:r>
                      <a:endParaRPr lang="en-US" sz="2000" dirty="0" smtClean="0">
                        <a:latin typeface="Times New Roman" pitchFamily="18" charset="0"/>
                        <a:cs typeface="Times New Roman" pitchFamily="18" charset="0"/>
                      </a:endParaRPr>
                    </a:p>
                  </a:txBody>
                  <a:tcPr>
                    <a:solidFill>
                      <a:schemeClr val="tx2">
                        <a:lumMod val="20000"/>
                        <a:lumOff val="80000"/>
                      </a:schemeClr>
                    </a:solidFill>
                  </a:tcPr>
                </a:tc>
              </a:tr>
              <a:tr h="370840">
                <a:tc>
                  <a:txBody>
                    <a:bodyPr/>
                    <a:lstStyle/>
                    <a:p>
                      <a:r>
                        <a:rPr lang="en-US" sz="2000" b="1" kern="1200" dirty="0" err="1" smtClean="0">
                          <a:solidFill>
                            <a:schemeClr val="tx1"/>
                          </a:solidFill>
                          <a:effectLst/>
                          <a:latin typeface="Times New Roman" pitchFamily="18" charset="0"/>
                          <a:ea typeface="+mn-ea"/>
                          <a:cs typeface="Times New Roman" pitchFamily="18" charset="0"/>
                        </a:rPr>
                        <a:t>Bước</a:t>
                      </a:r>
                      <a:r>
                        <a:rPr lang="en-US" sz="2000" b="1" kern="1200" dirty="0" smtClean="0">
                          <a:solidFill>
                            <a:schemeClr val="tx1"/>
                          </a:solidFill>
                          <a:effectLst/>
                          <a:latin typeface="Times New Roman" pitchFamily="18" charset="0"/>
                          <a:ea typeface="+mn-ea"/>
                          <a:cs typeface="Times New Roman" pitchFamily="18" charset="0"/>
                        </a:rPr>
                        <a:t> 5:</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Viết</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trình</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bày</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báo</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cáo</a:t>
                      </a:r>
                      <a:endParaRPr lang="en-US" sz="2000" dirty="0">
                        <a:latin typeface="Times New Roman" pitchFamily="18" charset="0"/>
                        <a:cs typeface="Times New Roman" pitchFamily="18" charset="0"/>
                      </a:endParaRPr>
                    </a:p>
                  </a:txBody>
                  <a:tcPr>
                    <a:solidFill>
                      <a:schemeClr val="accent6">
                        <a:lumMod val="20000"/>
                        <a:lumOff val="80000"/>
                      </a:schemeClr>
                    </a:solidFill>
                  </a:tcPr>
                </a:tc>
                <a:tc>
                  <a:txBody>
                    <a:bodyPr/>
                    <a:lstStyle/>
                    <a:p>
                      <a:endParaRPr lang="en-US" sz="2000" dirty="0">
                        <a:latin typeface="Times New Roman" pitchFamily="18" charset="0"/>
                        <a:cs typeface="Times New Roman" pitchFamily="18" charset="0"/>
                      </a:endParaRP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e. </a:t>
                      </a:r>
                      <a:r>
                        <a:rPr lang="en-US" sz="2000" dirty="0" err="1" smtClean="0">
                          <a:latin typeface="Times New Roman" pitchFamily="18" charset="0"/>
                          <a:cs typeface="Times New Roman" pitchFamily="18" charset="0"/>
                        </a:rPr>
                        <a:t>Thực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hiện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các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phép</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tính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cần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thiết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lập</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bảng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xây</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dựng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biểu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đồ</a:t>
                      </a:r>
                      <a:r>
                        <a:rPr lang="en-US" sz="2000" baseline="0" dirty="0" smtClean="0">
                          <a:latin typeface="Times New Roman" pitchFamily="18" charset="0"/>
                          <a:cs typeface="Times New Roman" pitchFamily="18" charset="0"/>
                        </a:rPr>
                        <a:t>… =&gt; </a:t>
                      </a:r>
                      <a:r>
                        <a:rPr lang="en-US" sz="2000" baseline="0" dirty="0" err="1" smtClean="0">
                          <a:latin typeface="Times New Roman" pitchFamily="18" charset="0"/>
                          <a:cs typeface="Times New Roman" pitchFamily="18" charset="0"/>
                        </a:rPr>
                        <a:t>Rút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ra</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kết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luận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Giả</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thuyết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được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chấp</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nhận</a:t>
                      </a:r>
                      <a:r>
                        <a:rPr lang="en-US" sz="2000" baseline="0" dirty="0" smtClean="0">
                          <a:latin typeface="Times New Roman" pitchFamily="18" charset="0"/>
                          <a:cs typeface="Times New Roman" pitchFamily="18" charset="0"/>
                        </a:rPr>
                        <a:t> hay </a:t>
                      </a:r>
                      <a:r>
                        <a:rPr lang="en-US" sz="2000" baseline="0" dirty="0" err="1" smtClean="0">
                          <a:latin typeface="Times New Roman" pitchFamily="18" charset="0"/>
                          <a:cs typeface="Times New Roman" pitchFamily="18" charset="0"/>
                        </a:rPr>
                        <a:t>bị</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bác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bỏ</a:t>
                      </a:r>
                      <a:endParaRPr lang="en-US" sz="2000" dirty="0" smtClean="0">
                        <a:latin typeface="Times New Roman" pitchFamily="18" charset="0"/>
                        <a:cs typeface="Times New Roman" pitchFamily="18" charset="0"/>
                      </a:endParaRPr>
                    </a:p>
                  </a:txBody>
                  <a:tcPr>
                    <a:solidFill>
                      <a:schemeClr val="accent6">
                        <a:lumMod val="20000"/>
                        <a:lumOff val="80000"/>
                      </a:schemeClr>
                    </a:solidFill>
                  </a:tcPr>
                </a:tc>
              </a:tr>
            </a:tbl>
          </a:graphicData>
        </a:graphic>
      </p:graphicFrame>
      <p:sp>
        <p:nvSpPr>
          <p:cNvPr id="5" name="TextBox 4"/>
          <p:cNvSpPr txBox="1"/>
          <p:nvPr/>
        </p:nvSpPr>
        <p:spPr>
          <a:xfrm>
            <a:off x="4430109" y="1596839"/>
            <a:ext cx="1082348" cy="523220"/>
          </a:xfrm>
          <a:prstGeom prst="rect">
            <a:avLst/>
          </a:prstGeom>
          <a:noFill/>
        </p:spPr>
        <p:txBody>
          <a:bodyPr wrap="none" rtlCol="0">
            <a:spAutoFit/>
          </a:bodyPr>
          <a:lstStyle/>
          <a:p>
            <a:r>
              <a:rPr lang="en-US" sz="2800" b="1" dirty="0" smtClean="0">
                <a:solidFill>
                  <a:srgbClr val="FF0000"/>
                </a:solidFill>
                <a:latin typeface="Times New Roman" pitchFamily="18" charset="0"/>
                <a:cs typeface="Times New Roman" pitchFamily="18" charset="0"/>
              </a:rPr>
              <a:t>B1 - a</a:t>
            </a:r>
            <a:endParaRPr lang="en-US" sz="2800" b="1" dirty="0">
              <a:solidFill>
                <a:srgbClr val="FF0000"/>
              </a:solidFill>
              <a:latin typeface="Times New Roman" pitchFamily="18" charset="0"/>
              <a:cs typeface="Times New Roman" pitchFamily="18" charset="0"/>
            </a:endParaRPr>
          </a:p>
        </p:txBody>
      </p:sp>
      <p:sp>
        <p:nvSpPr>
          <p:cNvPr id="8" name="TextBox 7"/>
          <p:cNvSpPr txBox="1"/>
          <p:nvPr/>
        </p:nvSpPr>
        <p:spPr>
          <a:xfrm>
            <a:off x="4430109" y="2337818"/>
            <a:ext cx="1103187" cy="523220"/>
          </a:xfrm>
          <a:prstGeom prst="rect">
            <a:avLst/>
          </a:prstGeom>
          <a:noFill/>
        </p:spPr>
        <p:txBody>
          <a:bodyPr wrap="none" rtlCol="0">
            <a:spAutoFit/>
          </a:bodyPr>
          <a:lstStyle/>
          <a:p>
            <a:r>
              <a:rPr lang="en-US" sz="2800" b="1" dirty="0" smtClean="0">
                <a:solidFill>
                  <a:srgbClr val="FF0000"/>
                </a:solidFill>
                <a:latin typeface="Times New Roman" pitchFamily="18" charset="0"/>
                <a:cs typeface="Times New Roman" pitchFamily="18" charset="0"/>
              </a:rPr>
              <a:t>B2 - d</a:t>
            </a:r>
            <a:endParaRPr lang="en-US" sz="2800" b="1" dirty="0">
              <a:solidFill>
                <a:srgbClr val="FF0000"/>
              </a:solidFill>
              <a:latin typeface="Times New Roman" pitchFamily="18" charset="0"/>
              <a:cs typeface="Times New Roman" pitchFamily="18" charset="0"/>
            </a:endParaRPr>
          </a:p>
        </p:txBody>
      </p:sp>
      <p:sp>
        <p:nvSpPr>
          <p:cNvPr id="9" name="TextBox 8"/>
          <p:cNvSpPr txBox="1"/>
          <p:nvPr/>
        </p:nvSpPr>
        <p:spPr>
          <a:xfrm>
            <a:off x="4430109" y="3078797"/>
            <a:ext cx="1103187" cy="523220"/>
          </a:xfrm>
          <a:prstGeom prst="rect">
            <a:avLst/>
          </a:prstGeom>
          <a:noFill/>
        </p:spPr>
        <p:txBody>
          <a:bodyPr wrap="none" rtlCol="0">
            <a:spAutoFit/>
          </a:bodyPr>
          <a:lstStyle/>
          <a:p>
            <a:r>
              <a:rPr lang="en-US" sz="2800" b="1" dirty="0" smtClean="0">
                <a:solidFill>
                  <a:srgbClr val="FF0000"/>
                </a:solidFill>
                <a:latin typeface="Times New Roman" pitchFamily="18" charset="0"/>
                <a:cs typeface="Times New Roman" pitchFamily="18" charset="0"/>
              </a:rPr>
              <a:t>B3 - b</a:t>
            </a:r>
            <a:endParaRPr lang="en-US" sz="2800" b="1" dirty="0">
              <a:solidFill>
                <a:srgbClr val="FF0000"/>
              </a:solidFill>
              <a:latin typeface="Times New Roman" pitchFamily="18" charset="0"/>
              <a:cs typeface="Times New Roman" pitchFamily="18" charset="0"/>
            </a:endParaRPr>
          </a:p>
        </p:txBody>
      </p:sp>
      <p:sp>
        <p:nvSpPr>
          <p:cNvPr id="10" name="TextBox 9"/>
          <p:cNvSpPr txBox="1"/>
          <p:nvPr/>
        </p:nvSpPr>
        <p:spPr>
          <a:xfrm>
            <a:off x="4430109" y="3977432"/>
            <a:ext cx="1082348" cy="523220"/>
          </a:xfrm>
          <a:prstGeom prst="rect">
            <a:avLst/>
          </a:prstGeom>
          <a:noFill/>
        </p:spPr>
        <p:txBody>
          <a:bodyPr wrap="none" rtlCol="0">
            <a:spAutoFit/>
          </a:bodyPr>
          <a:lstStyle/>
          <a:p>
            <a:r>
              <a:rPr lang="en-US" sz="2800" b="1" dirty="0" smtClean="0">
                <a:solidFill>
                  <a:srgbClr val="FF0000"/>
                </a:solidFill>
                <a:latin typeface="Times New Roman" pitchFamily="18" charset="0"/>
                <a:cs typeface="Times New Roman" pitchFamily="18" charset="0"/>
              </a:rPr>
              <a:t>B4 - e</a:t>
            </a:r>
            <a:endParaRPr lang="en-US" sz="2800" b="1" dirty="0">
              <a:solidFill>
                <a:srgbClr val="FF0000"/>
              </a:solidFill>
              <a:latin typeface="Times New Roman" pitchFamily="18" charset="0"/>
              <a:cs typeface="Times New Roman" pitchFamily="18" charset="0"/>
            </a:endParaRPr>
          </a:p>
        </p:txBody>
      </p:sp>
      <p:sp>
        <p:nvSpPr>
          <p:cNvPr id="11" name="TextBox 10"/>
          <p:cNvSpPr txBox="1"/>
          <p:nvPr/>
        </p:nvSpPr>
        <p:spPr>
          <a:xfrm>
            <a:off x="4430109" y="5159846"/>
            <a:ext cx="1082348" cy="523220"/>
          </a:xfrm>
          <a:prstGeom prst="rect">
            <a:avLst/>
          </a:prstGeom>
          <a:noFill/>
        </p:spPr>
        <p:txBody>
          <a:bodyPr wrap="none" rtlCol="0">
            <a:spAutoFit/>
          </a:bodyPr>
          <a:lstStyle/>
          <a:p>
            <a:r>
              <a:rPr lang="en-US" sz="2800" b="1" dirty="0" smtClean="0">
                <a:solidFill>
                  <a:srgbClr val="FF0000"/>
                </a:solidFill>
                <a:latin typeface="Times New Roman" pitchFamily="18" charset="0"/>
                <a:cs typeface="Times New Roman" pitchFamily="18" charset="0"/>
              </a:rPr>
              <a:t>B1 - c</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6474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6653" y="450530"/>
            <a:ext cx="337624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VẬN DỤNG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1546652" y="2204591"/>
            <a:ext cx="9236961" cy="2246769"/>
          </a:xfrm>
          <a:prstGeom prst="rect">
            <a:avLst/>
          </a:prstGeom>
        </p:spPr>
        <p:txBody>
          <a:bodyPr wrap="square">
            <a:spAutoFit/>
          </a:bodyPr>
          <a:lstStyle/>
          <a:p>
            <a:r>
              <a:rPr lang="en-US" sz="2800" dirty="0" smtClean="0">
                <a:latin typeface="Times New Roman" pitchFamily="18" charset="0"/>
                <a:cs typeface="Times New Roman" pitchFamily="18" charset="0"/>
              </a:rPr>
              <a:t>1 -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trưởng</a:t>
            </a:r>
            <a:r>
              <a:rPr lang="en-US" sz="2800" dirty="0">
                <a:latin typeface="Times New Roman" pitchFamily="18" charset="0"/>
                <a:cs typeface="Times New Roman" pitchFamily="18" charset="0"/>
              </a:rPr>
              <a:t>.</a:t>
            </a:r>
          </a:p>
          <a:p>
            <a:r>
              <a:rPr lang="en-US" sz="2800" dirty="0" smtClean="0">
                <a:latin typeface="Times New Roman" pitchFamily="18" charset="0"/>
                <a:cs typeface="Times New Roman" pitchFamily="18" charset="0"/>
              </a:rPr>
              <a:t>2 -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a:t>
            </a:r>
          </a:p>
          <a:p>
            <a:r>
              <a:rPr lang="en-US" sz="2800" dirty="0" smtClean="0">
                <a:latin typeface="Times New Roman" pitchFamily="18" charset="0"/>
                <a:cs typeface="Times New Roman" pitchFamily="18" charset="0"/>
              </a:rPr>
              <a:t>3 - </a:t>
            </a:r>
            <a:r>
              <a:rPr lang="en-US" sz="2800" dirty="0" err="1">
                <a:latin typeface="Times New Roman" pitchFamily="18" charset="0"/>
                <a:cs typeface="Times New Roman" pitchFamily="18" charset="0"/>
              </a:rPr>
              <a:t>N</a:t>
            </a:r>
            <a:r>
              <a:rPr lang="en-US" sz="2800" dirty="0" err="1" smtClean="0">
                <a:latin typeface="Times New Roman" pitchFamily="18" charset="0"/>
                <a:cs typeface="Times New Roman" pitchFamily="18" charset="0"/>
              </a:rPr>
              <a:t>hóm</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thảo</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a:t>
            </a:r>
          </a:p>
        </p:txBody>
      </p:sp>
      <p:sp>
        <p:nvSpPr>
          <p:cNvPr id="5" name="Rectangle 4"/>
          <p:cNvSpPr/>
          <p:nvPr/>
        </p:nvSpPr>
        <p:spPr>
          <a:xfrm>
            <a:off x="2408628" y="1483116"/>
            <a:ext cx="6074099" cy="707886"/>
          </a:xfrm>
          <a:prstGeom prst="rect">
            <a:avLst/>
          </a:prstGeom>
        </p:spPr>
        <p:txBody>
          <a:bodyPr wrap="none">
            <a:spAutoFit/>
          </a:bodyPr>
          <a:lstStyle/>
          <a:p>
            <a:r>
              <a:rPr lang="nl-NL" sz="4000" dirty="0">
                <a:solidFill>
                  <a:srgbClr val="FF0000"/>
                </a:solidFill>
                <a:latin typeface="Times New Roman" pitchFamily="18" charset="0"/>
                <a:cs typeface="Times New Roman" pitchFamily="18" charset="0"/>
              </a:rPr>
              <a:t>Thực hiện các nhiệm vụ sau.</a:t>
            </a:r>
          </a:p>
        </p:txBody>
      </p:sp>
    </p:spTree>
    <p:extLst>
      <p:ext uri="{BB962C8B-B14F-4D97-AF65-F5344CB8AC3E}">
        <p14:creationId xmlns:p14="http://schemas.microsoft.com/office/powerpoint/2010/main" val="285729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0335" y="427531"/>
            <a:ext cx="982089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HƯỚNG DẪN HỌC Ở NHÀ VÀ CHUẨN BỊ BÀI SAU</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p:cNvSpPr/>
          <p:nvPr/>
        </p:nvSpPr>
        <p:spPr>
          <a:xfrm>
            <a:off x="1313792" y="1460626"/>
            <a:ext cx="9247437" cy="2246769"/>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2.2.</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1 –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I: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305012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46CD4659-34C9-CCF4-171C-F5F969DF68FE}"/>
              </a:ext>
            </a:extLst>
          </p:cNvPr>
          <p:cNvSpPr>
            <a:spLocks noGrp="1"/>
          </p:cNvSpPr>
          <p:nvPr>
            <p:ph type="title"/>
          </p:nvPr>
        </p:nvSpPr>
        <p:spPr/>
        <p:txBody>
          <a:bodyPr/>
          <a:lstStyle/>
          <a:p>
            <a:endParaRPr lang="en-US"/>
          </a:p>
        </p:txBody>
      </p:sp>
      <p:pic>
        <p:nvPicPr>
          <p:cNvPr id="3" name="Picture 2">
            <a:extLst>
              <a:ext uri="{FF2B5EF4-FFF2-40B4-BE49-F238E27FC236}">
                <a16:creationId xmlns="" xmlns:a16="http://schemas.microsoft.com/office/drawing/2014/main" id="{F7F5D52E-2511-F609-745B-D23251F66F3C}"/>
              </a:ext>
            </a:extLst>
          </p:cNvPr>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074710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42B467-A8C5-CC60-E79F-D99562B856EF}"/>
              </a:ext>
            </a:extLst>
          </p:cNvPr>
          <p:cNvSpPr>
            <a:spLocks noGrp="1"/>
          </p:cNvSpPr>
          <p:nvPr>
            <p:ph type="title"/>
          </p:nvPr>
        </p:nvSpPr>
        <p:spPr>
          <a:xfrm>
            <a:off x="763772" y="205637"/>
            <a:ext cx="10515600" cy="1325563"/>
          </a:xfrm>
        </p:spPr>
        <p:txBody>
          <a:bodyPr>
            <a:normAutofit/>
          </a:bodyPr>
          <a:lstStyle/>
          <a:p>
            <a:r>
              <a:rPr lang="en-US" sz="2800" dirty="0">
                <a:latin typeface="Arial" panose="020B0604020202020204" pitchFamily="34" charset="0"/>
                <a:cs typeface="Arial" panose="020B0604020202020204" pitchFamily="34" charset="0"/>
              </a:rPr>
              <a:t>Khi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chứng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thích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chứng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minh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tượng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nghĩa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đang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hiểu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nhiên</a:t>
            </a:r>
            <a:r>
              <a:rPr lang="en-US" sz="28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 xmlns:a16="http://schemas.microsoft.com/office/drawing/2014/main" id="{41487780-14E3-F49A-198D-9B5CD24629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4531" y="1531200"/>
            <a:ext cx="6965284" cy="3124471"/>
          </a:xfrm>
          <a:prstGeom prst="rect">
            <a:avLst/>
          </a:prstGeom>
        </p:spPr>
      </p:pic>
      <p:sp>
        <p:nvSpPr>
          <p:cNvPr id="5" name="TextBox 4">
            <a:extLst>
              <a:ext uri="{FF2B5EF4-FFF2-40B4-BE49-F238E27FC236}">
                <a16:creationId xmlns="" xmlns:a16="http://schemas.microsoft.com/office/drawing/2014/main" id="{05D598B7-87C9-E174-D267-BAF3932ECF6E}"/>
              </a:ext>
            </a:extLst>
          </p:cNvPr>
          <p:cNvSpPr txBox="1"/>
          <p:nvPr/>
        </p:nvSpPr>
        <p:spPr>
          <a:xfrm>
            <a:off x="763772" y="4880344"/>
            <a:ext cx="10666228" cy="954107"/>
          </a:xfrm>
          <a:prstGeom prst="rect">
            <a:avLst/>
          </a:prstGeom>
          <a:noFill/>
        </p:spPr>
        <p:txBody>
          <a:bodyPr wrap="square" rtlCol="0">
            <a:spAutoFit/>
          </a:bodyPr>
          <a:lstStyle/>
          <a:p>
            <a:r>
              <a:rPr lang="en-US" sz="2800" dirty="0" err="1">
                <a:solidFill>
                  <a:schemeClr val="accent1"/>
                </a:solidFill>
                <a:latin typeface="Arial" panose="020B0604020202020204" pitchFamily="34" charset="0"/>
                <a:cs typeface="Arial" panose="020B0604020202020204" pitchFamily="34" charset="0"/>
              </a:rPr>
              <a:t>Việc</a:t>
            </a: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tìm</a:t>
            </a: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hiểu</a:t>
            </a: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tự</a:t>
            </a: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nhiên</a:t>
            </a: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được</a:t>
            </a: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thực</a:t>
            </a: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hiện</a:t>
            </a: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bằng</a:t>
            </a: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phương</a:t>
            </a: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pháp</a:t>
            </a: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kĩ</a:t>
            </a: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năng</a:t>
            </a:r>
            <a:r>
              <a:rPr lang="en-US" sz="2800" dirty="0">
                <a:solidFill>
                  <a:schemeClr val="accent1"/>
                </a:solidFill>
                <a:latin typeface="Arial" panose="020B0604020202020204" pitchFamily="34" charset="0"/>
                <a:cs typeface="Arial" panose="020B0604020202020204" pitchFamily="34" charset="0"/>
              </a:rPr>
              <a:t> khoa </a:t>
            </a:r>
            <a:r>
              <a:rPr lang="en-US" sz="2800" dirty="0" err="1">
                <a:solidFill>
                  <a:schemeClr val="accent1"/>
                </a:solidFill>
                <a:latin typeface="Arial" panose="020B0604020202020204" pitchFamily="34" charset="0"/>
                <a:cs typeface="Arial" panose="020B0604020202020204" pitchFamily="34" charset="0"/>
              </a:rPr>
              <a:t>học</a:t>
            </a: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theo</a:t>
            </a: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một</a:t>
            </a: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tiến</a:t>
            </a: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trình</a:t>
            </a: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gồm</a:t>
            </a: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các</a:t>
            </a: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bước</a:t>
            </a:r>
            <a:r>
              <a:rPr lang="en-US" sz="2800" dirty="0">
                <a:solidFill>
                  <a:schemeClr val="accent1"/>
                </a:solidFill>
                <a:latin typeface="Arial" panose="020B0604020202020204" pitchFamily="34" charset="0"/>
                <a:cs typeface="Arial" panose="020B0604020202020204" pitchFamily="34" charset="0"/>
              </a:rPr>
              <a:t> </a:t>
            </a:r>
            <a:r>
              <a:rPr lang="en-US" sz="2800" dirty="0" err="1">
                <a:solidFill>
                  <a:schemeClr val="accent1"/>
                </a:solidFill>
                <a:latin typeface="Arial" panose="020B0604020202020204" pitchFamily="34" charset="0"/>
                <a:cs typeface="Arial" panose="020B0604020202020204" pitchFamily="34" charset="0"/>
              </a:rPr>
              <a:t>nào</a:t>
            </a:r>
            <a:r>
              <a:rPr lang="en-US" sz="2800" dirty="0">
                <a:solidFill>
                  <a:schemeClr val="accent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753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9654" y="650990"/>
            <a:ext cx="10242331" cy="2862322"/>
          </a:xfrm>
          <a:prstGeom prst="rect">
            <a:avLst/>
          </a:prstGeom>
        </p:spPr>
        <p:txBody>
          <a:bodyPr wrap="square">
            <a:spAutoFit/>
          </a:bodyPr>
          <a:lstStyle/>
          <a:p>
            <a:r>
              <a:rPr lang="en-US" sz="3600" b="1" dirty="0">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Nhiệm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vụ</a:t>
            </a:r>
            <a:r>
              <a:rPr lang="en-US"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1: </a:t>
            </a:r>
            <a:r>
              <a:rPr lang="en-US" sz="3600" b="1" dirty="0" err="1" smtClean="0">
                <a:solidFill>
                  <a:srgbClr val="FF0000"/>
                </a:solidFill>
                <a:latin typeface="Times New Roman" pitchFamily="18" charset="0"/>
                <a:cs typeface="Times New Roman" pitchFamily="18" charset="0"/>
              </a:rPr>
              <a:t>Hoạt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động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cá</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kiểm</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tìm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đoán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chiếu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thông</a:t>
            </a:r>
            <a:r>
              <a:rPr lang="en-US" sz="3600" dirty="0">
                <a:latin typeface="Times New Roman" pitchFamily="18" charset="0"/>
                <a:cs typeface="Times New Roman" pitchFamily="18" charset="0"/>
              </a:rPr>
              <a:t> tin SGK/4,5 </a:t>
            </a:r>
            <a:r>
              <a:rPr lang="en-US" sz="3600" dirty="0" err="1">
                <a:latin typeface="Times New Roman" pitchFamily="18" charset="0"/>
                <a:cs typeface="Times New Roman" pitchFamily="18" charset="0"/>
              </a:rPr>
              <a:t>gọi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chính</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xem</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phương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gồm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542478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D6B201-4078-43CA-2C0D-025A1D1D5985}"/>
              </a:ext>
            </a:extLst>
          </p:cNvPr>
          <p:cNvSpPr>
            <a:spLocks noGrp="1"/>
          </p:cNvSpPr>
          <p:nvPr>
            <p:ph type="title"/>
          </p:nvPr>
        </p:nvSpPr>
        <p:spPr>
          <a:xfrm>
            <a:off x="-10630" y="0"/>
            <a:ext cx="12192000" cy="1325563"/>
          </a:xfrm>
          <a:solidFill>
            <a:schemeClr val="accent5"/>
          </a:solidFill>
        </p:spPr>
        <p:txBody>
          <a:bodyPr/>
          <a:lstStyle/>
          <a:p>
            <a:pPr algn="ctr"/>
            <a:r>
              <a:rPr lang="en-US" dirty="0">
                <a:latin typeface="Arial" panose="020B0604020202020204" pitchFamily="34" charset="0"/>
                <a:cs typeface="Arial" panose="020B0604020202020204" pitchFamily="34" charset="0"/>
              </a:rPr>
              <a:t>BƯỚC 1: QUAN SÁT, ĐẶT CÂU HỎI </a:t>
            </a:r>
          </a:p>
        </p:txBody>
      </p:sp>
      <p:sp>
        <p:nvSpPr>
          <p:cNvPr id="3" name="TextBox 2">
            <a:extLst>
              <a:ext uri="{FF2B5EF4-FFF2-40B4-BE49-F238E27FC236}">
                <a16:creationId xmlns="" xmlns:a16="http://schemas.microsoft.com/office/drawing/2014/main" id="{BA287986-927D-7BA9-019F-DF876470A448}"/>
              </a:ext>
            </a:extLst>
          </p:cNvPr>
          <p:cNvSpPr txBox="1"/>
          <p:nvPr/>
        </p:nvSpPr>
        <p:spPr>
          <a:xfrm>
            <a:off x="446567" y="1679944"/>
            <a:ext cx="10462437"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Quan </a:t>
            </a:r>
            <a:r>
              <a:rPr lang="en-US" sz="2800" dirty="0" err="1">
                <a:latin typeface="Arial" panose="020B0604020202020204" pitchFamily="34" charset="0"/>
                <a:cs typeface="Arial" panose="020B0604020202020204" pitchFamily="34" charset="0"/>
              </a:rPr>
              <a:t>sát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đầu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huống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vấn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đề</a:t>
            </a:r>
            <a:r>
              <a:rPr lang="en-US" sz="2800" dirty="0">
                <a:latin typeface="Arial" panose="020B0604020202020204" pitchFamily="34" charset="0"/>
                <a:cs typeface="Arial" panose="020B0604020202020204" pitchFamily="34" charset="0"/>
              </a:rPr>
              <a:t>. Qua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đặt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hỏi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vấn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hiểu</a:t>
            </a:r>
            <a:r>
              <a:rPr lang="en-US" sz="2800"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 xmlns:a16="http://schemas.microsoft.com/office/drawing/2014/main" id="{9377CE65-3F73-A9E7-7E43-21CB9E5443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7182" y="2806995"/>
            <a:ext cx="7026249" cy="3572539"/>
          </a:xfrm>
          <a:prstGeom prst="rect">
            <a:avLst/>
          </a:prstGeom>
        </p:spPr>
      </p:pic>
    </p:spTree>
    <p:extLst>
      <p:ext uri="{BB962C8B-B14F-4D97-AF65-F5344CB8AC3E}">
        <p14:creationId xmlns:p14="http://schemas.microsoft.com/office/powerpoint/2010/main" val="24136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D6B201-4078-43CA-2C0D-025A1D1D5985}"/>
              </a:ext>
            </a:extLst>
          </p:cNvPr>
          <p:cNvSpPr>
            <a:spLocks noGrp="1"/>
          </p:cNvSpPr>
          <p:nvPr>
            <p:ph type="title"/>
          </p:nvPr>
        </p:nvSpPr>
        <p:spPr>
          <a:xfrm>
            <a:off x="-10630" y="0"/>
            <a:ext cx="12192000" cy="1325563"/>
          </a:xfrm>
          <a:solidFill>
            <a:schemeClr val="accent5"/>
          </a:solidFill>
        </p:spPr>
        <p:txBody>
          <a:bodyPr/>
          <a:lstStyle/>
          <a:p>
            <a:pPr algn="ctr"/>
            <a:r>
              <a:rPr lang="en-US" dirty="0">
                <a:latin typeface="Arial" panose="020B0604020202020204" pitchFamily="34" charset="0"/>
                <a:cs typeface="Arial" panose="020B0604020202020204" pitchFamily="34" charset="0"/>
              </a:rPr>
              <a:t>BƯỚC 2: XÂY DỰNG GIẢ THUYẾT </a:t>
            </a:r>
          </a:p>
        </p:txBody>
      </p:sp>
      <p:sp>
        <p:nvSpPr>
          <p:cNvPr id="6" name="TextBox 5">
            <a:extLst>
              <a:ext uri="{FF2B5EF4-FFF2-40B4-BE49-F238E27FC236}">
                <a16:creationId xmlns="" xmlns:a16="http://schemas.microsoft.com/office/drawing/2014/main" id="{7F090AD5-490E-CBF8-B7A0-790DB0C40946}"/>
              </a:ext>
            </a:extLst>
          </p:cNvPr>
          <p:cNvSpPr txBox="1"/>
          <p:nvPr/>
        </p:nvSpPr>
        <p:spPr>
          <a:xfrm>
            <a:off x="552891" y="1680795"/>
            <a:ext cx="11238615" cy="954107"/>
          </a:xfrm>
          <a:prstGeom prst="rect">
            <a:avLst/>
          </a:prstGeom>
          <a:noFill/>
        </p:spPr>
        <p:txBody>
          <a:bodyPr wrap="square">
            <a:spAutoFit/>
          </a:bodyPr>
          <a:lstStyle/>
          <a:p>
            <a:r>
              <a:rPr lang="en-US" sz="2800" dirty="0" err="1">
                <a:effectLst/>
                <a:latin typeface="Arial" panose="020B0604020202020204" pitchFamily="34" charset="0"/>
                <a:ea typeface="Calibri" panose="020F0502020204030204" pitchFamily="34" charset="0"/>
                <a:cs typeface="Arial" panose="020B0604020202020204" pitchFamily="34" charset="0"/>
              </a:rPr>
              <a:t>Dựa</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trên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hiểu</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biết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của</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mình</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và</a:t>
            </a:r>
            <a:r>
              <a:rPr lang="en-US" sz="2800" dirty="0">
                <a:effectLst/>
                <a:latin typeface="Arial" panose="020B0604020202020204" pitchFamily="34" charset="0"/>
                <a:ea typeface="Calibri" panose="020F0502020204030204" pitchFamily="34" charset="0"/>
                <a:cs typeface="Arial" panose="020B0604020202020204" pitchFamily="34" charset="0"/>
              </a:rPr>
              <a:t> qua </a:t>
            </a:r>
            <a:r>
              <a:rPr lang="en-US" sz="2800" dirty="0" err="1">
                <a:effectLst/>
                <a:latin typeface="Arial" panose="020B0604020202020204" pitchFamily="34" charset="0"/>
                <a:ea typeface="Calibri" panose="020F0502020204030204" pitchFamily="34" charset="0"/>
                <a:cs typeface="Arial" panose="020B0604020202020204" pitchFamily="34" charset="0"/>
              </a:rPr>
              <a:t>phân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tích</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kết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quả</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quan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sát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em</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đưa</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ra</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dự</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đoán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tức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là</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giả</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thuyết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để</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trả</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lời</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cho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câu</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hỏi</a:t>
            </a:r>
            <a:r>
              <a:rPr lang="en-US" sz="2800" dirty="0">
                <a:effectLst/>
                <a:latin typeface="Arial" panose="020B0604020202020204" pitchFamily="34" charset="0"/>
                <a:ea typeface="Calibri" panose="020F0502020204030204" pitchFamily="34" charset="0"/>
                <a:cs typeface="Arial" panose="020B0604020202020204" pitchFamily="34" charset="0"/>
              </a:rPr>
              <a:t> ở </a:t>
            </a:r>
            <a:r>
              <a:rPr lang="en-US" sz="2800" dirty="0" err="1">
                <a:effectLst/>
                <a:latin typeface="Arial" panose="020B0604020202020204" pitchFamily="34" charset="0"/>
                <a:ea typeface="Calibri" panose="020F0502020204030204" pitchFamily="34" charset="0"/>
                <a:cs typeface="Arial" panose="020B0604020202020204" pitchFamily="34" charset="0"/>
              </a:rPr>
              <a:t>bước</a:t>
            </a:r>
            <a:r>
              <a:rPr lang="en-US" sz="2800" dirty="0">
                <a:effectLst/>
                <a:latin typeface="Arial" panose="020B0604020202020204" pitchFamily="34" charset="0"/>
                <a:ea typeface="Calibri" panose="020F0502020204030204" pitchFamily="34" charset="0"/>
                <a:cs typeface="Arial" panose="020B0604020202020204" pitchFamily="34" charset="0"/>
              </a:rPr>
              <a:t> 1.</a:t>
            </a:r>
            <a:endParaRPr lang="en-US" sz="28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 xmlns:a16="http://schemas.microsoft.com/office/drawing/2014/main" id="{44D9B960-F4BE-39D9-79B5-A08055C4E68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2891" y="2902688"/>
            <a:ext cx="10749518" cy="3753293"/>
          </a:xfrm>
          <a:prstGeom prst="rect">
            <a:avLst/>
          </a:prstGeom>
        </p:spPr>
      </p:pic>
    </p:spTree>
    <p:extLst>
      <p:ext uri="{BB962C8B-B14F-4D97-AF65-F5344CB8AC3E}">
        <p14:creationId xmlns:p14="http://schemas.microsoft.com/office/powerpoint/2010/main" val="160263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D6B201-4078-43CA-2C0D-025A1D1D5985}"/>
              </a:ext>
            </a:extLst>
          </p:cNvPr>
          <p:cNvSpPr>
            <a:spLocks noGrp="1"/>
          </p:cNvSpPr>
          <p:nvPr>
            <p:ph type="title"/>
          </p:nvPr>
        </p:nvSpPr>
        <p:spPr>
          <a:xfrm>
            <a:off x="-10630" y="0"/>
            <a:ext cx="12192000" cy="1325563"/>
          </a:xfrm>
          <a:solidFill>
            <a:schemeClr val="accent5"/>
          </a:solidFill>
        </p:spPr>
        <p:txBody>
          <a:bodyPr/>
          <a:lstStyle/>
          <a:p>
            <a:pPr algn="ctr"/>
            <a:r>
              <a:rPr lang="en-US" dirty="0">
                <a:latin typeface="Arial" panose="020B0604020202020204" pitchFamily="34" charset="0"/>
                <a:cs typeface="Arial" panose="020B0604020202020204" pitchFamily="34" charset="0"/>
              </a:rPr>
              <a:t>BƯỚC 3: KIỂM TRA GIẢ THUYẾT </a:t>
            </a:r>
          </a:p>
        </p:txBody>
      </p:sp>
      <p:sp>
        <p:nvSpPr>
          <p:cNvPr id="7" name="TextBox 6">
            <a:extLst>
              <a:ext uri="{FF2B5EF4-FFF2-40B4-BE49-F238E27FC236}">
                <a16:creationId xmlns="" xmlns:a16="http://schemas.microsoft.com/office/drawing/2014/main" id="{E06EF115-8585-DAC5-8445-69E108AEDBE5}"/>
              </a:ext>
            </a:extLst>
          </p:cNvPr>
          <p:cNvSpPr txBox="1"/>
          <p:nvPr/>
        </p:nvSpPr>
        <p:spPr>
          <a:xfrm>
            <a:off x="797441" y="1545673"/>
            <a:ext cx="10302950" cy="1771767"/>
          </a:xfrm>
          <a:prstGeom prst="rect">
            <a:avLst/>
          </a:prstGeom>
          <a:noFill/>
        </p:spPr>
        <p:txBody>
          <a:bodyPr wrap="square">
            <a:spAutoFit/>
          </a:bodyPr>
          <a:lstStyle/>
          <a:p>
            <a:pPr marL="342900" lvl="0" indent="-342900" algn="just">
              <a:lnSpc>
                <a:spcPct val="130000"/>
              </a:lnSpc>
              <a:buFont typeface="Symbol" panose="05050102010706020507" pitchFamily="18" charset="2"/>
              <a:buChar char=""/>
            </a:pPr>
            <a:r>
              <a:rPr lang="en-US" sz="2800" dirty="0" err="1">
                <a:effectLst/>
                <a:latin typeface="Arial" panose="020B0604020202020204" pitchFamily="34" charset="0"/>
                <a:ea typeface="Calibri" panose="020F0502020204030204" pitchFamily="34" charset="0"/>
                <a:cs typeface="Arial" panose="020B0604020202020204" pitchFamily="34" charset="0"/>
              </a:rPr>
              <a:t>Chuẩn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bị</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các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mẫu</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vật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dụng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cụ</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thí</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nghiệm</a:t>
            </a:r>
            <a:r>
              <a:rPr lang="en-US" sz="2800" dirty="0">
                <a:effectLst/>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30000"/>
              </a:lnSpc>
              <a:spcAft>
                <a:spcPts val="1000"/>
              </a:spcAft>
              <a:buFont typeface="Symbol" panose="05050102010706020507" pitchFamily="18" charset="2"/>
              <a:buChar char=""/>
            </a:pPr>
            <a:r>
              <a:rPr lang="en-US" sz="2800" dirty="0" err="1">
                <a:effectLst/>
                <a:latin typeface="Arial" panose="020B0604020202020204" pitchFamily="34" charset="0"/>
                <a:ea typeface="Calibri" panose="020F0502020204030204" pitchFamily="34" charset="0"/>
                <a:cs typeface="Arial" panose="020B0604020202020204" pitchFamily="34" charset="0"/>
              </a:rPr>
              <a:t>Lập</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phương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án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thí</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nghiệm</a:t>
            </a:r>
            <a:r>
              <a:rPr lang="en-US" sz="2800" dirty="0">
                <a:effectLst/>
                <a:latin typeface="Arial" panose="020B0604020202020204" pitchFamily="34" charset="0"/>
                <a:ea typeface="Calibri" panose="020F0502020204030204" pitchFamily="34" charset="0"/>
                <a:cs typeface="Arial" panose="020B0604020202020204" pitchFamily="34" charset="0"/>
              </a:rPr>
              <a:t>.</a:t>
            </a:r>
          </a:p>
          <a:p>
            <a:r>
              <a:rPr lang="en-US" sz="2800" dirty="0" err="1">
                <a:effectLst/>
                <a:latin typeface="Arial" panose="020B0604020202020204" pitchFamily="34" charset="0"/>
                <a:ea typeface="Calibri" panose="020F0502020204030204" pitchFamily="34" charset="0"/>
                <a:cs typeface="Arial" panose="020B0604020202020204" pitchFamily="34" charset="0"/>
              </a:rPr>
              <a:t>Tiến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hành</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thí</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nghiệm</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theo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phương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án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đã</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lập</a:t>
            </a:r>
            <a:r>
              <a:rPr lang="en-US" sz="2800" dirty="0">
                <a:effectLst/>
                <a:latin typeface="Arial" panose="020B0604020202020204" pitchFamily="34" charset="0"/>
                <a:ea typeface="Calibri" panose="020F050202020403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F29134EE-F059-7113-5C7D-DD8B5EA31AB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71869" y="3537550"/>
            <a:ext cx="10302950" cy="3001473"/>
          </a:xfrm>
          <a:prstGeom prst="rect">
            <a:avLst/>
          </a:prstGeom>
        </p:spPr>
      </p:pic>
    </p:spTree>
    <p:extLst>
      <p:ext uri="{BB962C8B-B14F-4D97-AF65-F5344CB8AC3E}">
        <p14:creationId xmlns:p14="http://schemas.microsoft.com/office/powerpoint/2010/main" val="353318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0</TotalTime>
  <Words>2095</Words>
  <Application>Microsoft Office PowerPoint</Application>
  <PresentationFormat>Widescreen</PresentationFormat>
  <Paragraphs>224</Paragraphs>
  <Slides>37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A3.NotoSans-San</vt:lpstr>
      <vt:lpstr>Arial</vt:lpstr>
      <vt:lpstr>Calibri</vt:lpstr>
      <vt:lpstr>Calibri Light</vt:lpstr>
      <vt:lpstr>Hiragino Kaku Gothic StdN W8</vt:lpstr>
      <vt:lpstr>Lucida Grande</vt:lpstr>
      <vt:lpstr>Symbol</vt:lpstr>
      <vt:lpstr>Times New Roman</vt:lpstr>
      <vt:lpstr>MỞ ĐẦU KHTN 7-HIỀN</vt:lpstr>
      <vt:lpstr>PowerPoint Presentation</vt:lpstr>
      <vt:lpstr>PowerPoint Presentation</vt:lpstr>
      <vt:lpstr>PowerPoint Presentation</vt:lpstr>
      <vt:lpstr>PowerPoint Presentation</vt:lpstr>
      <vt:lpstr>Khi em tìm bằng chứng để giải thích, chứng minh một sự vật, hiện tượng nghĩa là em đang thực hiện tìm hiểu tự nhiên  </vt:lpstr>
      <vt:lpstr>PowerPoint Presentation</vt:lpstr>
      <vt:lpstr>BƯỚC 1: QUAN SÁT, ĐẶT CÂU HỎI </vt:lpstr>
      <vt:lpstr>BƯỚC 2: XÂY DỰNG GIẢ THUYẾT </vt:lpstr>
      <vt:lpstr>BƯỚC 3: KIỂM TRA GIẢ THUYẾT </vt:lpstr>
      <vt:lpstr>BƯỚC 4: PHÂN TÍCH KẾT QUẢ </vt:lpstr>
      <vt:lpstr>BƯỚC 5: VIẾT, TRÌNH BÀY BÁO CÁO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2022-08-14T14:22:16Z</dcterms:created>
  <dcterms:modified xsi:type="dcterms:W3CDTF">2023-08-05T15:16:03Z</dcterms:modified>
</cp:coreProperties>
</file>