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5"/>
  </p:notesMasterIdLst>
  <p:sldIdLst>
    <p:sldId id="1093" r:id="rId3"/>
    <p:sldId id="1094" r:id="rId4"/>
    <p:sldId id="1096" r:id="rId5"/>
    <p:sldId id="1097" r:id="rId6"/>
    <p:sldId id="1154" r:id="rId7"/>
    <p:sldId id="1129" r:id="rId8"/>
    <p:sldId id="1156" r:id="rId9"/>
    <p:sldId id="1157" r:id="rId10"/>
    <p:sldId id="1159" r:id="rId11"/>
    <p:sldId id="1155" r:id="rId12"/>
    <p:sldId id="1162" r:id="rId13"/>
    <p:sldId id="1158" r:id="rId14"/>
    <p:sldId id="1160" r:id="rId15"/>
    <p:sldId id="1107" r:id="rId16"/>
    <p:sldId id="1151" r:id="rId17"/>
    <p:sldId id="1161" r:id="rId18"/>
    <p:sldId id="1163" r:id="rId19"/>
    <p:sldId id="459" r:id="rId20"/>
    <p:sldId id="1164" r:id="rId21"/>
    <p:sldId id="1165" r:id="rId22"/>
    <p:sldId id="1125" r:id="rId23"/>
    <p:sldId id="1126" r:id="rId24"/>
  </p:sldIdLst>
  <p:sldSz cx="12192000" cy="6858000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A060"/>
    <a:srgbClr val="2313F9"/>
    <a:srgbClr val="0000FF"/>
    <a:srgbClr val="0000CC"/>
    <a:srgbClr val="060606"/>
    <a:srgbClr val="FFC000"/>
    <a:srgbClr val="E2F0D9"/>
    <a:srgbClr val="3B3838"/>
    <a:srgbClr val="DA6946"/>
    <a:srgbClr val="5089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26" autoAdjust="0"/>
    <p:restoredTop sz="94660"/>
  </p:normalViewPr>
  <p:slideViewPr>
    <p:cSldViewPr snapToGrid="0">
      <p:cViewPr varScale="1">
        <p:scale>
          <a:sx n="95" d="100"/>
          <a:sy n="95" d="100"/>
        </p:scale>
        <p:origin x="197" y="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22C5AD-25AA-4AAD-BFBA-24275F45200E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51F2FA-B4EB-4554-8A9A-E973619C8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005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E85A3-C1DA-42DB-9BA1-9FAEC16327E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273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1393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98135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377466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vi-VN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C27DDD-8EF0-4401-B995-C865313EEDA5}" type="slidenum"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51808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929477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34612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032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691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66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5053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0058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6592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595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5387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6730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1831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879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2258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517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1071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8495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1664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1247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3444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3451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5702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056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958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813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9013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2118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0136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339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9789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239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9847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3676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4072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3/9/2025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177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5649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3/9/2025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3096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3/9/2025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9613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3/9/2025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2292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3/9/2025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8176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3/9/2025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4060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3/9/2025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3029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3/9/2025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8159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3/9/2025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4847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3/9/2025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1305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3/9/2025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36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3928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3/9/2025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4118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3/9/2025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5351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3/9/2025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8013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3/9/2025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6241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3/9/2025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8717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3/9/2025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73898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3/9/2025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54856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3/9/2025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71829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3/9/2025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840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3/9/2025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842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0144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3/9/2025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91235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3/9/2025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87170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7740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48839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5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8" y="405302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5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/>
          </a:p>
        </p:txBody>
      </p:sp>
      <p:grpSp>
        <p:nvGrpSpPr>
          <p:cNvPr id="2" name="组合 10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200467" y="1768497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35" name="矩形: 一个圆顶角，剪去另一个顶角 34"/>
          <p:cNvSpPr/>
          <p:nvPr userDrawn="1"/>
        </p:nvSpPr>
        <p:spPr>
          <a:xfrm rot="5400000" flipV="1">
            <a:off x="72196" y="875696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08886534"/>
      </p:ext>
    </p:extLst>
  </p:cSld>
  <p:clrMapOvr>
    <a:masterClrMapping/>
  </p:clrMapOvr>
  <p:transition spd="slow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5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8" y="405302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5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/>
          </a:p>
        </p:txBody>
      </p:sp>
      <p:grpSp>
        <p:nvGrpSpPr>
          <p:cNvPr id="2" name="组合 10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200467" y="1768497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35" name="矩形: 一个圆顶角，剪去另一个顶角 34"/>
          <p:cNvSpPr/>
          <p:nvPr userDrawn="1"/>
        </p:nvSpPr>
        <p:spPr>
          <a:xfrm rot="5400000" flipV="1">
            <a:off x="72196" y="875696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66433732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495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65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636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slideLayout" Target="../slideLayouts/slideLayout39.xml"/><Relationship Id="rId39" Type="http://schemas.openxmlformats.org/officeDocument/2006/relationships/slideLayout" Target="../slideLayouts/slideLayout52.xml"/><Relationship Id="rId21" Type="http://schemas.openxmlformats.org/officeDocument/2006/relationships/slideLayout" Target="../slideLayouts/slideLayout34.xml"/><Relationship Id="rId34" Type="http://schemas.openxmlformats.org/officeDocument/2006/relationships/slideLayout" Target="../slideLayouts/slideLayout47.xml"/><Relationship Id="rId42" Type="http://schemas.openxmlformats.org/officeDocument/2006/relationships/slideLayout" Target="../slideLayouts/slideLayout55.xml"/><Relationship Id="rId47" Type="http://schemas.openxmlformats.org/officeDocument/2006/relationships/slideLayout" Target="../slideLayouts/slideLayout60.xml"/><Relationship Id="rId50" Type="http://schemas.openxmlformats.org/officeDocument/2006/relationships/slideLayout" Target="../slideLayouts/slideLayout63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9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32" Type="http://schemas.openxmlformats.org/officeDocument/2006/relationships/slideLayout" Target="../slideLayouts/slideLayout45.xml"/><Relationship Id="rId37" Type="http://schemas.openxmlformats.org/officeDocument/2006/relationships/slideLayout" Target="../slideLayouts/slideLayout50.xml"/><Relationship Id="rId40" Type="http://schemas.openxmlformats.org/officeDocument/2006/relationships/slideLayout" Target="../slideLayouts/slideLayout53.xml"/><Relationship Id="rId45" Type="http://schemas.openxmlformats.org/officeDocument/2006/relationships/slideLayout" Target="../slideLayouts/slideLayout58.xml"/><Relationship Id="rId53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44.xml"/><Relationship Id="rId44" Type="http://schemas.openxmlformats.org/officeDocument/2006/relationships/slideLayout" Target="../slideLayouts/slideLayout57.xml"/><Relationship Id="rId52" Type="http://schemas.openxmlformats.org/officeDocument/2006/relationships/slideLayout" Target="../slideLayouts/slideLayout65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slideLayout" Target="../slideLayouts/slideLayout40.xml"/><Relationship Id="rId30" Type="http://schemas.openxmlformats.org/officeDocument/2006/relationships/slideLayout" Target="../slideLayouts/slideLayout43.xml"/><Relationship Id="rId35" Type="http://schemas.openxmlformats.org/officeDocument/2006/relationships/slideLayout" Target="../slideLayouts/slideLayout48.xml"/><Relationship Id="rId43" Type="http://schemas.openxmlformats.org/officeDocument/2006/relationships/slideLayout" Target="../slideLayouts/slideLayout56.xml"/><Relationship Id="rId48" Type="http://schemas.openxmlformats.org/officeDocument/2006/relationships/slideLayout" Target="../slideLayouts/slideLayout61.xml"/><Relationship Id="rId8" Type="http://schemas.openxmlformats.org/officeDocument/2006/relationships/slideLayout" Target="../slideLayouts/slideLayout21.xml"/><Relationship Id="rId51" Type="http://schemas.openxmlformats.org/officeDocument/2006/relationships/slideLayout" Target="../slideLayouts/slideLayout64.xml"/><Relationship Id="rId3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33" Type="http://schemas.openxmlformats.org/officeDocument/2006/relationships/slideLayout" Target="../slideLayouts/slideLayout46.xml"/><Relationship Id="rId38" Type="http://schemas.openxmlformats.org/officeDocument/2006/relationships/slideLayout" Target="../slideLayouts/slideLayout51.xml"/><Relationship Id="rId46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33.xml"/><Relationship Id="rId41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41.xml"/><Relationship Id="rId36" Type="http://schemas.openxmlformats.org/officeDocument/2006/relationships/slideLayout" Target="../slideLayouts/slideLayout49.xml"/><Relationship Id="rId49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67A32-FC4B-4C7C-A276-139103C6B095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48344-CA65-4764-9018-5267A3C0F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488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727" r:id="rId8"/>
    <p:sldLayoutId id="2147483726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0588B2-2E08-47DC-9C15-2920B4EF6080}" type="datetimeFigureOut">
              <a:rPr lang="en-US" smtClean="0"/>
              <a:pPr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350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725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2.xml"/><Relationship Id="rId1" Type="http://schemas.openxmlformats.org/officeDocument/2006/relationships/tags" Target="../tags/tag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AutoShape 6" descr="Phim hoạt hình chồng sách miễn phí | Công cụ đồ họa PSD Tải xuống miễn phí  - Pikbest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32" name="AutoShape 8" descr="Phim hoạt hình chồng sách miễn phí | Công cụ đồ họa PSD Tải xuống miễn phí  - Pikbest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34" name="AutoShape 10" descr="Phim hoạt hình chồng sách miễn phí | Công cụ đồ họa PSD Tải xuống miễn phí  - Pikbest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36" name="AutoShape 12" descr="Phim hoạt hình chồng sách miễn phí | Công cụ đồ họa PSD Tải xuống miễn phí  - Pikbest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38" name="AutoShape 14" descr="Phim hoạt hình chồng sách miễn phí | Công cụ đồ họa PSD Tải xuống miễn phí  - Pikbest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40" name="AutoShape 16" descr="Phim hoạt hình chồng sách miễn phí | Công cụ đồ họa PSD Tải xuống miễn phí  - Pikbest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42" name="AutoShape 18" descr="Phim hoạt hình chồng sách miễn phí | Công cụ đồ họa PSD Tải xuống miễn phí  - Pikbest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44" name="AutoShape 20" descr="Phim hoạt hình chồng sách miễn phí | Công cụ đồ họa PSD Tải xuống miễn phí  - Pikbest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46" name="AutoShape 22" descr="Phim hoạt hình chồng sách miễn phí | Công cụ đồ họa PSD Tải xuống miễn phí  - Pikbest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48" name="AutoShape 24" descr="Phim hoạt hình chồng sách miễn phí | Công cụ đồ họa PSD Tải xuống miễn phí  - Pikbest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50" name="AutoShape 26" descr="Phim hoạt hình chồng sách miễn phí | Công cụ đồ họa PSD Tải xuống miễn phí  - Pikbest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52" name="AutoShape 28" descr="Phim hoạt hình chồng sách miễn phí | Công cụ đồ họa PSD Tải xuống miễn phí  - Pikbest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54" name="AutoShape 30" descr="Phim hoạt hình chồng sách miễn phí | Công cụ đồ họa PSD Tải xuống miễn phí  - Pikbest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pic>
        <p:nvPicPr>
          <p:cNvPr id="32770" name="Picture 2" descr="Ảnh động Powerpoint CTU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401" y="1"/>
            <a:ext cx="1403535" cy="1413932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4486508" y="321387"/>
            <a:ext cx="49276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267" b="1">
                <a:solidFill>
                  <a:srgbClr val="FF0000"/>
                </a:solidFill>
                <a:latin typeface="+mj-lt"/>
              </a:rPr>
              <a:t>KHỞI ĐỘNG</a:t>
            </a:r>
            <a:endParaRPr lang="en-US" sz="4267" b="1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90282" y="1413933"/>
            <a:ext cx="953616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đậu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đậu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nảy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. Theo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đậu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đậu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ngâm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nảy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đậu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nảy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đậu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ngâm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đậu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10°C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nảy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00144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0700" y="290532"/>
            <a:ext cx="10744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II. VẬN DỤNG HÔ HẤP TẾ BÀO TRONG THỰC TIỄN: 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20700" y="943535"/>
            <a:ext cx="11303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079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uan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sát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hình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22.2:</a:t>
            </a:r>
            <a:endParaRPr kumimoji="0" lang="en-US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https://lh3.googleusercontent.com/5Jx1Ab-iZHqrUGSxpvscpRt8bQ-GfBaJ7cL6LMhv73Q61Cj0D-4V0lJ7NPeMKcNOOlHUw2k6LpmkEGkPWt_KdTUnRwzEt-VtXPC7WfxJY7UInWxf7nYzagur5nkivafIBG_tB4giysMYoruYcw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675" y="1589867"/>
            <a:ext cx="11165785" cy="48241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5892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1830927"/>
              </p:ext>
            </p:extLst>
          </p:nvPr>
        </p:nvGraphicFramePr>
        <p:xfrm>
          <a:off x="718820" y="2291631"/>
          <a:ext cx="11104879" cy="40989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00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22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22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00562"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nl-NL" sz="3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Nhóm nông sản</a:t>
                      </a:r>
                      <a:endParaRPr lang="en-US" sz="3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nl-NL" sz="3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Biện pháp bảo quản</a:t>
                      </a:r>
                      <a:endParaRPr lang="en-US" sz="3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nl-NL" sz="3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Lí do chọn biện pháp</a:t>
                      </a:r>
                      <a:endParaRPr lang="en-US" sz="36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0562"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nl-NL" sz="3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Rau xanh</a:t>
                      </a:r>
                      <a:endParaRPr lang="en-US" sz="36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vi-VN" sz="3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3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vi-VN" sz="3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3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0562"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nl-NL" sz="3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Củ, quả</a:t>
                      </a:r>
                      <a:endParaRPr lang="en-US" sz="36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vi-VN" sz="3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36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vi-VN" sz="3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3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0562"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nl-NL" sz="3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Hạt</a:t>
                      </a:r>
                      <a:endParaRPr lang="en-US" sz="3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vi-VN" sz="3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36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vi-VN" sz="3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3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20700" y="989702"/>
            <a:ext cx="11303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079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Nê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biện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pháp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bảo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quản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lương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thực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thực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phẩm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theo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PHT:</a:t>
            </a:r>
            <a:endParaRPr kumimoji="0" lang="en-US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82464" y="341637"/>
            <a:ext cx="5056192" cy="7184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 LUẬN NHÓM</a:t>
            </a:r>
            <a:endParaRPr lang="en-US" sz="3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33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23900" y="668635"/>
            <a:ext cx="10566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108585" algn="just">
              <a:spcAft>
                <a:spcPts val="0"/>
              </a:spcAft>
            </a:pPr>
            <a:r>
              <a:rPr lang="en-US" sz="3600" b="1" dirty="0">
                <a:solidFill>
                  <a:srgbClr val="2313F9"/>
                </a:solidFill>
                <a:latin typeface="Times New Roman"/>
                <a:ea typeface="Arial"/>
              </a:rPr>
              <a:t>?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Vì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sao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có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thể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bảo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quản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lương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thực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,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thực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phẩm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ở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hàm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lượng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khí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carbon dioxide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cao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và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hàm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lượng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khí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oxygen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thấp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?</a:t>
            </a:r>
            <a:endParaRPr lang="en-US" sz="3600" b="1" dirty="0">
              <a:solidFill>
                <a:srgbClr val="2313F9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8958" y="2728796"/>
            <a:ext cx="100716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Vì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</a:rPr>
              <a:t>: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Nếu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để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thực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phẩm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</a:rPr>
              <a:t> ở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môi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trường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có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nồng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độ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</a:rPr>
              <a:t> carbon dioxide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cao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và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nồng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độ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</a:rPr>
              <a:t> oxygen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thấp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thì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sẽ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ức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chế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quá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trình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hô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hấp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tế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bào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của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thực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phẩm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giúp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</a:rPr>
              <a:t> con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người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bảo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quản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thực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phẩm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lâu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hơn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4258967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23900" y="1033525"/>
            <a:ext cx="10680700" cy="4834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biện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pháp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bảo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quản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lương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thực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thực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phẩm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</a:t>
            </a:r>
            <a:endParaRPr lang="en-US" sz="3600" b="1" dirty="0">
              <a:solidFill>
                <a:srgbClr val="2313F9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Bảo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quản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lạnh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Đông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lạnh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bảo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quản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tủ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lạnh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en-US" sz="3600" b="1" dirty="0">
              <a:solidFill>
                <a:srgbClr val="2313F9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Bảo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quản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khô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Sấy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khô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phơi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khô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en-US" sz="3600" b="1" dirty="0">
              <a:solidFill>
                <a:srgbClr val="2313F9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Bảo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quản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điều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kiện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nồng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độ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carbon dioxide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cao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Đóng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hộp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chai,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lọ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en-US" sz="3600" b="1" dirty="0">
              <a:solidFill>
                <a:srgbClr val="2313F9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Bảo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quản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điều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kiện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nồng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độ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oxygen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thấp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hút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chân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không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en-US" sz="3600" b="1" dirty="0">
              <a:solidFill>
                <a:srgbClr val="2313F9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0700" y="290532"/>
            <a:ext cx="10744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II. VẬN DỤNG HÔ HẤP TẾ BÀO TRONG THỰC TIỄN: </a:t>
            </a:r>
          </a:p>
        </p:txBody>
      </p:sp>
    </p:spTree>
    <p:extLst>
      <p:ext uri="{BB962C8B-B14F-4D97-AF65-F5344CB8AC3E}">
        <p14:creationId xmlns:p14="http://schemas.microsoft.com/office/powerpoint/2010/main" val="92684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5"/>
          <p:cNvSpPr/>
          <p:nvPr/>
        </p:nvSpPr>
        <p:spPr>
          <a:xfrm>
            <a:off x="3878315" y="2348358"/>
            <a:ext cx="4154023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5400" b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TẬP</a:t>
            </a:r>
            <a:endParaRPr>
              <a:solidFill>
                <a:srgbClr val="0070C0"/>
              </a:solidFill>
            </a:endParaRPr>
          </a:p>
        </p:txBody>
      </p:sp>
      <p:pic>
        <p:nvPicPr>
          <p:cNvPr id="3" name="Google Shape;239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33602" y="2309664"/>
            <a:ext cx="866775" cy="962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88593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86243" y="1088285"/>
            <a:ext cx="11082906" cy="4241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Câu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1: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Vì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sao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khi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bị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sốt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cao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nhịp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thở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lại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tăng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lên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?</a:t>
            </a:r>
            <a:endParaRPr lang="en-US" sz="2800" b="1" dirty="0"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n-US" sz="360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Câu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2: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Vì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sao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cây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bị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ngập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úng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lâu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ngày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sẽ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chết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?</a:t>
            </a:r>
            <a:endParaRPr lang="en-US" sz="2800" b="1" dirty="0"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n-US" sz="360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Câu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3: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Nêu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biện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pháp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bảo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quản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lương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thực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thực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phẩm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đang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được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áp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dụng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ở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gia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đình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địa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phương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em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?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rgbClr val="0000C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970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4069" y="164983"/>
            <a:ext cx="11423374" cy="4834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Câu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1.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Khi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sốt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cao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nhiệt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độ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cơ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thể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tăng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lên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nên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cường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độ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hô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hấp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tế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bào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cũng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tăng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lên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dó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đó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cơ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thể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cần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thêm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nồng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độ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khí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O</a:t>
            </a:r>
            <a:r>
              <a:rPr lang="en-US" sz="3600" b="1" baseline="-25000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để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tham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gia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vào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quá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trình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hô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hấp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tế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bào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3600" b="1" dirty="0">
              <a:solidFill>
                <a:srgbClr val="2313F9"/>
              </a:solidFill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n-US" sz="3600" b="1" dirty="0">
              <a:solidFill>
                <a:srgbClr val="2313F9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Câu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2. 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Khi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cây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bị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ngập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úng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lượng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nước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đất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tăng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lên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đồng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thời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lượng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khí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O</a:t>
            </a:r>
            <a:r>
              <a:rPr lang="en-US" sz="3600" b="1" baseline="-25000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cần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cung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cấp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cho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sự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hô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hấp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tế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bào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rễ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cây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giảm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xuống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dẫn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đến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rễ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cây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không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thực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hiện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được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hô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hấp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tế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bào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làm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cây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bị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chết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3600" b="1" dirty="0">
              <a:solidFill>
                <a:srgbClr val="2313F9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98541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22851" y="1011672"/>
            <a:ext cx="10893287" cy="3056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Câu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3.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Địa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phương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em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biện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pháp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bảo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quản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thực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phẩm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như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lang="en-US" sz="3600" b="1" dirty="0">
              <a:solidFill>
                <a:srgbClr val="2313F9"/>
              </a:solidFill>
              <a:ea typeface="Calibri"/>
              <a:cs typeface="Times New Roman"/>
            </a:endParaRPr>
          </a:p>
          <a:p>
            <a:pPr lvl="0" algn="just">
              <a:lnSpc>
                <a:spcPct val="107000"/>
              </a:lnSpc>
            </a:pP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Đối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với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thịt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cá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: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bảo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quản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lạnh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đóng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hộp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bảo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quản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khô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…</a:t>
            </a:r>
            <a:endParaRPr lang="en-US" sz="3600" b="1" dirty="0">
              <a:solidFill>
                <a:srgbClr val="2313F9"/>
              </a:solidFill>
              <a:ea typeface="Calibri"/>
              <a:cs typeface="Times New Roman"/>
            </a:endParaRPr>
          </a:p>
          <a:p>
            <a:pPr lvl="0" algn="just">
              <a:lnSpc>
                <a:spcPct val="107000"/>
              </a:lnSpc>
            </a:pP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Đối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với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rau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củ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quả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: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muối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chua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bảo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quản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lạnh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…</a:t>
            </a:r>
            <a:endParaRPr lang="en-US" sz="3600" b="1" dirty="0">
              <a:solidFill>
                <a:srgbClr val="2313F9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0943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600" y="152400"/>
            <a:ext cx="86868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482851" y="4427539"/>
            <a:ext cx="184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 altLang="vi-VN">
              <a:solidFill>
                <a:srgbClr val="0000FF"/>
              </a:solidFill>
              <a:latin typeface="Arial" panose="020B0604020202020204" pitchFamily="34" charset="0"/>
            </a:endParaRPr>
          </a:p>
          <a:p>
            <a:endParaRPr lang="vi-VN" altLang="vi-VN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pic>
        <p:nvPicPr>
          <p:cNvPr id="8196" name="图片 3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2994025"/>
            <a:ext cx="5659438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962401" y="3651422"/>
            <a:ext cx="3941805" cy="16063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VẬN DỤNG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23901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62608" y="307135"/>
            <a:ext cx="10919792" cy="5427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Câu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1:  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Vì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sao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thể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giữ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được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loại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thực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phẩm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(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thịt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cá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loại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hạt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...)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lâu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ngày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túi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hút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chân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không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?</a:t>
            </a:r>
            <a:endParaRPr lang="en-US" sz="3600" b="1" dirty="0"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n-US" sz="360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Câu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2: 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Vì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sao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ta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không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nên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để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rau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quả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ngăn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đá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tủ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lạnh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?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Muốn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bảo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quản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rau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củ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quả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tươi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lâu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ta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phải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làm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như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thế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nào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?</a:t>
            </a:r>
            <a:endParaRPr lang="en-US" sz="3600" b="1" dirty="0"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n-US" sz="360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Câu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3: 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Muốn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bảo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quản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lạc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(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đậu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phộng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) ta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phải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làm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thế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nào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?</a:t>
            </a:r>
            <a:endParaRPr lang="en-US" sz="3600" b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05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-to-school-1576790_128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48721" y="1701801"/>
            <a:ext cx="10088381" cy="2093073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267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TIẾT …. - BÀI 22: </a:t>
            </a:r>
          </a:p>
          <a:p>
            <a:pPr algn="ctr"/>
            <a:r>
              <a:rPr lang="en-US" sz="4267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267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4267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4267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4267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4267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267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267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4267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4267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4267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bào</a:t>
            </a:r>
            <a:endParaRPr lang="en-US" sz="4267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81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17D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17D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0574" y="149322"/>
            <a:ext cx="11423374" cy="6613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Câu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1:  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Khi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hút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chân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không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lượng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O</a:t>
            </a:r>
            <a:r>
              <a:rPr lang="en-US" sz="3600" b="1" baseline="-25000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túi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đựng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gần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như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bằng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0,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quá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trình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hô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hấp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tế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bào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loài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vi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sinh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vật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phân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hủy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thịt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cá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bị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ức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chế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3600" b="1" dirty="0">
              <a:solidFill>
                <a:srgbClr val="2313F9"/>
              </a:solidFill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Câu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2: 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Nếu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để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vào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ngăn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đá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nước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sẽ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đóng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băng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khi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nước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đóng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băng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làm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tế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bào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to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ra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sẽ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phá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vỡ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bào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quan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làm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hỏng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tế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bào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làm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cho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rau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quả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chóng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bị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hỏng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3600" b="1" dirty="0">
              <a:solidFill>
                <a:srgbClr val="19A060"/>
              </a:solidFill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Muốn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bảo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quản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rau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củ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quả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tươi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lâu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ta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thể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bảo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quản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lạnh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ở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ngăn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mát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muối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chua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hút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chân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không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…</a:t>
            </a:r>
            <a:endParaRPr lang="en-US" sz="3600" b="1" dirty="0">
              <a:solidFill>
                <a:srgbClr val="19A060"/>
              </a:solidFill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3: 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Muốn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bảo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quản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lạc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(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đậu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phộng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) ta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thể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bỏ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vào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túi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rồi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hút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chân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không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hoặc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rang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lên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đặt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ở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nơi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thoáng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mát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hoặc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ngăn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mát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tủ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lạnh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…</a:t>
            </a:r>
            <a:endParaRPr lang="en-US" sz="3600" b="1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9052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23" descr="Ngôi nhà hoạt hình, phim hoạt hình png | Klipartz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990600"/>
            <a:ext cx="4944849" cy="391199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3"/>
          <p:cNvSpPr txBox="1"/>
          <p:nvPr/>
        </p:nvSpPr>
        <p:spPr>
          <a:xfrm>
            <a:off x="6082748" y="636677"/>
            <a:ext cx="5452403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HƯỚNG DẪN VỀ NHÀ</a:t>
            </a:r>
            <a:endParaRPr sz="2400" dirty="0">
              <a:solidFill>
                <a:srgbClr val="FF0000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6082748" y="1600200"/>
            <a:ext cx="5728252" cy="4648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”. </a:t>
            </a:r>
          </a:p>
          <a:p>
            <a:pPr lvl="0" algn="just"/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23: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107 – 111/ SGK.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3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" grpId="0"/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4"/>
          <p:cNvSpPr/>
          <p:nvPr/>
        </p:nvSpPr>
        <p:spPr>
          <a:xfrm>
            <a:off x="1295400" y="3657600"/>
            <a:ext cx="9666429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Cảm ơn thầy cô giáo và các em!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225" name="Google Shape;225;p24"/>
          <p:cNvSpPr/>
          <p:nvPr/>
        </p:nvSpPr>
        <p:spPr>
          <a:xfrm>
            <a:off x="2374450" y="2966387"/>
            <a:ext cx="280076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Chúc ….</a:t>
            </a:r>
            <a:endParaRPr/>
          </a:p>
        </p:txBody>
      </p:sp>
      <p:pic>
        <p:nvPicPr>
          <p:cNvPr id="226" name="Google Shape;226;p24" descr="https://lh3.googleusercontent.com/-ZEG6AmUlTpE/WsOIcBL3nwI/AAAAAAAACXM/wa4kqWY_ZzoWOQwhUdu_n4BCpzGBB09CACHMYCw/h136/2-ctu.vn_anh_dong_mau_slide_powerpoint_dep_(19)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0200" y="1259983"/>
            <a:ext cx="5143500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4" descr="https://lh3.googleusercontent.com/-pdjmI0guhoI/WsOKKvIORNI/AAAAAAAACe4/2w9xoJp1uAIMMyCEXg8RzbupS6Phi1WYACHMYCw/h136/4-ctu.vn_anh_dong_mau_slide_powerpoint_dep_(113)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60324" y="1670986"/>
            <a:ext cx="1524000" cy="1295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14" descr="Ảnh động trang trí (157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7800" y="5776241"/>
            <a:ext cx="9079627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320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"/>
          <p:cNvSpPr txBox="1"/>
          <p:nvPr/>
        </p:nvSpPr>
        <p:spPr>
          <a:xfrm>
            <a:off x="3643449" y="218724"/>
            <a:ext cx="6984677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CẤU TRÚC BÀI HỌC</a:t>
            </a:r>
            <a:endParaRPr sz="2800"/>
          </a:p>
        </p:txBody>
      </p:sp>
      <p:grpSp>
        <p:nvGrpSpPr>
          <p:cNvPr id="2" name="Google Shape;138;p7"/>
          <p:cNvGrpSpPr/>
          <p:nvPr/>
        </p:nvGrpSpPr>
        <p:grpSpPr>
          <a:xfrm>
            <a:off x="-5629479" y="-450171"/>
            <a:ext cx="16624351" cy="8186013"/>
            <a:chOff x="-6875181" y="-1051632"/>
            <a:chExt cx="16624351" cy="8186013"/>
          </a:xfrm>
        </p:grpSpPr>
        <p:sp>
          <p:nvSpPr>
            <p:cNvPr id="139" name="Google Shape;139;p7"/>
            <p:cNvSpPr/>
            <p:nvPr/>
          </p:nvSpPr>
          <p:spPr>
            <a:xfrm>
              <a:off x="-6875181" y="-1051632"/>
              <a:ext cx="8186013" cy="8186013"/>
            </a:xfrm>
            <a:prstGeom prst="blockArc">
              <a:avLst>
                <a:gd name="adj1" fmla="val 18900000"/>
                <a:gd name="adj2" fmla="val 2700000"/>
                <a:gd name="adj3" fmla="val 264"/>
              </a:avLst>
            </a:prstGeom>
            <a:noFill/>
            <a:ln w="12700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" name="Google Shape;140;p7"/>
            <p:cNvSpPr/>
            <p:nvPr/>
          </p:nvSpPr>
          <p:spPr>
            <a:xfrm>
              <a:off x="844285" y="456206"/>
              <a:ext cx="8904885" cy="164634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" name="Google Shape;141;p7"/>
            <p:cNvSpPr txBox="1"/>
            <p:nvPr/>
          </p:nvSpPr>
          <p:spPr>
            <a:xfrm>
              <a:off x="844285" y="608274"/>
              <a:ext cx="8904885" cy="12165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87500" tIns="220133" rIns="220133" bIns="220133" anchor="ctr" anchorCtr="0">
              <a:noAutofit/>
            </a:bodyPr>
            <a:lstStyle/>
            <a:p>
              <a:pPr>
                <a:lnSpc>
                  <a:spcPct val="90000"/>
                </a:lnSpc>
                <a:buClr>
                  <a:schemeClr val="dk1"/>
                </a:buClr>
                <a:buSzPts val="6500"/>
              </a:pPr>
              <a:endParaRPr sz="4267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2" name="Google Shape;142;p7"/>
            <p:cNvSpPr/>
            <p:nvPr/>
          </p:nvSpPr>
          <p:spPr>
            <a:xfrm>
              <a:off x="83941" y="456206"/>
              <a:ext cx="1520687" cy="1520687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5" name="Google Shape;145;p7"/>
            <p:cNvSpPr/>
            <p:nvPr/>
          </p:nvSpPr>
          <p:spPr>
            <a:xfrm>
              <a:off x="526157" y="2281030"/>
              <a:ext cx="1520687" cy="1520687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rgbClr val="2EE84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6" name="Google Shape;146;p7"/>
            <p:cNvSpPr/>
            <p:nvPr/>
          </p:nvSpPr>
          <p:spPr>
            <a:xfrm>
              <a:off x="844285" y="4257923"/>
              <a:ext cx="8904885" cy="1216549"/>
            </a:xfrm>
            <a:prstGeom prst="rect">
              <a:avLst/>
            </a:prstGeom>
            <a:solidFill>
              <a:srgbClr val="5999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7" name="Google Shape;147;p7"/>
            <p:cNvSpPr txBox="1"/>
            <p:nvPr/>
          </p:nvSpPr>
          <p:spPr>
            <a:xfrm>
              <a:off x="844285" y="3970538"/>
              <a:ext cx="8904885" cy="1750423"/>
            </a:xfrm>
            <a:prstGeom prst="rect">
              <a:avLst/>
            </a:prstGeom>
            <a:solidFill>
              <a:srgbClr val="19A060"/>
            </a:solidFill>
            <a:ln>
              <a:solidFill>
                <a:srgbClr val="19A060"/>
              </a:solidFill>
            </a:ln>
          </p:spPr>
          <p:txBody>
            <a:bodyPr spcFirstLastPara="1" wrap="square" lIns="1287500" tIns="220133" rIns="220133" bIns="220133" anchor="ctr" anchorCtr="0">
              <a:noAutofit/>
            </a:bodyPr>
            <a:lstStyle/>
            <a:p>
              <a:pPr>
                <a:lnSpc>
                  <a:spcPct val="90000"/>
                </a:lnSpc>
                <a:buClr>
                  <a:schemeClr val="dk1"/>
                </a:buClr>
                <a:buSzPts val="6500"/>
              </a:pPr>
              <a:endParaRPr sz="4267" b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8" name="Google Shape;148;p7"/>
            <p:cNvSpPr/>
            <p:nvPr/>
          </p:nvSpPr>
          <p:spPr>
            <a:xfrm>
              <a:off x="83941" y="4105854"/>
              <a:ext cx="1520687" cy="1520687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rgbClr val="5999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pic>
        <p:nvPicPr>
          <p:cNvPr id="18" name="Google Shape;238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3249" y="1298897"/>
            <a:ext cx="1133475" cy="103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238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65465" y="3194362"/>
            <a:ext cx="1133475" cy="103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38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38921" y="4990553"/>
            <a:ext cx="1133475" cy="10382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2844075" y="1251950"/>
            <a:ext cx="81507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solidFill>
                  <a:srgbClr val="06060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 SỐ YẾU TỐ ẢNH HƯỞNG ĐẾN HÔ HẤP TẾ BÀO</a:t>
            </a:r>
            <a:endParaRPr lang="en-US" sz="4000" dirty="0">
              <a:solidFill>
                <a:srgbClr val="060606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35808" y="4847945"/>
            <a:ext cx="721152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VẬN DỤNG HÔ HẤP TẾ BÀO </a:t>
            </a:r>
          </a:p>
          <a:p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 THỰC TIỄN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92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/>
      <p:bldP spid="4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"/>
          <p:cNvSpPr/>
          <p:nvPr/>
        </p:nvSpPr>
        <p:spPr>
          <a:xfrm>
            <a:off x="1752600" y="2819401"/>
            <a:ext cx="9072741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5400" b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HÌNH THÀNH KIẾN THỨC</a:t>
            </a:r>
            <a:endParaRPr>
              <a:solidFill>
                <a:srgbClr val="0070C0"/>
              </a:solidFill>
            </a:endParaRPr>
          </a:p>
        </p:txBody>
      </p:sp>
      <p:pic>
        <p:nvPicPr>
          <p:cNvPr id="3" name="Google Shape;239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1" y="2698268"/>
            <a:ext cx="866775" cy="962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5274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9902" y="139679"/>
            <a:ext cx="1204209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40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sát</a:t>
            </a:r>
            <a:r>
              <a:rPr lang="en-US" sz="40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40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22.1, </a:t>
            </a:r>
            <a:r>
              <a:rPr lang="en-US" sz="40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nêu</a:t>
            </a:r>
            <a:r>
              <a:rPr lang="en-US" sz="40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40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yếu</a:t>
            </a:r>
            <a:r>
              <a:rPr lang="en-US" sz="40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tố</a:t>
            </a:r>
            <a:r>
              <a:rPr lang="en-US" sz="40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chủ</a:t>
            </a:r>
            <a:r>
              <a:rPr lang="en-US" sz="40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yếu</a:t>
            </a:r>
            <a:r>
              <a:rPr lang="en-US" sz="40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sz="40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hưởng</a:t>
            </a:r>
            <a:r>
              <a:rPr lang="en-US" sz="40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en-US" sz="40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40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hô</a:t>
            </a:r>
            <a:r>
              <a:rPr lang="en-US" sz="40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hấp</a:t>
            </a:r>
            <a:r>
              <a:rPr lang="en-US" sz="40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tế</a:t>
            </a:r>
            <a:r>
              <a:rPr lang="en-US" sz="40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bào</a:t>
            </a:r>
            <a:r>
              <a:rPr lang="en-US" sz="40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endParaRPr lang="en-US" sz="4000" b="1" dirty="0">
              <a:solidFill>
                <a:srgbClr val="2313F9"/>
              </a:solidFill>
            </a:endParaRPr>
          </a:p>
        </p:txBody>
      </p:sp>
      <p:pic>
        <p:nvPicPr>
          <p:cNvPr id="5" name="Picture 4" descr="https://lh4.googleusercontent.com/GN7Ec1hLwV3ayaPS6UfCIMIF_wGbOgnPOW9X-bbcjDOnOhsEbxecb_QLk5dhQEds9MYANqxgMz9L2icMQYzew7gV1JpRfIku-32S990xQ_IFFGIwqtROpPBYO6UA0zE4pR7ts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262" y="1463118"/>
            <a:ext cx="11679238" cy="52043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21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44642" y="1605815"/>
            <a:ext cx="9551858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Nhiệt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độ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800" b="1" dirty="0">
              <a:solidFill>
                <a:srgbClr val="0000FF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Độ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ẩm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nước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800" b="1" dirty="0">
              <a:solidFill>
                <a:srgbClr val="0000FF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Hàm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lượng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khí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O</a:t>
            </a:r>
            <a:r>
              <a:rPr lang="en-US" sz="3600" b="1" baseline="-250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khí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CO</a:t>
            </a:r>
            <a:r>
              <a:rPr lang="en-US" sz="3600" b="1" baseline="-250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800" b="1" dirty="0">
              <a:solidFill>
                <a:srgbClr val="0000FF"/>
              </a:solidFill>
              <a:ea typeface="Calibri"/>
              <a:cs typeface="Times New Roman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2478" y="864832"/>
            <a:ext cx="11044114" cy="593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I.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 SỐ YẾU TỐ ẢNH HƯỞNG ĐẾN HÔ HẤP TẾ BÀO: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218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23900" y="554863"/>
            <a:ext cx="11099800" cy="5328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4000" b="1" dirty="0">
                <a:solidFill>
                  <a:srgbClr val="19A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?</a:t>
            </a:r>
            <a:r>
              <a:rPr lang="en-US" sz="4000" b="1" dirty="0">
                <a:solidFill>
                  <a:srgbClr val="19A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r>
              <a:rPr lang="en-US" sz="4000" b="1" dirty="0" err="1">
                <a:solidFill>
                  <a:srgbClr val="19A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Vì</a:t>
            </a:r>
            <a:r>
              <a:rPr lang="en-US" sz="4000" b="1" dirty="0">
                <a:solidFill>
                  <a:srgbClr val="19A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9A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sao</a:t>
            </a:r>
            <a:r>
              <a:rPr lang="en-US" sz="4000" b="1" dirty="0">
                <a:solidFill>
                  <a:srgbClr val="19A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9A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muốn</a:t>
            </a:r>
            <a:r>
              <a:rPr lang="en-US" sz="4000" b="1" dirty="0">
                <a:solidFill>
                  <a:srgbClr val="19A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9A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cho</a:t>
            </a:r>
            <a:r>
              <a:rPr lang="en-US" sz="4000" b="1" dirty="0">
                <a:solidFill>
                  <a:srgbClr val="19A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9A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hạt</a:t>
            </a:r>
            <a:r>
              <a:rPr lang="en-US" sz="4000" b="1" dirty="0">
                <a:solidFill>
                  <a:srgbClr val="19A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9A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giống</a:t>
            </a:r>
            <a:r>
              <a:rPr lang="en-US" sz="4000" b="1" dirty="0">
                <a:solidFill>
                  <a:srgbClr val="19A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9A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nảy</a:t>
            </a:r>
            <a:r>
              <a:rPr lang="en-US" sz="4000" b="1" dirty="0">
                <a:solidFill>
                  <a:srgbClr val="19A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9A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mầm</a:t>
            </a:r>
            <a:r>
              <a:rPr lang="en-US" sz="4000" b="1" dirty="0">
                <a:solidFill>
                  <a:srgbClr val="19A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19A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trước</a:t>
            </a:r>
            <a:r>
              <a:rPr lang="en-US" sz="4000" b="1" dirty="0">
                <a:solidFill>
                  <a:srgbClr val="19A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9A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tiên</a:t>
            </a:r>
            <a:r>
              <a:rPr lang="en-US" sz="4000" b="1" dirty="0">
                <a:solidFill>
                  <a:srgbClr val="19A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9A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người</a:t>
            </a:r>
            <a:r>
              <a:rPr lang="en-US" sz="4000" b="1" dirty="0">
                <a:solidFill>
                  <a:srgbClr val="19A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ta </a:t>
            </a:r>
            <a:r>
              <a:rPr lang="en-US" sz="4000" b="1" dirty="0" err="1">
                <a:solidFill>
                  <a:srgbClr val="19A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thường</a:t>
            </a:r>
            <a:r>
              <a:rPr lang="en-US" sz="4000" b="1" dirty="0">
                <a:solidFill>
                  <a:srgbClr val="19A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9A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ngâm</a:t>
            </a:r>
            <a:r>
              <a:rPr lang="en-US" sz="4000" b="1" dirty="0">
                <a:solidFill>
                  <a:srgbClr val="19A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9A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hạt</a:t>
            </a:r>
            <a:r>
              <a:rPr lang="en-US" sz="4000" b="1" dirty="0">
                <a:solidFill>
                  <a:srgbClr val="19A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9A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vào</a:t>
            </a:r>
            <a:r>
              <a:rPr lang="en-US" sz="4000" b="1" dirty="0">
                <a:solidFill>
                  <a:srgbClr val="19A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9A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nước</a:t>
            </a:r>
            <a:r>
              <a:rPr lang="en-US" sz="4000" b="1" dirty="0">
                <a:solidFill>
                  <a:srgbClr val="19A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?</a:t>
            </a:r>
            <a:endParaRPr lang="en-US" sz="4000" b="1" dirty="0">
              <a:solidFill>
                <a:srgbClr val="19A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?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Dựa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vào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kiến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thức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đã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học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em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hãy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cho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biết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tỉ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lệ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oxygen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không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khí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là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bao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nhiêu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phần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trăm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Nếu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ảnh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hưởng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hàm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lượng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oxygen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không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khí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đến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hô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hấp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tế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bào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?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?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Giải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thích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vì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sao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hàm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lượng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carbon dioxide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cao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thì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tốc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độ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hô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hấp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giảm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?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52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03300" y="339636"/>
            <a:ext cx="10591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</a:rPr>
              <a:t>Khi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</a:rPr>
              <a:t>muốn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</a:rPr>
              <a:t>cho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</a:rPr>
              <a:t>hạt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</a:rPr>
              <a:t>giống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</a:rPr>
              <a:t>nảy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</a:rPr>
              <a:t>mầm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</a:rPr>
              <a:t>,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</a:rPr>
              <a:t>trước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</a:rPr>
              <a:t>tiên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</a:rPr>
              <a:t>người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</a:rPr>
              <a:t> ta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</a:rPr>
              <a:t>thường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</a:rPr>
              <a:t>ngâm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</a:rPr>
              <a:t>hạt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</a:rPr>
              <a:t>vào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</a:rPr>
              <a:t>nước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</a:rPr>
              <a:t>vì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</a:rPr>
              <a:t>khí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</a:rPr>
              <a:t>ngâm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</a:rPr>
              <a:t>hạt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</a:rPr>
              <a:t>vào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</a:rPr>
              <a:t>nước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</a:rPr>
              <a:t>sẽ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</a:rPr>
              <a:t>giúp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</a:rPr>
              <a:t>kích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</a:rPr>
              <a:t>thích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</a:rPr>
              <a:t>quá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</a:rPr>
              <a:t>trình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</a:rPr>
              <a:t>hô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</a:rPr>
              <a:t>hấp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</a:rPr>
              <a:t>tế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</a:rPr>
              <a:t>bào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</a:rPr>
              <a:t>của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</a:rPr>
              <a:t>hạt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</a:rPr>
              <a:t>giống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</a:rPr>
              <a:t>,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</a:rPr>
              <a:t>giúp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</a:rPr>
              <a:t>hạt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</a:rPr>
              <a:t>nhanh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</a:rPr>
              <a:t>nảy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</a:rPr>
              <a:t>mầm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</a:rPr>
              <a:t>hơn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</a:rPr>
              <a:t>.</a:t>
            </a:r>
            <a:endParaRPr lang="en-US" sz="3600" b="1" dirty="0">
              <a:solidFill>
                <a:srgbClr val="19A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92200" y="2732522"/>
            <a:ext cx="10236200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Tỉ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lệ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O</a:t>
            </a:r>
            <a:r>
              <a:rPr lang="en-US" sz="3600" b="1" baseline="-25000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không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khí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khoảng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20%.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  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Ảnh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hưởng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nồng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độ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oxygen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đến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quá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trình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hô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hấp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tế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bào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 Oxygen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nguyên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liệu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tham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gia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vào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quá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trình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hô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hấp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Nếu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hàm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lượng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oxygen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không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khí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5%,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hô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hấp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tế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bào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xảy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ra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chậm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Khi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thiếu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oxygen,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hô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hấp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tế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bào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giảm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38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39800" y="949235"/>
            <a:ext cx="10490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CO</a:t>
            </a:r>
            <a:r>
              <a:rPr lang="en-US" sz="3600" b="1" baseline="-25000" dirty="0">
                <a:solidFill>
                  <a:srgbClr val="2313F9"/>
                </a:solidFill>
                <a:latin typeface="Times New Roman"/>
                <a:ea typeface="Times New Roman"/>
              </a:rPr>
              <a:t>2 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là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sản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phẩm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của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quá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trình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hô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hấp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.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Các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phản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ứng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giải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phóng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CO</a:t>
            </a:r>
            <a:r>
              <a:rPr lang="en-US" sz="3600" b="1" baseline="-25000" dirty="0">
                <a:solidFill>
                  <a:srgbClr val="2313F9"/>
                </a:solidFill>
                <a:latin typeface="Times New Roman"/>
                <a:ea typeface="Times New Roman"/>
              </a:rPr>
              <a:t>2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 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trong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quang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hợp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là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các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phản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ứng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thuận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nghịch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.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Nếu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hàm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lượng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CO</a:t>
            </a:r>
            <a:r>
              <a:rPr lang="en-US" sz="3600" b="1" baseline="-25000" dirty="0">
                <a:solidFill>
                  <a:srgbClr val="2313F9"/>
                </a:solidFill>
                <a:latin typeface="Times New Roman"/>
                <a:ea typeface="Times New Roman"/>
              </a:rPr>
              <a:t>2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 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trong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môi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trường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cao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sẽ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làm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cho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phản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ứng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chuyển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dịch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theo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chiều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nghịch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và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hô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hấp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bị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ức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chế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.</a:t>
            </a:r>
            <a:endParaRPr lang="en-US" sz="3600" b="1" dirty="0">
              <a:solidFill>
                <a:srgbClr val="2313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84101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94559719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,1691039285,D:\Bài dự thi eleaning hbh 2016-2017\Chuong I 7 Hinh binh hanh\Media.ppcx"/>
  <p:tag name="ISPRING_CUSTOM_TIMING_USED" val="1"/>
  <p:tag name="GENSWF_SLIDE_TITLE" val="KIỂM TRA BÀI CŨ"/>
  <p:tag name="GENSWF_ADVANCE_TIME" val="6.64"/>
  <p:tag name="ISPRING_SLIDE_INDENT_LEVEL" val="0"/>
  <p:tag name="TIMING" val="|2.691|3.946"/>
  <p:tag name="ISPRING_SLIDE_ID_2" val="{8C52A501-15A3-435F-8B04-6C208BD420B2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1141</Words>
  <Application>Microsoft Office PowerPoint</Application>
  <PresentationFormat>Widescreen</PresentationFormat>
  <Paragraphs>79</Paragraphs>
  <Slides>22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思源黑体 Heavy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thuvienhoclieu.com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>thuvienhoclieu.com</dc:creator>
  <cp:keywords>thuvienhoclieu.com</cp:keywords>
  <dc:description>thuvienhoclieu.com</dc:description>
  <cp:lastModifiedBy>Ly Dao</cp:lastModifiedBy>
  <cp:revision>2</cp:revision>
  <dcterms:created xsi:type="dcterms:W3CDTF">2022-08-16T08:16:26Z</dcterms:created>
  <dcterms:modified xsi:type="dcterms:W3CDTF">2025-03-09T13:15:25Z</dcterms:modified>
</cp:coreProperties>
</file>