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9"/>
  </p:notesMasterIdLst>
  <p:sldIdLst>
    <p:sldId id="299" r:id="rId2"/>
    <p:sldId id="305" r:id="rId3"/>
    <p:sldId id="283" r:id="rId4"/>
    <p:sldId id="304" r:id="rId5"/>
    <p:sldId id="307" r:id="rId6"/>
    <p:sldId id="308" r:id="rId7"/>
    <p:sldId id="284" r:id="rId8"/>
    <p:sldId id="306" r:id="rId9"/>
    <p:sldId id="301" r:id="rId10"/>
    <p:sldId id="310" r:id="rId11"/>
    <p:sldId id="258" r:id="rId12"/>
    <p:sldId id="259" r:id="rId13"/>
    <p:sldId id="311" r:id="rId14"/>
    <p:sldId id="312" r:id="rId15"/>
    <p:sldId id="260" r:id="rId16"/>
    <p:sldId id="285" r:id="rId17"/>
    <p:sldId id="261" r:id="rId18"/>
    <p:sldId id="262" r:id="rId19"/>
    <p:sldId id="263" r:id="rId20"/>
    <p:sldId id="313" r:id="rId21"/>
    <p:sldId id="314" r:id="rId22"/>
    <p:sldId id="315" r:id="rId23"/>
    <p:sldId id="318" r:id="rId24"/>
    <p:sldId id="319" r:id="rId25"/>
    <p:sldId id="321" r:id="rId26"/>
    <p:sldId id="320" r:id="rId27"/>
    <p:sldId id="288" r:id="rId28"/>
    <p:sldId id="323" r:id="rId29"/>
    <p:sldId id="324" r:id="rId30"/>
    <p:sldId id="329" r:id="rId31"/>
    <p:sldId id="330" r:id="rId32"/>
    <p:sldId id="290" r:id="rId33"/>
    <p:sldId id="326" r:id="rId34"/>
    <p:sldId id="327" r:id="rId35"/>
    <p:sldId id="328" r:id="rId36"/>
    <p:sldId id="291" r:id="rId37"/>
    <p:sldId id="292" r:id="rId38"/>
    <p:sldId id="293" r:id="rId39"/>
    <p:sldId id="294" r:id="rId40"/>
    <p:sldId id="295" r:id="rId41"/>
    <p:sldId id="296" r:id="rId42"/>
    <p:sldId id="297" r:id="rId43"/>
    <p:sldId id="298" r:id="rId44"/>
    <p:sldId id="302" r:id="rId45"/>
    <p:sldId id="278" r:id="rId46"/>
    <p:sldId id="279" r:id="rId47"/>
    <p:sldId id="30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91" d="100"/>
          <a:sy n="91" d="100"/>
        </p:scale>
        <p:origin x="27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6B888-97E2-4566-82F6-B4E90733A735}"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A203E-B411-45FF-B29C-39370BEE119E}" type="slidenum">
              <a:rPr lang="en-US" smtClean="0"/>
              <a:t>‹#›</a:t>
            </a:fld>
            <a:endParaRPr lang="en-US"/>
          </a:p>
        </p:txBody>
      </p:sp>
    </p:spTree>
    <p:extLst>
      <p:ext uri="{BB962C8B-B14F-4D97-AF65-F5344CB8AC3E}">
        <p14:creationId xmlns:p14="http://schemas.microsoft.com/office/powerpoint/2010/main" val="314330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2</a:t>
            </a:fld>
            <a:endParaRPr lang="en-US"/>
          </a:p>
        </p:txBody>
      </p:sp>
    </p:spTree>
    <p:extLst>
      <p:ext uri="{BB962C8B-B14F-4D97-AF65-F5344CB8AC3E}">
        <p14:creationId xmlns:p14="http://schemas.microsoft.com/office/powerpoint/2010/main" val="71725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4</a:t>
            </a:fld>
            <a:endParaRPr lang="en-US"/>
          </a:p>
        </p:txBody>
      </p:sp>
    </p:spTree>
    <p:extLst>
      <p:ext uri="{BB962C8B-B14F-4D97-AF65-F5344CB8AC3E}">
        <p14:creationId xmlns:p14="http://schemas.microsoft.com/office/powerpoint/2010/main" val="235108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5</a:t>
            </a:fld>
            <a:endParaRPr lang="en-US"/>
          </a:p>
        </p:txBody>
      </p:sp>
    </p:spTree>
    <p:extLst>
      <p:ext uri="{BB962C8B-B14F-4D97-AF65-F5344CB8AC3E}">
        <p14:creationId xmlns:p14="http://schemas.microsoft.com/office/powerpoint/2010/main" val="4196566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8</a:t>
            </a:fld>
            <a:endParaRPr lang="en-US"/>
          </a:p>
        </p:txBody>
      </p:sp>
    </p:spTree>
    <p:extLst>
      <p:ext uri="{BB962C8B-B14F-4D97-AF65-F5344CB8AC3E}">
        <p14:creationId xmlns:p14="http://schemas.microsoft.com/office/powerpoint/2010/main" val="1270814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44</a:t>
            </a:fld>
            <a:endParaRPr lang="en-US"/>
          </a:p>
        </p:txBody>
      </p:sp>
    </p:spTree>
    <p:extLst>
      <p:ext uri="{BB962C8B-B14F-4D97-AF65-F5344CB8AC3E}">
        <p14:creationId xmlns:p14="http://schemas.microsoft.com/office/powerpoint/2010/main" val="95752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91081-FAD8-4D5B-9F85-A9E82C72A265}" type="slidenum">
              <a:rPr lang="en-SG" smtClean="0"/>
              <a:t>47</a:t>
            </a:fld>
            <a:endParaRPr lang="en-SG"/>
          </a:p>
        </p:txBody>
      </p:sp>
    </p:spTree>
    <p:extLst>
      <p:ext uri="{BB962C8B-B14F-4D97-AF65-F5344CB8AC3E}">
        <p14:creationId xmlns:p14="http://schemas.microsoft.com/office/powerpoint/2010/main" val="291323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D9CFEE-3ED7-4F62-92BC-84B9259524EA}"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57099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9CFEE-3ED7-4F62-92BC-84B9259524EA}"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75412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9CFEE-3ED7-4F62-92BC-84B9259524EA}"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4245534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3" name="矩形 2"/>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20502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9CFEE-3ED7-4F62-92BC-84B9259524EA}"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26981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D9CFEE-3ED7-4F62-92BC-84B9259524EA}"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2214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D9CFEE-3ED7-4F62-92BC-84B9259524EA}" type="datetimeFigureOut">
              <a:rPr lang="en-US" smtClean="0"/>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5246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D9CFEE-3ED7-4F62-92BC-84B9259524EA}" type="datetimeFigureOut">
              <a:rPr lang="en-US" smtClean="0"/>
              <a:t>3/9/2025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1513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D9CFEE-3ED7-4F62-92BC-84B9259524EA}" type="datetimeFigureOut">
              <a:rPr lang="en-US" smtClean="0"/>
              <a:t>3/9/2025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327436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9CFEE-3ED7-4F62-92BC-84B9259524EA}" type="datetimeFigureOut">
              <a:rPr lang="en-US" smtClean="0"/>
              <a:t>3/9/2025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38683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6006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47570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9CFEE-3ED7-4F62-92BC-84B9259524EA}" type="datetimeFigureOut">
              <a:rPr lang="en-US" smtClean="0"/>
              <a:t>3/9/2025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8812A-732C-4F6F-9739-474FE5BA4751}" type="slidenum">
              <a:rPr lang="en-US" smtClean="0"/>
              <a:t>‹#›</a:t>
            </a:fld>
            <a:endParaRPr lang="en-US"/>
          </a:p>
        </p:txBody>
      </p:sp>
    </p:spTree>
    <p:extLst>
      <p:ext uri="{BB962C8B-B14F-4D97-AF65-F5344CB8AC3E}">
        <p14:creationId xmlns:p14="http://schemas.microsoft.com/office/powerpoint/2010/main" val="625070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1.png"/><Relationship Id="rId11" Type="http://schemas.openxmlformats.org/officeDocument/2006/relationships/slide" Target="slide3.xml"/><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jpe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61.png"/><Relationship Id="rId12" Type="http://schemas.openxmlformats.org/officeDocument/2006/relationships/slide" Target="slide43.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slide" Target="slide11.xml"/><Relationship Id="rId5" Type="http://schemas.openxmlformats.org/officeDocument/2006/relationships/image" Target="../media/image59.png"/><Relationship Id="rId10" Type="http://schemas.openxmlformats.org/officeDocument/2006/relationships/slide" Target="slide41.xml"/><Relationship Id="rId4" Type="http://schemas.openxmlformats.org/officeDocument/2006/relationships/image" Target="../media/image54.png"/><Relationship Id="rId9" Type="http://schemas.openxmlformats.org/officeDocument/2006/relationships/slide" Target="slide40.xml"/><Relationship Id="rId14" Type="http://schemas.openxmlformats.org/officeDocument/2006/relationships/slide" Target="slide4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WordArt 2"/>
          <p:cNvSpPr>
            <a:spLocks noChangeArrowheads="1" noChangeShapeType="1" noTextEdit="1"/>
          </p:cNvSpPr>
          <p:nvPr/>
        </p:nvSpPr>
        <p:spPr bwMode="auto">
          <a:xfrm>
            <a:off x="2057400" y="1524000"/>
            <a:ext cx="8229600" cy="4114800"/>
          </a:xfrm>
          <a:prstGeom prst="rect">
            <a:avLst/>
          </a:prstGeom>
        </p:spPr>
        <p:txBody>
          <a:bodyPr wrap="none" fromWordArt="1">
            <a:prstTxWarp prst="textDoubleWave1">
              <a:avLst>
                <a:gd name="adj1" fmla="val 6500"/>
                <a:gd name="adj2" fmla="val 0"/>
              </a:avLst>
            </a:prstTxWarp>
          </a:bodyPr>
          <a:lstStyle/>
          <a:p>
            <a:pPr algn="ctr"/>
            <a:endParaRPr lang="en-US" sz="3600" kern="10" spc="-360">
              <a:ln w="12700">
                <a:solidFill>
                  <a:srgbClr val="FFFF00"/>
                </a:solidFill>
                <a:round/>
                <a:headEnd/>
                <a:tailEnd/>
              </a:ln>
              <a:solidFill>
                <a:srgbClr val="66FF33"/>
              </a:solidFill>
              <a:effectLst>
                <a:outerShdw dist="125724" dir="18900000" algn="ctr" rotWithShape="0">
                  <a:srgbClr val="000099"/>
                </a:outerShdw>
              </a:effectLst>
            </a:endParaRPr>
          </a:p>
        </p:txBody>
      </p:sp>
      <p:sp>
        <p:nvSpPr>
          <p:cNvPr id="3075" name="Text Box 4"/>
          <p:cNvSpPr txBox="1">
            <a:spLocks noChangeArrowheads="1"/>
          </p:cNvSpPr>
          <p:nvPr/>
        </p:nvSpPr>
        <p:spPr bwMode="auto">
          <a:xfrm>
            <a:off x="4724400" y="5638801"/>
            <a:ext cx="556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endParaRPr lang="en-US" b="1">
              <a:solidFill>
                <a:srgbClr val="8C07F9"/>
              </a:solidFill>
              <a:latin typeface=".VnTime" panose="020B7200000000000000" pitchFamily="34" charset="0"/>
            </a:endParaRPr>
          </a:p>
        </p:txBody>
      </p:sp>
      <p:sp>
        <p:nvSpPr>
          <p:cNvPr id="8" name="Rectangle 7"/>
          <p:cNvSpPr/>
          <p:nvPr/>
        </p:nvSpPr>
        <p:spPr>
          <a:xfrm>
            <a:off x="76200" y="533039"/>
            <a:ext cx="12192000" cy="1938992"/>
          </a:xfrm>
          <a:prstGeom prst="rect">
            <a:avLst/>
          </a:prstGeom>
          <a:solidFill>
            <a:srgbClr val="FFFF00"/>
          </a:solidFill>
        </p:spPr>
        <p:txBody>
          <a:bodyPr wrap="square">
            <a:spAutoFit/>
          </a:bodyPr>
          <a:lstStyle/>
          <a:p>
            <a:pPr algn="ctr" eaLnBrk="1" hangingPunct="1">
              <a:defRPr/>
            </a:pP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BÀI GIẢNG MÔN </a:t>
            </a:r>
            <a:r>
              <a:rPr lang="vi-VN"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KHTN</a:t>
            </a: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7</a:t>
            </a:r>
            <a:r>
              <a:rPr lang="vi-VN"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a:p>
            <a:pPr algn="ctr" eaLnBrk="1" hangingPunct="1">
              <a:defRPr/>
            </a:pPr>
            <a:r>
              <a:rPr lang="vi-VN"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a:t>
            </a:r>
            <a:r>
              <a:rPr lang="en-US" sz="6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SINH</a:t>
            </a: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r>
              <a:rPr lang="en-US" sz="6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HỌC</a:t>
            </a:r>
            <a:r>
              <a:rPr lang="vi-VN"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6358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7851"/>
            <a:ext cx="12191999" cy="6866086"/>
          </a:xfrm>
          <a:prstGeom prst="rect">
            <a:avLst/>
          </a:prstGeom>
        </p:spPr>
        <p:style>
          <a:lnRef idx="2">
            <a:schemeClr val="dk1"/>
          </a:lnRef>
          <a:fillRef idx="1">
            <a:schemeClr val="lt1"/>
          </a:fillRef>
          <a:effectRef idx="0">
            <a:schemeClr val="dk1"/>
          </a:effectRef>
          <a:fontRef idx="minor">
            <a:schemeClr val="dk1"/>
          </a:fontRef>
        </p:style>
      </p:pic>
      <p:sp>
        <p:nvSpPr>
          <p:cNvPr id="4" name="Rectangle 3"/>
          <p:cNvSpPr/>
          <p:nvPr/>
        </p:nvSpPr>
        <p:spPr>
          <a:xfrm>
            <a:off x="6514349" y="1539418"/>
            <a:ext cx="5416506" cy="954107"/>
          </a:xfrm>
          <a:prstGeom prst="rect">
            <a:avLst/>
          </a:prstGeom>
          <a:solidFill>
            <a:schemeClr val="bg1">
              <a:lumMod val="95000"/>
            </a:schemeClr>
          </a:solidFill>
        </p:spPr>
        <p:txBody>
          <a:bodyPr wrap="square">
            <a:spAutoFit/>
          </a:bodyPr>
          <a:lstStyle/>
          <a:p>
            <a:r>
              <a:rPr lang="en-US" sz="2800" b="1" i="1" dirty="0" err="1">
                <a:solidFill>
                  <a:srgbClr val="C00000"/>
                </a:solidFill>
                <a:latin typeface="Times New Roman" panose="02020603050405020304" pitchFamily="18" charset="0"/>
                <a:ea typeface="Times New Roman" panose="02020603050405020304" pitchFamily="18" charset="0"/>
              </a:rPr>
              <a:t>Quan</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sát</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hình</a:t>
            </a:r>
            <a:r>
              <a:rPr lang="en-US" sz="2800" b="1" i="1" dirty="0">
                <a:solidFill>
                  <a:srgbClr val="C00000"/>
                </a:solidFill>
                <a:latin typeface="Times New Roman" panose="02020603050405020304" pitchFamily="18" charset="0"/>
                <a:ea typeface="Times New Roman" panose="02020603050405020304" pitchFamily="18" charset="0"/>
              </a:rPr>
              <a:t> 24.1 </a:t>
            </a:r>
            <a:r>
              <a:rPr lang="en-US" sz="2800" b="1" i="1" dirty="0" err="1">
                <a:solidFill>
                  <a:srgbClr val="C00000"/>
                </a:solidFill>
                <a:latin typeface="Times New Roman" panose="02020603050405020304" pitchFamily="18" charset="0"/>
                <a:ea typeface="Times New Roman" panose="02020603050405020304" pitchFamily="18" charset="0"/>
              </a:rPr>
              <a:t>và</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hoàn</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thành</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phiếu</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học</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tập</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trong</a:t>
            </a:r>
            <a:r>
              <a:rPr lang="en-US" sz="2800" b="1" i="1" dirty="0">
                <a:solidFill>
                  <a:srgbClr val="C00000"/>
                </a:solidFill>
                <a:latin typeface="Times New Roman" panose="02020603050405020304" pitchFamily="18" charset="0"/>
                <a:ea typeface="Times New Roman" panose="02020603050405020304" pitchFamily="18" charset="0"/>
              </a:rPr>
              <a:t> 2 </a:t>
            </a:r>
            <a:r>
              <a:rPr lang="en-US" sz="2800" b="1" i="1" dirty="0" err="1">
                <a:solidFill>
                  <a:srgbClr val="C00000"/>
                </a:solidFill>
                <a:latin typeface="Times New Roman" panose="02020603050405020304" pitchFamily="18" charset="0"/>
                <a:ea typeface="Times New Roman" panose="02020603050405020304" pitchFamily="18" charset="0"/>
              </a:rPr>
              <a:t>phút</a:t>
            </a:r>
            <a:r>
              <a:rPr lang="en-US" sz="2800" b="1" i="1" dirty="0">
                <a:solidFill>
                  <a:srgbClr val="C00000"/>
                </a:solidFill>
                <a:latin typeface="Times New Roman" panose="02020603050405020304" pitchFamily="18" charset="0"/>
                <a:ea typeface="Times New Roman" panose="02020603050405020304" pitchFamily="18" charset="0"/>
              </a:rPr>
              <a:t>:</a:t>
            </a:r>
            <a:endParaRPr lang="en-US" sz="2800" b="1" dirty="0">
              <a:solidFill>
                <a:srgbClr val="C00000"/>
              </a:solidFill>
            </a:endParaRPr>
          </a:p>
        </p:txBody>
      </p:sp>
      <p:sp>
        <p:nvSpPr>
          <p:cNvPr id="8" name="Snip Diagonal Corner Rectangle 7"/>
          <p:cNvSpPr/>
          <p:nvPr/>
        </p:nvSpPr>
        <p:spPr>
          <a:xfrm>
            <a:off x="101601" y="27851"/>
            <a:ext cx="12090399" cy="113652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marL="571500" lvl="0" indent="-571500" algn="ctr">
              <a:lnSpc>
                <a:spcPct val="70000"/>
              </a:lnSpc>
              <a:spcBef>
                <a:spcPts val="600"/>
              </a:spcBef>
              <a:spcAft>
                <a:spcPts val="600"/>
              </a:spcAft>
              <a:buAutoNum type="romanUcPeriod"/>
            </a:pP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 ĐỐI VỚI CƠ THỂ SINH VẬT</a:t>
            </a:r>
          </a:p>
          <a:p>
            <a:pPr lvl="0">
              <a:lnSpc>
                <a:spcPct val="70000"/>
              </a:lnSpc>
              <a:spcBef>
                <a:spcPts val="600"/>
              </a:spcBef>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trúc</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8346142" y="2904033"/>
            <a:ext cx="3953967" cy="3953967"/>
          </a:xfrm>
          <a:prstGeom prst="rect">
            <a:avLst/>
          </a:prstGeom>
        </p:spPr>
      </p:pic>
      <p:pic>
        <p:nvPicPr>
          <p:cNvPr id="13" name="Picture 12"/>
          <p:cNvPicPr>
            <a:picLocks noChangeAspect="1"/>
          </p:cNvPicPr>
          <p:nvPr/>
        </p:nvPicPr>
        <p:blipFill>
          <a:blip r:embed="rId4"/>
          <a:stretch>
            <a:fillRect/>
          </a:stretch>
        </p:blipFill>
        <p:spPr>
          <a:xfrm>
            <a:off x="5660818" y="5473957"/>
            <a:ext cx="3054361" cy="76816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6031" y="2868571"/>
            <a:ext cx="2883934" cy="2569924"/>
          </a:xfrm>
          <a:prstGeom prst="rect">
            <a:avLst/>
          </a:prstGeom>
        </p:spPr>
      </p:pic>
      <p:sp>
        <p:nvSpPr>
          <p:cNvPr id="15" name="Left Arrow 14"/>
          <p:cNvSpPr/>
          <p:nvPr/>
        </p:nvSpPr>
        <p:spPr>
          <a:xfrm>
            <a:off x="8352232" y="4118571"/>
            <a:ext cx="1380132" cy="10852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01601" y="2266682"/>
            <a:ext cx="5261573" cy="425793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latin typeface="Times New Roman" panose="02020603050405020304" pitchFamily="18" charset="0"/>
                <a:cs typeface="Times New Roman" panose="02020603050405020304" pitchFamily="18" charset="0"/>
              </a:rPr>
              <a:t>PHIẾU HỌC TẬP</a:t>
            </a:r>
          </a:p>
          <a:p>
            <a:pPr algn="ctr"/>
            <a:endParaRPr lang="en-US" dirty="0">
              <a:latin typeface="Times New Roman" panose="02020603050405020304" pitchFamily="18" charset="0"/>
              <a:cs typeface="Times New Roman" panose="02020603050405020304" pitchFamily="18" charset="0"/>
            </a:endParaRPr>
          </a:p>
          <a:p>
            <a:pPr marL="342900" indent="-342900">
              <a:buAutoNum type="arabicPeriod"/>
            </a:pPr>
            <a:r>
              <a:rPr lang="en-US" sz="2000" dirty="0">
                <a:latin typeface="Times New Roman" panose="02020603050405020304" pitchFamily="18" charset="0"/>
                <a:cs typeface="Times New Roman" panose="02020603050405020304" pitchFamily="18" charset="0"/>
              </a:rPr>
              <a:t>Cho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a:t>
            </a:r>
          </a:p>
          <a:p>
            <a:pPr algn="ctr"/>
            <a:r>
              <a:rPr lang="en-US" dirty="0">
                <a:latin typeface="Times New Roman" panose="02020603050405020304" pitchFamily="18" charset="0"/>
                <a:cs typeface="Times New Roman" panose="02020603050405020304" pitchFamily="18" charset="0"/>
              </a:rPr>
              <a:t>……………………………………………………………………………………………………………………………………………………………………………………………………………………………………………………………………………………………………………………………………..……………………………………………..</a:t>
            </a:r>
          </a:p>
          <a:p>
            <a:pPr algn="ct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Lắp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819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96" y="-8086"/>
            <a:ext cx="12191999" cy="6866086"/>
          </a:xfrm>
          <a:prstGeom prst="rect">
            <a:avLst/>
          </a:prstGeom>
        </p:spPr>
      </p:pic>
      <p:sp>
        <p:nvSpPr>
          <p:cNvPr id="2" name="Rectangle 1"/>
          <p:cNvSpPr/>
          <p:nvPr/>
        </p:nvSpPr>
        <p:spPr>
          <a:xfrm>
            <a:off x="102870" y="91440"/>
            <a:ext cx="8549640" cy="674031"/>
          </a:xfrm>
          <a:prstGeom prst="rect">
            <a:avLst/>
          </a:prstGeom>
        </p:spPr>
        <p:txBody>
          <a:bodyPr wrap="square">
            <a:spAutoFit/>
          </a:bodyPr>
          <a:lstStyle/>
          <a:p>
            <a:pPr algn="just">
              <a:lnSpc>
                <a:spcPct val="135000"/>
              </a:lnSpc>
              <a:spcBef>
                <a:spcPts val="600"/>
              </a:spcBef>
              <a:spcAft>
                <a:spcPts val="6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627215" y="2090682"/>
            <a:ext cx="5631265" cy="3000821"/>
          </a:xfrm>
          <a:prstGeom prst="rect">
            <a:avLst/>
          </a:prstGeom>
        </p:spPr>
        <p:txBody>
          <a:bodyPr wrap="square">
            <a:spAutoFit/>
          </a:bodyPr>
          <a:lstStyle/>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gấp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27215" y="1586156"/>
            <a:ext cx="424541" cy="407856"/>
          </a:xfrm>
          <a:prstGeom prst="rect">
            <a:avLst/>
          </a:prstGeom>
        </p:spPr>
      </p:pic>
      <p:sp>
        <p:nvSpPr>
          <p:cNvPr id="8" name="Snip Diagonal Corner Rectangle 7"/>
          <p:cNvSpPr/>
          <p:nvPr/>
        </p:nvSpPr>
        <p:spPr>
          <a:xfrm>
            <a:off x="0" y="22577"/>
            <a:ext cx="12090399" cy="113652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marL="571500" lvl="0" indent="-571500" algn="ctr">
              <a:lnSpc>
                <a:spcPct val="70000"/>
              </a:lnSpc>
              <a:spcBef>
                <a:spcPts val="600"/>
              </a:spcBef>
              <a:spcAft>
                <a:spcPts val="600"/>
              </a:spcAft>
              <a:buAutoNum type="romanUcPeriod"/>
            </a:pP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 ĐỐI VỚI CƠ THỂ SINH VẬT</a:t>
            </a:r>
          </a:p>
          <a:p>
            <a:pPr lvl="0">
              <a:lnSpc>
                <a:spcPct val="70000"/>
              </a:lnSpc>
              <a:spcBef>
                <a:spcPts val="600"/>
              </a:spcBef>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trúc</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099" y="1586156"/>
            <a:ext cx="4126955" cy="3677602"/>
          </a:xfrm>
          <a:prstGeom prst="rect">
            <a:avLst/>
          </a:prstGeom>
        </p:spPr>
      </p:pic>
      <p:sp>
        <p:nvSpPr>
          <p:cNvPr id="11" name="Rectangle 10"/>
          <p:cNvSpPr/>
          <p:nvPr/>
        </p:nvSpPr>
        <p:spPr>
          <a:xfrm>
            <a:off x="8116626" y="5433157"/>
            <a:ext cx="2984963" cy="5889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24.1. </a:t>
            </a:r>
            <a:r>
              <a:rPr lang="en-US" b="1" dirty="0" err="1">
                <a:latin typeface="Times New Roman" panose="02020603050405020304" pitchFamily="18" charset="0"/>
                <a:cs typeface="Times New Roman" panose="02020603050405020304" pitchFamily="18" charset="0"/>
              </a:rPr>
              <a:t>Mô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trúc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86"/>
            <a:ext cx="12191999" cy="6866086"/>
          </a:xfrm>
          <a:prstGeom prst="rect">
            <a:avLst/>
          </a:prstGeom>
        </p:spPr>
      </p:pic>
      <p:sp>
        <p:nvSpPr>
          <p:cNvPr id="4" name="Rectangle 3"/>
          <p:cNvSpPr/>
          <p:nvPr/>
        </p:nvSpPr>
        <p:spPr>
          <a:xfrm>
            <a:off x="6698067" y="3203707"/>
            <a:ext cx="4728530" cy="2062103"/>
          </a:xfrm>
          <a:prstGeom prst="rect">
            <a:avLst/>
          </a:prstGeom>
        </p:spPr>
        <p:txBody>
          <a:bodyPr wrap="square">
            <a:spAutoFit/>
          </a:bodyPr>
          <a:lstStyle/>
          <a:p>
            <a:pPr algn="just"/>
            <a:r>
              <a:rPr lang="en-US" sz="3200" b="1" dirty="0" err="1">
                <a:latin typeface="Times New Roman" panose="02020603050405020304" pitchFamily="18" charset="0"/>
                <a:ea typeface="Times New Roman" panose="02020603050405020304" pitchFamily="18" charset="0"/>
              </a:rPr>
              <a:t>Nước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chất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lỏng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không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màu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không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mùi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không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vị</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không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có</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hình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dạng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nhất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định</a:t>
            </a:r>
            <a:r>
              <a:rPr lang="en-US" sz="3200" b="1" dirty="0">
                <a:latin typeface="Times New Roman" panose="02020603050405020304" pitchFamily="18" charset="0"/>
                <a:ea typeface="Times New Roman" panose="02020603050405020304" pitchFamily="18" charset="0"/>
              </a:rPr>
              <a:t>.</a:t>
            </a:r>
            <a:endParaRPr lang="en-US" sz="3200" b="1" dirty="0"/>
          </a:p>
        </p:txBody>
      </p:sp>
      <p:pic>
        <p:nvPicPr>
          <p:cNvPr id="6" name="Picture 5"/>
          <p:cNvPicPr>
            <a:picLocks noChangeAspect="1"/>
          </p:cNvPicPr>
          <p:nvPr/>
        </p:nvPicPr>
        <p:blipFill>
          <a:blip r:embed="rId3"/>
          <a:stretch>
            <a:fillRect/>
          </a:stretch>
        </p:blipFill>
        <p:spPr>
          <a:xfrm rot="10800000" flipH="1">
            <a:off x="9210102" y="-8086"/>
            <a:ext cx="2981897" cy="1940642"/>
          </a:xfrm>
          <a:prstGeom prst="rect">
            <a:avLst/>
          </a:prstGeom>
        </p:spPr>
      </p:pic>
      <p:pic>
        <p:nvPicPr>
          <p:cNvPr id="7" name="Picture 6"/>
          <p:cNvPicPr>
            <a:picLocks noChangeAspect="1"/>
          </p:cNvPicPr>
          <p:nvPr/>
        </p:nvPicPr>
        <p:blipFill>
          <a:blip r:embed="rId4"/>
          <a:stretch>
            <a:fillRect/>
          </a:stretch>
        </p:blipFill>
        <p:spPr>
          <a:xfrm rot="10800000">
            <a:off x="0" y="0"/>
            <a:ext cx="2949526" cy="2134740"/>
          </a:xfrm>
          <a:prstGeom prst="rect">
            <a:avLst/>
          </a:prstGeom>
        </p:spPr>
      </p:pic>
      <p:sp>
        <p:nvSpPr>
          <p:cNvPr id="8" name="Rectangle 7"/>
          <p:cNvSpPr/>
          <p:nvPr/>
        </p:nvSpPr>
        <p:spPr>
          <a:xfrm>
            <a:off x="126350" y="1263065"/>
            <a:ext cx="12065649" cy="954107"/>
          </a:xfrm>
          <a:prstGeom prst="rect">
            <a:avLst/>
          </a:prstGeom>
          <a:solidFill>
            <a:schemeClr val="bg1">
              <a:lumMod val="95000"/>
            </a:schemeClr>
          </a:solidFill>
        </p:spPr>
        <p:txBody>
          <a:bodyPr wrap="square">
            <a:spAutoFit/>
          </a:bodyPr>
          <a:lstStyle/>
          <a:p>
            <a:r>
              <a:rPr lang="en-US" sz="2800" b="1" i="1" dirty="0" err="1">
                <a:solidFill>
                  <a:srgbClr val="C00000"/>
                </a:solidFill>
                <a:latin typeface="Times New Roman" panose="02020603050405020304" pitchFamily="18" charset="0"/>
                <a:ea typeface="Times New Roman" panose="02020603050405020304" pitchFamily="18" charset="0"/>
              </a:rPr>
              <a:t>Quan</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sát</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mẫu</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nước</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trong</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cốc</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thủy</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tinh</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bằng</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kiến</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thức</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thực</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tế</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em</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hãy</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dự</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đoán</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tính</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chất</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của</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nước</a:t>
            </a:r>
            <a:r>
              <a:rPr lang="en-US" sz="2800" b="1" i="1" dirty="0">
                <a:solidFill>
                  <a:srgbClr val="C00000"/>
                </a:solidFill>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pic>
        <p:nvPicPr>
          <p:cNvPr id="9" name="Picture 8"/>
          <p:cNvPicPr>
            <a:picLocks noChangeAspect="1"/>
          </p:cNvPicPr>
          <p:nvPr/>
        </p:nvPicPr>
        <p:blipFill>
          <a:blip r:embed="rId5"/>
          <a:stretch>
            <a:fillRect/>
          </a:stretch>
        </p:blipFill>
        <p:spPr>
          <a:xfrm>
            <a:off x="1249883" y="2519387"/>
            <a:ext cx="3953967" cy="3953967"/>
          </a:xfrm>
          <a:prstGeom prst="rect">
            <a:avLst/>
          </a:prstGeom>
        </p:spPr>
      </p:pic>
    </p:spTree>
    <p:extLst>
      <p:ext uri="{BB962C8B-B14F-4D97-AF65-F5344CB8AC3E}">
        <p14:creationId xmlns:p14="http://schemas.microsoft.com/office/powerpoint/2010/main" val="340410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636"/>
            <a:ext cx="12191999" cy="6866086"/>
          </a:xfrm>
          <a:prstGeom prst="rect">
            <a:avLst/>
          </a:prstGeom>
        </p:spPr>
      </p:pic>
      <p:pic>
        <p:nvPicPr>
          <p:cNvPr id="6" name="Picture 5"/>
          <p:cNvPicPr>
            <a:picLocks noChangeAspect="1"/>
          </p:cNvPicPr>
          <p:nvPr/>
        </p:nvPicPr>
        <p:blipFill>
          <a:blip r:embed="rId3"/>
          <a:stretch>
            <a:fillRect/>
          </a:stretch>
        </p:blipFill>
        <p:spPr>
          <a:xfrm flipH="1">
            <a:off x="-1" y="4917358"/>
            <a:ext cx="2981897" cy="1940642"/>
          </a:xfrm>
          <a:prstGeom prst="rect">
            <a:avLst/>
          </a:prstGeom>
        </p:spPr>
      </p:pic>
      <p:pic>
        <p:nvPicPr>
          <p:cNvPr id="7" name="Picture 6"/>
          <p:cNvPicPr>
            <a:picLocks noChangeAspect="1"/>
          </p:cNvPicPr>
          <p:nvPr/>
        </p:nvPicPr>
        <p:blipFill>
          <a:blip r:embed="rId4"/>
          <a:stretch>
            <a:fillRect/>
          </a:stretch>
        </p:blipFill>
        <p:spPr>
          <a:xfrm>
            <a:off x="9242474" y="4723260"/>
            <a:ext cx="2949526" cy="2134740"/>
          </a:xfrm>
          <a:prstGeom prst="rect">
            <a:avLst/>
          </a:prstGeom>
        </p:spPr>
      </p:pic>
      <p:sp>
        <p:nvSpPr>
          <p:cNvPr id="8" name="Rectangle 7"/>
          <p:cNvSpPr/>
          <p:nvPr/>
        </p:nvSpPr>
        <p:spPr>
          <a:xfrm>
            <a:off x="126351" y="308958"/>
            <a:ext cx="12065649" cy="523220"/>
          </a:xfrm>
          <a:prstGeom prst="rect">
            <a:avLst/>
          </a:prstGeom>
          <a:solidFill>
            <a:schemeClr val="bg1">
              <a:lumMod val="95000"/>
            </a:schemeClr>
          </a:solidFill>
        </p:spPr>
        <p:txBody>
          <a:bodyPr wrap="square">
            <a:spAutoFit/>
          </a:bodyPr>
          <a:lstStyle/>
          <a:p>
            <a:pPr algn="ctr"/>
            <a:r>
              <a:rPr lang="en-US" sz="2800" b="1" i="1" dirty="0">
                <a:solidFill>
                  <a:srgbClr val="C00000"/>
                </a:solidFill>
                <a:latin typeface="Times New Roman" panose="02020603050405020304" pitchFamily="18" charset="0"/>
                <a:ea typeface="Times New Roman" panose="02020603050405020304" pitchFamily="18" charset="0"/>
              </a:rPr>
              <a:t>HOẠT ĐỘNG NHÓM</a:t>
            </a:r>
            <a:endParaRPr lang="en-US" sz="2800" b="1" dirty="0">
              <a:solidFill>
                <a:srgbClr val="C00000"/>
              </a:solidFill>
            </a:endParaRPr>
          </a:p>
        </p:txBody>
      </p:sp>
      <p:pic>
        <p:nvPicPr>
          <p:cNvPr id="9" name="Picture 8"/>
          <p:cNvPicPr>
            <a:picLocks noChangeAspect="1"/>
          </p:cNvPicPr>
          <p:nvPr/>
        </p:nvPicPr>
        <p:blipFill>
          <a:blip r:embed="rId5"/>
          <a:stretch>
            <a:fillRect/>
          </a:stretch>
        </p:blipFill>
        <p:spPr>
          <a:xfrm>
            <a:off x="7928940" y="2035044"/>
            <a:ext cx="3953967" cy="3953967"/>
          </a:xfrm>
          <a:prstGeom prst="rect">
            <a:avLst/>
          </a:prstGeom>
        </p:spPr>
      </p:pic>
      <p:sp>
        <p:nvSpPr>
          <p:cNvPr id="11" name="Rectangle 10"/>
          <p:cNvSpPr/>
          <p:nvPr/>
        </p:nvSpPr>
        <p:spPr>
          <a:xfrm>
            <a:off x="375482" y="1132500"/>
            <a:ext cx="7177977" cy="56323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7 </a:t>
            </a:r>
            <a:r>
              <a:rPr lang="en-US" sz="2400" b="1" dirty="0" err="1">
                <a:latin typeface="Times New Roman" panose="02020603050405020304" pitchFamily="18" charset="0"/>
                <a:cs typeface="Times New Roman" panose="02020603050405020304" pitchFamily="18" charset="0"/>
              </a:rPr>
              <a:t>phút</a:t>
            </a:r>
            <a:endParaRPr lang="en-US" sz="2400" b="1" dirty="0">
              <a:latin typeface="Times New Roman" panose="02020603050405020304" pitchFamily="18" charset="0"/>
              <a:cs typeface="Times New Roman" panose="02020603050405020304" pitchFamily="18" charset="0"/>
            </a:endParaRPr>
          </a:p>
          <a:p>
            <a:pPr marL="514350" indent="-514350" algn="just">
              <a:lnSpc>
                <a:spcPct val="150000"/>
              </a:lnSpc>
              <a:buAutoNum type="arabicPeriod"/>
            </a:pPr>
            <a:r>
              <a:rPr lang="en-US" sz="2400" b="1" dirty="0" err="1">
                <a:latin typeface="Times New Roman" panose="02020603050405020304" pitchFamily="18" charset="0"/>
                <a:cs typeface="Times New Roman" panose="02020603050405020304" pitchFamily="18" charset="0"/>
              </a:rPr>
              <a:t>Lựa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a:t>
            </a:r>
          </a:p>
          <a:p>
            <a:pPr marL="514350" indent="-514350" algn="just">
              <a:lnSpc>
                <a:spcPct val="150000"/>
              </a:lnSpc>
              <a:buAutoNum type="arabicPeriod"/>
            </a:pP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a:t>
            </a:r>
          </a:p>
          <a:p>
            <a:pPr>
              <a:lnSpc>
                <a:spcPct val="150000"/>
              </a:lnSpc>
            </a:pPr>
            <a:r>
              <a:rPr lang="en-US" sz="2400" i="1" dirty="0">
                <a:latin typeface="Times New Roman" panose="02020603050405020304" pitchFamily="18" charset="0"/>
                <a:cs typeface="Times New Roman" panose="02020603050405020304" pitchFamily="18" charset="0"/>
              </a:rPr>
              <a:t>+ TN 1: </a:t>
            </a:r>
            <a:r>
              <a:rPr lang="en-US" sz="2400" i="1" dirty="0" err="1">
                <a:latin typeface="Times New Roman" panose="02020603050405020304" pitchFamily="18" charset="0"/>
                <a:cs typeface="Times New Roman" panose="02020603050405020304" pitchFamily="18" charset="0"/>
              </a:rPr>
              <a:t>Hòa</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muối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2: </a:t>
            </a:r>
            <a:r>
              <a:rPr lang="en-US" sz="2400" i="1" dirty="0" err="1">
                <a:latin typeface="Times New Roman" panose="02020603050405020304" pitchFamily="18" charset="0"/>
                <a:cs typeface="Times New Roman" panose="02020603050405020304" pitchFamily="18" charset="0"/>
              </a:rPr>
              <a:t>Hòa</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dầu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3: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4: </a:t>
            </a:r>
            <a:r>
              <a:rPr lang="en-US" sz="2400" i="1" dirty="0" err="1">
                <a:latin typeface="Times New Roman" panose="02020603050405020304" pitchFamily="18" charset="0"/>
                <a:cs typeface="Times New Roman" panose="02020603050405020304" pitchFamily="18" charset="0"/>
              </a:rPr>
              <a:t>Nhiệt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5: </a:t>
            </a:r>
            <a:r>
              <a:rPr lang="en-US" sz="2400" i="1" dirty="0" err="1">
                <a:latin typeface="Times New Roman" panose="02020603050405020304" pitchFamily="18" charset="0"/>
                <a:cs typeface="Times New Roman" panose="02020603050405020304" pitchFamily="18" charset="0"/>
              </a:rPr>
              <a:t>Khối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riêng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p>
          <a:p>
            <a:pPr>
              <a:lnSpc>
                <a:spcPct val="150000"/>
              </a:lnSpc>
            </a:pPr>
            <a:r>
              <a:rPr lang="en-US" sz="2400" b="1" dirty="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rút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77392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636"/>
            <a:ext cx="12191999" cy="6866086"/>
          </a:xfrm>
          <a:prstGeom prst="rect">
            <a:avLst/>
          </a:prstGeom>
        </p:spPr>
      </p:pic>
      <p:pic>
        <p:nvPicPr>
          <p:cNvPr id="6" name="Picture 5"/>
          <p:cNvPicPr>
            <a:picLocks noChangeAspect="1"/>
          </p:cNvPicPr>
          <p:nvPr/>
        </p:nvPicPr>
        <p:blipFill>
          <a:blip r:embed="rId3"/>
          <a:stretch>
            <a:fillRect/>
          </a:stretch>
        </p:blipFill>
        <p:spPr>
          <a:xfrm flipH="1">
            <a:off x="-1" y="4917358"/>
            <a:ext cx="2981897" cy="1940642"/>
          </a:xfrm>
          <a:prstGeom prst="rect">
            <a:avLst/>
          </a:prstGeom>
        </p:spPr>
      </p:pic>
      <p:pic>
        <p:nvPicPr>
          <p:cNvPr id="7" name="Picture 6"/>
          <p:cNvPicPr>
            <a:picLocks noChangeAspect="1"/>
          </p:cNvPicPr>
          <p:nvPr/>
        </p:nvPicPr>
        <p:blipFill>
          <a:blip r:embed="rId4"/>
          <a:stretch>
            <a:fillRect/>
          </a:stretch>
        </p:blipFill>
        <p:spPr>
          <a:xfrm>
            <a:off x="9242474" y="4723260"/>
            <a:ext cx="2949526" cy="2134740"/>
          </a:xfrm>
          <a:prstGeom prst="rect">
            <a:avLst/>
          </a:prstGeom>
        </p:spPr>
      </p:pic>
      <p:sp>
        <p:nvSpPr>
          <p:cNvPr id="8" name="Rectangle 7"/>
          <p:cNvSpPr/>
          <p:nvPr/>
        </p:nvSpPr>
        <p:spPr>
          <a:xfrm>
            <a:off x="126351" y="308958"/>
            <a:ext cx="12065649" cy="523220"/>
          </a:xfrm>
          <a:prstGeom prst="rect">
            <a:avLst/>
          </a:prstGeom>
          <a:solidFill>
            <a:schemeClr val="bg1">
              <a:lumMod val="95000"/>
            </a:schemeClr>
          </a:solidFill>
        </p:spPr>
        <p:txBody>
          <a:bodyPr wrap="square">
            <a:spAutoFit/>
          </a:bodyPr>
          <a:lstStyle/>
          <a:p>
            <a:pPr algn="ctr"/>
            <a:r>
              <a:rPr lang="en-US" sz="2800" b="1" i="1" dirty="0">
                <a:solidFill>
                  <a:srgbClr val="C00000"/>
                </a:solidFill>
                <a:latin typeface="Times New Roman" panose="02020603050405020304" pitchFamily="18" charset="0"/>
                <a:ea typeface="Times New Roman" panose="02020603050405020304" pitchFamily="18" charset="0"/>
              </a:rPr>
              <a:t>HOẠT ĐỘNG NHÓM</a:t>
            </a:r>
            <a:endParaRPr lang="en-US" sz="2800" b="1" dirty="0">
              <a:solidFill>
                <a:srgbClr val="C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415834965"/>
              </p:ext>
            </p:extLst>
          </p:nvPr>
        </p:nvGraphicFramePr>
        <p:xfrm>
          <a:off x="316540" y="1132500"/>
          <a:ext cx="11664788" cy="4937760"/>
        </p:xfrm>
        <a:graphic>
          <a:graphicData uri="http://schemas.openxmlformats.org/drawingml/2006/table">
            <a:tbl>
              <a:tblPr firstRow="1" bandRow="1">
                <a:tableStyleId>{5DA37D80-6434-44D0-A028-1B22A696006F}</a:tableStyleId>
              </a:tblPr>
              <a:tblGrid>
                <a:gridCol w="1765369">
                  <a:extLst>
                    <a:ext uri="{9D8B030D-6E8A-4147-A177-3AD203B41FA5}">
                      <a16:colId xmlns:a16="http://schemas.microsoft.com/office/drawing/2014/main" val="2890111176"/>
                    </a:ext>
                  </a:extLst>
                </a:gridCol>
                <a:gridCol w="2122895">
                  <a:extLst>
                    <a:ext uri="{9D8B030D-6E8A-4147-A177-3AD203B41FA5}">
                      <a16:colId xmlns:a16="http://schemas.microsoft.com/office/drawing/2014/main" val="1351156248"/>
                    </a:ext>
                  </a:extLst>
                </a:gridCol>
                <a:gridCol w="1944131">
                  <a:extLst>
                    <a:ext uri="{9D8B030D-6E8A-4147-A177-3AD203B41FA5}">
                      <a16:colId xmlns:a16="http://schemas.microsoft.com/office/drawing/2014/main" val="175542719"/>
                    </a:ext>
                  </a:extLst>
                </a:gridCol>
                <a:gridCol w="1944131">
                  <a:extLst>
                    <a:ext uri="{9D8B030D-6E8A-4147-A177-3AD203B41FA5}">
                      <a16:colId xmlns:a16="http://schemas.microsoft.com/office/drawing/2014/main" val="229491"/>
                    </a:ext>
                  </a:extLst>
                </a:gridCol>
                <a:gridCol w="1830863">
                  <a:extLst>
                    <a:ext uri="{9D8B030D-6E8A-4147-A177-3AD203B41FA5}">
                      <a16:colId xmlns:a16="http://schemas.microsoft.com/office/drawing/2014/main" val="1530238511"/>
                    </a:ext>
                  </a:extLst>
                </a:gridCol>
                <a:gridCol w="2057399">
                  <a:extLst>
                    <a:ext uri="{9D8B030D-6E8A-4147-A177-3AD203B41FA5}">
                      <a16:colId xmlns:a16="http://schemas.microsoft.com/office/drawing/2014/main" val="2451424137"/>
                    </a:ext>
                  </a:extLst>
                </a:gridCol>
              </a:tblGrid>
              <a:tr h="370840">
                <a:tc>
                  <a:txBody>
                    <a:bodyPr/>
                    <a:lstStyle/>
                    <a:p>
                      <a:pPr algn="ctr"/>
                      <a:r>
                        <a:rPr lang="en-US" sz="2400" b="1" i="0" dirty="0" err="1">
                          <a:latin typeface="Times New Roman" panose="02020603050405020304" pitchFamily="18" charset="0"/>
                          <a:cs typeface="Times New Roman" panose="02020603050405020304" pitchFamily="18" charset="0"/>
                        </a:rPr>
                        <a:t>Thí</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nghiệm</a:t>
                      </a:r>
                      <a:endParaRPr lang="en-US" sz="2400" b="1" i="0" baseline="0" dirty="0">
                        <a:latin typeface="Times New Roman" panose="02020603050405020304" pitchFamily="18" charset="0"/>
                        <a:cs typeface="Times New Roman" panose="02020603050405020304" pitchFamily="18" charset="0"/>
                      </a:endParaRPr>
                    </a:p>
                    <a:p>
                      <a:pPr algn="ctr"/>
                      <a:endParaRPr lang="en-US" sz="2400" b="1" i="0" baseline="0" dirty="0">
                        <a:latin typeface="Times New Roman" panose="02020603050405020304" pitchFamily="18" charset="0"/>
                        <a:cs typeface="Times New Roman" panose="02020603050405020304" pitchFamily="18" charset="0"/>
                      </a:endParaRPr>
                    </a:p>
                    <a:p>
                      <a:pPr algn="ctr"/>
                      <a:endParaRPr lang="en-US" sz="2400" b="1" i="0" baseline="0" dirty="0">
                        <a:latin typeface="Times New Roman" panose="02020603050405020304" pitchFamily="18" charset="0"/>
                        <a:cs typeface="Times New Roman" panose="02020603050405020304" pitchFamily="18" charset="0"/>
                      </a:endParaRPr>
                    </a:p>
                    <a:p>
                      <a:pPr algn="ct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a:latin typeface="Times New Roman" panose="02020603050405020304" pitchFamily="18" charset="0"/>
                          <a:cs typeface="Times New Roman" panose="02020603050405020304" pitchFamily="18" charset="0"/>
                        </a:rPr>
                        <a:t>Hòa</a:t>
                      </a:r>
                      <a:r>
                        <a:rPr lang="en-US" sz="2400" b="1" i="0" baseline="0" dirty="0">
                          <a:latin typeface="Times New Roman" panose="02020603050405020304" pitchFamily="18" charset="0"/>
                          <a:cs typeface="Times New Roman" panose="02020603050405020304" pitchFamily="18" charset="0"/>
                        </a:rPr>
                        <a:t> tan </a:t>
                      </a:r>
                      <a:r>
                        <a:rPr lang="en-US" sz="2400" b="1" i="0" baseline="0" dirty="0" err="1">
                          <a:latin typeface="Times New Roman" panose="02020603050405020304" pitchFamily="18" charset="0"/>
                          <a:cs typeface="Times New Roman" panose="02020603050405020304" pitchFamily="18" charset="0"/>
                        </a:rPr>
                        <a:t>muối</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ăn</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và</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đường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trong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a:latin typeface="Times New Roman" panose="02020603050405020304" pitchFamily="18" charset="0"/>
                          <a:cs typeface="Times New Roman" panose="02020603050405020304" pitchFamily="18" charset="0"/>
                        </a:rPr>
                        <a:t>Hòa</a:t>
                      </a:r>
                      <a:r>
                        <a:rPr lang="en-US" sz="2400" b="1" i="0" baseline="0" dirty="0">
                          <a:latin typeface="Times New Roman" panose="02020603050405020304" pitchFamily="18" charset="0"/>
                          <a:cs typeface="Times New Roman" panose="02020603050405020304" pitchFamily="18" charset="0"/>
                        </a:rPr>
                        <a:t> tan </a:t>
                      </a:r>
                      <a:r>
                        <a:rPr lang="en-US" sz="2400" b="1" i="0" baseline="0" dirty="0" err="1">
                          <a:latin typeface="Times New Roman" panose="02020603050405020304" pitchFamily="18" charset="0"/>
                          <a:cs typeface="Times New Roman" panose="02020603050405020304" pitchFamily="18" charset="0"/>
                        </a:rPr>
                        <a:t>dầu</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ăn</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trong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baseline="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Nước</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tác</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dụng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với</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vôi</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sống</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a:latin typeface="Times New Roman" panose="02020603050405020304" pitchFamily="18" charset="0"/>
                          <a:cs typeface="Times New Roman" panose="02020603050405020304" pitchFamily="18" charset="0"/>
                        </a:rPr>
                        <a:t>Nhiệt</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độ</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đông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đặc</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của</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a:latin typeface="Times New Roman" panose="02020603050405020304" pitchFamily="18" charset="0"/>
                          <a:cs typeface="Times New Roman" panose="02020603050405020304" pitchFamily="18" charset="0"/>
                        </a:rPr>
                        <a:t>Khối</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lượng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riêng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của</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57147733"/>
                  </a:ext>
                </a:extLst>
              </a:tr>
              <a:tr h="370840">
                <a:tc>
                  <a:txBody>
                    <a:bodyPr/>
                    <a:lstStyle/>
                    <a:p>
                      <a:pPr algn="ctr"/>
                      <a:r>
                        <a:rPr lang="en-US" sz="2400" b="1" i="0" dirty="0" err="1">
                          <a:latin typeface="Times New Roman" panose="02020603050405020304" pitchFamily="18" charset="0"/>
                          <a:cs typeface="Times New Roman" panose="02020603050405020304" pitchFamily="18" charset="0"/>
                        </a:rPr>
                        <a:t>Hiện</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tượng</a:t>
                      </a:r>
                      <a:endParaRPr lang="en-US" sz="2400" b="1" i="0" baseline="0" dirty="0">
                        <a:latin typeface="Times New Roman" panose="02020603050405020304" pitchFamily="18" charset="0"/>
                        <a:cs typeface="Times New Roman" panose="02020603050405020304" pitchFamily="18" charset="0"/>
                      </a:endParaRPr>
                    </a:p>
                    <a:p>
                      <a:pPr algn="ctr"/>
                      <a:endParaRPr lang="en-US" sz="2000" b="1" i="0" baseline="0" dirty="0">
                        <a:latin typeface="Times New Roman" panose="02020603050405020304" pitchFamily="18" charset="0"/>
                        <a:cs typeface="Times New Roman" panose="02020603050405020304" pitchFamily="18" charset="0"/>
                      </a:endParaRPr>
                    </a:p>
                    <a:p>
                      <a:pPr algn="ctr"/>
                      <a:endParaRPr lang="en-US" sz="2000" b="1" i="0" baseline="0" dirty="0">
                        <a:latin typeface="Times New Roman" panose="02020603050405020304" pitchFamily="18" charset="0"/>
                        <a:cs typeface="Times New Roman" panose="02020603050405020304" pitchFamily="18" charset="0"/>
                      </a:endParaRPr>
                    </a:p>
                    <a:p>
                      <a:pPr algn="ctr"/>
                      <a:endParaRPr lang="en-US" sz="2000" b="1" i="0" baseline="0" dirty="0">
                        <a:latin typeface="Times New Roman" panose="02020603050405020304" pitchFamily="18" charset="0"/>
                        <a:cs typeface="Times New Roman" panose="02020603050405020304" pitchFamily="18" charset="0"/>
                      </a:endParaRPr>
                    </a:p>
                    <a:p>
                      <a:pPr algn="ctr"/>
                      <a:endParaRPr lang="en-US" sz="2000" b="1" i="0" baseline="0" dirty="0">
                        <a:latin typeface="Times New Roman" panose="02020603050405020304" pitchFamily="18" charset="0"/>
                        <a:cs typeface="Times New Roman" panose="02020603050405020304" pitchFamily="18" charset="0"/>
                      </a:endParaRPr>
                    </a:p>
                    <a:p>
                      <a:pPr algn="ctr"/>
                      <a:endParaRPr lang="en-US" sz="2000" b="1" i="0" baseline="0" dirty="0">
                        <a:latin typeface="Times New Roman" panose="02020603050405020304" pitchFamily="18" charset="0"/>
                        <a:cs typeface="Times New Roman" panose="02020603050405020304" pitchFamily="18" charset="0"/>
                      </a:endParaRPr>
                    </a:p>
                    <a:p>
                      <a:pPr algn="ctr"/>
                      <a:endParaRPr lang="en-US" sz="20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Đường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và</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muối</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ăn</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được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hòa</a:t>
                      </a:r>
                      <a:r>
                        <a:rPr lang="en-US" sz="2400" b="0" i="0" baseline="0" dirty="0">
                          <a:latin typeface="Times New Roman" panose="02020603050405020304" pitchFamily="18" charset="0"/>
                          <a:cs typeface="Times New Roman" panose="02020603050405020304" pitchFamily="18" charset="0"/>
                        </a:rPr>
                        <a:t> tan </a:t>
                      </a:r>
                      <a:r>
                        <a:rPr lang="en-US" sz="2400" b="0" i="0" baseline="0" dirty="0" err="1">
                          <a:latin typeface="Times New Roman" panose="02020603050405020304" pitchFamily="18" charset="0"/>
                          <a:cs typeface="Times New Roman" panose="02020603050405020304" pitchFamily="18" charset="0"/>
                        </a:rPr>
                        <a:t>trong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Dầu</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ăn</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không</a:t>
                      </a:r>
                      <a:r>
                        <a:rPr lang="en-US" sz="2400" b="0" i="0" baseline="0" dirty="0">
                          <a:latin typeface="Times New Roman" panose="02020603050405020304" pitchFamily="18" charset="0"/>
                          <a:cs typeface="Times New Roman" panose="02020603050405020304" pitchFamily="18" charset="0"/>
                        </a:rPr>
                        <a:t> tan </a:t>
                      </a:r>
                      <a:r>
                        <a:rPr lang="en-US" sz="2400" b="0" i="0" baseline="0" dirty="0" err="1">
                          <a:latin typeface="Times New Roman" panose="02020603050405020304" pitchFamily="18" charset="0"/>
                          <a:cs typeface="Times New Roman" panose="02020603050405020304" pitchFamily="18" charset="0"/>
                        </a:rPr>
                        <a:t>trong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và</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nổi</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lên</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trên</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Vôi</a:t>
                      </a:r>
                      <a:r>
                        <a:rPr lang="en-US" sz="2400" b="0" i="0" baseline="0" dirty="0">
                          <a:latin typeface="Times New Roman" panose="02020603050405020304" pitchFamily="18" charset="0"/>
                          <a:cs typeface="Times New Roman" panose="02020603050405020304" pitchFamily="18" charset="0"/>
                        </a:rPr>
                        <a:t> tan </a:t>
                      </a:r>
                      <a:r>
                        <a:rPr lang="en-US" sz="2400" b="0" i="0" baseline="0" dirty="0" err="1">
                          <a:latin typeface="Times New Roman" panose="02020603050405020304" pitchFamily="18" charset="0"/>
                          <a:cs typeface="Times New Roman" panose="02020603050405020304" pitchFamily="18" charset="0"/>
                        </a:rPr>
                        <a:t>trong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tạo</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thành</a:t>
                      </a:r>
                      <a:r>
                        <a:rPr lang="en-US" sz="2400" b="0" i="0" baseline="0" dirty="0">
                          <a:latin typeface="Times New Roman" panose="02020603050405020304" pitchFamily="18" charset="0"/>
                          <a:cs typeface="Times New Roman" panose="02020603050405020304" pitchFamily="18" charset="0"/>
                        </a:rPr>
                        <a:t> dung </a:t>
                      </a:r>
                      <a:r>
                        <a:rPr lang="en-US" sz="2400" b="0" i="0" baseline="0" dirty="0" err="1">
                          <a:latin typeface="Times New Roman" panose="02020603050405020304" pitchFamily="18" charset="0"/>
                          <a:cs typeface="Times New Roman" panose="02020603050405020304" pitchFamily="18" charset="0"/>
                        </a:rPr>
                        <a:t>dịch</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khác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và</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làm</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cốc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đựng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nóng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lên</a:t>
                      </a:r>
                      <a:endParaRPr lang="en-US" sz="2400" b="0" i="0" baseline="0" dirty="0">
                        <a:latin typeface="Times New Roman" panose="02020603050405020304" pitchFamily="18" charset="0"/>
                        <a:cs typeface="Times New Roman" panose="02020603050405020304" pitchFamily="18" charset="0"/>
                      </a:endParaRPr>
                    </a:p>
                    <a:p>
                      <a:pPr algn="just"/>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Khi</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nhiệt</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độ</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giảm</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xuống</a:t>
                      </a:r>
                      <a:r>
                        <a:rPr lang="en-US" sz="2400" b="0" i="0" baseline="0" dirty="0">
                          <a:latin typeface="Times New Roman" panose="02020603050405020304" pitchFamily="18" charset="0"/>
                          <a:cs typeface="Times New Roman" panose="02020603050405020304" pitchFamily="18" charset="0"/>
                        </a:rPr>
                        <a:t> 0 </a:t>
                      </a:r>
                      <a:r>
                        <a:rPr lang="en-US" sz="2400" b="0" i="0" baseline="0" dirty="0" err="1">
                          <a:latin typeface="Times New Roman" panose="02020603050405020304" pitchFamily="18" charset="0"/>
                          <a:cs typeface="Times New Roman" panose="02020603050405020304" pitchFamily="18" charset="0"/>
                        </a:rPr>
                        <a:t>độ</a:t>
                      </a:r>
                      <a:r>
                        <a:rPr lang="en-US" sz="2400" b="0" i="0" baseline="0" dirty="0">
                          <a:latin typeface="Times New Roman" panose="02020603050405020304" pitchFamily="18" charset="0"/>
                          <a:cs typeface="Times New Roman" panose="02020603050405020304" pitchFamily="18" charset="0"/>
                        </a:rPr>
                        <a:t> C </a:t>
                      </a:r>
                      <a:r>
                        <a:rPr lang="en-US" sz="2400" b="0" i="0" baseline="0" dirty="0" err="1">
                          <a:latin typeface="Times New Roman" panose="02020603050405020304" pitchFamily="18" charset="0"/>
                          <a:cs typeface="Times New Roman" panose="02020603050405020304" pitchFamily="18" charset="0"/>
                        </a:rPr>
                        <a:t>thì</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bị</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đông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đặc</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a:latin typeface="Times New Roman" panose="02020603050405020304" pitchFamily="18" charset="0"/>
                          <a:cs typeface="Times New Roman" panose="02020603050405020304" pitchFamily="18" charset="0"/>
                        </a:rPr>
                        <a:t>-</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đá</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nổi</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lên</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trên</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bề</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mặt</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thường</a:t>
                      </a:r>
                      <a:r>
                        <a:rPr lang="en-US" sz="2400" b="0" i="0" baseline="0" dirty="0">
                          <a:latin typeface="Times New Roman" panose="02020603050405020304" pitchFamily="18" charset="0"/>
                          <a:cs typeface="Times New Roman" panose="02020603050405020304" pitchFamily="18" charset="0"/>
                        </a:rPr>
                        <a:t> </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khối</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lượng</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đá</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khối</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lượng</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thường</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966819142"/>
                  </a:ext>
                </a:extLst>
              </a:tr>
            </a:tbl>
          </a:graphicData>
        </a:graphic>
      </p:graphicFrame>
    </p:spTree>
    <p:extLst>
      <p:ext uri="{BB962C8B-B14F-4D97-AF65-F5344CB8AC3E}">
        <p14:creationId xmlns:p14="http://schemas.microsoft.com/office/powerpoint/2010/main" val="75636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91999" cy="7033618"/>
          </a:xfrm>
          <a:prstGeom prst="rect">
            <a:avLst/>
          </a:prstGeom>
        </p:spPr>
      </p:pic>
      <p:pic>
        <p:nvPicPr>
          <p:cNvPr id="8" name="Picture 7"/>
          <p:cNvPicPr>
            <a:picLocks noChangeAspect="1"/>
          </p:cNvPicPr>
          <p:nvPr/>
        </p:nvPicPr>
        <p:blipFill>
          <a:blip r:embed="rId3"/>
          <a:stretch>
            <a:fillRect/>
          </a:stretch>
        </p:blipFill>
        <p:spPr>
          <a:xfrm>
            <a:off x="2401693" y="3912551"/>
            <a:ext cx="9486351" cy="3088005"/>
          </a:xfrm>
          <a:prstGeom prst="rect">
            <a:avLst/>
          </a:prstGeom>
        </p:spPr>
      </p:pic>
      <p:sp>
        <p:nvSpPr>
          <p:cNvPr id="9" name="Rectangle 8"/>
          <p:cNvSpPr/>
          <p:nvPr/>
        </p:nvSpPr>
        <p:spPr>
          <a:xfrm>
            <a:off x="613094" y="342343"/>
            <a:ext cx="11274949" cy="357020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100°C,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188554" y="342343"/>
            <a:ext cx="424541" cy="407856"/>
          </a:xfrm>
          <a:prstGeom prst="rect">
            <a:avLst/>
          </a:prstGeom>
        </p:spPr>
      </p:pic>
    </p:spTree>
    <p:extLst>
      <p:ext uri="{BB962C8B-B14F-4D97-AF65-F5344CB8AC3E}">
        <p14:creationId xmlns:p14="http://schemas.microsoft.com/office/powerpoint/2010/main" val="278388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1999" cy="6866086"/>
          </a:xfrm>
          <a:prstGeom prst="rect">
            <a:avLst/>
          </a:prstGeom>
        </p:spPr>
      </p:pic>
      <p:sp>
        <p:nvSpPr>
          <p:cNvPr id="2" name="Rectangle 1"/>
          <p:cNvSpPr/>
          <p:nvPr/>
        </p:nvSpPr>
        <p:spPr>
          <a:xfrm>
            <a:off x="712954" y="523220"/>
            <a:ext cx="10879901" cy="523220"/>
          </a:xfrm>
          <a:prstGeom prst="rect">
            <a:avLst/>
          </a:prstGeom>
          <a:solidFill>
            <a:schemeClr val="bg1"/>
          </a:solidFill>
        </p:spPr>
        <p:txBody>
          <a:bodyPr wrap="none">
            <a:spAutoFit/>
          </a:bodyPr>
          <a:lstStyle/>
          <a:p>
            <a:r>
              <a:rPr lang="en-US" sz="2800" i="1" dirty="0" err="1">
                <a:solidFill>
                  <a:srgbClr val="000000"/>
                </a:solidFill>
                <a:latin typeface="Times New Roman" panose="02020603050405020304" pitchFamily="18" charset="0"/>
                <a:ea typeface="Times New Roman" panose="02020603050405020304" pitchFamily="18" charset="0"/>
              </a:rPr>
              <a:t>Quan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đoạn</a:t>
            </a:r>
            <a:r>
              <a:rPr lang="en-US" sz="2800" i="1" dirty="0">
                <a:solidFill>
                  <a:srgbClr val="000000"/>
                </a:solidFill>
                <a:latin typeface="Times New Roman" panose="02020603050405020304" pitchFamily="18" charset="0"/>
                <a:ea typeface="Times New Roman" panose="02020603050405020304" pitchFamily="18" charset="0"/>
              </a:rPr>
              <a:t> video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ghi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sống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vật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p>
        </p:txBody>
      </p:sp>
      <p:pic>
        <p:nvPicPr>
          <p:cNvPr id="4" name="Dạy trẻ về vai trò của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0236" y="1395947"/>
            <a:ext cx="11009925" cy="5492716"/>
          </a:xfrm>
          <a:prstGeom prst="rect">
            <a:avLst/>
          </a:prstGeom>
        </p:spPr>
      </p:pic>
      <p:sp>
        <p:nvSpPr>
          <p:cNvPr id="8" name="Snip Diagonal Corner Rectangle 7"/>
          <p:cNvSpPr/>
          <p:nvPr/>
        </p:nvSpPr>
        <p:spPr>
          <a:xfrm>
            <a:off x="50799" y="0"/>
            <a:ext cx="12090399" cy="113652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marL="571500" lvl="0" indent="-571500" algn="ctr">
              <a:lnSpc>
                <a:spcPct val="70000"/>
              </a:lnSpc>
              <a:spcBef>
                <a:spcPts val="600"/>
              </a:spcBef>
              <a:spcAft>
                <a:spcPts val="600"/>
              </a:spcAft>
              <a:buAutoNum type="romanUcPeriod"/>
            </a:pP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 ĐỐI VỚI CƠ THỂ SINH VẬT</a:t>
            </a:r>
          </a:p>
          <a:p>
            <a:pPr lvl="0">
              <a:lnSpc>
                <a:spcPct val="70000"/>
              </a:lnSpc>
              <a:spcBef>
                <a:spcPts val="600"/>
              </a:spcBef>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ounded Rectangular Callout 2"/>
          <p:cNvSpPr/>
          <p:nvPr/>
        </p:nvSpPr>
        <p:spPr>
          <a:xfrm>
            <a:off x="7827679" y="1305865"/>
            <a:ext cx="4168588" cy="262472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C00000"/>
                </a:solidFill>
                <a:latin typeface="Times New Roman" panose="02020603050405020304" pitchFamily="18" charset="0"/>
                <a:cs typeface="Times New Roman" panose="02020603050405020304" pitchFamily="18" charset="0"/>
              </a:rPr>
              <a:t>Hãy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quan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đoạn</a:t>
            </a:r>
            <a:r>
              <a:rPr lang="en-US" sz="2800" b="1" dirty="0">
                <a:solidFill>
                  <a:srgbClr val="C00000"/>
                </a:solidFill>
                <a:latin typeface="Times New Roman" panose="02020603050405020304" pitchFamily="18" charset="0"/>
                <a:cs typeface="Times New Roman" panose="02020603050405020304" pitchFamily="18" charset="0"/>
              </a:rPr>
              <a:t> video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kết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hợp</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với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ảnh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để</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tìm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hiểu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về</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trò</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nước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đối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với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sinh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vật</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86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2000"/>
                                        <p:tgtEl>
                                          <p:spTgt spid="3"/>
                                        </p:tgtEl>
                                      </p:cBhvr>
                                    </p:animEffect>
                                    <p:set>
                                      <p:cBhvr>
                                        <p:cTn id="19"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712"/>
            <a:ext cx="12191999" cy="6866086"/>
          </a:xfrm>
          <a:prstGeom prst="rect">
            <a:avLst/>
          </a:prstGeom>
        </p:spPr>
      </p:pic>
      <p:pic>
        <p:nvPicPr>
          <p:cNvPr id="3" name="Picture 2"/>
          <p:cNvPicPr>
            <a:picLocks noChangeAspect="1"/>
          </p:cNvPicPr>
          <p:nvPr/>
        </p:nvPicPr>
        <p:blipFill>
          <a:blip r:embed="rId3"/>
          <a:stretch>
            <a:fillRect/>
          </a:stretch>
        </p:blipFill>
        <p:spPr>
          <a:xfrm>
            <a:off x="6600775" y="4373841"/>
            <a:ext cx="4924095" cy="2417112"/>
          </a:xfrm>
          <a:prstGeom prst="rect">
            <a:avLst/>
          </a:prstGeom>
        </p:spPr>
      </p:pic>
      <p:pic>
        <p:nvPicPr>
          <p:cNvPr id="4" name="Picture 3"/>
          <p:cNvPicPr>
            <a:picLocks noChangeAspect="1"/>
          </p:cNvPicPr>
          <p:nvPr/>
        </p:nvPicPr>
        <p:blipFill>
          <a:blip r:embed="rId4"/>
          <a:stretch>
            <a:fillRect/>
          </a:stretch>
        </p:blipFill>
        <p:spPr>
          <a:xfrm>
            <a:off x="138539" y="3280193"/>
            <a:ext cx="5147345" cy="3361401"/>
          </a:xfrm>
          <a:prstGeom prst="rect">
            <a:avLst/>
          </a:prstGeom>
        </p:spPr>
      </p:pic>
      <p:pic>
        <p:nvPicPr>
          <p:cNvPr id="6" name="Picture 5"/>
          <p:cNvPicPr>
            <a:picLocks noChangeAspect="1"/>
          </p:cNvPicPr>
          <p:nvPr/>
        </p:nvPicPr>
        <p:blipFill>
          <a:blip r:embed="rId5"/>
          <a:stretch>
            <a:fillRect/>
          </a:stretch>
        </p:blipFill>
        <p:spPr>
          <a:xfrm>
            <a:off x="138537" y="64270"/>
            <a:ext cx="5147345" cy="2793448"/>
          </a:xfrm>
          <a:prstGeom prst="rect">
            <a:avLst/>
          </a:prstGeom>
        </p:spPr>
      </p:pic>
      <p:sp>
        <p:nvSpPr>
          <p:cNvPr id="7" name="TextBox 6"/>
          <p:cNvSpPr txBox="1"/>
          <p:nvPr/>
        </p:nvSpPr>
        <p:spPr>
          <a:xfrm>
            <a:off x="6898872" y="6353730"/>
            <a:ext cx="411427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chiếm</a:t>
            </a:r>
            <a:r>
              <a:rPr lang="en-US" sz="2000" b="1" dirty="0">
                <a:solidFill>
                  <a:srgbClr val="FF0000"/>
                </a:solidFill>
                <a:latin typeface="Times New Roman" panose="02020603050405020304" pitchFamily="18" charset="0"/>
                <a:cs typeface="Times New Roman" panose="02020603050405020304" pitchFamily="18" charset="0"/>
              </a:rPr>
              <a:t> 90% </a:t>
            </a:r>
            <a:r>
              <a:rPr lang="en-US" sz="2000" b="1" dirty="0" err="1">
                <a:solidFill>
                  <a:srgbClr val="FF0000"/>
                </a:solidFill>
                <a:latin typeface="Times New Roman" panose="02020603050405020304" pitchFamily="18" charset="0"/>
                <a:cs typeface="Times New Roman" panose="02020603050405020304" pitchFamily="18" charset="0"/>
              </a:rPr>
              <a:t>thể</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tích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cơ</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thể</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sứa</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38539" y="2717785"/>
            <a:ext cx="5147345" cy="707886"/>
          </a:xfrm>
          <a:prstGeom prst="rect">
            <a:avLst/>
          </a:prstGeom>
          <a:solidFill>
            <a:schemeClr val="bg1"/>
          </a:solidFill>
        </p:spPr>
        <p:txBody>
          <a:bodyPr wrap="square" rtlCol="0">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tham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nhiều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quá</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sống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thực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vật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8536" y="6292175"/>
            <a:ext cx="5147345"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lúa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chết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khô</a:t>
            </a:r>
            <a:r>
              <a:rPr lang="en-US" sz="2000" b="1" dirty="0">
                <a:solidFill>
                  <a:srgbClr val="FF0000"/>
                </a:solidFill>
                <a:latin typeface="Times New Roman" panose="02020603050405020304" pitchFamily="18" charset="0"/>
                <a:cs typeface="Times New Roman" panose="02020603050405020304" pitchFamily="18" charset="0"/>
              </a:rPr>
              <a:t> do </a:t>
            </a:r>
            <a:r>
              <a:rPr lang="en-US" sz="2000" b="1" dirty="0" err="1">
                <a:solidFill>
                  <a:srgbClr val="FF0000"/>
                </a:solidFill>
                <a:latin typeface="Times New Roman" panose="02020603050405020304" pitchFamily="18" charset="0"/>
                <a:cs typeface="Times New Roman" panose="02020603050405020304" pitchFamily="18" charset="0"/>
              </a:rPr>
              <a:t>thiếu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8861" y="35699"/>
            <a:ext cx="5733110" cy="4302443"/>
          </a:xfrm>
          <a:prstGeom prst="rect">
            <a:avLst/>
          </a:prstGeom>
        </p:spPr>
      </p:pic>
    </p:spTree>
    <p:extLst>
      <p:ext uri="{BB962C8B-B14F-4D97-AF65-F5344CB8AC3E}">
        <p14:creationId xmlns:p14="http://schemas.microsoft.com/office/powerpoint/2010/main" val="34723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007" cy="6858000"/>
          </a:xfrm>
          <a:prstGeom prst="rect">
            <a:avLst/>
          </a:prstGeom>
        </p:spPr>
      </p:pic>
      <p:sp>
        <p:nvSpPr>
          <p:cNvPr id="6" name="Rectangle 5"/>
          <p:cNvSpPr/>
          <p:nvPr/>
        </p:nvSpPr>
        <p:spPr>
          <a:xfrm>
            <a:off x="262889" y="858256"/>
            <a:ext cx="11666219" cy="47397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41779" y="144619"/>
            <a:ext cx="742831" cy="713637"/>
          </a:xfrm>
          <a:prstGeom prst="rect">
            <a:avLst/>
          </a:prstGeom>
        </p:spPr>
      </p:pic>
    </p:spTree>
    <p:extLst>
      <p:ext uri="{BB962C8B-B14F-4D97-AF65-F5344CB8AC3E}">
        <p14:creationId xmlns:p14="http://schemas.microsoft.com/office/powerpoint/2010/main" val="35588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7" name="TextBox 6"/>
          <p:cNvSpPr txBox="1"/>
          <p:nvPr/>
        </p:nvSpPr>
        <p:spPr>
          <a:xfrm>
            <a:off x="42075" y="353846"/>
            <a:ext cx="12149925" cy="523220"/>
          </a:xfrm>
          <a:prstGeom prst="rect">
            <a:avLst/>
          </a:prstGeom>
          <a:solidFill>
            <a:schemeClr val="bg1">
              <a:lumMod val="95000"/>
            </a:schemeClr>
          </a:solid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Khi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cơ</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thể</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bị</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mất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nước</a:t>
            </a:r>
            <a:r>
              <a:rPr lang="en-US" sz="2800" b="1" dirty="0">
                <a:solidFill>
                  <a:srgbClr val="C00000"/>
                </a:solidFill>
                <a:latin typeface="Times New Roman" panose="02020603050405020304" pitchFamily="18" charset="0"/>
                <a:cs typeface="Times New Roman" panose="02020603050405020304" pitchFamily="18" charset="0"/>
              </a:rPr>
              <a:t> do </a:t>
            </a:r>
            <a:r>
              <a:rPr lang="en-US" sz="2800" b="1" dirty="0" err="1">
                <a:solidFill>
                  <a:srgbClr val="C00000"/>
                </a:solidFill>
                <a:latin typeface="Times New Roman" panose="02020603050405020304" pitchFamily="18" charset="0"/>
                <a:cs typeface="Times New Roman" panose="02020603050405020304" pitchFamily="18" charset="0"/>
              </a:rPr>
              <a:t>sốt</a:t>
            </a:r>
            <a:r>
              <a:rPr lang="en-US" sz="2800" b="1" dirty="0">
                <a:solidFill>
                  <a:srgbClr val="C00000"/>
                </a:solidFill>
                <a:latin typeface="Times New Roman" panose="02020603050405020304" pitchFamily="18" charset="0"/>
                <a:cs typeface="Times New Roman" panose="02020603050405020304" pitchFamily="18" charset="0"/>
              </a:rPr>
              <a:t> hay </a:t>
            </a:r>
            <a:r>
              <a:rPr lang="en-US" sz="2800" b="1" dirty="0" err="1">
                <a:solidFill>
                  <a:srgbClr val="C00000"/>
                </a:solidFill>
                <a:latin typeface="Times New Roman" panose="02020603050405020304" pitchFamily="18" charset="0"/>
                <a:cs typeface="Times New Roman" panose="02020603050405020304" pitchFamily="18" charset="0"/>
              </a:rPr>
              <a:t>tiêu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chảy</a:t>
            </a:r>
            <a:r>
              <a:rPr lang="en-US" sz="2800" b="1" dirty="0">
                <a:solidFill>
                  <a:srgbClr val="C00000"/>
                </a:solidFill>
                <a:latin typeface="Times New Roman" panose="02020603050405020304" pitchFamily="18" charset="0"/>
                <a:cs typeface="Times New Roman" panose="02020603050405020304" pitchFamily="18" charset="0"/>
              </a:rPr>
              <a:t> ta </a:t>
            </a:r>
            <a:r>
              <a:rPr lang="en-US" sz="2800" b="1" dirty="0" err="1">
                <a:solidFill>
                  <a:srgbClr val="C00000"/>
                </a:solidFill>
                <a:latin typeface="Times New Roman" panose="02020603050405020304" pitchFamily="18" charset="0"/>
                <a:cs typeface="Times New Roman" panose="02020603050405020304" pitchFamily="18" charset="0"/>
              </a:rPr>
              <a:t>cần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làm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gì</a:t>
            </a:r>
            <a:r>
              <a:rPr lang="en-US" sz="2800" b="1" dirty="0">
                <a:solidFill>
                  <a:srgbClr val="C00000"/>
                </a:solidFill>
                <a:latin typeface="Times New Roman" panose="02020603050405020304" pitchFamily="18" charset="0"/>
                <a:cs typeface="Times New Roman" panose="02020603050405020304" pitchFamily="18" charset="0"/>
              </a:rPr>
              <a:t>?</a:t>
            </a:r>
          </a:p>
        </p:txBody>
      </p:sp>
      <p:grpSp>
        <p:nvGrpSpPr>
          <p:cNvPr id="9" name="Group 8"/>
          <p:cNvGrpSpPr/>
          <p:nvPr/>
        </p:nvGrpSpPr>
        <p:grpSpPr>
          <a:xfrm>
            <a:off x="438255" y="1150004"/>
            <a:ext cx="4641788" cy="5590054"/>
            <a:chOff x="438255" y="1150004"/>
            <a:chExt cx="4641788" cy="5590054"/>
          </a:xfrm>
        </p:grpSpPr>
        <p:pic>
          <p:nvPicPr>
            <p:cNvPr id="4" name="Picture 3"/>
            <p:cNvPicPr>
              <a:picLocks noChangeAspect="1"/>
            </p:cNvPicPr>
            <p:nvPr/>
          </p:nvPicPr>
          <p:blipFill>
            <a:blip r:embed="rId3"/>
            <a:stretch>
              <a:fillRect/>
            </a:stretch>
          </p:blipFill>
          <p:spPr>
            <a:xfrm>
              <a:off x="438255" y="1150004"/>
              <a:ext cx="4395724" cy="5055462"/>
            </a:xfrm>
            <a:prstGeom prst="rect">
              <a:avLst/>
            </a:prstGeom>
          </p:spPr>
        </p:pic>
        <p:sp>
          <p:nvSpPr>
            <p:cNvPr id="8" name="TextBox 7"/>
            <p:cNvSpPr txBox="1"/>
            <p:nvPr/>
          </p:nvSpPr>
          <p:spPr>
            <a:xfrm>
              <a:off x="579097" y="6339948"/>
              <a:ext cx="4500946" cy="400110"/>
            </a:xfrm>
            <a:prstGeom prst="rect">
              <a:avLst/>
            </a:prstGeom>
            <a:solidFill>
              <a:schemeClr val="accent2">
                <a:lumMod val="40000"/>
                <a:lumOff val="60000"/>
              </a:schemeClr>
            </a:solid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Bổ</a:t>
              </a:r>
              <a:r>
                <a:rPr lang="en-US" sz="2000" b="1" dirty="0">
                  <a:latin typeface="Times New Roman" panose="02020603050405020304" pitchFamily="18" charset="0"/>
                  <a:cs typeface="Times New Roman" panose="02020603050405020304" pitchFamily="18" charset="0"/>
                </a:rPr>
                <a:t> sung </a:t>
              </a:r>
              <a:r>
                <a:rPr lang="en-US" sz="2000" b="1" dirty="0" err="1">
                  <a:latin typeface="Times New Roman" panose="02020603050405020304" pitchFamily="18" charset="0"/>
                  <a:cs typeface="Times New Roman" panose="02020603050405020304" pitchFamily="18" charset="0"/>
                </a:rPr>
                <a:t>nước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theo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tĩnh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mạch</a:t>
              </a:r>
              <a:endParaRPr lang="en-US" sz="2000" b="1"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5004005" y="1317344"/>
            <a:ext cx="6727801" cy="5183532"/>
            <a:chOff x="5344336" y="952134"/>
            <a:chExt cx="5207150" cy="3180417"/>
          </a:xfrm>
        </p:grpSpPr>
        <p:pic>
          <p:nvPicPr>
            <p:cNvPr id="6" name="Picture 5"/>
            <p:cNvPicPr>
              <a:picLocks noChangeAspect="1"/>
            </p:cNvPicPr>
            <p:nvPr/>
          </p:nvPicPr>
          <p:blipFill>
            <a:blip r:embed="rId4"/>
            <a:stretch>
              <a:fillRect/>
            </a:stretch>
          </p:blipFill>
          <p:spPr>
            <a:xfrm>
              <a:off x="5344336" y="952134"/>
              <a:ext cx="5207150" cy="2916004"/>
            </a:xfrm>
            <a:prstGeom prst="rect">
              <a:avLst/>
            </a:prstGeom>
          </p:spPr>
        </p:pic>
        <p:sp>
          <p:nvSpPr>
            <p:cNvPr id="10" name="TextBox 9"/>
            <p:cNvSpPr txBox="1"/>
            <p:nvPr/>
          </p:nvSpPr>
          <p:spPr>
            <a:xfrm>
              <a:off x="5508036" y="3732441"/>
              <a:ext cx="4500946" cy="400110"/>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món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lỏng</a:t>
              </a:r>
              <a:endParaRPr lang="en-US" sz="2000" b="1"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004005" y="1185916"/>
            <a:ext cx="6480442" cy="5576527"/>
            <a:chOff x="5109227" y="1203687"/>
            <a:chExt cx="6268936" cy="5232222"/>
          </a:xfrm>
        </p:grpSpPr>
        <p:pic>
          <p:nvPicPr>
            <p:cNvPr id="3" name="Picture 2"/>
            <p:cNvPicPr>
              <a:picLocks noChangeAspect="1"/>
            </p:cNvPicPr>
            <p:nvPr/>
          </p:nvPicPr>
          <p:blipFill>
            <a:blip r:embed="rId5"/>
            <a:stretch>
              <a:fillRect/>
            </a:stretch>
          </p:blipFill>
          <p:spPr>
            <a:xfrm>
              <a:off x="5109227" y="1203687"/>
              <a:ext cx="6268936" cy="4701702"/>
            </a:xfrm>
            <a:prstGeom prst="rect">
              <a:avLst/>
            </a:prstGeom>
          </p:spPr>
        </p:pic>
        <p:sp>
          <p:nvSpPr>
            <p:cNvPr id="12" name="TextBox 11"/>
            <p:cNvSpPr txBox="1"/>
            <p:nvPr/>
          </p:nvSpPr>
          <p:spPr>
            <a:xfrm>
              <a:off x="6438448" y="6035799"/>
              <a:ext cx="4500946" cy="400110"/>
            </a:xfrm>
            <a:prstGeom prst="rect">
              <a:avLst/>
            </a:prstGeom>
            <a:solidFill>
              <a:schemeClr val="accent2">
                <a:lumMod val="40000"/>
                <a:lumOff val="60000"/>
              </a:schemeClr>
            </a:solid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Uống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Oresol</a:t>
              </a:r>
              <a:endParaRPr lang="en-US" sz="2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4112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4491631" y="25296"/>
            <a:ext cx="3275239" cy="836384"/>
          </a:xfrm>
          <a:solidFill>
            <a:srgbClr val="C00000"/>
          </a:solidFill>
        </p:spPr>
        <p:txBody>
          <a:bodyPr>
            <a:normAutofit fontScale="90000"/>
          </a:bodyPr>
          <a:lstStyle/>
          <a:p>
            <a:pPr algn="ct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348883" y="1482765"/>
            <a:ext cx="11560734" cy="2511165"/>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a:solidFill>
                    <a:srgbClr val="000000"/>
                  </a:solidFill>
                  <a:latin typeface="Arial" panose="020B0604020202020204" pitchFamily="34" charset="0"/>
                </a:rPr>
                <a:t>Em hãy dõi đoạn video sau</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trong</a:t>
              </a:r>
              <a:r>
                <a:rPr lang="en-US" altLang="en-US" dirty="0">
                  <a:solidFill>
                    <a:srgbClr val="000000"/>
                  </a:solidFill>
                  <a:latin typeface="Arial" panose="020B0604020202020204" pitchFamily="34" charset="0"/>
                </a:rPr>
                <a:t> </a:t>
              </a:r>
              <a:r>
                <a:rPr lang="vi-VN" altLang="en-US" dirty="0">
                  <a:solidFill>
                    <a:srgbClr val="000000"/>
                  </a:solidFill>
                  <a:latin typeface="Arial" panose="020B0604020202020204" pitchFamily="34" charset="0"/>
                </a:rPr>
                <a:t>2 phút</a:t>
              </a:r>
              <a:r>
                <a:rPr lang="en-US" altLang="en-US" dirty="0">
                  <a:solidFill>
                    <a:srgbClr val="000000"/>
                  </a:solidFill>
                  <a:latin typeface="Arial" panose="020B0604020202020204" pitchFamily="34" charset="0"/>
                </a:rPr>
                <a:t>.</a:t>
              </a:r>
            </a:p>
            <a:p>
              <a:pPr algn="just">
                <a:spcBef>
                  <a:spcPct val="0"/>
                </a:spcBef>
                <a:buClrTx/>
                <a:buFontTx/>
                <a:buNone/>
              </a:pPr>
              <a:r>
                <a:rPr lang="en-US" altLang="en-US" dirty="0">
                  <a:solidFill>
                    <a:srgbClr val="000000"/>
                  </a:solidFill>
                  <a:latin typeface="Arial" panose="020B0604020202020204" pitchFamily="34" charset="0"/>
                </a:rPr>
                <a:t> E</a:t>
              </a:r>
              <a:r>
                <a:rPr lang="vi-VN" altLang="en-US" dirty="0">
                  <a:solidFill>
                    <a:srgbClr val="000000"/>
                  </a:solidFill>
                  <a:latin typeface="Arial" panose="020B0604020202020204" pitchFamily="34" charset="0"/>
                </a:rPr>
                <a:t>m hãy </a:t>
              </a:r>
              <a:r>
                <a:rPr lang="en-US" altLang="en-US" dirty="0" err="1">
                  <a:solidFill>
                    <a:srgbClr val="000000"/>
                  </a:solidFill>
                  <a:latin typeface="Arial" panose="020B0604020202020204" pitchFamily="34" charset="0"/>
                </a:rPr>
                <a:t>cho</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biết</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nội</a:t>
              </a:r>
              <a:r>
                <a:rPr lang="en-US" altLang="en-US" dirty="0">
                  <a:solidFill>
                    <a:srgbClr val="000000"/>
                  </a:solidFill>
                  <a:latin typeface="Arial" panose="020B0604020202020204" pitchFamily="34" charset="0"/>
                </a:rPr>
                <a:t> dung</a:t>
              </a:r>
              <a:r>
                <a:rPr lang="vi-VN" altLang="en-US" dirty="0">
                  <a:solidFill>
                    <a:srgbClr val="000000"/>
                  </a:solidFill>
                  <a:latin typeface="Arial" panose="020B0604020202020204" pitchFamily="34" charset="0"/>
                </a:rPr>
                <a:t> trong đoạn video đó </a:t>
              </a:r>
              <a:r>
                <a:rPr lang="en-US" altLang="en-US" dirty="0" err="1">
                  <a:solidFill>
                    <a:srgbClr val="000000"/>
                  </a:solidFill>
                  <a:latin typeface="Arial" panose="020B0604020202020204" pitchFamily="34" charset="0"/>
                </a:rPr>
                <a:t>là</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gì</a:t>
              </a:r>
              <a:r>
                <a:rPr lang="en-US" altLang="en-US" dirty="0">
                  <a:solidFill>
                    <a:srgbClr val="000000"/>
                  </a:solidFill>
                  <a:latin typeface="Arial" panose="020B0604020202020204" pitchFamily="34" charset="0"/>
                </a:rPr>
                <a:t>?</a:t>
              </a: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298" y="1886"/>
              <a:ext cx="41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1</a:t>
              </a:r>
            </a:p>
          </p:txBody>
        </p:sp>
      </p:grpSp>
      <p:pic>
        <p:nvPicPr>
          <p:cNvPr id="2" name="Picture 1"/>
          <p:cNvPicPr>
            <a:picLocks noChangeAspect="1"/>
          </p:cNvPicPr>
          <p:nvPr/>
        </p:nvPicPr>
        <p:blipFill>
          <a:blip r:embed="rId4"/>
          <a:stretch>
            <a:fillRect/>
          </a:stretch>
        </p:blipFill>
        <p:spPr>
          <a:xfrm>
            <a:off x="0" y="5139964"/>
            <a:ext cx="3255429" cy="1650858"/>
          </a:xfrm>
          <a:prstGeom prst="rect">
            <a:avLst/>
          </a:prstGeom>
        </p:spPr>
      </p:pic>
      <p:pic>
        <p:nvPicPr>
          <p:cNvPr id="3" name="Picture 2"/>
          <p:cNvPicPr>
            <a:picLocks noChangeAspect="1"/>
          </p:cNvPicPr>
          <p:nvPr/>
        </p:nvPicPr>
        <p:blipFill>
          <a:blip r:embed="rId4"/>
          <a:stretch>
            <a:fillRect/>
          </a:stretch>
        </p:blipFill>
        <p:spPr>
          <a:xfrm flipH="1">
            <a:off x="8872026" y="5072786"/>
            <a:ext cx="3319974" cy="1718036"/>
          </a:xfrm>
          <a:prstGeom prst="rect">
            <a:avLst/>
          </a:prstGeom>
        </p:spPr>
      </p:pic>
      <p:sp>
        <p:nvSpPr>
          <p:cNvPr id="12" name="Rectangle 11"/>
          <p:cNvSpPr/>
          <p:nvPr/>
        </p:nvSpPr>
        <p:spPr>
          <a:xfrm>
            <a:off x="3537978" y="4533634"/>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spTree>
    <p:custDataLst>
      <p:tags r:id="rId1"/>
    </p:custDataLst>
    <p:extLst>
      <p:ext uri="{BB962C8B-B14F-4D97-AF65-F5344CB8AC3E}">
        <p14:creationId xmlns:p14="http://schemas.microsoft.com/office/powerpoint/2010/main" val="1308331206"/>
      </p:ext>
    </p:extLst>
  </p:cSld>
  <p:clrMapOvr>
    <a:masterClrMapping/>
  </p:clrMapOvr>
  <mc:AlternateContent xmlns:mc="http://schemas.openxmlformats.org/markup-compatibility/2006" xmlns:p14="http://schemas.microsoft.com/office/powerpoint/2010/main">
    <mc:Choice Requires="p14">
      <p:transition p14:dur="10" advTm="12000">
        <p14:prism/>
      </p:transition>
    </mc:Choice>
    <mc:Fallback xmlns="">
      <p:transition advTm="12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917"/>
            <a:ext cx="12270226" cy="6910141"/>
          </a:xfrm>
          <a:prstGeom prst="rect">
            <a:avLst/>
          </a:prstGeom>
        </p:spPr>
      </p:pic>
      <p:sp>
        <p:nvSpPr>
          <p:cNvPr id="7" name="TextBox 6"/>
          <p:cNvSpPr txBox="1"/>
          <p:nvPr/>
        </p:nvSpPr>
        <p:spPr>
          <a:xfrm>
            <a:off x="9337183" y="1383257"/>
            <a:ext cx="2424760" cy="2677656"/>
          </a:xfrm>
          <a:prstGeom prst="rect">
            <a:avLst/>
          </a:prstGeom>
          <a:solidFill>
            <a:schemeClr val="bg1">
              <a:lumMod val="95000"/>
            </a:schemeClr>
          </a:solidFill>
        </p:spPr>
        <p:txBody>
          <a:bodyPr wrap="square" rtlCol="0">
            <a:spAutoFit/>
          </a:bodyPr>
          <a:lstStyle/>
          <a:p>
            <a:pPr algn="ct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H24.3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dinh</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rot="10800000">
            <a:off x="-16717" y="5275384"/>
            <a:ext cx="2104680" cy="1628840"/>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39" y="1038900"/>
            <a:ext cx="8319164" cy="5536025"/>
          </a:xfrm>
          <a:prstGeom prst="rect">
            <a:avLst/>
          </a:prstGeom>
        </p:spPr>
      </p:pic>
      <p:sp>
        <p:nvSpPr>
          <p:cNvPr id="12" name="TextBox 11"/>
          <p:cNvSpPr txBox="1"/>
          <p:nvPr/>
        </p:nvSpPr>
        <p:spPr>
          <a:xfrm>
            <a:off x="9337183" y="1401353"/>
            <a:ext cx="2424760" cy="1815882"/>
          </a:xfrm>
          <a:prstGeom prst="rect">
            <a:avLst/>
          </a:prstGeom>
          <a:solidFill>
            <a:schemeClr val="bg1">
              <a:lumMod val="95000"/>
            </a:schemeClr>
          </a:solidFill>
        </p:spPr>
        <p:txBody>
          <a:bodyPr wrap="square" rtlCol="0">
            <a:spAutoFit/>
          </a:bodyPr>
          <a:lstStyle/>
          <a:p>
            <a:pPr algn="ct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ví</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cụ</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từng</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chất</a:t>
            </a:r>
            <a:endParaRPr lang="en-US"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25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grpSp>
        <p:nvGrpSpPr>
          <p:cNvPr id="11" name="Group 10"/>
          <p:cNvGrpSpPr/>
          <p:nvPr/>
        </p:nvGrpSpPr>
        <p:grpSpPr>
          <a:xfrm>
            <a:off x="267286" y="0"/>
            <a:ext cx="8621907" cy="6858000"/>
            <a:chOff x="3302880" y="0"/>
            <a:chExt cx="8582731" cy="6923230"/>
          </a:xfrm>
        </p:grpSpPr>
        <p:pic>
          <p:nvPicPr>
            <p:cNvPr id="13" name="Picture 12"/>
            <p:cNvPicPr>
              <a:picLocks noChangeAspect="1"/>
            </p:cNvPicPr>
            <p:nvPr/>
          </p:nvPicPr>
          <p:blipFill>
            <a:blip r:embed="rId3"/>
            <a:stretch>
              <a:fillRect/>
            </a:stretch>
          </p:blipFill>
          <p:spPr>
            <a:xfrm>
              <a:off x="3302880" y="0"/>
              <a:ext cx="8582731" cy="6923230"/>
            </a:xfrm>
            <a:prstGeom prst="rect">
              <a:avLst/>
            </a:prstGeom>
          </p:spPr>
        </p:pic>
        <p:sp>
          <p:nvSpPr>
            <p:cNvPr id="14" name="Rectangle 13"/>
            <p:cNvSpPr/>
            <p:nvPr/>
          </p:nvSpPr>
          <p:spPr>
            <a:xfrm>
              <a:off x="5257446" y="3290885"/>
              <a:ext cx="1851376" cy="341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Cacbohydrat</a:t>
              </a:r>
              <a:endParaRPr lang="en-US" sz="2400" dirty="0"/>
            </a:p>
          </p:txBody>
        </p:sp>
        <p:sp>
          <p:nvSpPr>
            <p:cNvPr id="15" name="Rectangle 14"/>
            <p:cNvSpPr/>
            <p:nvPr/>
          </p:nvSpPr>
          <p:spPr>
            <a:xfrm>
              <a:off x="6871756" y="6264721"/>
              <a:ext cx="815977" cy="419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Lipid</a:t>
              </a:r>
            </a:p>
          </p:txBody>
        </p:sp>
        <p:sp>
          <p:nvSpPr>
            <p:cNvPr id="16" name="Rectangle 15"/>
            <p:cNvSpPr/>
            <p:nvPr/>
          </p:nvSpPr>
          <p:spPr>
            <a:xfrm>
              <a:off x="7965375" y="3290885"/>
              <a:ext cx="1370536" cy="32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Protein</a:t>
              </a:r>
            </a:p>
          </p:txBody>
        </p:sp>
      </p:grpSp>
    </p:spTree>
    <p:extLst>
      <p:ext uri="{BB962C8B-B14F-4D97-AF65-F5344CB8AC3E}">
        <p14:creationId xmlns:p14="http://schemas.microsoft.com/office/powerpoint/2010/main" val="116430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270226" cy="6910141"/>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sp>
        <p:nvSpPr>
          <p:cNvPr id="8" name="TextBox 7"/>
          <p:cNvSpPr txBox="1"/>
          <p:nvPr/>
        </p:nvSpPr>
        <p:spPr>
          <a:xfrm>
            <a:off x="837128" y="1988531"/>
            <a:ext cx="10805374"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lgn="just">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stretch>
            <a:fillRect/>
          </a:stretch>
        </p:blipFill>
        <p:spPr>
          <a:xfrm flipH="1">
            <a:off x="8806754" y="4919304"/>
            <a:ext cx="3463472" cy="1938696"/>
          </a:xfrm>
          <a:prstGeom prst="rect">
            <a:avLst/>
          </a:prstGeom>
        </p:spPr>
      </p:pic>
      <p:pic>
        <p:nvPicPr>
          <p:cNvPr id="4" name="Picture 3"/>
          <p:cNvPicPr>
            <a:picLocks noChangeAspect="1"/>
          </p:cNvPicPr>
          <p:nvPr/>
        </p:nvPicPr>
        <p:blipFill>
          <a:blip r:embed="rId3"/>
          <a:stretch>
            <a:fillRect/>
          </a:stretch>
        </p:blipFill>
        <p:spPr>
          <a:xfrm>
            <a:off x="0" y="4965528"/>
            <a:ext cx="2981202" cy="1938696"/>
          </a:xfrm>
          <a:prstGeom prst="rect">
            <a:avLst/>
          </a:prstGeom>
        </p:spPr>
      </p:pic>
      <p:pic>
        <p:nvPicPr>
          <p:cNvPr id="11" name="Picture 10"/>
          <p:cNvPicPr>
            <a:picLocks noChangeAspect="1"/>
          </p:cNvPicPr>
          <p:nvPr/>
        </p:nvPicPr>
        <p:blipFill>
          <a:blip r:embed="rId4"/>
          <a:stretch>
            <a:fillRect/>
          </a:stretch>
        </p:blipFill>
        <p:spPr>
          <a:xfrm>
            <a:off x="94297" y="1051155"/>
            <a:ext cx="742831" cy="713637"/>
          </a:xfrm>
          <a:prstGeom prst="rect">
            <a:avLst/>
          </a:prstGeom>
        </p:spPr>
      </p:pic>
    </p:spTree>
    <p:extLst>
      <p:ext uri="{BB962C8B-B14F-4D97-AF65-F5344CB8AC3E}">
        <p14:creationId xmlns:p14="http://schemas.microsoft.com/office/powerpoint/2010/main" val="9769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8226" y="0"/>
            <a:ext cx="12270226" cy="6910141"/>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pic>
        <p:nvPicPr>
          <p:cNvPr id="3" name="Picture 2"/>
          <p:cNvPicPr>
            <a:picLocks noChangeAspect="1"/>
          </p:cNvPicPr>
          <p:nvPr/>
        </p:nvPicPr>
        <p:blipFill>
          <a:blip r:embed="rId3"/>
          <a:stretch>
            <a:fillRect/>
          </a:stretch>
        </p:blipFill>
        <p:spPr>
          <a:xfrm flipH="1">
            <a:off x="8806754" y="4919304"/>
            <a:ext cx="3463472" cy="1938696"/>
          </a:xfrm>
          <a:prstGeom prst="rect">
            <a:avLst/>
          </a:prstGeom>
        </p:spPr>
      </p:pic>
      <p:pic>
        <p:nvPicPr>
          <p:cNvPr id="4" name="Picture 3"/>
          <p:cNvPicPr>
            <a:picLocks noChangeAspect="1"/>
          </p:cNvPicPr>
          <p:nvPr/>
        </p:nvPicPr>
        <p:blipFill>
          <a:blip r:embed="rId3"/>
          <a:stretch>
            <a:fillRect/>
          </a:stretch>
        </p:blipFill>
        <p:spPr>
          <a:xfrm>
            <a:off x="0" y="4965528"/>
            <a:ext cx="2981202" cy="1938696"/>
          </a:xfrm>
          <a:prstGeom prst="rect">
            <a:avLst/>
          </a:prstGeom>
        </p:spPr>
      </p:pic>
      <p:pic>
        <p:nvPicPr>
          <p:cNvPr id="2" name="Picture 1"/>
          <p:cNvPicPr>
            <a:picLocks noChangeAspect="1"/>
          </p:cNvPicPr>
          <p:nvPr/>
        </p:nvPicPr>
        <p:blipFill>
          <a:blip r:embed="rId4"/>
          <a:stretch>
            <a:fillRect/>
          </a:stretch>
        </p:blipFill>
        <p:spPr>
          <a:xfrm>
            <a:off x="61509" y="1841680"/>
            <a:ext cx="4539595" cy="453451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5424" y="1479380"/>
            <a:ext cx="4481312" cy="4481312"/>
          </a:xfrm>
          <a:prstGeom prst="rect">
            <a:avLst/>
          </a:prstGeom>
        </p:spPr>
      </p:pic>
      <p:pic>
        <p:nvPicPr>
          <p:cNvPr id="9" name="Content Placeholder 3"/>
          <p:cNvPicPr>
            <a:picLocks noGrp="1" noChangeAspect="1"/>
          </p:cNvPicPr>
          <p:nvPr>
            <p:ph idx="1"/>
          </p:nvPr>
        </p:nvPicPr>
        <p:blipFill>
          <a:blip r:embed="rId6"/>
          <a:stretch>
            <a:fillRect/>
          </a:stretch>
        </p:blipFill>
        <p:spPr>
          <a:xfrm>
            <a:off x="8070930" y="2572399"/>
            <a:ext cx="3851267" cy="3388293"/>
          </a:xfrm>
          <a:prstGeom prst="rect">
            <a:avLst/>
          </a:prstGeom>
        </p:spPr>
      </p:pic>
      <p:sp>
        <p:nvSpPr>
          <p:cNvPr id="10" name="TextBox 9"/>
          <p:cNvSpPr txBox="1"/>
          <p:nvPr/>
        </p:nvSpPr>
        <p:spPr>
          <a:xfrm>
            <a:off x="6106708" y="5960692"/>
            <a:ext cx="5648838" cy="830997"/>
          </a:xfrm>
          <a:prstGeom prst="rect">
            <a:avLst/>
          </a:prstGeo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625917" y="823713"/>
            <a:ext cx="11207469"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7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stretch>
            <a:fillRect/>
          </a:stretch>
        </p:blipFill>
        <p:spPr>
          <a:xfrm>
            <a:off x="222512" y="856988"/>
            <a:ext cx="6038038" cy="4156243"/>
          </a:xfrm>
          <a:prstGeom prst="rect">
            <a:avLst/>
          </a:prstGeom>
        </p:spPr>
      </p:pic>
      <p:sp>
        <p:nvSpPr>
          <p:cNvPr id="3" name="TextBox 2"/>
          <p:cNvSpPr txBox="1"/>
          <p:nvPr/>
        </p:nvSpPr>
        <p:spPr>
          <a:xfrm>
            <a:off x="611712" y="5223885"/>
            <a:ext cx="5648838"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xoăn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magie</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483062" y="856987"/>
            <a:ext cx="5646408" cy="4156243"/>
          </a:xfrm>
          <a:prstGeom prst="rect">
            <a:avLst/>
          </a:prstGeom>
        </p:spPr>
      </p:pic>
      <p:sp>
        <p:nvSpPr>
          <p:cNvPr id="7" name="TextBox 6"/>
          <p:cNvSpPr txBox="1"/>
          <p:nvPr/>
        </p:nvSpPr>
        <p:spPr>
          <a:xfrm>
            <a:off x="7169362" y="5039220"/>
            <a:ext cx="4960108"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Dưa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665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73" y="250147"/>
            <a:ext cx="10828747" cy="5622619"/>
          </a:xfrm>
          <a:prstGeom prst="rect">
            <a:avLst/>
          </a:prstGeom>
        </p:spPr>
      </p:pic>
      <p:sp>
        <p:nvSpPr>
          <p:cNvPr id="9" name="TextBox 8"/>
          <p:cNvSpPr txBox="1"/>
          <p:nvPr/>
        </p:nvSpPr>
        <p:spPr>
          <a:xfrm>
            <a:off x="2904150" y="6045639"/>
            <a:ext cx="6033787" cy="461665"/>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31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5359"/>
            <a:ext cx="12191999" cy="68660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48"/>
            <a:ext cx="12192000" cy="6862136"/>
          </a:xfrm>
          <a:prstGeom prst="rect">
            <a:avLst/>
          </a:prstGeom>
        </p:spPr>
      </p:pic>
      <p:sp>
        <p:nvSpPr>
          <p:cNvPr id="6" name="Rectangle 5"/>
          <p:cNvSpPr/>
          <p:nvPr/>
        </p:nvSpPr>
        <p:spPr>
          <a:xfrm>
            <a:off x="3318038" y="3089956"/>
            <a:ext cx="8655020" cy="2554545"/>
          </a:xfrm>
          <a:prstGeom prst="rect">
            <a:avLst/>
          </a:prstGeom>
          <a:solidFill>
            <a:schemeClr val="accent2">
              <a:lumMod val="40000"/>
              <a:lumOff val="60000"/>
            </a:schemeClr>
          </a:solidFill>
        </p:spPr>
        <p:txBody>
          <a:bodyPr wrap="square">
            <a:spAutoFit/>
          </a:bodyPr>
          <a:lstStyle/>
          <a:p>
            <a:pPr algn="just"/>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228810" y="548600"/>
            <a:ext cx="11549804"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trọt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721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stretch>
            <a:fillRect/>
          </a:stretch>
        </p:blipFill>
        <p:spPr>
          <a:xfrm>
            <a:off x="1268730" y="92710"/>
            <a:ext cx="9942195" cy="6628130"/>
          </a:xfrm>
          <a:prstGeom prst="rect">
            <a:avLst/>
          </a:prstGeom>
        </p:spPr>
      </p:pic>
    </p:spTree>
    <p:extLst>
      <p:ext uri="{BB962C8B-B14F-4D97-AF65-F5344CB8AC3E}">
        <p14:creationId xmlns:p14="http://schemas.microsoft.com/office/powerpoint/2010/main" val="4114929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968" y="399245"/>
            <a:ext cx="9818061" cy="5439403"/>
          </a:xfrm>
          <a:prstGeom prst="rect">
            <a:avLst/>
          </a:prstGeom>
        </p:spPr>
      </p:pic>
    </p:spTree>
    <p:extLst>
      <p:ext uri="{BB962C8B-B14F-4D97-AF65-F5344CB8AC3E}">
        <p14:creationId xmlns:p14="http://schemas.microsoft.com/office/powerpoint/2010/main" val="4242118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42" y="1563091"/>
            <a:ext cx="4986538" cy="37399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4470" y="1563091"/>
            <a:ext cx="5686355" cy="3787327"/>
          </a:xfrm>
          <a:prstGeom prst="rect">
            <a:avLst/>
          </a:prstGeom>
        </p:spPr>
      </p:pic>
      <p:sp>
        <p:nvSpPr>
          <p:cNvPr id="7" name="TextBox 6"/>
          <p:cNvSpPr txBox="1"/>
          <p:nvPr/>
        </p:nvSpPr>
        <p:spPr>
          <a:xfrm>
            <a:off x="2485622" y="476518"/>
            <a:ext cx="6114600" cy="461665"/>
          </a:xfrm>
          <a:prstGeom prst="rect">
            <a:avLst/>
          </a:prstGeo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Bướu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cổ</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thiếu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Iot</a:t>
            </a:r>
            <a:endParaRPr lang="en-US" sz="2400" b="1" dirty="0">
              <a:latin typeface="Times New Roman" panose="02020603050405020304" pitchFamily="18" charset="0"/>
              <a:cs typeface="Times New Roman" panose="02020603050405020304" pitchFamily="18" charset="0"/>
            </a:endParaRPr>
          </a:p>
        </p:txBody>
      </p:sp>
      <p:pic>
        <p:nvPicPr>
          <p:cNvPr id="8" name="图片 33"/>
          <p:cNvPicPr>
            <a:picLocks noChangeAspect="1"/>
          </p:cNvPicPr>
          <p:nvPr/>
        </p:nvPicPr>
        <p:blipFill rotWithShape="1">
          <a:blip r:embed="rId5" cstate="screen"/>
          <a:srcRect/>
          <a:stretch>
            <a:fillRect/>
          </a:stretch>
        </p:blipFill>
        <p:spPr>
          <a:xfrm>
            <a:off x="0" y="4511040"/>
            <a:ext cx="12192000" cy="2346960"/>
          </a:xfrm>
          <a:prstGeom prst="rect">
            <a:avLst/>
          </a:prstGeom>
        </p:spPr>
      </p:pic>
    </p:spTree>
    <p:extLst>
      <p:ext uri="{BB962C8B-B14F-4D97-AF65-F5344CB8AC3E}">
        <p14:creationId xmlns:p14="http://schemas.microsoft.com/office/powerpoint/2010/main" val="39259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853" y="6488668"/>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pic>
        <p:nvPicPr>
          <p:cNvPr id="3" name="Nạn đói năm 1945 ở việt nam #shor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8650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0361"/>
            <a:ext cx="12270226" cy="6910141"/>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pic>
        <p:nvPicPr>
          <p:cNvPr id="3" name="Picture 2"/>
          <p:cNvPicPr>
            <a:picLocks noChangeAspect="1"/>
          </p:cNvPicPr>
          <p:nvPr/>
        </p:nvPicPr>
        <p:blipFill>
          <a:blip r:embed="rId3"/>
          <a:stretch>
            <a:fillRect/>
          </a:stretch>
        </p:blipFill>
        <p:spPr>
          <a:xfrm flipH="1">
            <a:off x="8806754" y="4919304"/>
            <a:ext cx="3463472" cy="1938696"/>
          </a:xfrm>
          <a:prstGeom prst="rect">
            <a:avLst/>
          </a:prstGeom>
        </p:spPr>
      </p:pic>
      <p:pic>
        <p:nvPicPr>
          <p:cNvPr id="4" name="Picture 3"/>
          <p:cNvPicPr>
            <a:picLocks noChangeAspect="1"/>
          </p:cNvPicPr>
          <p:nvPr/>
        </p:nvPicPr>
        <p:blipFill>
          <a:blip r:embed="rId3"/>
          <a:stretch>
            <a:fillRect/>
          </a:stretch>
        </p:blipFill>
        <p:spPr>
          <a:xfrm>
            <a:off x="0" y="4965528"/>
            <a:ext cx="2981202" cy="193869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619" y="1783397"/>
            <a:ext cx="9103693" cy="5120827"/>
          </a:xfrm>
          <a:prstGeom prst="rect">
            <a:avLst/>
          </a:prstGeom>
        </p:spPr>
      </p:pic>
      <p:sp>
        <p:nvSpPr>
          <p:cNvPr id="9" name="TextBox 8"/>
          <p:cNvSpPr txBox="1"/>
          <p:nvPr/>
        </p:nvSpPr>
        <p:spPr>
          <a:xfrm>
            <a:off x="1856523" y="897924"/>
            <a:ext cx="9511884"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9610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6" name="Picture 5"/>
          <p:cNvPicPr>
            <a:picLocks noChangeAspect="1"/>
          </p:cNvPicPr>
          <p:nvPr/>
        </p:nvPicPr>
        <p:blipFill>
          <a:blip r:embed="rId3"/>
          <a:stretch>
            <a:fillRect/>
          </a:stretch>
        </p:blipFill>
        <p:spPr>
          <a:xfrm>
            <a:off x="-1058" y="-594"/>
            <a:ext cx="12193057" cy="68585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1381" y="98173"/>
            <a:ext cx="6661059" cy="6661059"/>
          </a:xfrm>
          <a:prstGeom prst="rect">
            <a:avLst/>
          </a:prstGeom>
        </p:spPr>
      </p:pic>
    </p:spTree>
    <p:extLst>
      <p:ext uri="{BB962C8B-B14F-4D97-AF65-F5344CB8AC3E}">
        <p14:creationId xmlns:p14="http://schemas.microsoft.com/office/powerpoint/2010/main" val="2705615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oud 2"/>
          <p:cNvSpPr/>
          <p:nvPr/>
        </p:nvSpPr>
        <p:spPr>
          <a:xfrm>
            <a:off x="2484120" y="641783"/>
            <a:ext cx="6896100" cy="3810000"/>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4395764" y="1953809"/>
            <a:ext cx="3301673" cy="923330"/>
          </a:xfrm>
          <a:prstGeom prst="rect">
            <a:avLst/>
          </a:prstGeom>
          <a:solidFill>
            <a:srgbClr val="FFFF00"/>
          </a:solid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LUYỆN TẬP</a:t>
            </a:r>
          </a:p>
        </p:txBody>
      </p:sp>
    </p:spTree>
    <p:extLst>
      <p:ext uri="{BB962C8B-B14F-4D97-AF65-F5344CB8AC3E}">
        <p14:creationId xmlns:p14="http://schemas.microsoft.com/office/powerpoint/2010/main" val="3716355958"/>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6" name="Table 5"/>
          <p:cNvGraphicFramePr>
            <a:graphicFrameLocks noGrp="1"/>
          </p:cNvGraphicFramePr>
          <p:nvPr/>
        </p:nvGraphicFramePr>
        <p:xfrm>
          <a:off x="127813" y="932183"/>
          <a:ext cx="11936372" cy="5736613"/>
        </p:xfrm>
        <a:graphic>
          <a:graphicData uri="http://schemas.openxmlformats.org/drawingml/2006/table">
            <a:tbl>
              <a:tblPr firstRow="1" firstCol="1" bandRow="1"/>
              <a:tblGrid>
                <a:gridCol w="1945706">
                  <a:extLst>
                    <a:ext uri="{9D8B030D-6E8A-4147-A177-3AD203B41FA5}">
                      <a16:colId xmlns:a16="http://schemas.microsoft.com/office/drawing/2014/main" val="3827019669"/>
                    </a:ext>
                  </a:extLst>
                </a:gridCol>
                <a:gridCol w="4373440">
                  <a:extLst>
                    <a:ext uri="{9D8B030D-6E8A-4147-A177-3AD203B41FA5}">
                      <a16:colId xmlns:a16="http://schemas.microsoft.com/office/drawing/2014/main" val="3016217738"/>
                    </a:ext>
                  </a:extLst>
                </a:gridCol>
                <a:gridCol w="2636960">
                  <a:extLst>
                    <a:ext uri="{9D8B030D-6E8A-4147-A177-3AD203B41FA5}">
                      <a16:colId xmlns:a16="http://schemas.microsoft.com/office/drawing/2014/main" val="3306026359"/>
                    </a:ext>
                  </a:extLst>
                </a:gridCol>
                <a:gridCol w="2980266">
                  <a:extLst>
                    <a:ext uri="{9D8B030D-6E8A-4147-A177-3AD203B41FA5}">
                      <a16:colId xmlns:a16="http://schemas.microsoft.com/office/drawing/2014/main" val="3120020449"/>
                    </a:ext>
                  </a:extLst>
                </a:gridCol>
              </a:tblGrid>
              <a:tr h="1202891">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94000"/>
                  </a:ext>
                </a:extLst>
              </a:tr>
              <a:tr h="1447964">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28634"/>
                  </a:ext>
                </a:extLst>
              </a:tr>
              <a:tr h="553156">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912240"/>
                  </a:ext>
                </a:extLst>
              </a:tr>
              <a:tr h="778933">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trữ</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năng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lượng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chống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mất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nhiệt</a:t>
                      </a: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môi</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hòa</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tan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vitamin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3194703"/>
                  </a:ext>
                </a:extLst>
              </a:tr>
              <a:tr h="1618455">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gn="just">
                        <a:lnSpc>
                          <a:spcPct val="135000"/>
                        </a:lnSpc>
                        <a:spcBef>
                          <a:spcPts val="600"/>
                        </a:spcBef>
                        <a:spcAft>
                          <a:spcPts val="0"/>
                        </a:spcAft>
                        <a:buFontTx/>
                        <a:buChar char="-"/>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enzyme,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lnSpc>
                          <a:spcPct val="135000"/>
                        </a:lnSpc>
                        <a:spcBef>
                          <a:spcPts val="600"/>
                        </a:spcBef>
                        <a:spcAft>
                          <a:spcPts val="0"/>
                        </a:spcAft>
                        <a:buFontTx/>
                        <a:buChar char="-"/>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566574"/>
                  </a:ext>
                </a:extLst>
              </a:tr>
            </a:tbl>
          </a:graphicData>
        </a:graphic>
      </p:graphicFrame>
      <p:sp>
        <p:nvSpPr>
          <p:cNvPr id="7" name="Rectangle 2"/>
          <p:cNvSpPr>
            <a:spLocks noChangeArrowheads="1"/>
          </p:cNvSpPr>
          <p:nvPr/>
        </p:nvSpPr>
        <p:spPr bwMode="auto">
          <a:xfrm>
            <a:off x="2911423" y="168303"/>
            <a:ext cx="6603346" cy="52322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985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4" name="Table 3"/>
          <p:cNvGraphicFramePr>
            <a:graphicFrameLocks noGrp="1"/>
          </p:cNvGraphicFramePr>
          <p:nvPr/>
        </p:nvGraphicFramePr>
        <p:xfrm>
          <a:off x="127813" y="839729"/>
          <a:ext cx="11917431" cy="5764271"/>
        </p:xfrm>
        <a:graphic>
          <a:graphicData uri="http://schemas.openxmlformats.org/drawingml/2006/table">
            <a:tbl>
              <a:tblPr firstRow="1" firstCol="1" bandRow="1"/>
              <a:tblGrid>
                <a:gridCol w="1942618">
                  <a:extLst>
                    <a:ext uri="{9D8B030D-6E8A-4147-A177-3AD203B41FA5}">
                      <a16:colId xmlns:a16="http://schemas.microsoft.com/office/drawing/2014/main" val="3827019669"/>
                    </a:ext>
                  </a:extLst>
                </a:gridCol>
                <a:gridCol w="3212229">
                  <a:extLst>
                    <a:ext uri="{9D8B030D-6E8A-4147-A177-3AD203B41FA5}">
                      <a16:colId xmlns:a16="http://schemas.microsoft.com/office/drawing/2014/main" val="3016217738"/>
                    </a:ext>
                  </a:extLst>
                </a:gridCol>
                <a:gridCol w="3076976">
                  <a:extLst>
                    <a:ext uri="{9D8B030D-6E8A-4147-A177-3AD203B41FA5}">
                      <a16:colId xmlns:a16="http://schemas.microsoft.com/office/drawing/2014/main" val="3306026359"/>
                    </a:ext>
                  </a:extLst>
                </a:gridCol>
                <a:gridCol w="3685608">
                  <a:extLst>
                    <a:ext uri="{9D8B030D-6E8A-4147-A177-3AD203B41FA5}">
                      <a16:colId xmlns:a16="http://schemas.microsoft.com/office/drawing/2014/main" val="3120020449"/>
                    </a:ext>
                  </a:extLst>
                </a:gridCol>
              </a:tblGrid>
              <a:tr h="1531285">
                <a:tc>
                  <a:txBody>
                    <a:bodyPr/>
                    <a:lstStyle/>
                    <a:p>
                      <a:pPr algn="ctr">
                        <a:lnSpc>
                          <a:spcPct val="135000"/>
                        </a:lnSpc>
                        <a:spcBef>
                          <a:spcPts val="60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94000"/>
                  </a:ext>
                </a:extLst>
              </a:tr>
              <a:tr h="2726637">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28634"/>
                  </a:ext>
                </a:extLst>
              </a:tr>
              <a:tr h="1506349">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912240"/>
                  </a:ext>
                </a:extLst>
              </a:tr>
            </a:tbl>
          </a:graphicData>
        </a:graphic>
      </p:graphicFrame>
      <p:sp>
        <p:nvSpPr>
          <p:cNvPr id="2" name="TextBox 1"/>
          <p:cNvSpPr txBox="1"/>
          <p:nvPr/>
        </p:nvSpPr>
        <p:spPr>
          <a:xfrm>
            <a:off x="5328354" y="2427112"/>
            <a:ext cx="2991557" cy="1089529"/>
          </a:xfrm>
          <a:prstGeom prst="rect">
            <a:avLst/>
          </a:prstGeom>
          <a:noFill/>
        </p:spPr>
        <p:txBody>
          <a:bodyPr wrap="square" rtlCol="0">
            <a:spAutoFit/>
          </a:bodyPr>
          <a:lstStyle/>
          <a:p>
            <a:pPr lvl="0" algn="just">
              <a:lnSpc>
                <a:spcPct val="135000"/>
              </a:lnSpc>
              <a:spcBef>
                <a:spcPts val="600"/>
              </a:spcBef>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thịt</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đậu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TextBox 6"/>
          <p:cNvSpPr txBox="1"/>
          <p:nvPr/>
        </p:nvSpPr>
        <p:spPr>
          <a:xfrm>
            <a:off x="8386018" y="2274560"/>
            <a:ext cx="3785412" cy="2662267"/>
          </a:xfrm>
          <a:prstGeom prst="rect">
            <a:avLst/>
          </a:prstGeom>
          <a:noFill/>
        </p:spPr>
        <p:txBody>
          <a:bodyPr wrap="square" rtlCol="0">
            <a:spAutoFit/>
          </a:bodyPr>
          <a:lstStyle/>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kém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bón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8" name="TextBox 7"/>
          <p:cNvSpPr txBox="1"/>
          <p:nvPr/>
        </p:nvSpPr>
        <p:spPr>
          <a:xfrm>
            <a:off x="5367865" y="5114351"/>
            <a:ext cx="2991557" cy="1037015"/>
          </a:xfrm>
          <a:prstGeom prst="rect">
            <a:avLst/>
          </a:prstGeom>
          <a:noFill/>
        </p:spPr>
        <p:txBody>
          <a:bodyPr wrap="square" rtlCol="0">
            <a:spAutoFit/>
          </a:bodyPr>
          <a:lstStyle/>
          <a:p>
            <a:pPr algn="just">
              <a:lnSpc>
                <a:spcPct val="135000"/>
              </a:lnSpc>
              <a:spcBef>
                <a:spcPts val="600"/>
              </a:spcBef>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ngô</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8485608" y="4942395"/>
            <a:ext cx="3559636" cy="1665071"/>
          </a:xfrm>
          <a:prstGeom prst="rect">
            <a:avLst/>
          </a:prstGeom>
          <a:noFill/>
        </p:spPr>
        <p:txBody>
          <a:bodyPr wrap="square" rtlCol="0">
            <a:spAutoFit/>
          </a:bodyPr>
          <a:lstStyle/>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phì</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5-Point Star 2">
            <a:hlinkClick r:id="rId3" action="ppaction://hlinksldjump"/>
          </p:cNvPr>
          <p:cNvSpPr/>
          <p:nvPr/>
        </p:nvSpPr>
        <p:spPr>
          <a:xfrm>
            <a:off x="11510009" y="6046470"/>
            <a:ext cx="390595" cy="4078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a:spLocks noChangeArrowheads="1"/>
          </p:cNvSpPr>
          <p:nvPr/>
        </p:nvSpPr>
        <p:spPr bwMode="auto">
          <a:xfrm>
            <a:off x="2397853" y="158255"/>
            <a:ext cx="6672276" cy="52322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6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2" name="Table 1"/>
          <p:cNvGraphicFramePr>
            <a:graphicFrameLocks noGrp="1"/>
          </p:cNvGraphicFramePr>
          <p:nvPr/>
        </p:nvGraphicFramePr>
        <p:xfrm>
          <a:off x="127813" y="0"/>
          <a:ext cx="11936372" cy="6851062"/>
        </p:xfrm>
        <a:graphic>
          <a:graphicData uri="http://schemas.openxmlformats.org/drawingml/2006/table">
            <a:tbl>
              <a:tblPr firstRow="1" firstCol="1" bandRow="1"/>
              <a:tblGrid>
                <a:gridCol w="1633254">
                  <a:extLst>
                    <a:ext uri="{9D8B030D-6E8A-4147-A177-3AD203B41FA5}">
                      <a16:colId xmlns:a16="http://schemas.microsoft.com/office/drawing/2014/main" val="356296095"/>
                    </a:ext>
                  </a:extLst>
                </a:gridCol>
                <a:gridCol w="2698044">
                  <a:extLst>
                    <a:ext uri="{9D8B030D-6E8A-4147-A177-3AD203B41FA5}">
                      <a16:colId xmlns:a16="http://schemas.microsoft.com/office/drawing/2014/main" val="3369540625"/>
                    </a:ext>
                  </a:extLst>
                </a:gridCol>
                <a:gridCol w="3002845">
                  <a:extLst>
                    <a:ext uri="{9D8B030D-6E8A-4147-A177-3AD203B41FA5}">
                      <a16:colId xmlns:a16="http://schemas.microsoft.com/office/drawing/2014/main" val="1388008247"/>
                    </a:ext>
                  </a:extLst>
                </a:gridCol>
                <a:gridCol w="4602229">
                  <a:extLst>
                    <a:ext uri="{9D8B030D-6E8A-4147-A177-3AD203B41FA5}">
                      <a16:colId xmlns:a16="http://schemas.microsoft.com/office/drawing/2014/main" val="4068285108"/>
                    </a:ext>
                  </a:extLst>
                </a:gridCol>
              </a:tblGrid>
              <a:tr h="1095022">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3388889"/>
                  </a:ext>
                </a:extLst>
              </a:tr>
              <a:tr h="2588203">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trữ</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năng</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lượng</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chống</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mất</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nhiệt</a:t>
                      </a:r>
                      <a:endParaRPr lang="en-US" sz="23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môi</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hòa</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tan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vitamin</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9153243"/>
                  </a:ext>
                </a:extLst>
              </a:tr>
              <a:tr h="3167837">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35000"/>
                        </a:lnSpc>
                        <a:spcBef>
                          <a:spcPts val="600"/>
                        </a:spcBef>
                        <a:spcAft>
                          <a:spcPts val="0"/>
                        </a:spcAft>
                        <a:buFontTx/>
                        <a:buNone/>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enzyme,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just">
                        <a:lnSpc>
                          <a:spcPct val="135000"/>
                        </a:lnSpc>
                        <a:spcBef>
                          <a:spcPts val="600"/>
                        </a:spcBef>
                        <a:spcAft>
                          <a:spcPts val="0"/>
                        </a:spcAft>
                        <a:buFontTx/>
                        <a:buNone/>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787831"/>
                  </a:ext>
                </a:extLst>
              </a:tr>
            </a:tbl>
          </a:graphicData>
        </a:graphic>
      </p:graphicFrame>
      <p:sp>
        <p:nvSpPr>
          <p:cNvPr id="3" name="TextBox 2"/>
          <p:cNvSpPr txBox="1"/>
          <p:nvPr/>
        </p:nvSpPr>
        <p:spPr>
          <a:xfrm>
            <a:off x="4470399" y="1151467"/>
            <a:ext cx="2867379" cy="1525802"/>
          </a:xfrm>
          <a:prstGeom prst="rect">
            <a:avLst/>
          </a:prstGeom>
          <a:noFill/>
        </p:spPr>
        <p:txBody>
          <a:bodyPr wrap="square" rtlCol="0">
            <a:spAutoFit/>
          </a:bodyPr>
          <a:lstStyle/>
          <a:p>
            <a:pPr lvl="0" algn="just">
              <a:lnSpc>
                <a:spcPct val="135000"/>
              </a:lnSpc>
              <a:spcBef>
                <a:spcPts val="600"/>
              </a:spcBef>
            </a:pP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Dầu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mở</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7614353" y="3766520"/>
            <a:ext cx="4173254" cy="3667927"/>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err="1">
                <a:latin typeface="Times New Roman" panose="02020603050405020304" pitchFamily="18" charset="0"/>
                <a:ea typeface="Calibri" panose="020F0502020204030204" pitchFamily="34" charset="0"/>
                <a:cs typeface="Times New Roman" panose="02020603050405020304" pitchFamily="18" charset="0"/>
              </a:rPr>
              <a:t>Ví</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vitamin D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xương</a:t>
            </a:r>
            <a:endParaRPr lang="en-US" sz="2300"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35000"/>
              </a:lnSpc>
              <a:spcBef>
                <a:spcPts val="600"/>
              </a:spcBef>
            </a:pPr>
            <a:endPar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4470399" y="3766520"/>
            <a:ext cx="2867379" cy="997645"/>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Rau,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củ</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sữa</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TextBox 3"/>
          <p:cNvSpPr txBox="1"/>
          <p:nvPr/>
        </p:nvSpPr>
        <p:spPr>
          <a:xfrm>
            <a:off x="7510119" y="1151467"/>
            <a:ext cx="4560713" cy="2558393"/>
          </a:xfrm>
          <a:prstGeom prst="rect">
            <a:avLst/>
          </a:prstGeom>
          <a:noFill/>
        </p:spPr>
        <p:txBody>
          <a:bodyPr wrap="square" rtlCol="0">
            <a:spAutoFit/>
          </a:bodyPr>
          <a:lstStyle/>
          <a:p>
            <a:pPr lvl="0" algn="just">
              <a:lnSpc>
                <a:spcPct val="135000"/>
              </a:lnSpc>
              <a:spcBef>
                <a:spcPts val="600"/>
              </a:spcBef>
            </a:pP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kém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vitamin do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hấp</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thụ</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35000"/>
              </a:lnSpc>
              <a:spcBef>
                <a:spcPts val="600"/>
              </a:spcBef>
            </a:pP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béo</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phì</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vữa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gan</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nhiễm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mo....</a:t>
            </a:r>
            <a:endParaRPr lang="en-US" dirty="0"/>
          </a:p>
        </p:txBody>
      </p:sp>
    </p:spTree>
    <p:extLst>
      <p:ext uri="{BB962C8B-B14F-4D97-AF65-F5344CB8AC3E}">
        <p14:creationId xmlns:p14="http://schemas.microsoft.com/office/powerpoint/2010/main" val="323250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551199" y="1562102"/>
            <a:ext cx="3744687"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270173" y="2960917"/>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6485" b="100000" l="0" r="93640"/>
                    </a14:imgEffect>
                  </a14:imgLayer>
                </a14:imgProps>
              </a:ext>
              <a:ext uri="{28A0092B-C50C-407E-A947-70E740481C1C}">
                <a14:useLocalDpi xmlns:a14="http://schemas.microsoft.com/office/drawing/2010/main" val="0"/>
              </a:ext>
            </a:extLst>
          </a:blip>
          <a:srcRect/>
          <a:stretch/>
        </p:blipFill>
        <p:spPr bwMode="auto">
          <a:xfrm>
            <a:off x="6270172"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939883" y="261003"/>
            <a:ext cx="1370919" cy="14151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9067768" y="2046517"/>
            <a:ext cx="1659165" cy="1712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712171" y="5167089"/>
            <a:ext cx="1370919" cy="1415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690517" y="1989630"/>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81" y="444409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2133999" y="115024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41" y="5874661"/>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hlinkshowjump?jump=nextslide"/>
          </p:cNvPr>
          <p:cNvSpPr txBox="1"/>
          <p:nvPr/>
        </p:nvSpPr>
        <p:spPr>
          <a:xfrm>
            <a:off x="5794115" y="6029408"/>
            <a:ext cx="1463031" cy="553997"/>
          </a:xfrm>
          <a:prstGeom prst="rect">
            <a:avLst/>
          </a:prstGeom>
          <a:noFill/>
        </p:spPr>
        <p:txBody>
          <a:bodyPr wrap="square" lIns="121914" tIns="60957" rIns="121914" bIns="60957" rtlCol="0">
            <a:spAutoFit/>
          </a:bodyPr>
          <a:lstStyle/>
          <a:p>
            <a:pPr>
              <a:buClr>
                <a:srgbClr val="000000"/>
              </a:buClr>
              <a:buFont typeface="Arial"/>
              <a:buNone/>
            </a:pPr>
            <a:r>
              <a:rPr lang="en-US" sz="2800" b="1" kern="0" dirty="0">
                <a:solidFill>
                  <a:srgbClr val="FF0000"/>
                </a:solidFill>
                <a:latin typeface="Times New Roman" panose="02020603050405020304" pitchFamily="18" charset="0"/>
                <a:cs typeface="Times New Roman" panose="02020603050405020304" pitchFamily="18" charset="0"/>
                <a:sym typeface="Arial"/>
              </a:rPr>
              <a:t>PLAY</a:t>
            </a:r>
          </a:p>
        </p:txBody>
      </p:sp>
      <p:pic>
        <p:nvPicPr>
          <p:cNvPr id="2" name="nhạc nền trò chơi33166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7052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32"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8151" y="2103329"/>
            <a:ext cx="9472613" cy="3387909"/>
          </a:xfrm>
          <a:prstGeom prst="rect">
            <a:avLst/>
          </a:prstGeom>
        </p:spPr>
        <p:txBody>
          <a:bodyPr wrap="square" lIns="121914" tIns="60957" rIns="121914" bIns="60957">
            <a:spAutoFit/>
          </a:bodyPr>
          <a:lstStyle/>
          <a:p>
            <a:pPr algn="just">
              <a:lnSpc>
                <a:spcPct val="150000"/>
              </a:lnSpc>
              <a:buClr>
                <a:srgbClr val="000000"/>
              </a:buClr>
              <a:buFont typeface="Arial"/>
              <a:buNone/>
            </a:pPr>
            <a:r>
              <a:rPr lang="vi-VN" sz="2400" b="1" kern="0" dirty="0">
                <a:solidFill>
                  <a:srgbClr val="000000"/>
                </a:solidFill>
                <a:latin typeface="Times New Roman"/>
                <a:cs typeface="Arial"/>
                <a:sym typeface="Arial"/>
              </a:rPr>
              <a:t>Dịch virus corona Vũ Hán 2019–20</a:t>
            </a:r>
            <a:r>
              <a:rPr lang="vi-VN" sz="2400" kern="0" dirty="0">
                <a:solidFill>
                  <a:srgbClr val="000000"/>
                </a:solidFill>
                <a:latin typeface="Times New Roman"/>
                <a:cs typeface="Arial"/>
                <a:sym typeface="Arial"/>
              </a:rPr>
              <a:t>, còn được gọi là </a:t>
            </a:r>
            <a:r>
              <a:rPr lang="vi-VN" sz="2400" b="1" kern="0" dirty="0">
                <a:solidFill>
                  <a:srgbClr val="000000"/>
                </a:solidFill>
                <a:latin typeface="Times New Roman"/>
                <a:cs typeface="Arial"/>
                <a:sym typeface="Arial"/>
              </a:rPr>
              <a:t>dịch viêm phổi cấp do chủng mới của virus corona</a:t>
            </a:r>
            <a:r>
              <a:rPr lang="vi-VN" sz="2400" kern="0" dirty="0">
                <a:solidFill>
                  <a:srgbClr val="000000"/>
                </a:solidFill>
                <a:latin typeface="Times New Roman"/>
                <a:cs typeface="Arial"/>
                <a:sym typeface="Arial"/>
              </a:rPr>
              <a:t> hay </a:t>
            </a:r>
            <a:r>
              <a:rPr lang="vi-VN" sz="2400" b="1" kern="0" dirty="0">
                <a:solidFill>
                  <a:srgbClr val="000000"/>
                </a:solidFill>
                <a:latin typeface="Times New Roman"/>
                <a:cs typeface="Arial"/>
                <a:sym typeface="Arial"/>
              </a:rPr>
              <a:t>dịch viêm phổi Vũ Hán</a:t>
            </a:r>
            <a:r>
              <a:rPr lang="vi-VN" sz="2400" kern="0" dirty="0">
                <a:solidFill>
                  <a:srgbClr val="000000"/>
                </a:solidFill>
                <a:latin typeface="Times New Roman"/>
                <a:cs typeface="Arial"/>
                <a:sym typeface="Arial"/>
              </a:rPr>
              <a:t> (bệnh được gọi chính thức là </a:t>
            </a:r>
            <a:r>
              <a:rPr lang="vi-VN" sz="2400" b="1" kern="0" dirty="0">
                <a:solidFill>
                  <a:srgbClr val="000000"/>
                </a:solidFill>
                <a:latin typeface="Times New Roman"/>
                <a:cs typeface="Arial"/>
                <a:sym typeface="Arial"/>
              </a:rPr>
              <a:t>COVID-19</a:t>
            </a:r>
            <a:r>
              <a:rPr lang="vi-VN" sz="2400" kern="0" dirty="0">
                <a:solidFill>
                  <a:srgbClr val="000000"/>
                </a:solidFill>
                <a:latin typeface="Times New Roman"/>
                <a:cs typeface="Arial"/>
                <a:sym typeface="Arial"/>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kern="0" dirty="0">
                <a:solidFill>
                  <a:srgbClr val="000000"/>
                </a:solidFill>
                <a:cs typeface="Arial"/>
                <a:sym typeface="Arial"/>
              </a:rPr>
              <a:t>.</a:t>
            </a:r>
            <a:endParaRPr lang="en-US" sz="2400" b="1" kern="0" dirty="0">
              <a:solidFill>
                <a:srgbClr val="333333"/>
              </a:solidFill>
              <a:cs typeface="Arial"/>
              <a:sym typeface="Arial"/>
            </a:endParaRPr>
          </a:p>
        </p:txBody>
      </p:sp>
      <p:sp>
        <p:nvSpPr>
          <p:cNvPr id="6" name="Rounded Rectangle 5"/>
          <p:cNvSpPr/>
          <p:nvPr/>
        </p:nvSpPr>
        <p:spPr>
          <a:xfrm>
            <a:off x="3798922"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1" y="312628"/>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05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20"/>
            <a:ext cx="8540880" cy="3447091"/>
          </a:xfrm>
          <a:prstGeom prst="rect">
            <a:avLst/>
          </a:prstGeom>
        </p:spPr>
        <p:txBody>
          <a:bodyPr wrap="square" lIns="121914" tIns="60957" rIns="121914" bIns="60957">
            <a:spAutoFit/>
          </a:bodyPr>
          <a:lstStyle/>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sử</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đúng</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sẽ</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vi-VN" sz="2400" kern="0" dirty="0">
                <a:latin typeface="Times New Roman" panose="02020603050405020304" pitchFamily="18" charset="0"/>
                <a:cs typeface="Times New Roman" panose="02020603050405020304" pitchFamily="18" charset="0"/>
                <a:sym typeface="Arial"/>
              </a:rPr>
              <a:t>đượ</a:t>
            </a:r>
            <a:r>
              <a:rPr lang="en-US" sz="2400" kern="0" dirty="0">
                <a:latin typeface="Times New Roman" panose="02020603050405020304" pitchFamily="18" charset="0"/>
                <a:cs typeface="Times New Roman" panose="02020603050405020304" pitchFamily="18" charset="0"/>
                <a:sym typeface="Arial"/>
              </a:rPr>
              <a:t>c </a:t>
            </a:r>
            <a:r>
              <a:rPr lang="en-US" sz="2400" kern="0" dirty="0" err="1">
                <a:latin typeface="Times New Roman" panose="02020603050405020304" pitchFamily="18" charset="0"/>
                <a:cs typeface="Times New Roman" panose="02020603050405020304" pitchFamily="18" charset="0"/>
                <a:sym typeface="Arial"/>
              </a:rPr>
              <a:t>một</a:t>
            </a:r>
            <a:r>
              <a:rPr lang="en-US" sz="2400" kern="0" dirty="0">
                <a:latin typeface="Times New Roman" panose="02020603050405020304" pitchFamily="18" charset="0"/>
                <a:cs typeface="Times New Roman" panose="02020603050405020304" pitchFamily="18" charset="0"/>
                <a:sym typeface="Arial"/>
              </a:rPr>
              <a:t> virus corona.</a:t>
            </a:r>
            <a:r>
              <a:rPr lang="vi-VN" sz="2400" kern="0" dirty="0">
                <a:latin typeface="Times New Roman" panose="02020603050405020304" pitchFamily="18" charset="0"/>
                <a:cs typeface="Times New Roman" panose="02020603050405020304" pitchFamily="18" charset="0"/>
                <a:sym typeface="Arial"/>
              </a:rPr>
              <a:t> Mỗi virut được tiêu diệt tương ứng vớ</a:t>
            </a:r>
            <a:r>
              <a:rPr lang="en-US" sz="2400" kern="0" dirty="0" err="1">
                <a:latin typeface="Times New Roman" panose="02020603050405020304" pitchFamily="18" charset="0"/>
                <a:cs typeface="Times New Roman" panose="02020603050405020304" pitchFamily="18" charset="0"/>
                <a:sym typeface="Arial"/>
              </a:rPr>
              <a:t>i</a:t>
            </a:r>
            <a:r>
              <a:rPr lang="vi-VN" sz="2400" kern="0" dirty="0">
                <a:latin typeface="Times New Roman" panose="02020603050405020304" pitchFamily="18" charset="0"/>
                <a:cs typeface="Times New Roman" panose="02020603050405020304" pitchFamily="18" charset="0"/>
                <a:sym typeface="Arial"/>
              </a:rPr>
              <a:t> 10 điểm.</a:t>
            </a:r>
            <a:endParaRPr lang="en-US" sz="2400" kern="0" dirty="0">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Hãy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hết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tất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các</a:t>
            </a:r>
            <a:r>
              <a:rPr lang="en-US" sz="2400" kern="0" dirty="0">
                <a:latin typeface="Times New Roman" panose="02020603050405020304" pitchFamily="18" charset="0"/>
                <a:cs typeface="Times New Roman" panose="02020603050405020304" pitchFamily="18" charset="0"/>
                <a:sym typeface="Arial"/>
              </a:rPr>
              <a:t> virus </a:t>
            </a:r>
            <a:r>
              <a:rPr lang="en-US" sz="2400" kern="0" dirty="0" err="1">
                <a:latin typeface="Times New Roman" panose="02020603050405020304" pitchFamily="18" charset="0"/>
                <a:cs typeface="Times New Roman" panose="02020603050405020304" pitchFamily="18" charset="0"/>
                <a:sym typeface="Arial"/>
              </a:rPr>
              <a:t>này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và</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giúp</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thế</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của</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chúng</a:t>
            </a:r>
            <a:r>
              <a:rPr lang="en-US" sz="2400" kern="0" dirty="0">
                <a:latin typeface="Times New Roman" panose="02020603050405020304" pitchFamily="18" charset="0"/>
                <a:cs typeface="Times New Roman" panose="02020603050405020304" pitchFamily="18" charset="0"/>
                <a:sym typeface="Arial"/>
              </a:rPr>
              <a:t> ta </a:t>
            </a:r>
            <a:r>
              <a:rPr lang="en-US" sz="2400" kern="0" dirty="0" err="1">
                <a:latin typeface="Times New Roman" panose="02020603050405020304" pitchFamily="18" charset="0"/>
                <a:cs typeface="Times New Roman" panose="02020603050405020304" pitchFamily="18" charset="0"/>
                <a:sym typeface="Arial"/>
              </a:rPr>
              <a:t>trở</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nên</a:t>
            </a:r>
            <a:r>
              <a:rPr lang="en-US" sz="2400" kern="0" dirty="0">
                <a:latin typeface="Times New Roman" panose="02020603050405020304" pitchFamily="18" charset="0"/>
                <a:cs typeface="Times New Roman" panose="02020603050405020304" pitchFamily="18" charset="0"/>
                <a:sym typeface="Arial"/>
              </a:rPr>
              <a:t> an </a:t>
            </a:r>
            <a:r>
              <a:rPr lang="en-US" sz="2400" kern="0" dirty="0" err="1">
                <a:latin typeface="Times New Roman" panose="02020603050405020304" pitchFamily="18" charset="0"/>
                <a:cs typeface="Times New Roman" panose="02020603050405020304" pitchFamily="18" charset="0"/>
                <a:sym typeface="Arial"/>
              </a:rPr>
              <a:t>toàn</a:t>
            </a:r>
            <a:r>
              <a:rPr lang="en-US" sz="2400" kern="0" dirty="0">
                <a:latin typeface="Times New Roman" panose="02020603050405020304" pitchFamily="18" charset="0"/>
                <a:cs typeface="Times New Roman" panose="02020603050405020304" pitchFamily="18" charset="0"/>
                <a:sym typeface="Arial"/>
              </a:rPr>
              <a:t> h</a:t>
            </a:r>
            <a:r>
              <a:rPr lang="vi-VN" sz="2400" kern="0" dirty="0">
                <a:latin typeface="Times New Roman" panose="02020603050405020304" pitchFamily="18" charset="0"/>
                <a:cs typeface="Times New Roman" panose="02020603050405020304" pitchFamily="18" charset="0"/>
                <a:sym typeface="Arial"/>
              </a:rPr>
              <a:t>ơ</a:t>
            </a:r>
            <a:r>
              <a:rPr lang="en-US" sz="2400" kern="0" dirty="0">
                <a:latin typeface="Times New Roman" panose="02020603050405020304" pitchFamily="18" charset="0"/>
                <a:cs typeface="Times New Roman" panose="02020603050405020304" pitchFamily="18" charset="0"/>
                <a:sym typeface="Arial"/>
              </a:rPr>
              <a:t>n.</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Thời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gian</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suy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nghĩ</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cho</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là</a:t>
            </a:r>
            <a:r>
              <a:rPr lang="en-US" sz="2400" kern="0" dirty="0">
                <a:latin typeface="Times New Roman" panose="02020603050405020304" pitchFamily="18" charset="0"/>
                <a:cs typeface="Times New Roman" panose="02020603050405020304" pitchFamily="18" charset="0"/>
                <a:sym typeface="Arial"/>
              </a:rPr>
              <a:t> 20 </a:t>
            </a:r>
            <a:r>
              <a:rPr lang="en-US" sz="2400" kern="0" dirty="0" err="1">
                <a:latin typeface="Times New Roman" panose="02020603050405020304" pitchFamily="18" charset="0"/>
                <a:cs typeface="Times New Roman" panose="02020603050405020304" pitchFamily="18" charset="0"/>
                <a:sym typeface="Arial"/>
              </a:rPr>
              <a:t>giây</a:t>
            </a:r>
            <a:r>
              <a:rPr lang="en-US" sz="2400" kern="0" dirty="0">
                <a:latin typeface="Times New Roman" panose="02020603050405020304" pitchFamily="18" charset="0"/>
                <a:cs typeface="Times New Roman" panose="02020603050405020304" pitchFamily="18" charset="0"/>
                <a:sym typeface="Arial"/>
              </a:rPr>
              <a:t>.</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Chúc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các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thành</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công</a:t>
            </a:r>
            <a:r>
              <a:rPr lang="en-US" sz="2400" kern="0" dirty="0">
                <a:latin typeface="Times New Roman" panose="02020603050405020304" pitchFamily="18" charset="0"/>
                <a:cs typeface="Times New Roman" panose="02020603050405020304" pitchFamily="18" charset="0"/>
                <a:sym typeface="Arial"/>
              </a:rPr>
              <a:t>.</a:t>
            </a:r>
          </a:p>
        </p:txBody>
      </p:sp>
      <p:sp>
        <p:nvSpPr>
          <p:cNvPr id="5" name="Rounded Rectangle 4"/>
          <p:cNvSpPr/>
          <p:nvPr/>
        </p:nvSpPr>
        <p:spPr>
          <a:xfrm>
            <a:off x="2180774"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CÁCH CH</a:t>
            </a:r>
            <a:r>
              <a:rPr lang="vi-VN" sz="3600" b="1" kern="0" dirty="0">
                <a:solidFill>
                  <a:srgbClr val="FF0000"/>
                </a:solidFill>
                <a:latin typeface="Times New Roman" panose="02020603050405020304" pitchFamily="18" charset="0"/>
                <a:cs typeface="Times New Roman" panose="02020603050405020304" pitchFamily="18" charset="0"/>
                <a:sym typeface="Arial"/>
              </a:rPr>
              <a:t>ƠI</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11266" name="Picture 2" descr="Kết quả hình ảnh cho start png">
            <a:hlinkClick r:id="" action="ppaction://hlinkshowjump?jump=nextslide"/>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6" y="4927184"/>
            <a:ext cx="2919415"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2"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148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51200" y="3098801"/>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1768171" y="116312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18" name="V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715" y="2147485"/>
            <a:ext cx="1987468" cy="1950889"/>
          </a:xfrm>
          <a:prstGeom prst="rect">
            <a:avLst/>
          </a:prstGeom>
        </p:spPr>
      </p:pic>
      <p:pic>
        <p:nvPicPr>
          <p:cNvPr id="19" name="V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2458" y="2666324"/>
            <a:ext cx="1553955" cy="1525355"/>
          </a:xfrm>
          <a:prstGeom prst="rect">
            <a:avLst/>
          </a:prstGeom>
        </p:spPr>
      </p:pic>
      <p:pic>
        <p:nvPicPr>
          <p:cNvPr id="21" name="V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5346" y="4680842"/>
            <a:ext cx="1881655" cy="1847023"/>
          </a:xfrm>
          <a:prstGeom prst="rect">
            <a:avLst/>
          </a:prstGeom>
        </p:spPr>
      </p:pic>
      <p:pic>
        <p:nvPicPr>
          <p:cNvPr id="22" name="V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822" y="5035708"/>
            <a:ext cx="1201063" cy="1178957"/>
          </a:xfrm>
          <a:prstGeom prst="rect">
            <a:avLst/>
          </a:prstGeom>
        </p:spPr>
      </p:pic>
      <p:sp>
        <p:nvSpPr>
          <p:cNvPr id="24" name="Oval 23">
            <a:hlinkClick r:id="rId9" action="ppaction://hlinksldjump"/>
          </p:cNvPr>
          <p:cNvSpPr/>
          <p:nvPr/>
        </p:nvSpPr>
        <p:spPr>
          <a:xfrm>
            <a:off x="1721268" y="2096709"/>
            <a:ext cx="76034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1</a:t>
            </a:r>
          </a:p>
        </p:txBody>
      </p:sp>
      <p:sp>
        <p:nvSpPr>
          <p:cNvPr id="31" name="Oval 30">
            <a:hlinkClick r:id="rId10" action="ppaction://hlinksldjump"/>
          </p:cNvPr>
          <p:cNvSpPr/>
          <p:nvPr/>
        </p:nvSpPr>
        <p:spPr>
          <a:xfrm>
            <a:off x="2908986" y="2086049"/>
            <a:ext cx="782155" cy="79619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2</a:t>
            </a:r>
          </a:p>
        </p:txBody>
      </p:sp>
      <p:sp>
        <p:nvSpPr>
          <p:cNvPr id="32" name="Oval 31">
            <a:hlinkClick r:id="rId11" action="ppaction://hlinksldjump"/>
          </p:cNvPr>
          <p:cNvSpPr/>
          <p:nvPr/>
        </p:nvSpPr>
        <p:spPr>
          <a:xfrm flipH="1">
            <a:off x="2099241" y="3028973"/>
            <a:ext cx="82300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chemeClr val="bg1"/>
                </a:solidFill>
                <a:sym typeface="Arial"/>
              </a:rPr>
              <a:t>3</a:t>
            </a:r>
          </a:p>
        </p:txBody>
      </p:sp>
      <p:sp>
        <p:nvSpPr>
          <p:cNvPr id="33" name="Oval 32">
            <a:hlinkClick r:id="rId12" action="ppaction://hlinksldjump"/>
          </p:cNvPr>
          <p:cNvSpPr/>
          <p:nvPr/>
        </p:nvSpPr>
        <p:spPr>
          <a:xfrm>
            <a:off x="3349620" y="2882247"/>
            <a:ext cx="859680" cy="79399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4</a:t>
            </a:r>
          </a:p>
        </p:txBody>
      </p:sp>
      <p:pic>
        <p:nvPicPr>
          <p:cNvPr id="38" name="4" descr="Kết quả hình ảnh cho bắn súng png">
            <a:hlinkClick r:id="rId12"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8421" y="4912725"/>
            <a:ext cx="1383251" cy="1383251"/>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a:hlinkClick r:id="rId14"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7323" y="491272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a:hlinkClick r:id="rId10"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9" y="258856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a:hlinkClick r:id="rId9"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573" y="2440226"/>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92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8" presetClass="emph" presetSubtype="0" repeatCount="indefinite" fill="hold" nodeType="withEffect">
                                  <p:stCondLst>
                                    <p:cond delay="0"/>
                                  </p:stCondLst>
                                  <p:childTnLst>
                                    <p:animRot by="21600000">
                                      <p:cBhvr>
                                        <p:cTn id="17" dur="2000" fill="hold"/>
                                        <p:tgtEl>
                                          <p:spTgt spid="18"/>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21"/>
                                        </p:tgtEl>
                                        <p:attrNameLst>
                                          <p:attrName>r</p:attrName>
                                        </p:attrNameLst>
                                      </p:cBhvr>
                                    </p:animRot>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24"/>
                                        </p:tgtEl>
                                        <p:attrNameLst>
                                          <p:attrName>ppt_w</p:attrName>
                                        </p:attrNameLst>
                                      </p:cBhvr>
                                      <p:tavLst>
                                        <p:tav tm="0">
                                          <p:val>
                                            <p:strVal val="ppt_w"/>
                                          </p:val>
                                        </p:tav>
                                        <p:tav tm="100000">
                                          <p:val>
                                            <p:fltVal val="0"/>
                                          </p:val>
                                        </p:tav>
                                      </p:tavLst>
                                    </p:anim>
                                    <p:anim calcmode="lin" valueType="num">
                                      <p:cBhvr>
                                        <p:cTn id="28" dur="500"/>
                                        <p:tgtEl>
                                          <p:spTgt spid="24"/>
                                        </p:tgtEl>
                                        <p:attrNameLst>
                                          <p:attrName>ppt_h</p:attrName>
                                        </p:attrNameLst>
                                      </p:cBhvr>
                                      <p:tavLst>
                                        <p:tav tm="0">
                                          <p:val>
                                            <p:strVal val="ppt_h"/>
                                          </p:val>
                                        </p:tav>
                                        <p:tav tm="100000">
                                          <p:val>
                                            <p:fltVal val="0"/>
                                          </p:val>
                                        </p:tav>
                                      </p:tavLst>
                                    </p:anim>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grpId="0" nodeType="clickEffect">
                                  <p:stCondLst>
                                    <p:cond delay="0"/>
                                  </p:stCondLst>
                                  <p:childTnLst>
                                    <p:anim calcmode="lin" valueType="num">
                                      <p:cBhvr>
                                        <p:cTn id="40" dur="500"/>
                                        <p:tgtEl>
                                          <p:spTgt spid="31"/>
                                        </p:tgtEl>
                                        <p:attrNameLst>
                                          <p:attrName>ppt_w</p:attrName>
                                        </p:attrNameLst>
                                      </p:cBhvr>
                                      <p:tavLst>
                                        <p:tav tm="0">
                                          <p:val>
                                            <p:strVal val="ppt_w"/>
                                          </p:val>
                                        </p:tav>
                                        <p:tav tm="100000">
                                          <p:val>
                                            <p:fltVal val="0"/>
                                          </p:val>
                                        </p:tav>
                                      </p:tavLst>
                                    </p:anim>
                                    <p:anim calcmode="lin" valueType="num">
                                      <p:cBhvr>
                                        <p:cTn id="41" dur="500"/>
                                        <p:tgtEl>
                                          <p:spTgt spid="31"/>
                                        </p:tgtEl>
                                        <p:attrNameLst>
                                          <p:attrName>ppt_h</p:attrName>
                                        </p:attrNameLst>
                                      </p:cBhvr>
                                      <p:tavLst>
                                        <p:tav tm="0">
                                          <p:val>
                                            <p:strVal val="ppt_h"/>
                                          </p:val>
                                        </p:tav>
                                        <p:tav tm="100000">
                                          <p:val>
                                            <p:fltVal val="0"/>
                                          </p:val>
                                        </p:tav>
                                      </p:tavLst>
                                    </p:anim>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6" presetClass="entr" presetSubtype="21"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32"/>
                                        </p:tgtEl>
                                        <p:attrNameLst>
                                          <p:attrName>ppt_w</p:attrName>
                                        </p:attrNameLst>
                                      </p:cBhvr>
                                      <p:tavLst>
                                        <p:tav tm="0">
                                          <p:val>
                                            <p:strVal val="ppt_w"/>
                                          </p:val>
                                        </p:tav>
                                        <p:tav tm="100000">
                                          <p:val>
                                            <p:fltVal val="0"/>
                                          </p:val>
                                        </p:tav>
                                      </p:tavLst>
                                    </p:anim>
                                    <p:anim calcmode="lin" valueType="num">
                                      <p:cBhvr>
                                        <p:cTn id="52" dur="500"/>
                                        <p:tgtEl>
                                          <p:spTgt spid="32"/>
                                        </p:tgtEl>
                                        <p:attrNameLst>
                                          <p:attrName>ppt_h</p:attrName>
                                        </p:attrNameLst>
                                      </p:cBhvr>
                                      <p:tavLst>
                                        <p:tav tm="0">
                                          <p:val>
                                            <p:strVal val="ppt_h"/>
                                          </p:val>
                                        </p:tav>
                                        <p:tav tm="100000">
                                          <p:val>
                                            <p:fltVal val="0"/>
                                          </p:val>
                                        </p:tav>
                                      </p:tavLst>
                                    </p:anim>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par>
                                <p:cTn id="55" presetID="47"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grpId="0" nodeType="clickEffect">
                                  <p:stCondLst>
                                    <p:cond delay="0"/>
                                  </p:stCondLst>
                                  <p:childTnLst>
                                    <p:anim calcmode="lin" valueType="num">
                                      <p:cBhvr>
                                        <p:cTn id="64" dur="500"/>
                                        <p:tgtEl>
                                          <p:spTgt spid="33"/>
                                        </p:tgtEl>
                                        <p:attrNameLst>
                                          <p:attrName>ppt_w</p:attrName>
                                        </p:attrNameLst>
                                      </p:cBhvr>
                                      <p:tavLst>
                                        <p:tav tm="0">
                                          <p:val>
                                            <p:strVal val="ppt_w"/>
                                          </p:val>
                                        </p:tav>
                                        <p:tav tm="100000">
                                          <p:val>
                                            <p:fltVal val="0"/>
                                          </p:val>
                                        </p:tav>
                                      </p:tavLst>
                                    </p:anim>
                                    <p:anim calcmode="lin" valueType="num">
                                      <p:cBhvr>
                                        <p:cTn id="65" dur="500"/>
                                        <p:tgtEl>
                                          <p:spTgt spid="33"/>
                                        </p:tgtEl>
                                        <p:attrNameLst>
                                          <p:attrName>ppt_h</p:attrName>
                                        </p:attrNameLst>
                                      </p:cBhvr>
                                      <p:tavLst>
                                        <p:tav tm="0">
                                          <p:val>
                                            <p:strVal val="ppt_h"/>
                                          </p:val>
                                        </p:tav>
                                        <p:tav tm="100000">
                                          <p:val>
                                            <p:fltVal val="0"/>
                                          </p:val>
                                        </p:tav>
                                      </p:tavLst>
                                    </p:anim>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31"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style.rotation</p:attrName>
                                        </p:attrNameLst>
                                      </p:cBhvr>
                                      <p:tavLst>
                                        <p:tav tm="0">
                                          <p:val>
                                            <p:fltVal val="90"/>
                                          </p:val>
                                        </p:tav>
                                        <p:tav tm="100000">
                                          <p:val>
                                            <p:fltVal val="0"/>
                                          </p:val>
                                        </p:tav>
                                      </p:tavLst>
                                    </p:anim>
                                    <p:animEffect transition="in" filter="fade">
                                      <p:cBhvr>
                                        <p:cTn id="73" dur="1000"/>
                                        <p:tgtEl>
                                          <p:spTgt spid="38"/>
                                        </p:tgtEl>
                                      </p:cBhvr>
                                    </p:animEffec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5" presetClass="exit" presetSubtype="0" fill="hold" nodeType="clickEffect">
                                  <p:stCondLst>
                                    <p:cond delay="0"/>
                                  </p:stCondLst>
                                  <p:childTnLst>
                                    <p:animEffect transition="out" filter="fade">
                                      <p:cBhvr>
                                        <p:cTn id="78" dur="2000"/>
                                        <p:tgtEl>
                                          <p:spTgt spid="18"/>
                                        </p:tgtEl>
                                      </p:cBhvr>
                                    </p:animEffect>
                                    <p:anim calcmode="lin" valueType="num">
                                      <p:cBhvr>
                                        <p:cTn id="79" dur="2000"/>
                                        <p:tgtEl>
                                          <p:spTgt spid="18"/>
                                        </p:tgtEl>
                                        <p:attrNameLst>
                                          <p:attrName>style.rotation</p:attrName>
                                        </p:attrNameLst>
                                      </p:cBhvr>
                                      <p:tavLst>
                                        <p:tav tm="0">
                                          <p:val>
                                            <p:fltVal val="0"/>
                                          </p:val>
                                        </p:tav>
                                        <p:tav tm="100000">
                                          <p:val>
                                            <p:fltVal val="720"/>
                                          </p:val>
                                        </p:tav>
                                      </p:tavLst>
                                    </p:anim>
                                    <p:anim calcmode="lin" valueType="num">
                                      <p:cBhvr>
                                        <p:cTn id="80" dur="2000"/>
                                        <p:tgtEl>
                                          <p:spTgt spid="18"/>
                                        </p:tgtEl>
                                        <p:attrNameLst>
                                          <p:attrName>ppt_h</p:attrName>
                                        </p:attrNameLst>
                                      </p:cBhvr>
                                      <p:tavLst>
                                        <p:tav tm="0">
                                          <p:val>
                                            <p:strVal val="ppt_h"/>
                                          </p:val>
                                        </p:tav>
                                        <p:tav tm="100000">
                                          <p:val>
                                            <p:fltVal val="0"/>
                                          </p:val>
                                        </p:tav>
                                      </p:tavLst>
                                    </p:anim>
                                    <p:anim calcmode="lin" valueType="num">
                                      <p:cBhvr>
                                        <p:cTn id="81" dur="2000"/>
                                        <p:tgtEl>
                                          <p:spTgt spid="18"/>
                                        </p:tgtEl>
                                        <p:attrNameLst>
                                          <p:attrName>ppt_w</p:attrName>
                                        </p:attrNameLst>
                                      </p:cBhvr>
                                      <p:tavLst>
                                        <p:tav tm="0">
                                          <p:val>
                                            <p:strVal val="ppt_w"/>
                                          </p:val>
                                        </p:tav>
                                        <p:tav tm="100000">
                                          <p:val>
                                            <p:fltVal val="0"/>
                                          </p:val>
                                        </p:tav>
                                      </p:tavLst>
                                    </p:anim>
                                    <p:set>
                                      <p:cBhvr>
                                        <p:cTn id="82" dur="1" fill="hold">
                                          <p:stCondLst>
                                            <p:cond delay="1999"/>
                                          </p:stCondLst>
                                        </p:cTn>
                                        <p:tgtEl>
                                          <p:spTgt spid="18"/>
                                        </p:tgtEl>
                                        <p:attrNameLst>
                                          <p:attrName>style.visibility</p:attrName>
                                        </p:attrNameLst>
                                      </p:cBhvr>
                                      <p:to>
                                        <p:strVal val="hidden"/>
                                      </p:to>
                                    </p:set>
                                  </p:childTnLst>
                                </p:cTn>
                              </p:par>
                            </p:childTnLst>
                          </p:cTn>
                        </p:par>
                        <p:par>
                          <p:cTn id="83" fill="hold">
                            <p:stCondLst>
                              <p:cond delay="2000"/>
                            </p:stCondLst>
                            <p:childTnLst>
                              <p:par>
                                <p:cTn id="84" presetID="31" presetClass="exit" presetSubtype="0" fill="hold" nodeType="afterEffect">
                                  <p:stCondLst>
                                    <p:cond delay="0"/>
                                  </p:stCondLst>
                                  <p:childTnLst>
                                    <p:anim calcmode="lin" valueType="num">
                                      <p:cBhvr>
                                        <p:cTn id="85" dur="1000"/>
                                        <p:tgtEl>
                                          <p:spTgt spid="41"/>
                                        </p:tgtEl>
                                        <p:attrNameLst>
                                          <p:attrName>ppt_w</p:attrName>
                                        </p:attrNameLst>
                                      </p:cBhvr>
                                      <p:tavLst>
                                        <p:tav tm="0">
                                          <p:val>
                                            <p:strVal val="ppt_w"/>
                                          </p:val>
                                        </p:tav>
                                        <p:tav tm="100000">
                                          <p:val>
                                            <p:fltVal val="0"/>
                                          </p:val>
                                        </p:tav>
                                      </p:tavLst>
                                    </p:anim>
                                    <p:anim calcmode="lin" valueType="num">
                                      <p:cBhvr>
                                        <p:cTn id="86" dur="1000"/>
                                        <p:tgtEl>
                                          <p:spTgt spid="41"/>
                                        </p:tgtEl>
                                        <p:attrNameLst>
                                          <p:attrName>ppt_h</p:attrName>
                                        </p:attrNameLst>
                                      </p:cBhvr>
                                      <p:tavLst>
                                        <p:tav tm="0">
                                          <p:val>
                                            <p:strVal val="ppt_h"/>
                                          </p:val>
                                        </p:tav>
                                        <p:tav tm="100000">
                                          <p:val>
                                            <p:fltVal val="0"/>
                                          </p:val>
                                        </p:tav>
                                      </p:tavLst>
                                    </p:anim>
                                    <p:anim calcmode="lin" valueType="num">
                                      <p:cBhvr>
                                        <p:cTn id="87" dur="1000"/>
                                        <p:tgtEl>
                                          <p:spTgt spid="41"/>
                                        </p:tgtEl>
                                        <p:attrNameLst>
                                          <p:attrName>style.rotation</p:attrName>
                                        </p:attrNameLst>
                                      </p:cBhvr>
                                      <p:tavLst>
                                        <p:tav tm="0">
                                          <p:val>
                                            <p:fltVal val="0"/>
                                          </p:val>
                                        </p:tav>
                                        <p:tav tm="100000">
                                          <p:val>
                                            <p:fltVal val="90"/>
                                          </p:val>
                                        </p:tav>
                                      </p:tavLst>
                                    </p:anim>
                                    <p:animEffect transition="out" filter="fade">
                                      <p:cBhvr>
                                        <p:cTn id="88" dur="1000"/>
                                        <p:tgtEl>
                                          <p:spTgt spid="41"/>
                                        </p:tgtEl>
                                      </p:cBhvr>
                                    </p:animEffect>
                                    <p:set>
                                      <p:cBhvr>
                                        <p:cTn id="89"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9"/>
                                        </p:tgtEl>
                                      </p:cBhvr>
                                    </p:animEffect>
                                    <p:anim calcmode="lin" valueType="num">
                                      <p:cBhvr>
                                        <p:cTn id="95" dur="2000"/>
                                        <p:tgtEl>
                                          <p:spTgt spid="19"/>
                                        </p:tgtEl>
                                        <p:attrNameLst>
                                          <p:attrName>style.rotation</p:attrName>
                                        </p:attrNameLst>
                                      </p:cBhvr>
                                      <p:tavLst>
                                        <p:tav tm="0">
                                          <p:val>
                                            <p:fltVal val="0"/>
                                          </p:val>
                                        </p:tav>
                                        <p:tav tm="100000">
                                          <p:val>
                                            <p:fltVal val="720"/>
                                          </p:val>
                                        </p:tav>
                                      </p:tavLst>
                                    </p:anim>
                                    <p:anim calcmode="lin" valueType="num">
                                      <p:cBhvr>
                                        <p:cTn id="96" dur="2000"/>
                                        <p:tgtEl>
                                          <p:spTgt spid="19"/>
                                        </p:tgtEl>
                                        <p:attrNameLst>
                                          <p:attrName>ppt_h</p:attrName>
                                        </p:attrNameLst>
                                      </p:cBhvr>
                                      <p:tavLst>
                                        <p:tav tm="0">
                                          <p:val>
                                            <p:strVal val="ppt_h"/>
                                          </p:val>
                                        </p:tav>
                                        <p:tav tm="100000">
                                          <p:val>
                                            <p:fltVal val="0"/>
                                          </p:val>
                                        </p:tav>
                                      </p:tavLst>
                                    </p:anim>
                                    <p:anim calcmode="lin" valueType="num">
                                      <p:cBhvr>
                                        <p:cTn id="97" dur="2000"/>
                                        <p:tgtEl>
                                          <p:spTgt spid="19"/>
                                        </p:tgtEl>
                                        <p:attrNameLst>
                                          <p:attrName>ppt_w</p:attrName>
                                        </p:attrNameLst>
                                      </p:cBhvr>
                                      <p:tavLst>
                                        <p:tav tm="0">
                                          <p:val>
                                            <p:strVal val="ppt_w"/>
                                          </p:val>
                                        </p:tav>
                                        <p:tav tm="100000">
                                          <p:val>
                                            <p:fltVal val="0"/>
                                          </p:val>
                                        </p:tav>
                                      </p:tavLst>
                                    </p:anim>
                                    <p:set>
                                      <p:cBhvr>
                                        <p:cTn id="98" dur="1" fill="hold">
                                          <p:stCondLst>
                                            <p:cond delay="1999"/>
                                          </p:stCondLst>
                                        </p:cTn>
                                        <p:tgtEl>
                                          <p:spTgt spid="19"/>
                                        </p:tgtEl>
                                        <p:attrNameLst>
                                          <p:attrName>style.visibility</p:attrName>
                                        </p:attrNameLst>
                                      </p:cBhvr>
                                      <p:to>
                                        <p:strVal val="hidden"/>
                                      </p:to>
                                    </p:set>
                                  </p:childTnLst>
                                </p:cTn>
                              </p:par>
                            </p:childTnLst>
                          </p:cTn>
                        </p:par>
                        <p:par>
                          <p:cTn id="99" fill="hold">
                            <p:stCondLst>
                              <p:cond delay="2000"/>
                            </p:stCondLst>
                            <p:childTnLst>
                              <p:par>
                                <p:cTn id="100" presetID="53" presetClass="exit" presetSubtype="32" fill="hold" nodeType="after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35" presetClass="exit" presetSubtype="0" fill="hold" nodeType="clickEffect">
                                  <p:stCondLst>
                                    <p:cond delay="0"/>
                                  </p:stCondLst>
                                  <p:childTnLst>
                                    <p:animEffect transition="out" filter="fade">
                                      <p:cBhvr>
                                        <p:cTn id="109" dur="2000"/>
                                        <p:tgtEl>
                                          <p:spTgt spid="22"/>
                                        </p:tgtEl>
                                      </p:cBhvr>
                                    </p:animEffect>
                                    <p:anim calcmode="lin" valueType="num">
                                      <p:cBhvr>
                                        <p:cTn id="110" dur="2000"/>
                                        <p:tgtEl>
                                          <p:spTgt spid="22"/>
                                        </p:tgtEl>
                                        <p:attrNameLst>
                                          <p:attrName>style.rotation</p:attrName>
                                        </p:attrNameLst>
                                      </p:cBhvr>
                                      <p:tavLst>
                                        <p:tav tm="0">
                                          <p:val>
                                            <p:fltVal val="0"/>
                                          </p:val>
                                        </p:tav>
                                        <p:tav tm="100000">
                                          <p:val>
                                            <p:fltVal val="720"/>
                                          </p:val>
                                        </p:tav>
                                      </p:tavLst>
                                    </p:anim>
                                    <p:anim calcmode="lin" valueType="num">
                                      <p:cBhvr>
                                        <p:cTn id="111" dur="2000"/>
                                        <p:tgtEl>
                                          <p:spTgt spid="22"/>
                                        </p:tgtEl>
                                        <p:attrNameLst>
                                          <p:attrName>ppt_h</p:attrName>
                                        </p:attrNameLst>
                                      </p:cBhvr>
                                      <p:tavLst>
                                        <p:tav tm="0">
                                          <p:val>
                                            <p:strVal val="ppt_h"/>
                                          </p:val>
                                        </p:tav>
                                        <p:tav tm="100000">
                                          <p:val>
                                            <p:fltVal val="0"/>
                                          </p:val>
                                        </p:tav>
                                      </p:tavLst>
                                    </p:anim>
                                    <p:anim calcmode="lin" valueType="num">
                                      <p:cBhvr>
                                        <p:cTn id="112" dur="2000"/>
                                        <p:tgtEl>
                                          <p:spTgt spid="22"/>
                                        </p:tgtEl>
                                        <p:attrNameLst>
                                          <p:attrName>ppt_w</p:attrName>
                                        </p:attrNameLst>
                                      </p:cBhvr>
                                      <p:tavLst>
                                        <p:tav tm="0">
                                          <p:val>
                                            <p:strVal val="ppt_w"/>
                                          </p:val>
                                        </p:tav>
                                        <p:tav tm="100000">
                                          <p:val>
                                            <p:fltVal val="0"/>
                                          </p:val>
                                        </p:tav>
                                      </p:tavLst>
                                    </p:anim>
                                    <p:set>
                                      <p:cBhvr>
                                        <p:cTn id="113" dur="1" fill="hold">
                                          <p:stCondLst>
                                            <p:cond delay="1999"/>
                                          </p:stCondLst>
                                        </p:cTn>
                                        <p:tgtEl>
                                          <p:spTgt spid="22"/>
                                        </p:tgtEl>
                                        <p:attrNameLst>
                                          <p:attrName>style.visibility</p:attrName>
                                        </p:attrNameLst>
                                      </p:cBhvr>
                                      <p:to>
                                        <p:strVal val="hidden"/>
                                      </p:to>
                                    </p:set>
                                  </p:childTnLst>
                                </p:cTn>
                              </p:par>
                            </p:childTnLst>
                          </p:cTn>
                        </p:par>
                        <p:par>
                          <p:cTn id="114" fill="hold">
                            <p:stCondLst>
                              <p:cond delay="2000"/>
                            </p:stCondLst>
                            <p:childTnLst>
                              <p:par>
                                <p:cTn id="115" presetID="10" presetClass="exit" presetSubtype="0" fill="hold" nodeType="afterEffect">
                                  <p:stCondLst>
                                    <p:cond delay="0"/>
                                  </p:stCondLst>
                                  <p:childTnLst>
                                    <p:animEffect transition="out" filter="fade">
                                      <p:cBhvr>
                                        <p:cTn id="116" dur="500"/>
                                        <p:tgtEl>
                                          <p:spTgt spid="38"/>
                                        </p:tgtEl>
                                      </p:cBhvr>
                                    </p:animEffect>
                                    <p:set>
                                      <p:cBhvr>
                                        <p:cTn id="11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18" restart="whenNotActive" fill="hold" evtFilter="cancelBubble" nodeType="interactiveSeq">
                <p:stCondLst>
                  <p:cond evt="onClick" delay="0">
                    <p:tgtEl>
                      <p:spTgt spid="39"/>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1"/>
                                        </p:tgtEl>
                                      </p:cBhvr>
                                    </p:animEffect>
                                    <p:anim calcmode="lin" valueType="num">
                                      <p:cBhvr>
                                        <p:cTn id="123" dur="2000"/>
                                        <p:tgtEl>
                                          <p:spTgt spid="21"/>
                                        </p:tgtEl>
                                        <p:attrNameLst>
                                          <p:attrName>style.rotation</p:attrName>
                                        </p:attrNameLst>
                                      </p:cBhvr>
                                      <p:tavLst>
                                        <p:tav tm="0">
                                          <p:val>
                                            <p:fltVal val="0"/>
                                          </p:val>
                                        </p:tav>
                                        <p:tav tm="100000">
                                          <p:val>
                                            <p:fltVal val="720"/>
                                          </p:val>
                                        </p:tav>
                                      </p:tavLst>
                                    </p:anim>
                                    <p:anim calcmode="lin" valueType="num">
                                      <p:cBhvr>
                                        <p:cTn id="124" dur="2000"/>
                                        <p:tgtEl>
                                          <p:spTgt spid="21"/>
                                        </p:tgtEl>
                                        <p:attrNameLst>
                                          <p:attrName>ppt_h</p:attrName>
                                        </p:attrNameLst>
                                      </p:cBhvr>
                                      <p:tavLst>
                                        <p:tav tm="0">
                                          <p:val>
                                            <p:strVal val="ppt_h"/>
                                          </p:val>
                                        </p:tav>
                                        <p:tav tm="100000">
                                          <p:val>
                                            <p:fltVal val="0"/>
                                          </p:val>
                                        </p:tav>
                                      </p:tavLst>
                                    </p:anim>
                                    <p:anim calcmode="lin" valueType="num">
                                      <p:cBhvr>
                                        <p:cTn id="125" dur="2000"/>
                                        <p:tgtEl>
                                          <p:spTgt spid="21"/>
                                        </p:tgtEl>
                                        <p:attrNameLst>
                                          <p:attrName>ppt_w</p:attrName>
                                        </p:attrNameLst>
                                      </p:cBhvr>
                                      <p:tavLst>
                                        <p:tav tm="0">
                                          <p:val>
                                            <p:strVal val="ppt_w"/>
                                          </p:val>
                                        </p:tav>
                                        <p:tav tm="100000">
                                          <p:val>
                                            <p:fltVal val="0"/>
                                          </p:val>
                                        </p:tav>
                                      </p:tavLst>
                                    </p:anim>
                                    <p:set>
                                      <p:cBhvr>
                                        <p:cTn id="126" dur="1" fill="hold">
                                          <p:stCondLst>
                                            <p:cond delay="1999"/>
                                          </p:stCondLst>
                                        </p:cTn>
                                        <p:tgtEl>
                                          <p:spTgt spid="21"/>
                                        </p:tgtEl>
                                        <p:attrNameLst>
                                          <p:attrName>style.visibility</p:attrName>
                                        </p:attrNameLst>
                                      </p:cBhvr>
                                      <p:to>
                                        <p:strVal val="hidden"/>
                                      </p:to>
                                    </p:set>
                                  </p:childTnLst>
                                </p:cTn>
                              </p:par>
                            </p:childTnLst>
                          </p:cTn>
                        </p:par>
                        <p:par>
                          <p:cTn id="127" fill="hold">
                            <p:stCondLst>
                              <p:cond delay="2000"/>
                            </p:stCondLst>
                            <p:childTnLst>
                              <p:par>
                                <p:cTn id="128" presetID="10" presetClass="exit" presetSubtype="0" fill="hold" nodeType="afterEffect">
                                  <p:stCondLst>
                                    <p:cond delay="0"/>
                                  </p:stCondLst>
                                  <p:childTnLst>
                                    <p:animEffect transition="out" filter="fade">
                                      <p:cBhvr>
                                        <p:cTn id="129" dur="500"/>
                                        <p:tgtEl>
                                          <p:spTgt spid="39"/>
                                        </p:tgtEl>
                                      </p:cBhvr>
                                    </p:animEffect>
                                    <p:set>
                                      <p:cBhvr>
                                        <p:cTn id="13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4" grpId="0"/>
      <p:bldP spid="13" grpId="0"/>
      <p:bldP spid="24" grpId="0" animBg="1"/>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0" y="598119"/>
            <a:ext cx="11326110" cy="2474786"/>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a:solidFill>
                    <a:srgbClr val="000000"/>
                  </a:solidFill>
                  <a:latin typeface="Arial" panose="020B0604020202020204" pitchFamily="34" charset="0"/>
                </a:rPr>
                <a:t>Em hãy dõi đoạn video sau</a:t>
              </a:r>
              <a:r>
                <a:rPr lang="en-US" altLang="en-US" dirty="0">
                  <a:solidFill>
                    <a:srgbClr val="000000"/>
                  </a:solidFill>
                  <a:latin typeface="Arial" panose="020B0604020202020204" pitchFamily="34" charset="0"/>
                </a:rPr>
                <a:t> t</a:t>
              </a:r>
              <a:r>
                <a:rPr lang="vi-VN" altLang="en-US" dirty="0">
                  <a:solidFill>
                    <a:srgbClr val="000000"/>
                  </a:solidFill>
                  <a:latin typeface="Arial" panose="020B0604020202020204" pitchFamily="34" charset="0"/>
                </a:rPr>
                <a:t>rong 2 phút</a:t>
              </a:r>
              <a:r>
                <a:rPr lang="en-US" altLang="en-US" dirty="0">
                  <a:solidFill>
                    <a:srgbClr val="000000"/>
                  </a:solidFill>
                  <a:latin typeface="Arial" panose="020B0604020202020204" pitchFamily="34" charset="0"/>
                </a:rPr>
                <a:t>.</a:t>
              </a:r>
            </a:p>
            <a:p>
              <a:pPr algn="just">
                <a:spcBef>
                  <a:spcPct val="0"/>
                </a:spcBef>
                <a:buClrTx/>
                <a:buFontTx/>
                <a:buNone/>
              </a:pPr>
              <a:r>
                <a:rPr lang="vi-VN" altLang="en-US" dirty="0">
                  <a:solidFill>
                    <a:srgbClr val="000000"/>
                  </a:solidFill>
                  <a:latin typeface="Arial" panose="020B0604020202020204" pitchFamily="34" charset="0"/>
                </a:rPr>
                <a:t> </a:t>
              </a:r>
              <a:r>
                <a:rPr lang="en-US" altLang="en-US" dirty="0">
                  <a:solidFill>
                    <a:srgbClr val="000000"/>
                  </a:solidFill>
                  <a:latin typeface="Arial" panose="020B0604020202020204" pitchFamily="34" charset="0"/>
                </a:rPr>
                <a:t>E</a:t>
              </a:r>
              <a:r>
                <a:rPr lang="vi-VN" altLang="en-US" dirty="0">
                  <a:solidFill>
                    <a:srgbClr val="000000"/>
                  </a:solidFill>
                  <a:latin typeface="Arial" panose="020B0604020202020204" pitchFamily="34" charset="0"/>
                </a:rPr>
                <a:t>m hãy </a:t>
              </a:r>
              <a:r>
                <a:rPr lang="en-US" altLang="en-US" dirty="0" err="1">
                  <a:solidFill>
                    <a:srgbClr val="000000"/>
                  </a:solidFill>
                  <a:latin typeface="Arial" panose="020B0604020202020204" pitchFamily="34" charset="0"/>
                </a:rPr>
                <a:t>cho</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biết</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nội</a:t>
              </a:r>
              <a:r>
                <a:rPr lang="en-US" altLang="en-US" dirty="0">
                  <a:solidFill>
                    <a:srgbClr val="000000"/>
                  </a:solidFill>
                  <a:latin typeface="Arial" panose="020B0604020202020204" pitchFamily="34" charset="0"/>
                </a:rPr>
                <a:t> dung </a:t>
              </a:r>
              <a:r>
                <a:rPr lang="vi-VN" altLang="en-US" dirty="0">
                  <a:solidFill>
                    <a:srgbClr val="000000"/>
                  </a:solidFill>
                  <a:latin typeface="Arial" panose="020B0604020202020204" pitchFamily="34" charset="0"/>
                </a:rPr>
                <a:t>trong đoạn video đó </a:t>
              </a:r>
              <a:r>
                <a:rPr lang="en-US" altLang="en-US" dirty="0" err="1">
                  <a:solidFill>
                    <a:srgbClr val="000000"/>
                  </a:solidFill>
                  <a:latin typeface="Arial" panose="020B0604020202020204" pitchFamily="34" charset="0"/>
                </a:rPr>
                <a:t>là</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gì</a:t>
              </a:r>
              <a:r>
                <a:rPr lang="en-US" altLang="en-US" dirty="0">
                  <a:solidFill>
                    <a:srgbClr val="000000"/>
                  </a:solidFill>
                  <a:latin typeface="Arial" panose="020B0604020202020204" pitchFamily="34" charset="0"/>
                </a:rPr>
                <a:t>?</a:t>
              </a: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298" y="1886"/>
              <a:ext cx="41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1</a:t>
              </a:r>
            </a:p>
          </p:txBody>
        </p:sp>
      </p:gr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4145446"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a:t>Hình</a:t>
            </a:r>
            <a:r>
              <a:rPr lang="en-US" sz="3200" dirty="0"/>
              <a:t> </a:t>
            </a:r>
            <a:r>
              <a:rPr lang="en-US" sz="3200" dirty="0" err="1"/>
              <a:t>ảnh</a:t>
            </a:r>
            <a:r>
              <a:rPr lang="en-US" sz="3200" dirty="0"/>
              <a:t> </a:t>
            </a:r>
            <a:r>
              <a:rPr lang="en-US" sz="3200" dirty="0" err="1"/>
              <a:t>những</a:t>
            </a:r>
            <a:r>
              <a:rPr lang="en-US" sz="3200" dirty="0"/>
              <a:t> </a:t>
            </a:r>
            <a:r>
              <a:rPr lang="en-US" sz="3200" dirty="0" err="1"/>
              <a:t>người</a:t>
            </a:r>
            <a:r>
              <a:rPr lang="en-US" sz="3200" dirty="0"/>
              <a:t> </a:t>
            </a:r>
            <a:r>
              <a:rPr lang="en-US" sz="3200" dirty="0" err="1"/>
              <a:t>dân</a:t>
            </a:r>
            <a:r>
              <a:rPr lang="en-US" sz="3200" dirty="0"/>
              <a:t> </a:t>
            </a:r>
            <a:r>
              <a:rPr lang="en-US" sz="3200" dirty="0" err="1"/>
              <a:t>chịu</a:t>
            </a:r>
            <a:r>
              <a:rPr lang="en-US" sz="3200" dirty="0"/>
              <a:t> </a:t>
            </a:r>
            <a:r>
              <a:rPr lang="en-US" sz="3200" dirty="0" err="1"/>
              <a:t>đói</a:t>
            </a:r>
            <a:r>
              <a:rPr lang="en-US" sz="3200" dirty="0"/>
              <a:t> </a:t>
            </a:r>
            <a:r>
              <a:rPr lang="en-US" sz="3200" dirty="0" err="1"/>
              <a:t>khổ</a:t>
            </a:r>
            <a:r>
              <a:rPr lang="en-US" sz="3200" dirty="0"/>
              <a:t>, </a:t>
            </a:r>
            <a:r>
              <a:rPr lang="en-US" sz="3200" dirty="0" err="1"/>
              <a:t>cơ</a:t>
            </a:r>
            <a:r>
              <a:rPr lang="en-US" sz="3200" dirty="0"/>
              <a:t> </a:t>
            </a:r>
            <a:r>
              <a:rPr lang="en-US" sz="3200" dirty="0" err="1"/>
              <a:t>thể</a:t>
            </a:r>
            <a:r>
              <a:rPr lang="en-US" sz="3200" dirty="0"/>
              <a:t> </a:t>
            </a:r>
            <a:r>
              <a:rPr lang="en-US" sz="3200" dirty="0" err="1"/>
              <a:t>rất</a:t>
            </a:r>
            <a:r>
              <a:rPr lang="en-US" sz="3200" dirty="0"/>
              <a:t> </a:t>
            </a:r>
            <a:r>
              <a:rPr lang="en-US" sz="3200" dirty="0" err="1"/>
              <a:t>gầy</a:t>
            </a:r>
            <a:r>
              <a:rPr lang="en-US" sz="3200" dirty="0"/>
              <a:t> </a:t>
            </a:r>
            <a:r>
              <a:rPr lang="en-US" sz="3200" dirty="0" err="1"/>
              <a:t>gò</a:t>
            </a:r>
            <a:r>
              <a:rPr lang="en-US" sz="3200" dirty="0"/>
              <a:t> </a:t>
            </a:r>
            <a:r>
              <a:rPr lang="en-US" sz="3200" dirty="0" err="1"/>
              <a:t>và</a:t>
            </a:r>
            <a:r>
              <a:rPr lang="en-US" sz="3200" dirty="0"/>
              <a:t> </a:t>
            </a:r>
            <a:r>
              <a:rPr lang="en-US" sz="3200" dirty="0" err="1"/>
              <a:t>ốm</a:t>
            </a:r>
            <a:r>
              <a:rPr lang="en-US" sz="3200" dirty="0"/>
              <a:t> </a:t>
            </a:r>
            <a:r>
              <a:rPr lang="en-US" sz="3200" dirty="0" err="1"/>
              <a:t>yếu</a:t>
            </a:r>
            <a:r>
              <a:rPr lang="en-US" sz="3200" dirty="0"/>
              <a:t> </a:t>
            </a:r>
            <a:r>
              <a:rPr lang="en-US" sz="3200" dirty="0" err="1"/>
              <a:t>vì</a:t>
            </a:r>
            <a:r>
              <a:rPr lang="en-US" sz="3200" dirty="0"/>
              <a:t> </a:t>
            </a:r>
            <a:r>
              <a:rPr lang="en-US" sz="3200" dirty="0" err="1"/>
              <a:t>không</a:t>
            </a:r>
            <a:r>
              <a:rPr lang="en-US" sz="3200" dirty="0"/>
              <a:t> </a:t>
            </a:r>
            <a:r>
              <a:rPr lang="en-US" sz="3200" dirty="0" err="1"/>
              <a:t>có</a:t>
            </a:r>
            <a:r>
              <a:rPr lang="en-US" sz="3200" dirty="0"/>
              <a:t> </a:t>
            </a:r>
            <a:r>
              <a:rPr lang="en-US" sz="3200" dirty="0" err="1"/>
              <a:t>thức</a:t>
            </a:r>
            <a:r>
              <a:rPr lang="en-US" sz="3200" dirty="0"/>
              <a:t> </a:t>
            </a:r>
            <a:r>
              <a:rPr lang="en-US" sz="3200" dirty="0" err="1"/>
              <a:t>ăn</a:t>
            </a:r>
            <a:r>
              <a:rPr lang="en-US" sz="3200" dirty="0"/>
              <a:t>.</a:t>
            </a:r>
          </a:p>
        </p:txBody>
      </p:sp>
    </p:spTree>
    <p:custDataLst>
      <p:tags r:id="rId1"/>
    </p:custDataLst>
    <p:extLst>
      <p:ext uri="{BB962C8B-B14F-4D97-AF65-F5344CB8AC3E}">
        <p14:creationId xmlns:p14="http://schemas.microsoft.com/office/powerpoint/2010/main" val="592990400"/>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6297" y="248800"/>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val="0"/>
              </a:ext>
            </a:extLst>
          </a:blip>
          <a:srcRect/>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37" name="Title 1">
            <a:extLst>
              <a:ext uri="{FF2B5EF4-FFF2-40B4-BE49-F238E27FC236}">
                <a16:creationId xmlns:a16="http://schemas.microsoft.com/office/drawing/2014/main" id="{1D085526-B611-42F2-B16F-4DB729BD14B5}"/>
              </a:ext>
            </a:extLst>
          </p:cNvPr>
          <p:cNvSpPr txBox="1">
            <a:spLocks/>
          </p:cNvSpPr>
          <p:nvPr/>
        </p:nvSpPr>
        <p:spPr>
          <a:xfrm>
            <a:off x="260588" y="1795758"/>
            <a:ext cx="11804803" cy="870601"/>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200" kern="0" dirty="0" err="1">
                <a:solidFill>
                  <a:srgbClr val="C00000"/>
                </a:solidFill>
                <a:latin typeface="Times New Roman" panose="02020603050405020304" pitchFamily="18" charset="0"/>
                <a:cs typeface="Times New Roman" panose="02020603050405020304" pitchFamily="18" charset="0"/>
              </a:rPr>
              <a:t>Câu</a:t>
            </a:r>
            <a:r>
              <a:rPr lang="en-US" altLang="en-US" sz="3200" kern="0" dirty="0">
                <a:solidFill>
                  <a:srgbClr val="C00000"/>
                </a:solidFill>
                <a:latin typeface="Times New Roman" panose="02020603050405020304" pitchFamily="18" charset="0"/>
                <a:cs typeface="Times New Roman" panose="02020603050405020304" pitchFamily="18" charset="0"/>
              </a:rPr>
              <a:t> 1</a:t>
            </a:r>
            <a:r>
              <a:rPr lang="vi-VN"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Khi</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tìm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kiếm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sự</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sống</a:t>
            </a:r>
            <a:r>
              <a:rPr lang="en-US" altLang="en-US" sz="3200" kern="0" dirty="0">
                <a:solidFill>
                  <a:srgbClr val="C00000"/>
                </a:solidFill>
                <a:latin typeface="Times New Roman" panose="02020603050405020304" pitchFamily="18" charset="0"/>
                <a:cs typeface="Times New Roman" panose="02020603050405020304" pitchFamily="18" charset="0"/>
              </a:rPr>
              <a:t> ở </a:t>
            </a:r>
            <a:r>
              <a:rPr lang="en-US" altLang="en-US" sz="3200" kern="0" dirty="0" err="1">
                <a:solidFill>
                  <a:srgbClr val="C00000"/>
                </a:solidFill>
                <a:latin typeface="Times New Roman" panose="02020603050405020304" pitchFamily="18" charset="0"/>
                <a:cs typeface="Times New Roman" panose="02020603050405020304" pitchFamily="18" charset="0"/>
              </a:rPr>
              <a:t>các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hành</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tinh</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trong</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vũ</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trụ</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các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nhà</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khoa</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học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trước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hết</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tìm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kiếm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xem</a:t>
            </a:r>
            <a:r>
              <a:rPr lang="en-US" altLang="en-US" sz="3200" kern="0" dirty="0">
                <a:solidFill>
                  <a:srgbClr val="C00000"/>
                </a:solidFill>
                <a:latin typeface="Times New Roman" panose="02020603050405020304" pitchFamily="18" charset="0"/>
                <a:cs typeface="Times New Roman" panose="02020603050405020304" pitchFamily="18" charset="0"/>
              </a:rPr>
              <a:t> ở </a:t>
            </a:r>
            <a:r>
              <a:rPr lang="en-US" altLang="en-US" sz="3200" kern="0" dirty="0" err="1">
                <a:solidFill>
                  <a:srgbClr val="C00000"/>
                </a:solidFill>
                <a:latin typeface="Times New Roman" panose="02020603050405020304" pitchFamily="18" charset="0"/>
                <a:cs typeface="Times New Roman" panose="02020603050405020304" pitchFamily="18" charset="0"/>
              </a:rPr>
              <a:t>đó</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có</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nước</a:t>
            </a:r>
            <a:r>
              <a:rPr lang="en-US" altLang="en-US" sz="3200" kern="0" dirty="0">
                <a:solidFill>
                  <a:srgbClr val="C00000"/>
                </a:solidFill>
                <a:latin typeface="Times New Roman" panose="02020603050405020304" pitchFamily="18" charset="0"/>
                <a:cs typeface="Times New Roman" panose="02020603050405020304" pitchFamily="18" charset="0"/>
              </a:rPr>
              <a:t> hay </a:t>
            </a:r>
            <a:r>
              <a:rPr lang="en-US" altLang="en-US" sz="3200" kern="0" dirty="0" err="1">
                <a:solidFill>
                  <a:srgbClr val="C00000"/>
                </a:solidFill>
                <a:latin typeface="Times New Roman" panose="02020603050405020304" pitchFamily="18" charset="0"/>
                <a:cs typeface="Times New Roman" panose="02020603050405020304" pitchFamily="18" charset="0"/>
              </a:rPr>
              <a:t>không</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vì</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sao</a:t>
            </a:r>
            <a:r>
              <a:rPr lang="en-US" altLang="en-US" sz="3200" kern="0" dirty="0">
                <a:solidFill>
                  <a:srgbClr val="C00000"/>
                </a:solidFill>
                <a:latin typeface="Times New Roman" panose="02020603050405020304" pitchFamily="18" charset="0"/>
                <a:cs typeface="Times New Roman" panose="02020603050405020304" pitchFamily="18" charset="0"/>
              </a:rPr>
              <a:t>?</a:t>
            </a:r>
          </a:p>
        </p:txBody>
      </p:sp>
      <p:sp>
        <p:nvSpPr>
          <p:cNvPr id="40" name="Rectangle 39"/>
          <p:cNvSpPr/>
          <p:nvPr/>
        </p:nvSpPr>
        <p:spPr>
          <a:xfrm>
            <a:off x="260588" y="2896144"/>
            <a:ext cx="12191999" cy="3982885"/>
          </a:xfrm>
          <a:prstGeom prst="rect">
            <a:avLst/>
          </a:prstGeom>
        </p:spPr>
        <p:txBody>
          <a:bodyPr wrap="square">
            <a:spAutoFit/>
          </a:bodyPr>
          <a:lstStyle/>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1" name="Oval 40">
            <a:extLst>
              <a:ext uri="{FF2B5EF4-FFF2-40B4-BE49-F238E27FC236}">
                <a16:creationId xmlns:a16="http://schemas.microsoft.com/office/drawing/2014/main" id="{66A661A9-7B12-486E-AFF5-BA9EA28685FE}"/>
              </a:ext>
            </a:extLst>
          </p:cNvPr>
          <p:cNvSpPr/>
          <p:nvPr/>
        </p:nvSpPr>
        <p:spPr>
          <a:xfrm>
            <a:off x="140677" y="3639160"/>
            <a:ext cx="614288"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7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42488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arn(inVertical)">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8500" y="34530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val="0"/>
              </a:ext>
            </a:extLst>
          </a:blip>
          <a:srcRect/>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5" name="Title 1">
            <a:extLst>
              <a:ext uri="{FF2B5EF4-FFF2-40B4-BE49-F238E27FC236}">
                <a16:creationId xmlns:a16="http://schemas.microsoft.com/office/drawing/2014/main" id="{5F2EA669-7579-40BE-9D34-6CEEA524B4E1}"/>
              </a:ext>
            </a:extLst>
          </p:cNvPr>
          <p:cNvSpPr txBox="1">
            <a:spLocks/>
          </p:cNvSpPr>
          <p:nvPr/>
        </p:nvSpPr>
        <p:spPr>
          <a:xfrm>
            <a:off x="118240" y="2023720"/>
            <a:ext cx="4505918" cy="2869828"/>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lgn="just">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2</a:t>
            </a:r>
            <a:r>
              <a:rPr lang="vi-VN"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Cơ</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thể</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sẽ</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gặp</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nguy</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hiểm</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nếu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không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bổ</a:t>
            </a:r>
            <a:r>
              <a:rPr lang="en-US" altLang="en-US" sz="3600" kern="0" dirty="0">
                <a:solidFill>
                  <a:srgbClr val="C00000"/>
                </a:solidFill>
                <a:latin typeface="Times New Roman" panose="02020603050405020304" pitchFamily="18" charset="0"/>
                <a:cs typeface="Times New Roman" panose="02020603050405020304" pitchFamily="18" charset="0"/>
              </a:rPr>
              <a:t> sung </a:t>
            </a:r>
            <a:r>
              <a:rPr lang="en-US" altLang="en-US" sz="3600" kern="0" dirty="0" err="1">
                <a:solidFill>
                  <a:srgbClr val="C00000"/>
                </a:solidFill>
                <a:latin typeface="Times New Roman" panose="02020603050405020304" pitchFamily="18" charset="0"/>
                <a:cs typeface="Times New Roman" panose="02020603050405020304" pitchFamily="18" charset="0"/>
              </a:rPr>
              <a:t>nước</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kịp</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thời</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trong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những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trường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hợp</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nào</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sau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đây</a:t>
            </a:r>
            <a:r>
              <a:rPr lang="en-US" altLang="en-US" sz="3600" kern="0" dirty="0">
                <a:solidFill>
                  <a:srgbClr val="C00000"/>
                </a:solidFill>
                <a:latin typeface="Times New Roman" panose="02020603050405020304" pitchFamily="18" charset="0"/>
                <a:cs typeface="Times New Roman" panose="02020603050405020304" pitchFamily="18" charset="0"/>
              </a:rPr>
              <a:t>?</a:t>
            </a:r>
          </a:p>
        </p:txBody>
      </p:sp>
      <p:sp>
        <p:nvSpPr>
          <p:cNvPr id="4" name="Oval 3"/>
          <p:cNvSpPr/>
          <p:nvPr/>
        </p:nvSpPr>
        <p:spPr>
          <a:xfrm>
            <a:off x="6867861" y="5121122"/>
            <a:ext cx="1353031" cy="561703"/>
          </a:xfrm>
          <a:prstGeom prst="ellipse">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Rectangle 38"/>
          <p:cNvSpPr/>
          <p:nvPr/>
        </p:nvSpPr>
        <p:spPr>
          <a:xfrm>
            <a:off x="5270496" y="1250055"/>
            <a:ext cx="6871155" cy="5669244"/>
          </a:xfrm>
          <a:prstGeom prst="rect">
            <a:avLst/>
          </a:prstGeom>
        </p:spPr>
        <p:txBody>
          <a:bodyPr wrap="square">
            <a:spAutoFit/>
          </a:bodyPr>
          <a:lstStyle/>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dạo</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mửa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35000"/>
              </a:lnSpc>
              <a:spcBef>
                <a:spcPts val="600"/>
              </a:spcBef>
              <a:spcAft>
                <a:spcPts val="600"/>
              </a:spcAft>
              <a:buAutoNum type="alphaUcPeriod"/>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(5).</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(2), (3).</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(4).</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(4), (5).</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Oval 39">
            <a:extLst>
              <a:ext uri="{FF2B5EF4-FFF2-40B4-BE49-F238E27FC236}">
                <a16:creationId xmlns:a16="http://schemas.microsoft.com/office/drawing/2014/main" id="{19C4C00E-AFB4-4C88-AD96-B0930776276E}"/>
              </a:ext>
            </a:extLst>
          </p:cNvPr>
          <p:cNvSpPr/>
          <p:nvPr/>
        </p:nvSpPr>
        <p:spPr>
          <a:xfrm>
            <a:off x="5153732" y="5500467"/>
            <a:ext cx="616417" cy="6049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A</a:t>
            </a:r>
          </a:p>
        </p:txBody>
      </p:sp>
    </p:spTree>
    <p:extLst>
      <p:ext uri="{BB962C8B-B14F-4D97-AF65-F5344CB8AC3E}">
        <p14:creationId xmlns:p14="http://schemas.microsoft.com/office/powerpoint/2010/main" val="7684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6635" y="443713"/>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val="0"/>
              </a:ext>
            </a:extLst>
          </a:blip>
          <a:srcRect/>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latin typeface="Times New Roman" panose="02020603050405020304" pitchFamily="18" charset="0"/>
                <a:cs typeface="Times New Roman" panose="02020603050405020304" pitchFamily="18" charset="0"/>
                <a:sym typeface="Arial"/>
              </a:rPr>
              <a:t>00</a:t>
            </a:r>
          </a:p>
        </p:txBody>
      </p:sp>
      <p:sp>
        <p:nvSpPr>
          <p:cNvPr id="41" name="Rounded Rectangle 5">
            <a:extLst>
              <a:ext uri="{FF2B5EF4-FFF2-40B4-BE49-F238E27FC236}">
                <a16:creationId xmlns:a16="http://schemas.microsoft.com/office/drawing/2014/main" id="{8D315E1C-1059-419F-9D02-6ADA17C5A531}"/>
              </a:ext>
            </a:extLst>
          </p:cNvPr>
          <p:cNvSpPr/>
          <p:nvPr/>
        </p:nvSpPr>
        <p:spPr>
          <a:xfrm>
            <a:off x="1219200" y="1422400"/>
            <a:ext cx="13817600" cy="609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lnSpc>
                <a:spcPct val="150000"/>
              </a:lnSpc>
              <a:buClr>
                <a:srgbClr val="000000"/>
              </a:buClr>
              <a:buFont typeface="Arial"/>
              <a:buNone/>
              <a:defRPr/>
            </a:pPr>
            <a:endParaRPr lang="en-US" sz="3700" b="1" kern="0" dirty="0">
              <a:solidFill>
                <a:srgbClr val="0000CC"/>
              </a:solidFill>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a16="http://schemas.microsoft.com/office/drawing/2014/main" id="{FFF7A0DA-A46E-41AC-9C34-4D6E470D5325}"/>
              </a:ext>
            </a:extLst>
          </p:cNvPr>
          <p:cNvSpPr>
            <a:spLocks noChangeArrowheads="1"/>
          </p:cNvSpPr>
          <p:nvPr/>
        </p:nvSpPr>
        <p:spPr bwMode="auto">
          <a:xfrm>
            <a:off x="660768" y="2956497"/>
            <a:ext cx="11183077" cy="332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A.</a:t>
            </a:r>
            <a:r>
              <a:rPr lang="vi-VN"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Là</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lỏng</a:t>
            </a:r>
            <a:r>
              <a:rPr lang="en-US" altLang="en-US" b="1" kern="0" dirty="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B.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màu</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mùi</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vị</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endParaRPr lang="en-US" altLang="en-US" b="1" kern="0" baseline="3000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C.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Hòa</a:t>
            </a:r>
            <a:r>
              <a:rPr lang="en-US" altLang="en-US" b="1" kern="0" dirty="0">
                <a:solidFill>
                  <a:srgbClr val="0F1416"/>
                </a:solidFill>
                <a:latin typeface="Times New Roman" panose="02020603050405020304" pitchFamily="18" charset="0"/>
                <a:cs typeface="Times New Roman" panose="02020603050405020304" pitchFamily="18" charset="0"/>
                <a:sym typeface="Arial"/>
              </a:rPr>
              <a:t> tan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được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dầu</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mỡ</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D.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Có</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thể</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tác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dụng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với</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nhiều</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hóa</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học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để</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tạo</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thành</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các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hợp</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chất</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45" name="Oval 44">
            <a:extLst>
              <a:ext uri="{FF2B5EF4-FFF2-40B4-BE49-F238E27FC236}">
                <a16:creationId xmlns:a16="http://schemas.microsoft.com/office/drawing/2014/main" id="{66A661A9-7B12-486E-AFF5-BA9EA28685FE}"/>
              </a:ext>
            </a:extLst>
          </p:cNvPr>
          <p:cNvSpPr/>
          <p:nvPr/>
        </p:nvSpPr>
        <p:spPr>
          <a:xfrm>
            <a:off x="596634" y="4403188"/>
            <a:ext cx="622565"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vi-VN" sz="3700" b="1" kern="0" dirty="0">
                <a:solidFill>
                  <a:srgbClr val="0F1416"/>
                </a:solidFill>
                <a:latin typeface="Times New Roman" panose="02020603050405020304" pitchFamily="18" charset="0"/>
                <a:cs typeface="Times New Roman" panose="02020603050405020304" pitchFamily="18" charset="0"/>
                <a:sym typeface="Arial"/>
              </a:rPr>
              <a:t>C</a:t>
            </a:r>
            <a:endParaRPr lang="en-US" sz="3700"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37" name="Title 1">
            <a:extLst>
              <a:ext uri="{FF2B5EF4-FFF2-40B4-BE49-F238E27FC236}">
                <a16:creationId xmlns:a16="http://schemas.microsoft.com/office/drawing/2014/main" id="{D7C91965-8F51-4FE4-AB04-1B80E6F24EF5}"/>
              </a:ext>
            </a:extLst>
          </p:cNvPr>
          <p:cNvSpPr txBox="1">
            <a:spLocks/>
          </p:cNvSpPr>
          <p:nvPr/>
        </p:nvSpPr>
        <p:spPr>
          <a:xfrm>
            <a:off x="596637" y="1898725"/>
            <a:ext cx="11311341" cy="1142196"/>
          </a:xfrm>
          <a:prstGeom prst="rect">
            <a:avLst/>
          </a:prstGeom>
          <a:noFill/>
          <a:ln>
            <a:noFill/>
          </a:ln>
        </p:spPr>
        <p:txBody>
          <a:bodyPr spcFirstLastPara="1" wrap="square" lIns="121894" tIns="121894" rIns="121894" bIns="121894"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3: </a:t>
            </a:r>
            <a:r>
              <a:rPr lang="en-US" altLang="en-US" sz="3600" kern="0" dirty="0" err="1">
                <a:solidFill>
                  <a:srgbClr val="C00000"/>
                </a:solidFill>
                <a:latin typeface="Times New Roman" panose="02020603050405020304" pitchFamily="18" charset="0"/>
                <a:cs typeface="Times New Roman" panose="02020603050405020304" pitchFamily="18" charset="0"/>
              </a:rPr>
              <a:t>Đâu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không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phải</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là</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tính</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chất</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của</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nước</a:t>
            </a:r>
            <a:r>
              <a:rPr lang="en-US" altLang="en-US" sz="3600" kern="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707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barn(inVertical)">
                                      <p:cBhvr>
                                        <p:cTn id="8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4" grpId="0"/>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808" y="527228"/>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val="0"/>
              </a:ext>
            </a:extLst>
          </a:blip>
          <a:srcRect/>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0" name="Title 1">
            <a:extLst>
              <a:ext uri="{FF2B5EF4-FFF2-40B4-BE49-F238E27FC236}">
                <a16:creationId xmlns:a16="http://schemas.microsoft.com/office/drawing/2014/main" id="{1C9CC3F3-2C0C-4EB2-AA8A-7B62891F003A}"/>
              </a:ext>
            </a:extLst>
          </p:cNvPr>
          <p:cNvSpPr txBox="1">
            <a:spLocks/>
          </p:cNvSpPr>
          <p:nvPr/>
        </p:nvSpPr>
        <p:spPr>
          <a:xfrm>
            <a:off x="513066" y="1839801"/>
            <a:ext cx="11458539" cy="956187"/>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4</a:t>
            </a:r>
            <a:r>
              <a:rPr lang="en-US" altLang="en-US" sz="3600" kern="0" dirty="0">
                <a:solidFill>
                  <a:srgbClr val="C00000"/>
                </a:solidFill>
                <a:latin typeface="Times New Roman" panose="02020603050405020304" pitchFamily="18" charset="0"/>
                <a:cs typeface="Times New Roman" panose="02020603050405020304" pitchFamily="18" charset="0"/>
              </a:rPr>
              <a:t>:</a:t>
            </a:r>
            <a:r>
              <a:rPr lang="vi-VN"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Nước</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chiếm</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khoảng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bao</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nhiêu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phần</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trăm</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khối</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lượng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cơ</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thể</a:t>
            </a:r>
            <a:r>
              <a:rPr lang="en-US" altLang="en-US" sz="3600" kern="0" dirty="0">
                <a:solidFill>
                  <a:srgbClr val="C00000"/>
                </a:solidFill>
                <a:latin typeface="Times New Roman" panose="02020603050405020304" pitchFamily="18" charset="0"/>
                <a:cs typeface="Times New Roman" panose="02020603050405020304" pitchFamily="18" charset="0"/>
              </a:rPr>
              <a:t>?</a:t>
            </a:r>
          </a:p>
        </p:txBody>
      </p:sp>
      <p:sp>
        <p:nvSpPr>
          <p:cNvPr id="56" name="Rectangle 55">
            <a:extLst>
              <a:ext uri="{FF2B5EF4-FFF2-40B4-BE49-F238E27FC236}">
                <a16:creationId xmlns:a16="http://schemas.microsoft.com/office/drawing/2014/main" id="{47AC8383-37C3-4E96-A9FA-5D8438E33BA2}"/>
              </a:ext>
            </a:extLst>
          </p:cNvPr>
          <p:cNvSpPr>
            <a:spLocks noChangeArrowheads="1"/>
          </p:cNvSpPr>
          <p:nvPr/>
        </p:nvSpPr>
        <p:spPr bwMode="auto">
          <a:xfrm>
            <a:off x="4118772" y="3069816"/>
            <a:ext cx="7852833" cy="30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50%.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70%</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80%</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p>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90%</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p>
        </p:txBody>
      </p:sp>
      <p:sp>
        <p:nvSpPr>
          <p:cNvPr id="57" name="Oval 56">
            <a:extLst>
              <a:ext uri="{FF2B5EF4-FFF2-40B4-BE49-F238E27FC236}">
                <a16:creationId xmlns:a16="http://schemas.microsoft.com/office/drawing/2014/main" id="{19C4C00E-AFB4-4C88-AD96-B0930776276E}"/>
              </a:ext>
            </a:extLst>
          </p:cNvPr>
          <p:cNvSpPr/>
          <p:nvPr/>
        </p:nvSpPr>
        <p:spPr>
          <a:xfrm>
            <a:off x="4118772" y="3924886"/>
            <a:ext cx="650176" cy="5908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11854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6" grpId="0"/>
      <p:bldP spid="5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5" name="AutoShape 6" descr="Hình ảnh Ngày đất Xanh Tay Nắm Giữ Trái đất Bảo Vệ Trái đất, Ngày Trái đất,  Ngày đất Xanh Tay Nắm Giữ Trái đất Bảo Vệ Trái đất, Ngày Trái đ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2">
            <a:extLst>
              <a:ext uri="{FF2B5EF4-FFF2-40B4-BE49-F238E27FC236}">
                <a16:creationId xmlns:a16="http://schemas.microsoft.com/office/drawing/2014/main" id="{6D86FE18-50E1-4E20-9949-72DFF55BA334}"/>
              </a:ext>
            </a:extLst>
          </p:cNvPr>
          <p:cNvSpPr txBox="1">
            <a:spLocks noChangeArrowheads="1"/>
          </p:cNvSpPr>
          <p:nvPr/>
        </p:nvSpPr>
        <p:spPr>
          <a:xfrm>
            <a:off x="3614691" y="-22542"/>
            <a:ext cx="4388572" cy="836384"/>
          </a:xfrm>
          <a:prstGeom prst="rect">
            <a:avLst/>
          </a:prstGeom>
          <a:solidFill>
            <a:srgbClr val="C000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 </a:t>
            </a:r>
            <a:r>
              <a:rPr lang="vi-VN"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VẬN DỤNG</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7374" y="-144463"/>
            <a:ext cx="1415735" cy="331302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0602" y="2301594"/>
            <a:ext cx="1415735" cy="331302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971708" y="4579797"/>
            <a:ext cx="1415735" cy="331302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3829187" y="4579796"/>
            <a:ext cx="1415735" cy="3313021"/>
          </a:xfrm>
          <a:prstGeom prst="rect">
            <a:avLst/>
          </a:prstGeom>
        </p:spPr>
      </p:pic>
      <p:sp>
        <p:nvSpPr>
          <p:cNvPr id="11" name="Rectangle 10"/>
          <p:cNvSpPr/>
          <p:nvPr/>
        </p:nvSpPr>
        <p:spPr>
          <a:xfrm>
            <a:off x="615907" y="1169103"/>
            <a:ext cx="10386140" cy="389029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hãy </a:t>
            </a:r>
            <a:r>
              <a:rPr lang="en-US" sz="2800" b="1" i="1" dirty="0" err="1">
                <a:latin typeface="Times New Roman" panose="02020603050405020304" pitchFamily="18" charset="0"/>
                <a:cs typeface="Times New Roman" panose="02020603050405020304" pitchFamily="18" charset="0"/>
              </a:rPr>
              <a:t>đề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lưu</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chăm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sóc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sức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khỏe</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cây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triển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khỏe</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mạnh</a:t>
            </a:r>
            <a:r>
              <a:rPr lang="en-US" sz="2800" b="1" i="1" dirty="0">
                <a:latin typeface="Times New Roman" panose="02020603050405020304" pitchFamily="18" charset="0"/>
                <a:cs typeface="Times New Roman" panose="02020603050405020304" pitchFamily="18" charset="0"/>
              </a:rPr>
              <a:t>.</a:t>
            </a:r>
          </a:p>
        </p:txBody>
      </p:sp>
      <p:pic>
        <p:nvPicPr>
          <p:cNvPr id="12" name="Picture 2" descr="Học viện Phật giáo Việt Nam hưởng ứng sáng kiến trồng 1 tỷ cây xanh | Môi  trường | Vietnam+ (VietnamPl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200" y="4371231"/>
            <a:ext cx="3733800" cy="24867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1178343"/>
      </p:ext>
    </p:extLst>
  </p:cSld>
  <p:clrMapOvr>
    <a:masterClrMapping/>
  </p:clrMapOvr>
  <p:transition spd="slow" advTm="45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3968899" y="39353"/>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GỢI Ý</a:t>
            </a:r>
          </a:p>
        </p:txBody>
      </p:sp>
      <p:pic>
        <p:nvPicPr>
          <p:cNvPr id="7" name="图片 33"/>
          <p:cNvPicPr>
            <a:picLocks noChangeAspect="1"/>
          </p:cNvPicPr>
          <p:nvPr/>
        </p:nvPicPr>
        <p:blipFill rotWithShape="1">
          <a:blip r:embed="rId3" cstate="screen"/>
          <a:srcRect/>
          <a:stretch>
            <a:fillRect/>
          </a:stretch>
        </p:blipFill>
        <p:spPr>
          <a:xfrm>
            <a:off x="-1" y="4521772"/>
            <a:ext cx="12192000" cy="2346960"/>
          </a:xfrm>
          <a:prstGeom prst="rect">
            <a:avLst/>
          </a:prstGeom>
        </p:spPr>
      </p:pic>
      <p:sp>
        <p:nvSpPr>
          <p:cNvPr id="8" name="Rectangle 7"/>
          <p:cNvSpPr/>
          <p:nvPr/>
        </p:nvSpPr>
        <p:spPr>
          <a:xfrm>
            <a:off x="1" y="1047208"/>
            <a:ext cx="12191999" cy="5109091"/>
          </a:xfrm>
          <a:prstGeom prst="rect">
            <a:avLst/>
          </a:prstGeom>
        </p:spPr>
        <p:txBody>
          <a:bodyPr wrap="square">
            <a:spAutoFit/>
          </a:bodyPr>
          <a:lstStyle/>
          <a:p>
            <a:pPr>
              <a:spcBef>
                <a:spcPts val="600"/>
              </a:spcBef>
              <a:spcAft>
                <a:spcPts val="600"/>
              </a:spcAft>
            </a:pP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tục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ngữ</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nên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ví</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diệt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trừ</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v.v.. </a:t>
            </a:r>
          </a:p>
          <a:p>
            <a:pPr marL="457200" indent="-457200">
              <a:spcBef>
                <a:spcPts val="600"/>
              </a:spcBef>
              <a:spcAft>
                <a:spcPts val="600"/>
              </a:spcAft>
              <a:buFont typeface="Wingdings" panose="05000000000000000000" pitchFamily="2" charset="2"/>
              <a:buChar char="Ø"/>
            </a:pP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tư</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mới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khả</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Đây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25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478303" y="1882583"/>
            <a:ext cx="10691446" cy="1930016"/>
          </a:xfrm>
          <a:prstGeom prst="rect">
            <a:avLst/>
          </a:prstGeom>
        </p:spPr>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p>
          <a:p>
            <a:pPr>
              <a:lnSpc>
                <a:spcPct val="135000"/>
              </a:lnSpc>
              <a:spcBef>
                <a:spcPts val="600"/>
              </a:spcBef>
              <a:spcAft>
                <a:spcPts val="600"/>
              </a:spcAf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iot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bẹ</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ounded Rectangle 3"/>
          <p:cNvSpPr/>
          <p:nvPr/>
        </p:nvSpPr>
        <p:spPr>
          <a:xfrm>
            <a:off x="4271875" y="209642"/>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GỢI Ý</a:t>
            </a:r>
          </a:p>
        </p:txBody>
      </p:sp>
      <p:pic>
        <p:nvPicPr>
          <p:cNvPr id="6" name="图片 33"/>
          <p:cNvPicPr>
            <a:picLocks noChangeAspect="1"/>
          </p:cNvPicPr>
          <p:nvPr/>
        </p:nvPicPr>
        <p:blipFill rotWithShape="1">
          <a:blip r:embed="rId3" cstate="screen"/>
          <a:srcRect/>
          <a:stretch>
            <a:fillRect/>
          </a:stretch>
        </p:blipFill>
        <p:spPr>
          <a:xfrm>
            <a:off x="0" y="4511040"/>
            <a:ext cx="12192000" cy="2346960"/>
          </a:xfrm>
          <a:prstGeom prst="rect">
            <a:avLst/>
          </a:prstGeom>
        </p:spPr>
      </p:pic>
      <p:pic>
        <p:nvPicPr>
          <p:cNvPr id="7" name="Picture 6"/>
          <p:cNvPicPr>
            <a:picLocks noChangeAspect="1"/>
          </p:cNvPicPr>
          <p:nvPr/>
        </p:nvPicPr>
        <p:blipFill>
          <a:blip r:embed="rId4"/>
          <a:stretch>
            <a:fillRect/>
          </a:stretch>
        </p:blipFill>
        <p:spPr>
          <a:xfrm rot="10800000" flipH="1">
            <a:off x="9425354" y="15240"/>
            <a:ext cx="2766646" cy="1685170"/>
          </a:xfrm>
          <a:prstGeom prst="rect">
            <a:avLst/>
          </a:prstGeom>
        </p:spPr>
      </p:pic>
      <p:pic>
        <p:nvPicPr>
          <p:cNvPr id="8" name="Picture 7"/>
          <p:cNvPicPr>
            <a:picLocks noChangeAspect="1"/>
          </p:cNvPicPr>
          <p:nvPr/>
        </p:nvPicPr>
        <p:blipFill>
          <a:blip r:embed="rId4"/>
          <a:stretch>
            <a:fillRect/>
          </a:stretch>
        </p:blipFill>
        <p:spPr>
          <a:xfrm rot="10800000">
            <a:off x="0" y="0"/>
            <a:ext cx="2808169" cy="1685170"/>
          </a:xfrm>
          <a:prstGeom prst="rect">
            <a:avLst/>
          </a:prstGeom>
        </p:spPr>
      </p:pic>
    </p:spTree>
    <p:extLst>
      <p:ext uri="{BB962C8B-B14F-4D97-AF65-F5344CB8AC3E}">
        <p14:creationId xmlns:p14="http://schemas.microsoft.com/office/powerpoint/2010/main" val="62167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sp>
        <p:nvSpPr>
          <p:cNvPr id="4" name="Horizontal Scroll 3"/>
          <p:cNvSpPr/>
          <p:nvPr/>
        </p:nvSpPr>
        <p:spPr>
          <a:xfrm>
            <a:off x="2227963" y="639760"/>
            <a:ext cx="7583671" cy="5875424"/>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3023274" y="1580402"/>
            <a:ext cx="6600306" cy="4349346"/>
          </a:xfrm>
        </p:spPr>
        <p:txBody>
          <a:bodyPr>
            <a:normAutofit/>
          </a:bodyPr>
          <a:lstStyle/>
          <a:p>
            <a:pPr>
              <a:lnSpc>
                <a:spcPct val="150000"/>
              </a:lnSpc>
              <a:spcBef>
                <a:spcPts val="0"/>
              </a:spcBef>
            </a:pP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câu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hỏi</a:t>
            </a:r>
            <a:r>
              <a:rPr lang="en-US" sz="3200" dirty="0">
                <a:latin typeface="Arial" panose="020B0604020202020204" pitchFamily="34" charset="0"/>
                <a:cs typeface="Arial" panose="020B0604020202020204" pitchFamily="34" charset="0"/>
              </a:rPr>
              <a:t> SGK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S</a:t>
            </a:r>
            <a:r>
              <a:rPr lang="vi-VN" sz="3200" dirty="0">
                <a:latin typeface="Arial" panose="020B0604020202020204" pitchFamily="34" charset="0"/>
                <a:cs typeface="Arial" panose="020B0604020202020204" pitchFamily="34" charset="0"/>
              </a:rPr>
              <a:t>BT</a:t>
            </a:r>
            <a:r>
              <a:rPr lang="en-US" sz="3200" dirty="0">
                <a:latin typeface="Arial" panose="020B0604020202020204" pitchFamily="34" charset="0"/>
                <a:cs typeface="Arial" panose="020B0604020202020204" pitchFamily="34" charset="0"/>
              </a:rPr>
              <a:t>..</a:t>
            </a:r>
          </a:p>
          <a:p>
            <a:pPr>
              <a:lnSpc>
                <a:spcPct val="150000"/>
              </a:lnSpc>
              <a:spcBef>
                <a:spcPts val="0"/>
              </a:spcBef>
            </a:pPr>
            <a:r>
              <a:rPr lang="en-US" sz="3200" dirty="0" err="1">
                <a:latin typeface="Arial" panose="020B0604020202020204" pitchFamily="34" charset="0"/>
                <a:cs typeface="Arial" panose="020B0604020202020204" pitchFamily="34" charset="0"/>
              </a:rPr>
              <a:t>Đọc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tìm hiểu trước Bài </a:t>
            </a:r>
            <a:r>
              <a:rPr lang="en-US" sz="3200" dirty="0">
                <a:latin typeface="Arial" panose="020B0604020202020204" pitchFamily="34" charset="0"/>
                <a:cs typeface="Arial" panose="020B0604020202020204" pitchFamily="34" charset="0"/>
              </a:rPr>
              <a:t>25</a:t>
            </a:r>
            <a:r>
              <a:rPr lang="vi-VN"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Trao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đổi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dưỡng</a:t>
            </a:r>
            <a:r>
              <a:rPr lang="en-US" sz="3200" dirty="0">
                <a:latin typeface="Arial" panose="020B0604020202020204" pitchFamily="34" charset="0"/>
                <a:cs typeface="Arial" panose="020B0604020202020204" pitchFamily="34" charset="0"/>
              </a:rPr>
              <a:t> ở t</a:t>
            </a:r>
            <a:r>
              <a:rPr lang="vi-VN" sz="3200" dirty="0">
                <a:latin typeface="Arial" panose="020B0604020202020204" pitchFamily="34" charset="0"/>
                <a:cs typeface="Arial" panose="020B0604020202020204" pitchFamily="34" charset="0"/>
              </a:rPr>
              <a:t>hực vật.</a:t>
            </a:r>
            <a:endParaRPr lang="en-US" sz="3200" dirty="0">
              <a:latin typeface="Arial" panose="020B0604020202020204" pitchFamily="34" charset="0"/>
              <a:cs typeface="Arial" panose="020B0604020202020204" pitchFamily="34" charset="0"/>
            </a:endParaRPr>
          </a:p>
          <a:p>
            <a:endParaRPr lang="en-US" dirty="0"/>
          </a:p>
        </p:txBody>
      </p:sp>
      <p:sp>
        <p:nvSpPr>
          <p:cNvPr id="5" name="Rectangle 2">
            <a:extLst>
              <a:ext uri="{FF2B5EF4-FFF2-40B4-BE49-F238E27FC236}">
                <a16:creationId xmlns:a16="http://schemas.microsoft.com/office/drawing/2014/main" id="{6D86FE18-50E1-4E20-9949-72DFF55BA334}"/>
              </a:ext>
            </a:extLst>
          </p:cNvPr>
          <p:cNvSpPr txBox="1">
            <a:spLocks noChangeArrowheads="1"/>
          </p:cNvSpPr>
          <p:nvPr/>
        </p:nvSpPr>
        <p:spPr>
          <a:xfrm>
            <a:off x="2625363" y="221568"/>
            <a:ext cx="6788873" cy="836384"/>
          </a:xfrm>
          <a:prstGeom prst="rect">
            <a:avLst/>
          </a:prstGeom>
          <a:solidFill>
            <a:srgbClr val="C00000"/>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 </a:t>
            </a:r>
            <a:r>
              <a:rPr lang="vi-VN"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HƯỚNG DẪN CHUẨN BỊ BÀI</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endParaRPr>
          </a:p>
        </p:txBody>
      </p:sp>
    </p:spTree>
    <p:custDataLst>
      <p:tags r:id="rId1"/>
    </p:custDataLst>
    <p:extLst>
      <p:ext uri="{BB962C8B-B14F-4D97-AF65-F5344CB8AC3E}">
        <p14:creationId xmlns:p14="http://schemas.microsoft.com/office/powerpoint/2010/main" val="1353206268"/>
      </p:ext>
    </p:extLst>
  </p:cSld>
  <p:clrMapOvr>
    <a:masterClrMapping/>
  </p:clrMapOvr>
  <p:transition spd="slow" advTm="300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0" y="598119"/>
            <a:ext cx="11326110" cy="2474786"/>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err="1">
                  <a:solidFill>
                    <a:srgbClr val="000000"/>
                  </a:solidFill>
                  <a:latin typeface="Arial" panose="020B0604020202020204" pitchFamily="34" charset="0"/>
                </a:rPr>
                <a:t>Nếu</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chỉ</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uống</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nước</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mà</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không</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ăn</a:t>
              </a:r>
              <a:r>
                <a:rPr lang="en-US" altLang="en-US" dirty="0">
                  <a:solidFill>
                    <a:srgbClr val="000000"/>
                  </a:solidFill>
                  <a:latin typeface="Arial" panose="020B0604020202020204" pitchFamily="34" charset="0"/>
                </a:rPr>
                <a:t> con </a:t>
              </a:r>
              <a:r>
                <a:rPr lang="en-US" altLang="en-US" dirty="0" err="1">
                  <a:solidFill>
                    <a:srgbClr val="000000"/>
                  </a:solidFill>
                  <a:latin typeface="Arial" panose="020B0604020202020204" pitchFamily="34" charset="0"/>
                </a:rPr>
                <a:t>người</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có</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thể</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sống</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bao</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lâu</a:t>
              </a:r>
              <a:r>
                <a:rPr lang="en-US" altLang="en-US" dirty="0">
                  <a:solidFill>
                    <a:srgbClr val="000000"/>
                  </a:solidFill>
                  <a:latin typeface="Arial" panose="020B0604020202020204" pitchFamily="34" charset="0"/>
                </a:rPr>
                <a:t>?</a:t>
              </a: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446" y="1886"/>
              <a:ext cx="119" cy="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2</a:t>
              </a:r>
            </a:p>
          </p:txBody>
        </p:sp>
      </p:gr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4145446" y="2868510"/>
            <a:ext cx="4152294" cy="2360313"/>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a:t>Chúng</a:t>
            </a:r>
            <a:r>
              <a:rPr lang="en-US" sz="3200" dirty="0"/>
              <a:t> ta </a:t>
            </a:r>
            <a:r>
              <a:rPr lang="en-US" sz="3200" dirty="0" err="1"/>
              <a:t>cùng</a:t>
            </a:r>
            <a:r>
              <a:rPr lang="en-US" sz="3200" dirty="0"/>
              <a:t> </a:t>
            </a:r>
            <a:r>
              <a:rPr lang="en-US" sz="3200" dirty="0" err="1"/>
              <a:t>theo</a:t>
            </a:r>
            <a:r>
              <a:rPr lang="en-US" sz="3200" dirty="0"/>
              <a:t> </a:t>
            </a:r>
            <a:r>
              <a:rPr lang="en-US" sz="3200" dirty="0" err="1"/>
              <a:t>dõi</a:t>
            </a:r>
            <a:r>
              <a:rPr lang="en-US" sz="3200" dirty="0"/>
              <a:t> </a:t>
            </a:r>
            <a:r>
              <a:rPr lang="en-US" sz="3200" dirty="0" err="1"/>
              <a:t>câu</a:t>
            </a:r>
            <a:r>
              <a:rPr lang="en-US" sz="3200" dirty="0"/>
              <a:t> </a:t>
            </a:r>
            <a:r>
              <a:rPr lang="en-US" sz="3200" dirty="0" err="1"/>
              <a:t>trả</a:t>
            </a:r>
            <a:r>
              <a:rPr lang="en-US" sz="3200" dirty="0"/>
              <a:t> </a:t>
            </a:r>
            <a:r>
              <a:rPr lang="en-US" sz="3200" dirty="0" err="1"/>
              <a:t>lời</a:t>
            </a:r>
            <a:r>
              <a:rPr lang="en-US" sz="3200" dirty="0"/>
              <a:t> </a:t>
            </a:r>
            <a:r>
              <a:rPr lang="en-US" sz="3200" dirty="0" err="1"/>
              <a:t>nhé</a:t>
            </a:r>
            <a:r>
              <a:rPr lang="en-US" sz="3200" dirty="0"/>
              <a:t>...</a:t>
            </a:r>
          </a:p>
        </p:txBody>
      </p:sp>
    </p:spTree>
    <p:custDataLst>
      <p:tags r:id="rId1"/>
    </p:custDataLst>
    <p:extLst>
      <p:ext uri="{BB962C8B-B14F-4D97-AF65-F5344CB8AC3E}">
        <p14:creationId xmlns:p14="http://schemas.microsoft.com/office/powerpoint/2010/main" val="681236562"/>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 người có thể sống bao lâu nếu không ăn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8452" y="115910"/>
            <a:ext cx="11173219" cy="6284794"/>
          </a:xfrm>
        </p:spPr>
      </p:pic>
    </p:spTree>
    <p:extLst>
      <p:ext uri="{BB962C8B-B14F-4D97-AF65-F5344CB8AC3E}">
        <p14:creationId xmlns:p14="http://schemas.microsoft.com/office/powerpoint/2010/main" val="1266416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7287" y="805442"/>
            <a:ext cx="5481200" cy="4301068"/>
          </a:xfrm>
          <a:prstGeom prst="rect">
            <a:avLst/>
          </a:prstGeom>
        </p:spPr>
      </p:pic>
      <p:sp>
        <p:nvSpPr>
          <p:cNvPr id="8" name="TextBox 7"/>
          <p:cNvSpPr txBox="1"/>
          <p:nvPr/>
        </p:nvSpPr>
        <p:spPr>
          <a:xfrm>
            <a:off x="242625" y="149437"/>
            <a:ext cx="11721450" cy="523220"/>
          </a:xfrm>
          <a:prstGeom prst="rect">
            <a:avLst/>
          </a:prstGeom>
          <a:solidFill>
            <a:srgbClr val="FFFF00"/>
          </a:solidFill>
        </p:spPr>
        <p:txBody>
          <a:bodyPr wrap="square" rtlCol="0">
            <a:spAutoFit/>
          </a:bodyPr>
          <a:lstStyle/>
          <a:p>
            <a:pPr algn="ct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xảy</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nếu</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cây</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tưới</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5306828" y="715024"/>
            <a:ext cx="6394699" cy="5237325"/>
            <a:chOff x="5306828" y="715024"/>
            <a:chExt cx="6394699" cy="5237325"/>
          </a:xfrm>
        </p:grpSpPr>
        <p:pic>
          <p:nvPicPr>
            <p:cNvPr id="6" name="Picture 5"/>
            <p:cNvPicPr>
              <a:picLocks noChangeAspect="1"/>
            </p:cNvPicPr>
            <p:nvPr/>
          </p:nvPicPr>
          <p:blipFill>
            <a:blip r:embed="rId3"/>
            <a:stretch>
              <a:fillRect/>
            </a:stretch>
          </p:blipFill>
          <p:spPr>
            <a:xfrm>
              <a:off x="6103350" y="1651281"/>
              <a:ext cx="5598177" cy="4301068"/>
            </a:xfrm>
            <a:prstGeom prst="rect">
              <a:avLst/>
            </a:prstGeom>
          </p:spPr>
        </p:pic>
        <p:sp>
          <p:nvSpPr>
            <p:cNvPr id="9" name="Curved Down Arrow 8"/>
            <p:cNvSpPr/>
            <p:nvPr/>
          </p:nvSpPr>
          <p:spPr>
            <a:xfrm rot="855792">
              <a:off x="5306828" y="715024"/>
              <a:ext cx="2141515" cy="83030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TextBox 10"/>
          <p:cNvSpPr txBox="1"/>
          <p:nvPr/>
        </p:nvSpPr>
        <p:spPr>
          <a:xfrm>
            <a:off x="6915150" y="6217920"/>
            <a:ext cx="3406140" cy="523220"/>
          </a:xfrm>
          <a:prstGeom prst="rect">
            <a:avLst/>
          </a:prstGeom>
          <a:solidFill>
            <a:schemeClr val="accent2"/>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héo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chết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57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112542" y="598119"/>
            <a:ext cx="11213568" cy="2270391"/>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a:solidFill>
                    <a:srgbClr val="000000"/>
                  </a:solidFill>
                  <a:latin typeface="Arial" panose="020B0604020202020204" pitchFamily="34" charset="0"/>
                </a:rPr>
                <a:t>Theo </a:t>
              </a:r>
              <a:r>
                <a:rPr lang="en-US" altLang="en-US" dirty="0" err="1">
                  <a:solidFill>
                    <a:srgbClr val="000000"/>
                  </a:solidFill>
                  <a:latin typeface="Arial" panose="020B0604020202020204" pitchFamily="34" charset="0"/>
                </a:rPr>
                <a:t>em</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để</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duy</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trì</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sự</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sống</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chúng</a:t>
              </a:r>
              <a:r>
                <a:rPr lang="en-US" altLang="en-US" dirty="0">
                  <a:solidFill>
                    <a:srgbClr val="000000"/>
                  </a:solidFill>
                  <a:latin typeface="Arial" panose="020B0604020202020204" pitchFamily="34" charset="0"/>
                </a:rPr>
                <a:t> ta </a:t>
              </a:r>
              <a:r>
                <a:rPr lang="en-US" altLang="en-US" dirty="0" err="1">
                  <a:solidFill>
                    <a:srgbClr val="000000"/>
                  </a:solidFill>
                  <a:latin typeface="Arial" panose="020B0604020202020204" pitchFamily="34" charset="0"/>
                </a:rPr>
                <a:t>cần</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phải</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làm</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gì</a:t>
              </a:r>
              <a:r>
                <a:rPr lang="en-US" altLang="en-US" dirty="0">
                  <a:solidFill>
                    <a:srgbClr val="000000"/>
                  </a:solidFill>
                  <a:latin typeface="Arial" panose="020B0604020202020204" pitchFamily="34" charset="0"/>
                </a:rPr>
                <a:t>?</a:t>
              </a: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432" y="1958"/>
              <a:ext cx="120"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3</a:t>
              </a:r>
            </a:p>
          </p:txBody>
        </p:sp>
      </p:grpSp>
      <p:grpSp>
        <p:nvGrpSpPr>
          <p:cNvPr id="3" name="Group 2">
            <a:extLst>
              <a:ext uri="{FF2B5EF4-FFF2-40B4-BE49-F238E27FC236}">
                <a16:creationId xmlns:a16="http://schemas.microsoft.com/office/drawing/2014/main" id="{74B260A3-DC0C-4A5C-845A-793D517DDCC8}"/>
              </a:ext>
            </a:extLst>
          </p:cNvPr>
          <p:cNvGrpSpPr/>
          <p:nvPr/>
        </p:nvGrpSpPr>
        <p:grpSpPr>
          <a:xfrm>
            <a:off x="6265980" y="3488452"/>
            <a:ext cx="5856879" cy="1916594"/>
            <a:chOff x="5176420" y="242823"/>
            <a:chExt cx="7525540" cy="956186"/>
          </a:xfrm>
        </p:grpSpPr>
        <p:grpSp>
          <p:nvGrpSpPr>
            <p:cNvPr id="4101" name="Group 51">
              <a:extLst>
                <a:ext uri="{FF2B5EF4-FFF2-40B4-BE49-F238E27FC236}">
                  <a16:creationId xmlns:a16="http://schemas.microsoft.com/office/drawing/2014/main" id="{C99CF557-0B3C-4946-BCB8-F5D757D7B5FC}"/>
                </a:ext>
              </a:extLst>
            </p:cNvPr>
            <p:cNvGrpSpPr>
              <a:grpSpLocks/>
            </p:cNvGrpSpPr>
            <p:nvPr/>
          </p:nvGrpSpPr>
          <p:grpSpPr bwMode="auto">
            <a:xfrm>
              <a:off x="5176420" y="242823"/>
              <a:ext cx="7525540" cy="956186"/>
              <a:chOff x="-50" y="1393"/>
              <a:chExt cx="8671" cy="709"/>
            </a:xfrm>
          </p:grpSpPr>
          <p:sp>
            <p:nvSpPr>
              <p:cNvPr id="88116" name="AutoShape 52">
                <a:extLst>
                  <a:ext uri="{FF2B5EF4-FFF2-40B4-BE49-F238E27FC236}">
                    <a16:creationId xmlns:a16="http://schemas.microsoft.com/office/drawing/2014/main" id="{A37D4E2D-2F0E-4CE8-AB12-94398969BD93}"/>
                  </a:ext>
                </a:extLst>
              </p:cNvPr>
              <p:cNvSpPr>
                <a:spLocks noChangeArrowheads="1"/>
              </p:cNvSpPr>
              <p:nvPr/>
            </p:nvSpPr>
            <p:spPr bwMode="gray">
              <a:xfrm>
                <a:off x="1557" y="1393"/>
                <a:ext cx="7064" cy="709"/>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08" name="AutoShape 53">
                <a:extLst>
                  <a:ext uri="{FF2B5EF4-FFF2-40B4-BE49-F238E27FC236}">
                    <a16:creationId xmlns:a16="http://schemas.microsoft.com/office/drawing/2014/main" id="{0528CE41-0883-4D8A-8E12-F6C5F35F357F}"/>
                  </a:ext>
                </a:extLst>
              </p:cNvPr>
              <p:cNvSpPr>
                <a:spLocks noChangeArrowheads="1"/>
              </p:cNvSpPr>
              <p:nvPr/>
            </p:nvSpPr>
            <p:spPr bwMode="gray">
              <a:xfrm>
                <a:off x="-50" y="1487"/>
                <a:ext cx="2720" cy="509"/>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09" name="Text Box 54">
                <a:extLst>
                  <a:ext uri="{FF2B5EF4-FFF2-40B4-BE49-F238E27FC236}">
                    <a16:creationId xmlns:a16="http://schemas.microsoft.com/office/drawing/2014/main" id="{46BCF8DD-0EE2-4975-A444-A2FBCBF2032A}"/>
                  </a:ext>
                </a:extLst>
              </p:cNvPr>
              <p:cNvSpPr txBox="1">
                <a:spLocks noChangeArrowheads="1"/>
              </p:cNvSpPr>
              <p:nvPr/>
            </p:nvSpPr>
            <p:spPr bwMode="gray">
              <a:xfrm>
                <a:off x="4016" y="1747"/>
                <a:ext cx="2160"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1800">
                  <a:solidFill>
                    <a:srgbClr val="000000"/>
                  </a:solidFill>
                  <a:latin typeface="Arial" panose="020B0604020202020204" pitchFamily="34" charset="0"/>
                </a:endParaRPr>
              </a:p>
            </p:txBody>
          </p:sp>
          <p:sp>
            <p:nvSpPr>
              <p:cNvPr id="4110" name="Text Box 55">
                <a:extLst>
                  <a:ext uri="{FF2B5EF4-FFF2-40B4-BE49-F238E27FC236}">
                    <a16:creationId xmlns:a16="http://schemas.microsoft.com/office/drawing/2014/main" id="{1F7604BB-1F1D-4C1E-9B99-649DD435784F}"/>
                  </a:ext>
                </a:extLst>
              </p:cNvPr>
              <p:cNvSpPr txBox="1">
                <a:spLocks noChangeArrowheads="1"/>
              </p:cNvSpPr>
              <p:nvPr/>
            </p:nvSpPr>
            <p:spPr bwMode="gray">
              <a:xfrm>
                <a:off x="975" y="1619"/>
                <a:ext cx="660"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3</a:t>
                </a:r>
              </a:p>
            </p:txBody>
          </p:sp>
        </p:grpSp>
        <p:sp>
          <p:nvSpPr>
            <p:cNvPr id="4102" name="Rectangle 1">
              <a:extLst>
                <a:ext uri="{FF2B5EF4-FFF2-40B4-BE49-F238E27FC236}">
                  <a16:creationId xmlns:a16="http://schemas.microsoft.com/office/drawing/2014/main" id="{346C0366-DB5D-4C6F-AB98-E9BDA52975D0}"/>
                </a:ext>
              </a:extLst>
            </p:cNvPr>
            <p:cNvSpPr>
              <a:spLocks noChangeArrowheads="1"/>
            </p:cNvSpPr>
            <p:nvPr/>
          </p:nvSpPr>
          <p:spPr bwMode="auto">
            <a:xfrm>
              <a:off x="7627763" y="325814"/>
              <a:ext cx="4760949" cy="69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a:solidFill>
                    <a:srgbClr val="C00000"/>
                  </a:solidFill>
                  <a:latin typeface="Arial" panose="020B0604020202020204" pitchFamily="34" charset="0"/>
                </a:rPr>
                <a:t>Theo em chủ đề bài học ngày hôm nay của chúng ta là gì?</a:t>
              </a:r>
              <a:endParaRPr lang="en-US" altLang="en-US" dirty="0">
                <a:solidFill>
                  <a:srgbClr val="C00000"/>
                </a:solidFill>
                <a:latin typeface="Arial" panose="020B0604020202020204" pitchFamily="34" charset="0"/>
              </a:endParaRPr>
            </a:p>
          </p:txBody>
        </p:sp>
      </p:grpSp>
      <p:sp>
        <p:nvSpPr>
          <p:cNvPr id="4" name="Arrow: Right 3">
            <a:extLst>
              <a:ext uri="{FF2B5EF4-FFF2-40B4-BE49-F238E27FC236}">
                <a16:creationId xmlns:a16="http://schemas.microsoft.com/office/drawing/2014/main" id="{A1C4A253-4ACA-4154-B026-993F9DF08B7F}"/>
              </a:ext>
            </a:extLst>
          </p:cNvPr>
          <p:cNvSpPr/>
          <p:nvPr/>
        </p:nvSpPr>
        <p:spPr>
          <a:xfrm>
            <a:off x="4717545" y="4201632"/>
            <a:ext cx="1514006" cy="490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321460"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a:t>Để</a:t>
            </a:r>
            <a:r>
              <a:rPr lang="en-US" sz="3200" dirty="0"/>
              <a:t> </a:t>
            </a:r>
            <a:r>
              <a:rPr lang="en-US" sz="3200" dirty="0" err="1"/>
              <a:t>duy</a:t>
            </a:r>
            <a:r>
              <a:rPr lang="en-US" sz="3200" dirty="0"/>
              <a:t> </a:t>
            </a:r>
            <a:r>
              <a:rPr lang="en-US" sz="3200" dirty="0" err="1"/>
              <a:t>trì</a:t>
            </a:r>
            <a:r>
              <a:rPr lang="en-US" sz="3200" dirty="0"/>
              <a:t> </a:t>
            </a:r>
            <a:r>
              <a:rPr lang="en-US" sz="3200" dirty="0" err="1"/>
              <a:t>sự</a:t>
            </a:r>
            <a:r>
              <a:rPr lang="en-US" sz="3200" dirty="0"/>
              <a:t> </a:t>
            </a:r>
            <a:r>
              <a:rPr lang="en-US" sz="3200" dirty="0" err="1"/>
              <a:t>sống</a:t>
            </a:r>
            <a:r>
              <a:rPr lang="en-US" sz="3200" dirty="0"/>
              <a:t> </a:t>
            </a:r>
            <a:r>
              <a:rPr lang="en-US" sz="3200" dirty="0" err="1"/>
              <a:t>sinh</a:t>
            </a:r>
            <a:r>
              <a:rPr lang="en-US" sz="3200" dirty="0"/>
              <a:t> </a:t>
            </a:r>
            <a:r>
              <a:rPr lang="en-US" sz="3200" dirty="0" err="1"/>
              <a:t>vật</a:t>
            </a:r>
            <a:r>
              <a:rPr lang="en-US" sz="3200" dirty="0"/>
              <a:t> </a:t>
            </a:r>
            <a:r>
              <a:rPr lang="en-US" sz="3200" dirty="0" err="1"/>
              <a:t>cần</a:t>
            </a:r>
            <a:r>
              <a:rPr lang="en-US" sz="3200" dirty="0"/>
              <a:t> </a:t>
            </a:r>
            <a:r>
              <a:rPr lang="en-US" sz="3200" dirty="0" err="1"/>
              <a:t>được</a:t>
            </a:r>
            <a:r>
              <a:rPr lang="en-US" sz="3200" dirty="0"/>
              <a:t> </a:t>
            </a:r>
            <a:r>
              <a:rPr lang="en-US" sz="3200" dirty="0" err="1"/>
              <a:t>cung</a:t>
            </a:r>
            <a:r>
              <a:rPr lang="en-US" sz="3200" dirty="0"/>
              <a:t> </a:t>
            </a:r>
            <a:r>
              <a:rPr lang="en-US" sz="3200" dirty="0" err="1"/>
              <a:t>cấp</a:t>
            </a:r>
            <a:r>
              <a:rPr lang="en-US" sz="3200" dirty="0"/>
              <a:t> </a:t>
            </a:r>
            <a:r>
              <a:rPr lang="en-US" sz="3200" dirty="0" err="1"/>
              <a:t>đủ</a:t>
            </a:r>
            <a:r>
              <a:rPr lang="en-US" sz="3200" dirty="0"/>
              <a:t> </a:t>
            </a:r>
            <a:r>
              <a:rPr lang="en-US" sz="3200" dirty="0" err="1"/>
              <a:t>nước</a:t>
            </a:r>
            <a:r>
              <a:rPr lang="en-US" sz="3200" dirty="0"/>
              <a:t> </a:t>
            </a:r>
            <a:r>
              <a:rPr lang="en-US" sz="3200" dirty="0" err="1"/>
              <a:t>và</a:t>
            </a:r>
            <a:r>
              <a:rPr lang="en-US" sz="3200" dirty="0"/>
              <a:t> </a:t>
            </a:r>
            <a:r>
              <a:rPr lang="en-US" sz="3200" dirty="0" err="1"/>
              <a:t>các</a:t>
            </a:r>
            <a:r>
              <a:rPr lang="en-US" sz="3200" dirty="0"/>
              <a:t> </a:t>
            </a:r>
            <a:r>
              <a:rPr lang="en-US" sz="3200" dirty="0" err="1"/>
              <a:t>chất</a:t>
            </a:r>
            <a:r>
              <a:rPr lang="en-US" sz="3200" dirty="0"/>
              <a:t> </a:t>
            </a:r>
            <a:r>
              <a:rPr lang="en-US" sz="3200" dirty="0" err="1"/>
              <a:t>dinh</a:t>
            </a:r>
            <a:r>
              <a:rPr lang="en-US" sz="3200" dirty="0"/>
              <a:t> </a:t>
            </a:r>
            <a:r>
              <a:rPr lang="en-US" sz="3200" dirty="0" err="1"/>
              <a:t>dưỡng</a:t>
            </a:r>
            <a:r>
              <a:rPr lang="en-US" sz="3200" dirty="0"/>
              <a:t> (protein, </a:t>
            </a:r>
            <a:r>
              <a:rPr lang="en-US" sz="3200" dirty="0" err="1"/>
              <a:t>lipit</a:t>
            </a:r>
            <a:r>
              <a:rPr lang="en-US" sz="3200" dirty="0"/>
              <a:t>, </a:t>
            </a:r>
            <a:r>
              <a:rPr lang="en-US" sz="3200" dirty="0" err="1"/>
              <a:t>gluxit</a:t>
            </a:r>
            <a:r>
              <a:rPr lang="en-US" sz="3200" dirty="0"/>
              <a:t>, </a:t>
            </a:r>
            <a:r>
              <a:rPr lang="en-US" sz="3200" dirty="0" err="1"/>
              <a:t>chất</a:t>
            </a:r>
            <a:r>
              <a:rPr lang="en-US" sz="3200" dirty="0"/>
              <a:t> </a:t>
            </a:r>
            <a:r>
              <a:rPr lang="en-US" sz="3200" dirty="0" err="1"/>
              <a:t>khoáng</a:t>
            </a:r>
            <a:r>
              <a:rPr lang="en-US" sz="3200" dirty="0"/>
              <a:t>,…)</a:t>
            </a:r>
          </a:p>
        </p:txBody>
      </p:sp>
    </p:spTree>
    <p:custDataLst>
      <p:tags r:id="rId1"/>
    </p:custDataLst>
    <p:extLst>
      <p:ext uri="{BB962C8B-B14F-4D97-AF65-F5344CB8AC3E}">
        <p14:creationId xmlns:p14="http://schemas.microsoft.com/office/powerpoint/2010/main" val="2803625613"/>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978" y="479501"/>
            <a:ext cx="10981006" cy="212365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4400" b="1"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24</a:t>
            </a:r>
            <a:r>
              <a:rPr lang="vi-VN" alt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pic>
        <p:nvPicPr>
          <p:cNvPr id="6" name="Picture 5"/>
          <p:cNvPicPr>
            <a:picLocks noChangeAspect="1"/>
          </p:cNvPicPr>
          <p:nvPr/>
        </p:nvPicPr>
        <p:blipFill>
          <a:blip r:embed="rId2"/>
          <a:stretch>
            <a:fillRect/>
          </a:stretch>
        </p:blipFill>
        <p:spPr>
          <a:xfrm rot="10800000" flipH="1" flipV="1">
            <a:off x="10271760" y="0"/>
            <a:ext cx="1935480" cy="1384512"/>
          </a:xfrm>
          <a:prstGeom prst="rect">
            <a:avLst/>
          </a:prstGeom>
        </p:spPr>
      </p:pic>
      <p:pic>
        <p:nvPicPr>
          <p:cNvPr id="7" name="Picture 6"/>
          <p:cNvPicPr>
            <a:picLocks noChangeAspect="1"/>
          </p:cNvPicPr>
          <p:nvPr/>
        </p:nvPicPr>
        <p:blipFill>
          <a:blip r:embed="rId3"/>
          <a:stretch>
            <a:fillRect/>
          </a:stretch>
        </p:blipFill>
        <p:spPr>
          <a:xfrm>
            <a:off x="0" y="2773757"/>
            <a:ext cx="5587030" cy="3933825"/>
          </a:xfrm>
          <a:prstGeom prst="rect">
            <a:avLst/>
          </a:prstGeom>
        </p:spPr>
      </p:pic>
      <p:pic>
        <p:nvPicPr>
          <p:cNvPr id="8" name="图片 16"/>
          <p:cNvPicPr>
            <a:picLocks noChangeAspect="1"/>
          </p:cNvPicPr>
          <p:nvPr/>
        </p:nvPicPr>
        <p:blipFill>
          <a:blip r:embed="rId4" cstate="screen"/>
          <a:stretch>
            <a:fillRect/>
          </a:stretch>
        </p:blipFill>
        <p:spPr>
          <a:xfrm>
            <a:off x="0" y="0"/>
            <a:ext cx="1920240" cy="1672125"/>
          </a:xfrm>
          <a:prstGeom prst="rect">
            <a:avLst/>
          </a:prstGeom>
        </p:spPr>
      </p:pic>
      <p:pic>
        <p:nvPicPr>
          <p:cNvPr id="9" name="Picture 8"/>
          <p:cNvPicPr>
            <a:picLocks noChangeAspect="1"/>
          </p:cNvPicPr>
          <p:nvPr/>
        </p:nvPicPr>
        <p:blipFill>
          <a:blip r:embed="rId5"/>
          <a:stretch>
            <a:fillRect/>
          </a:stretch>
        </p:blipFill>
        <p:spPr>
          <a:xfrm>
            <a:off x="6601117" y="2915679"/>
            <a:ext cx="5352735" cy="3791903"/>
          </a:xfrm>
          <a:prstGeom prst="rect">
            <a:avLst/>
          </a:prstGeom>
        </p:spPr>
      </p:pic>
    </p:spTree>
    <p:extLst>
      <p:ext uri="{BB962C8B-B14F-4D97-AF65-F5344CB8AC3E}">
        <p14:creationId xmlns:p14="http://schemas.microsoft.com/office/powerpoint/2010/main" val="16712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KHỞI ĐỘNG 1"/>
  <p:tag name="ISPRING_SLIDE_INDENT_LEVEL" val="0"/>
  <p:tag name="ISPRING_PLAYER_LAYOUT_TYPE" val="Full"/>
  <p:tag name="ISPRING_CUSTOM_TIMING_USED" val="1"/>
  <p:tag name="GENSWF_ADVANCE_TIME" val="12"/>
  <p:tag name="ISPRING_SLIDE_ID_2" val="{8784B991-224C-435C-BBAD-0ADD18AC7366}"/>
</p:tagLst>
</file>

<file path=ppt/tags/tag2.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3.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4.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5.xml><?xml version="1.0" encoding="utf-8"?>
<p:tagLst xmlns:a="http://schemas.openxmlformats.org/drawingml/2006/main" xmlns:r="http://schemas.openxmlformats.org/officeDocument/2006/relationships" xmlns:p="http://schemas.openxmlformats.org/presentationml/2006/main">
  <p:tag name="GENSWF_SLIDE_TITLE" val="VẬN DỤNG"/>
  <p:tag name="ISPRING_SLIDE_INDENT_LEVEL" val="0"/>
  <p:tag name="ISPRING_PLAYER_LAYOUT_TYPE" val="Full"/>
  <p:tag name="ISPRING_CUSTOM_TIMING_USED" val="1"/>
  <p:tag name="GENSWF_ADVANCE_TIME" val="45"/>
  <p:tag name="ISPRING_SLIDE_ID_2" val="{60790870-253B-48F8-A02B-89CB78522BE3}"/>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HƯỚNG DẪN CHUẨN BỊ BÀI"/>
  <p:tag name="ISPRING_PLAYER_LAYOUT_TYPE" val="Full"/>
  <p:tag name="GENSWF_ADVANCE_TIME" val="30.001"/>
  <p:tag name="TIMING" val="|0.65"/>
  <p:tag name="ISPRING_SLIDE_ID_2" val="{0B940279-A7AA-4175-A2AE-0F52016794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2705</Words>
  <Application>Microsoft Office PowerPoint</Application>
  <PresentationFormat>Widescreen</PresentationFormat>
  <Paragraphs>316</Paragraphs>
  <Slides>47</Slides>
  <Notes>6</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KaiTi</vt:lpstr>
      <vt:lpstr>.VnTime</vt:lpstr>
      <vt:lpstr>Arial</vt:lpstr>
      <vt:lpstr>Calibri</vt:lpstr>
      <vt:lpstr>Calibri Light</vt:lpstr>
      <vt:lpstr>Times New Roman</vt:lpstr>
      <vt:lpstr>Wingdings</vt:lpstr>
      <vt:lpstr>Office Theme</vt:lpstr>
      <vt:lpstr>PowerPoint Presentation</vt:lpstr>
      <vt:lpstr> KHỞI ĐỘNG</vt:lpstr>
      <vt:lpstr>PowerPoint Presentation</vt:lpstr>
      <vt:lpstr> KHỞI ĐỘNG</vt:lpstr>
      <vt:lpstr> KHỞI ĐỘNG</vt:lpstr>
      <vt:lpstr>PowerPoint Presentation</vt:lpstr>
      <vt:lpstr>PowerPoint Presentation</vt:lpstr>
      <vt:lpstr>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2022-08-16T08:17:47Z</dcterms:created>
  <dcterms:modified xsi:type="dcterms:W3CDTF">2025-03-09T13:15:50Z</dcterms:modified>
</cp:coreProperties>
</file>