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8" r:id="rId17"/>
    <p:sldId id="275" r:id="rId18"/>
    <p:sldId id="257" r:id="rId19"/>
    <p:sldId id="276" r:id="rId20"/>
    <p:sldId id="281" r:id="rId21"/>
    <p:sldId id="282" r:id="rId22"/>
    <p:sldId id="279" r:id="rId23"/>
    <p:sldId id="280" r:id="rId24"/>
    <p:sldId id="284" r:id="rId25"/>
    <p:sldId id="285" r:id="rId26"/>
    <p:sldId id="286" r:id="rId27"/>
    <p:sldId id="259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F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aseline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khoa học Kakeibo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Phương pháp khoa học Kakeibo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6265145177165366"/>
                  <c:y val="-0.18526253781603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F65595F-F0C9-4BB9-AA7F-DA34EB57F72D}" type="VALUE">
                      <a:rPr lang="it-IT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endParaRPr lang="it-IT" sz="2400" b="1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it-IT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800" b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 PHÍ</a:t>
                    </a:r>
                    <a:r>
                      <a:rPr lang="it-IT" sz="1800" b="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THIẾT YẾU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632750984251972E-2"/>
                      <c:h val="0.2803359202549261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1295598376142063"/>
                  <c:y val="-9.1512388074827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E8A2B436-9A24-431B-AE33-A488A8681062}" type="VALUE">
                      <a:rPr lang="en-US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>
                      <a:defRPr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</a:t>
                    </a:r>
                    <a:r>
                      <a:rPr lang="en-US" sz="1400" b="1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PHÍ KHÔNG THIẾT YẾU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947045225498353E-2"/>
                      <c:h val="0.2442939420719804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0781250000000001"/>
                  <c:y val="0.119253314514436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54382243-29AE-43C4-819C-956FB7819923}" type="VALUE">
                      <a:rPr lang="it-IT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r>
                      <a:rPr lang="it-IT" sz="18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6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 PHÍ</a:t>
                    </a:r>
                    <a:r>
                      <a:rPr lang="it-IT" sz="160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ĐẦU TƯ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18750000000001"/>
                      <c:h val="0.119531242646946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6.2266437875686462E-2"/>
                  <c:y val="0.200595584006314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206D6C1E-3D19-44AC-8DFD-819BB88913C2}" type="VALUE">
                      <a:rPr lang="it-IT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endParaRPr lang="it-IT" sz="2400" b="1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it-IT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4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 PHÍ</a:t>
                    </a:r>
                    <a:r>
                      <a:rPr lang="it-IT" sz="140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PHÁT SINH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25775098425195E-2"/>
                      <c:h val="0.177210926598737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Chi phí t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57644-6202-4432-A121-853AB12FF140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D90FD-B029-4ED0-9F46-1CD43850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9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16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238953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17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381961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19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84794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21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122846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22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2603286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23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110864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6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6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7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4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4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7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1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1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1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07" y="1395414"/>
            <a:ext cx="365760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3505200" cy="26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2971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5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646" y="23884"/>
            <a:ext cx="6637954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55" y="1981200"/>
            <a:ext cx="40846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74976"/>
            <a:ext cx="3505200" cy="33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00564"/>
            <a:ext cx="251460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5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477000" cy="868362"/>
          </a:xfrm>
        </p:spPr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600200"/>
            <a:ext cx="380999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72200" y="1318419"/>
            <a:ext cx="3352800" cy="3024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886200" cy="487362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91" y="853440"/>
            <a:ext cx="2286000" cy="219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6" y="683525"/>
            <a:ext cx="2435225" cy="22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2" y="4572000"/>
            <a:ext cx="380550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1524000"/>
            <a:ext cx="2590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392613" y="1524000"/>
            <a:ext cx="8159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95800" y="2514600"/>
            <a:ext cx="2819400" cy="1200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52800" y="2905836"/>
            <a:ext cx="0" cy="5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69391" y="3048000"/>
            <a:ext cx="1039196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410200" cy="5334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1"/>
            <a:ext cx="367352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12961" y="4106982"/>
            <a:ext cx="3352800" cy="31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48400" y="228602"/>
            <a:ext cx="3505200" cy="2209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562600" y="1447800"/>
            <a:ext cx="6858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73186"/>
            <a:ext cx="259080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76800"/>
            <a:ext cx="2732964" cy="175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598704"/>
            <a:ext cx="271303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4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5486400" cy="563562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8" y="990599"/>
            <a:ext cx="4209952" cy="473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5923987"/>
            <a:ext cx="38735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73484" y="1505686"/>
            <a:ext cx="4191000" cy="370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97500" y="2957733"/>
            <a:ext cx="8509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45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812039"/>
              </p:ext>
            </p:extLst>
          </p:nvPr>
        </p:nvGraphicFramePr>
        <p:xfrm>
          <a:off x="636744" y="959409"/>
          <a:ext cx="10439087" cy="5180059"/>
        </p:xfrm>
        <a:graphic>
          <a:graphicData uri="http://schemas.openxmlformats.org/drawingml/2006/table">
            <a:tbl>
              <a:tblPr/>
              <a:tblGrid>
                <a:gridCol w="6143222"/>
                <a:gridCol w="1790162"/>
                <a:gridCol w="2505703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 khoản chi tiêu trong gia đình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77621" y="152401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9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934543"/>
              </p:ext>
            </p:extLst>
          </p:nvPr>
        </p:nvGraphicFramePr>
        <p:xfrm>
          <a:off x="636744" y="959409"/>
          <a:ext cx="10439087" cy="5180059"/>
        </p:xfrm>
        <a:graphic>
          <a:graphicData uri="http://schemas.openxmlformats.org/drawingml/2006/table">
            <a:tbl>
              <a:tblPr/>
              <a:tblGrid>
                <a:gridCol w="6143222"/>
                <a:gridCol w="1790162"/>
                <a:gridCol w="2505703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 Bảo vệ sức khỏe.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 Văn hóa tinh thần:Nghỉ ngơi, giải trí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 Giaỉ trí, mua sắm, sức khỏe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Dự phòng, tiết kiệm.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2985" y="4012577"/>
            <a:ext cx="59114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6. Điện, nước,điện thoại internet, phí vệ sinh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7917" y="1959987"/>
            <a:ext cx="53514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2. Đi lại: Xăng xe, sửa xe, phí khác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2986" y="3477070"/>
            <a:ext cx="59275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dirty="0">
                <a:latin typeface="Times New Roman" pitchFamily="18" charset="0"/>
                <a:cs typeface="Times New Roman" pitchFamily="18" charset="0"/>
              </a:rPr>
              <a:t>5. Chi cho </a:t>
            </a:r>
            <a:r>
              <a:rPr lang="nl-NL" altLang="en-US" sz="220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tập: Sách, vở, giấy, bút...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2985" y="1424480"/>
            <a:ext cx="6358799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1. Chi cho ăn uống, may mặc, ở: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77621" y="152401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8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53044" y="1004554"/>
            <a:ext cx="396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thực tế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5318" y="2047741"/>
            <a:ext cx="93758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 Bình là sinh viên, anh sống cùng với hai bạn khác trong một căn hộ thuê. Mỗi tháng cả ba người phải trả 3 triệu đồng tiền nhà. Số tiền bố mẹ cho mỗi tháng không quá 3 triệu đồng. Vì vậy, anh Bình phải lập kế hoạch chi tiêu khoa học thì mới đủ chi tiêu.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958837"/>
              </p:ext>
            </p:extLst>
          </p:nvPr>
        </p:nvGraphicFramePr>
        <p:xfrm>
          <a:off x="766223" y="882133"/>
          <a:ext cx="10695974" cy="5700759"/>
        </p:xfrm>
        <a:graphic>
          <a:graphicData uri="http://schemas.openxmlformats.org/drawingml/2006/table">
            <a:tbl>
              <a:tblPr/>
              <a:tblGrid>
                <a:gridCol w="5196695"/>
                <a:gridCol w="2987899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254" y="3530124"/>
            <a:ext cx="4981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5. Điện thoại, internet.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157" y="1989100"/>
            <a:ext cx="499721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2. Điện nước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254" y="4031734"/>
            <a:ext cx="4878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6. Sách, vở, giấy, bút...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1156" y="1488164"/>
            <a:ext cx="48941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1. Thuê nhà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2770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9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57" y="0"/>
            <a:ext cx="1228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53044" y="1004554"/>
            <a:ext cx="816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cột tỉ lệ % theo công thức: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6073" y="2640167"/>
            <a:ext cx="10135673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% = Số tiền cho hạng mục chi tiêu/ tổng số tiền x 100%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(Làm tròn đến hàng đơn vị) 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6073" y="4749083"/>
            <a:ext cx="10135673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</a:p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tiền thuê nhà = 700 000/3000 000 x 100 = 23 %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615573"/>
              </p:ext>
            </p:extLst>
          </p:nvPr>
        </p:nvGraphicFramePr>
        <p:xfrm>
          <a:off x="766223" y="882133"/>
          <a:ext cx="10695974" cy="5700759"/>
        </p:xfrm>
        <a:graphic>
          <a:graphicData uri="http://schemas.openxmlformats.org/drawingml/2006/table">
            <a:tbl>
              <a:tblPr/>
              <a:tblGrid>
                <a:gridCol w="5196695"/>
                <a:gridCol w="2987899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254" y="3530124"/>
            <a:ext cx="4981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5. Điện thoại, internet.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157" y="1989100"/>
            <a:ext cx="499721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2. Điện nước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254" y="4031734"/>
            <a:ext cx="4878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6. Sách, vở, giấy, bút...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1156" y="1488164"/>
            <a:ext cx="48941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1. Thuê nhà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2770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7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1036711"/>
              </p:ext>
            </p:extLst>
          </p:nvPr>
        </p:nvGraphicFramePr>
        <p:xfrm>
          <a:off x="766223" y="882133"/>
          <a:ext cx="10695974" cy="5700759"/>
        </p:xfrm>
        <a:graphic>
          <a:graphicData uri="http://schemas.openxmlformats.org/drawingml/2006/table">
            <a:tbl>
              <a:tblPr/>
              <a:tblGrid>
                <a:gridCol w="5196695"/>
                <a:gridCol w="2987899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F74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254" y="3530124"/>
            <a:ext cx="4981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5. Điện thoại, internet.</a:t>
            </a:r>
            <a:endParaRPr lang="en-US" altLang="en-US" sz="2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157" y="1989100"/>
            <a:ext cx="499721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Điện nước</a:t>
            </a:r>
            <a:endParaRPr lang="en-US" alt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254" y="4031734"/>
            <a:ext cx="4878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6. Sách, vở, giấy, bút...</a:t>
            </a:r>
            <a:endParaRPr lang="en-US" altLang="en-US" sz="2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1156" y="1488164"/>
            <a:ext cx="48941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Thuê nhà</a:t>
            </a:r>
            <a:endParaRPr lang="en-US" alt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2770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1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858738"/>
              </p:ext>
            </p:extLst>
          </p:nvPr>
        </p:nvGraphicFramePr>
        <p:xfrm>
          <a:off x="2137892" y="882133"/>
          <a:ext cx="9324304" cy="5700759"/>
        </p:xfrm>
        <a:graphic>
          <a:graphicData uri="http://schemas.openxmlformats.org/drawingml/2006/table">
            <a:tbl>
              <a:tblPr/>
              <a:tblGrid>
                <a:gridCol w="4468970"/>
                <a:gridCol w="2343954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1. Thuê nhà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 Điện nước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lang="nl-NL" altLang="en-US" sz="2400" b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Điện thoại, internet.</a:t>
                      </a:r>
                      <a:endParaRPr lang="en-US" altLang="en-US" sz="2400" b="1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lang="nl-NL" altLang="en-US" sz="2400" b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r>
                        <a:rPr lang="nl-NL" altLang="en-US" sz="2400" b="1" baseline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nl-NL" altLang="en-US" sz="2400" b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Sách, vở, giấy, bút...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F74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F74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756413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670" y="1377891"/>
            <a:ext cx="1532251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tiêu cố định thiết yếu: 70%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671" y="2985752"/>
            <a:ext cx="1532250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tiêu cần thiết nhưng có thể linh hoạt: 22%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670" y="5366316"/>
            <a:ext cx="1532251" cy="1200329"/>
          </a:xfrm>
          <a:prstGeom prst="rect">
            <a:avLst/>
          </a:prstGeom>
          <a:solidFill>
            <a:srgbClr val="29F742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phí phát sinh: 8%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6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906073" y="1468188"/>
            <a:ext cx="10135673" cy="14465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các khoản chi của anh Bình có gì chưa hợp lí? Nên điều chỉnh như thế nào?</a:t>
            </a:r>
            <a:endParaRPr lang="en-US" sz="44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4456090" y="3515932"/>
            <a:ext cx="4803819" cy="2768958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4170836529"/>
              </p:ext>
            </p:extLst>
          </p:nvPr>
        </p:nvGraphicFramePr>
        <p:xfrm>
          <a:off x="365761" y="309489"/>
          <a:ext cx="11015003" cy="634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12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842869" y="2262521"/>
            <a:ext cx="10349132" cy="39703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Mỗi hạng mục chi tiêu nên chiếm tỉ lệ bao nhiêu % thì hợp lí?</a:t>
            </a:r>
          </a:p>
          <a:p>
            <a:r>
              <a:rPr lang="en-US" sz="36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Chỉnh sửa lại bảng phân tích của bạn để có bảng phân tích cả nhóm?</a:t>
            </a:r>
          </a:p>
          <a:p>
            <a:r>
              <a:rPr lang="en-US" sz="36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So sánh các cột cuối trong bảng phân tích của nhómvới các con số mà cả nhóm thống nhất. Từ đó nêu ý kiến của mình về chi tiêu của gia đình hay bản thân?</a:t>
            </a:r>
            <a:endParaRPr lang="en-US" sz="36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4259143" y="0"/>
            <a:ext cx="3886052" cy="2138289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112542"/>
            <a:ext cx="12093526" cy="6858000"/>
          </a:xfrm>
        </p:spPr>
      </p:pic>
      <p:sp>
        <p:nvSpPr>
          <p:cNvPr id="3" name="Rounded Rectangle 2"/>
          <p:cNvSpPr/>
          <p:nvPr/>
        </p:nvSpPr>
        <p:spPr>
          <a:xfrm>
            <a:off x="2293034" y="1406769"/>
            <a:ext cx="9158068" cy="21523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phần mềm quản lí thu chi trên điện thoại: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Sổ thu chi Misa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Monkey lover</a:t>
            </a:r>
          </a:p>
        </p:txBody>
      </p:sp>
    </p:spTree>
    <p:extLst>
      <p:ext uri="{BB962C8B-B14F-4D97-AF65-F5344CB8AC3E}">
        <p14:creationId xmlns:p14="http://schemas.microsoft.com/office/powerpoint/2010/main" val="339805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90"/>
            <a:ext cx="12192000" cy="6740610"/>
          </a:xfrm>
        </p:spPr>
      </p:pic>
      <p:sp>
        <p:nvSpPr>
          <p:cNvPr id="3" name="TextBox 2"/>
          <p:cNvSpPr txBox="1"/>
          <p:nvPr/>
        </p:nvSpPr>
        <p:spPr>
          <a:xfrm>
            <a:off x="2025748" y="1758463"/>
            <a:ext cx="8257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TRỞ THÀNH NGƯỜI CHI TIÊU KHOA HỌC NHÉ CÁC BẠN !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" y="0"/>
            <a:ext cx="12179102" cy="6858000"/>
          </a:xfrm>
        </p:spPr>
      </p:pic>
      <p:sp>
        <p:nvSpPr>
          <p:cNvPr id="6" name="TextBox 5"/>
          <p:cNvSpPr txBox="1"/>
          <p:nvPr/>
        </p:nvSpPr>
        <p:spPr>
          <a:xfrm>
            <a:off x="1493950" y="2073498"/>
            <a:ext cx="8667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CHI TIÊU CÁ NHÂN VÀ GIA ĐÌNH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0" y="2042319"/>
            <a:ext cx="1905000" cy="2925762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122862"/>
            <a:ext cx="5215945" cy="238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6266"/>
            <a:ext cx="5306097" cy="211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530609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63908" y="1143000"/>
            <a:ext cx="1905000" cy="74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40435" y="3260499"/>
            <a:ext cx="1905000" cy="74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70111" y="5334000"/>
            <a:ext cx="1905000" cy="74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678004" y="1143000"/>
            <a:ext cx="627797" cy="493412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5812"/>
            <a:ext cx="3141379" cy="31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9225"/>
            <a:ext cx="28956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79" y="1066800"/>
            <a:ext cx="296144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0" y="3429000"/>
            <a:ext cx="1905000" cy="8382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42189" y="3169125"/>
            <a:ext cx="1905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10200" y="228600"/>
            <a:ext cx="1905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Xem tivi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95826" y="5539747"/>
            <a:ext cx="692561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 rot="5400000">
            <a:off x="5946497" y="1521103"/>
            <a:ext cx="832406" cy="72390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418" y="1143000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may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25908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978322"/>
            <a:ext cx="259079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19 mẫu nhà cấp 4 đẹp ở nông thôn giá rẻ dưới 200 triệu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24" y="4213603"/>
            <a:ext cx="3137153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62699" y="6363269"/>
            <a:ext cx="1752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Ở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9162" y="6035722"/>
            <a:ext cx="17526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May </a:t>
            </a:r>
            <a:r>
              <a:rPr lang="en-US" dirty="0" err="1">
                <a:solidFill>
                  <a:schemeClr val="tx1"/>
                </a:solidFill>
              </a:rPr>
              <a:t>mặc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09600"/>
            <a:ext cx="5791200" cy="5181600"/>
          </a:xfrm>
        </p:spPr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phẩm,lương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4500"/>
            <a:ext cx="25908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0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779559"/>
            <a:ext cx="3352800" cy="449580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may,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59"/>
            <a:ext cx="4572000" cy="618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1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274638"/>
            <a:ext cx="3429000" cy="6126162"/>
          </a:xfrm>
        </p:spPr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Thuê nhà, điện, nước, internet, phí vệ sinh...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4419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1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1094</Words>
  <Application>Microsoft Office PowerPoint</Application>
  <PresentationFormat>Widescreen</PresentationFormat>
  <Paragraphs>203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Nhu cầu vật chất</vt:lpstr>
      <vt:lpstr>Sinh hoạt</vt:lpstr>
      <vt:lpstr>Các khoản chi của gia đình cho việc ăn uống, may mặc, ở là gì ?</vt:lpstr>
      <vt:lpstr>Mua thực phẩm,lương thực, gia vị, dụng cụ bếp…</vt:lpstr>
      <vt:lpstr>Mua sắm quần áo may sẵn, mua vải, trả tiền công may, giày, dép, mũ,…</vt:lpstr>
      <vt:lpstr>Thuê nhà, điện, nước, internet, phí vệ sinh...</vt:lpstr>
      <vt:lpstr>Chi cho nhu cầu đi lại</vt:lpstr>
      <vt:lpstr>Chi bảo vệ sức khỏe</vt:lpstr>
      <vt:lpstr>Nhu cầu văn hóa tinh thần</vt:lpstr>
      <vt:lpstr>Nhu cầu văn hóa tinh thần</vt:lpstr>
      <vt:lpstr>Nhu cầu văn hóa tinh thần</vt:lpstr>
      <vt:lpstr>Nhu cầu văn hóa tinh thần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54</cp:revision>
  <dcterms:created xsi:type="dcterms:W3CDTF">2021-07-13T09:37:41Z</dcterms:created>
  <dcterms:modified xsi:type="dcterms:W3CDTF">2021-07-14T14:35:53Z</dcterms:modified>
</cp:coreProperties>
</file>