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69" r:id="rId4"/>
    <p:sldId id="258" r:id="rId5"/>
    <p:sldId id="270" r:id="rId6"/>
    <p:sldId id="259" r:id="rId7"/>
    <p:sldId id="260" r:id="rId8"/>
    <p:sldId id="261" r:id="rId9"/>
    <p:sldId id="262" r:id="rId10"/>
    <p:sldId id="263" r:id="rId11"/>
    <p:sldId id="264" r:id="rId12"/>
    <p:sldId id="271" r:id="rId13"/>
    <p:sldId id="265" r:id="rId14"/>
  </p:sldIdLst>
  <p:sldSz cx="18288000" cy="10287000"/>
  <p:notesSz cx="6858000" cy="9144000"/>
  <p:embeddedFontLst>
    <p:embeddedFont>
      <p:font typeface=".VnMemorandum" pitchFamily="34" charset="0"/>
      <p:regular r:id="rId15"/>
    </p:embeddedFont>
    <p:embeddedFont>
      <p:font typeface="Calibri" pitchFamily="34" charset="0"/>
      <p:regular r:id="rId16"/>
      <p:bold r:id="rId17"/>
      <p:italic r:id="rId18"/>
      <p:boldItalic r:id="rId19"/>
    </p:embeddedFont>
    <p:embeddedFont>
      <p:font typeface="DM Sans Bold" charset="0"/>
      <p:regular r:id="rId20"/>
    </p:embeddedFont>
    <p:embeddedFont>
      <p:font typeface=".VnGothicH" pitchFamily="3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5D4088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52" d="100"/>
          <a:sy n="52" d="100"/>
        </p:scale>
        <p:origin x="-144" y="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0058400" y="1104900"/>
            <a:ext cx="3886200" cy="7749654"/>
          </a:xfrm>
          <a:custGeom>
            <a:avLst/>
            <a:gdLst/>
            <a:ahLst/>
            <a:cxnLst/>
            <a:rect l="l" t="t" r="r" b="b"/>
            <a:pathLst>
              <a:path w="5493721" h="7749654">
                <a:moveTo>
                  <a:pt x="0" y="0"/>
                </a:moveTo>
                <a:lnTo>
                  <a:pt x="5493721" y="0"/>
                </a:lnTo>
                <a:lnTo>
                  <a:pt x="5493721" y="7749654"/>
                </a:lnTo>
                <a:lnTo>
                  <a:pt x="0" y="77496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57520" cy="11825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3692" y="1104900"/>
            <a:ext cx="6413500" cy="879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-381000" y="1333500"/>
            <a:ext cx="12394692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0" dirty="0" err="1" smtClean="0">
                <a:solidFill>
                  <a:srgbClr val="0070C0"/>
                </a:solidFill>
                <a:latin typeface=".VnMemorandum" pitchFamily="34" charset="0"/>
              </a:rPr>
              <a:t>Bài</a:t>
            </a:r>
            <a:r>
              <a:rPr lang="en-US" sz="15000" dirty="0" smtClean="0">
                <a:solidFill>
                  <a:srgbClr val="0070C0"/>
                </a:solidFill>
                <a:latin typeface=".VnMemorandum" pitchFamily="34" charset="0"/>
              </a:rPr>
              <a:t> 7 :</a:t>
            </a:r>
          </a:p>
          <a:p>
            <a:pPr algn="ctr"/>
            <a:r>
              <a:rPr lang="en-US" sz="15000" dirty="0" err="1" smtClean="0">
                <a:solidFill>
                  <a:srgbClr val="0070C0"/>
                </a:solidFill>
                <a:latin typeface=".VnMemorandum" pitchFamily="34" charset="0"/>
              </a:rPr>
              <a:t>Vương</a:t>
            </a:r>
            <a:r>
              <a:rPr lang="en-US" sz="15000" dirty="0" smtClean="0">
                <a:solidFill>
                  <a:srgbClr val="0070C0"/>
                </a:solidFill>
                <a:latin typeface=".VnMemorandum" pitchFamily="34" charset="0"/>
              </a:rPr>
              <a:t> </a:t>
            </a:r>
            <a:r>
              <a:rPr lang="en-US" sz="15000" dirty="0" err="1" smtClean="0">
                <a:solidFill>
                  <a:srgbClr val="0070C0"/>
                </a:solidFill>
                <a:latin typeface=".VnMemorandum" pitchFamily="34" charset="0"/>
              </a:rPr>
              <a:t>Quốc</a:t>
            </a:r>
            <a:r>
              <a:rPr lang="en-US" sz="15000" dirty="0" smtClean="0">
                <a:solidFill>
                  <a:srgbClr val="0070C0"/>
                </a:solidFill>
                <a:latin typeface=".VnMemorandum" pitchFamily="34" charset="0"/>
              </a:rPr>
              <a:t>  </a:t>
            </a:r>
            <a:r>
              <a:rPr lang="en-US" sz="15000" dirty="0" err="1" smtClean="0">
                <a:solidFill>
                  <a:srgbClr val="0070C0"/>
                </a:solidFill>
                <a:latin typeface=".VnMemorandum" pitchFamily="34" charset="0"/>
              </a:rPr>
              <a:t>Lào</a:t>
            </a:r>
            <a:r>
              <a:rPr lang="en-US" sz="15000" dirty="0" smtClean="0">
                <a:solidFill>
                  <a:srgbClr val="0070C0"/>
                </a:solidFill>
                <a:latin typeface=".VnMemorandum" pitchFamily="34" charset="0"/>
              </a:rPr>
              <a:t> </a:t>
            </a:r>
            <a:endParaRPr lang="vi-VN" sz="15000" dirty="0">
              <a:solidFill>
                <a:srgbClr val="0070C0"/>
              </a:solidFill>
            </a:endParaRPr>
          </a:p>
        </p:txBody>
      </p:sp>
      <p:sp>
        <p:nvSpPr>
          <p:cNvPr id="6" name="Google Shape;2721;p50"/>
          <p:cNvSpPr/>
          <p:nvPr/>
        </p:nvSpPr>
        <p:spPr>
          <a:xfrm>
            <a:off x="457200" y="270594"/>
            <a:ext cx="1981200" cy="1064203"/>
          </a:xfrm>
          <a:custGeom>
            <a:avLst/>
            <a:gdLst/>
            <a:ahLst/>
            <a:cxnLst/>
            <a:rect l="l" t="t" r="r" b="b"/>
            <a:pathLst>
              <a:path w="36083" h="14031" extrusionOk="0">
                <a:moveTo>
                  <a:pt x="18007" y="0"/>
                </a:moveTo>
                <a:cubicBezTo>
                  <a:pt x="15994" y="0"/>
                  <a:pt x="14021" y="912"/>
                  <a:pt x="12749" y="2604"/>
                </a:cubicBezTo>
                <a:cubicBezTo>
                  <a:pt x="12302" y="3196"/>
                  <a:pt x="11957" y="3864"/>
                  <a:pt x="11732" y="4571"/>
                </a:cubicBezTo>
                <a:cubicBezTo>
                  <a:pt x="11672" y="4757"/>
                  <a:pt x="11622" y="4945"/>
                  <a:pt x="11581" y="5134"/>
                </a:cubicBezTo>
                <a:cubicBezTo>
                  <a:pt x="11547" y="5292"/>
                  <a:pt x="11570" y="5420"/>
                  <a:pt x="11435" y="5420"/>
                </a:cubicBezTo>
                <a:cubicBezTo>
                  <a:pt x="11415" y="5420"/>
                  <a:pt x="11391" y="5417"/>
                  <a:pt x="11363" y="5411"/>
                </a:cubicBezTo>
                <a:cubicBezTo>
                  <a:pt x="11163" y="5370"/>
                  <a:pt x="10965" y="5248"/>
                  <a:pt x="10766" y="5189"/>
                </a:cubicBezTo>
                <a:cubicBezTo>
                  <a:pt x="10552" y="5127"/>
                  <a:pt x="10335" y="5083"/>
                  <a:pt x="10116" y="5053"/>
                </a:cubicBezTo>
                <a:cubicBezTo>
                  <a:pt x="9899" y="5022"/>
                  <a:pt x="9681" y="5007"/>
                  <a:pt x="9464" y="5007"/>
                </a:cubicBezTo>
                <a:cubicBezTo>
                  <a:pt x="8125" y="5007"/>
                  <a:pt x="6822" y="5578"/>
                  <a:pt x="5937" y="6609"/>
                </a:cubicBezTo>
                <a:cubicBezTo>
                  <a:pt x="5452" y="7174"/>
                  <a:pt x="5202" y="7782"/>
                  <a:pt x="4945" y="8468"/>
                </a:cubicBezTo>
                <a:cubicBezTo>
                  <a:pt x="4808" y="8829"/>
                  <a:pt x="4418" y="8774"/>
                  <a:pt x="4092" y="8842"/>
                </a:cubicBezTo>
                <a:cubicBezTo>
                  <a:pt x="3738" y="8914"/>
                  <a:pt x="3396" y="9036"/>
                  <a:pt x="3068" y="9191"/>
                </a:cubicBezTo>
                <a:cubicBezTo>
                  <a:pt x="1829" y="9775"/>
                  <a:pt x="851" y="10920"/>
                  <a:pt x="456" y="12232"/>
                </a:cubicBezTo>
                <a:cubicBezTo>
                  <a:pt x="312" y="12705"/>
                  <a:pt x="1" y="13789"/>
                  <a:pt x="681" y="13988"/>
                </a:cubicBezTo>
                <a:cubicBezTo>
                  <a:pt x="727" y="14014"/>
                  <a:pt x="782" y="14030"/>
                  <a:pt x="848" y="14030"/>
                </a:cubicBezTo>
                <a:lnTo>
                  <a:pt x="35235" y="14030"/>
                </a:lnTo>
                <a:cubicBezTo>
                  <a:pt x="35301" y="14030"/>
                  <a:pt x="35357" y="14014"/>
                  <a:pt x="35402" y="13988"/>
                </a:cubicBezTo>
                <a:cubicBezTo>
                  <a:pt x="36082" y="13789"/>
                  <a:pt x="35770" y="12705"/>
                  <a:pt x="35627" y="12232"/>
                </a:cubicBezTo>
                <a:cubicBezTo>
                  <a:pt x="35232" y="10920"/>
                  <a:pt x="34255" y="9775"/>
                  <a:pt x="33015" y="9191"/>
                </a:cubicBezTo>
                <a:cubicBezTo>
                  <a:pt x="32687" y="9036"/>
                  <a:pt x="32345" y="8914"/>
                  <a:pt x="31990" y="8842"/>
                </a:cubicBezTo>
                <a:cubicBezTo>
                  <a:pt x="31664" y="8774"/>
                  <a:pt x="31274" y="8829"/>
                  <a:pt x="31138" y="8468"/>
                </a:cubicBezTo>
                <a:cubicBezTo>
                  <a:pt x="30881" y="7782"/>
                  <a:pt x="30631" y="7174"/>
                  <a:pt x="30146" y="6609"/>
                </a:cubicBezTo>
                <a:cubicBezTo>
                  <a:pt x="29263" y="5578"/>
                  <a:pt x="27958" y="5007"/>
                  <a:pt x="26619" y="5007"/>
                </a:cubicBezTo>
                <a:cubicBezTo>
                  <a:pt x="26402" y="5007"/>
                  <a:pt x="26184" y="5022"/>
                  <a:pt x="25967" y="5053"/>
                </a:cubicBezTo>
                <a:cubicBezTo>
                  <a:pt x="25747" y="5083"/>
                  <a:pt x="25531" y="5127"/>
                  <a:pt x="25317" y="5189"/>
                </a:cubicBezTo>
                <a:cubicBezTo>
                  <a:pt x="25118" y="5248"/>
                  <a:pt x="24920" y="5370"/>
                  <a:pt x="24720" y="5411"/>
                </a:cubicBezTo>
                <a:cubicBezTo>
                  <a:pt x="24692" y="5417"/>
                  <a:pt x="24668" y="5420"/>
                  <a:pt x="24648" y="5420"/>
                </a:cubicBezTo>
                <a:cubicBezTo>
                  <a:pt x="24513" y="5420"/>
                  <a:pt x="24535" y="5292"/>
                  <a:pt x="24502" y="5134"/>
                </a:cubicBezTo>
                <a:cubicBezTo>
                  <a:pt x="24461" y="4945"/>
                  <a:pt x="24411" y="4757"/>
                  <a:pt x="24353" y="4571"/>
                </a:cubicBezTo>
                <a:cubicBezTo>
                  <a:pt x="24126" y="3864"/>
                  <a:pt x="23780" y="3196"/>
                  <a:pt x="23334" y="2604"/>
                </a:cubicBezTo>
                <a:cubicBezTo>
                  <a:pt x="22062" y="912"/>
                  <a:pt x="20089" y="0"/>
                  <a:pt x="18077" y="0"/>
                </a:cubicBezTo>
                <a:cubicBezTo>
                  <a:pt x="18066" y="0"/>
                  <a:pt x="18054" y="1"/>
                  <a:pt x="18042" y="1"/>
                </a:cubicBezTo>
                <a:cubicBezTo>
                  <a:pt x="18031" y="1"/>
                  <a:pt x="18019" y="0"/>
                  <a:pt x="18007" y="0"/>
                </a:cubicBezTo>
                <a:close/>
              </a:path>
            </a:pathLst>
          </a:custGeom>
          <a:solidFill>
            <a:srgbClr val="646B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20323" t="-4464" r="-13756" b="-523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3528" y="1028700"/>
            <a:ext cx="17526001" cy="9258300"/>
          </a:xfrm>
          <a:custGeom>
            <a:avLst/>
            <a:gdLst/>
            <a:ahLst/>
            <a:cxnLst/>
            <a:rect l="l" t="t" r="r" b="b"/>
            <a:pathLst>
              <a:path w="12422038" h="8229600">
                <a:moveTo>
                  <a:pt x="0" y="0"/>
                </a:moveTo>
                <a:lnTo>
                  <a:pt x="12422038" y="0"/>
                </a:lnTo>
                <a:lnTo>
                  <a:pt x="1242203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Rounded Rectangular Callout 6"/>
          <p:cNvSpPr/>
          <p:nvPr/>
        </p:nvSpPr>
        <p:spPr>
          <a:xfrm>
            <a:off x="822960" y="1409700"/>
            <a:ext cx="2743200" cy="2133600"/>
          </a:xfrm>
          <a:prstGeom prst="wedgeRoundRect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dirty="0" smtClean="0"/>
              <a:t>03</a:t>
            </a:r>
            <a:endParaRPr lang="vi-VN" sz="9600" dirty="0"/>
          </a:p>
        </p:txBody>
      </p:sp>
      <p:sp>
        <p:nvSpPr>
          <p:cNvPr id="8" name="TextBox 7"/>
          <p:cNvSpPr txBox="1"/>
          <p:nvPr/>
        </p:nvSpPr>
        <p:spPr>
          <a:xfrm>
            <a:off x="2209800" y="5662422"/>
            <a:ext cx="12268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/>
              <a:t>Một  số  nét  tiêu biểu  về  văn  </a:t>
            </a:r>
            <a:r>
              <a:rPr lang="vi-VN" sz="6600" dirty="0" smtClean="0"/>
              <a:t>hoá.</a:t>
            </a:r>
            <a:endParaRPr lang="vi-VN" sz="6600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0600" y="2705100"/>
            <a:ext cx="4233863" cy="2276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20323" t="-4464" r="-13756" b="-523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61827" y="382984"/>
            <a:ext cx="15199684" cy="10069790"/>
          </a:xfrm>
          <a:custGeom>
            <a:avLst/>
            <a:gdLst/>
            <a:ahLst/>
            <a:cxnLst/>
            <a:rect l="l" t="t" r="r" b="b"/>
            <a:pathLst>
              <a:path w="15199684" h="10069790">
                <a:moveTo>
                  <a:pt x="0" y="0"/>
                </a:moveTo>
                <a:lnTo>
                  <a:pt x="15199684" y="0"/>
                </a:lnTo>
                <a:lnTo>
                  <a:pt x="15199684" y="10069790"/>
                </a:lnTo>
                <a:lnTo>
                  <a:pt x="0" y="100697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  <p:grpSp>
        <p:nvGrpSpPr>
          <p:cNvPr id="5" name="Group 5"/>
          <p:cNvGrpSpPr/>
          <p:nvPr/>
        </p:nvGrpSpPr>
        <p:grpSpPr>
          <a:xfrm>
            <a:off x="1544158" y="1771887"/>
            <a:ext cx="502056" cy="502056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35715" y="277085"/>
                  </a:lnTo>
                  <a:lnTo>
                    <a:pt x="812800" y="406400"/>
                  </a:lnTo>
                  <a:lnTo>
                    <a:pt x="535715" y="535715"/>
                  </a:lnTo>
                  <a:lnTo>
                    <a:pt x="406400" y="812800"/>
                  </a:lnTo>
                  <a:lnTo>
                    <a:pt x="277085" y="535715"/>
                  </a:lnTo>
                  <a:lnTo>
                    <a:pt x="0" y="406400"/>
                  </a:lnTo>
                  <a:lnTo>
                    <a:pt x="277085" y="277085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60311B"/>
            </a:solidFill>
            <a:ln cap="sq">
              <a:noFill/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190500" y="219075"/>
              <a:ext cx="431800" cy="403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26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068800" y="1920783"/>
            <a:ext cx="502056" cy="502056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35715" y="277085"/>
                  </a:lnTo>
                  <a:lnTo>
                    <a:pt x="812800" y="406400"/>
                  </a:lnTo>
                  <a:lnTo>
                    <a:pt x="535715" y="535715"/>
                  </a:lnTo>
                  <a:lnTo>
                    <a:pt x="406400" y="812800"/>
                  </a:lnTo>
                  <a:lnTo>
                    <a:pt x="277085" y="535715"/>
                  </a:lnTo>
                  <a:lnTo>
                    <a:pt x="0" y="406400"/>
                  </a:lnTo>
                  <a:lnTo>
                    <a:pt x="277085" y="277085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60311B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90500" y="219075"/>
              <a:ext cx="431800" cy="403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972918" y="6667500"/>
            <a:ext cx="502056" cy="502056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35715" y="277085"/>
                  </a:lnTo>
                  <a:lnTo>
                    <a:pt x="812800" y="406400"/>
                  </a:lnTo>
                  <a:lnTo>
                    <a:pt x="535715" y="535715"/>
                  </a:lnTo>
                  <a:lnTo>
                    <a:pt x="406400" y="812800"/>
                  </a:lnTo>
                  <a:lnTo>
                    <a:pt x="277085" y="535715"/>
                  </a:lnTo>
                  <a:lnTo>
                    <a:pt x="0" y="406400"/>
                  </a:lnTo>
                  <a:lnTo>
                    <a:pt x="277085" y="277085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60311B"/>
            </a:solidFill>
            <a:ln cap="sq">
              <a:noFill/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190500" y="219075"/>
              <a:ext cx="431800" cy="403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26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4060671" y="3822912"/>
            <a:ext cx="502056" cy="502056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35715" y="277085"/>
                  </a:lnTo>
                  <a:lnTo>
                    <a:pt x="812800" y="406400"/>
                  </a:lnTo>
                  <a:lnTo>
                    <a:pt x="535715" y="535715"/>
                  </a:lnTo>
                  <a:lnTo>
                    <a:pt x="406400" y="812800"/>
                  </a:lnTo>
                  <a:lnTo>
                    <a:pt x="277085" y="535715"/>
                  </a:lnTo>
                  <a:lnTo>
                    <a:pt x="0" y="406400"/>
                  </a:lnTo>
                  <a:lnTo>
                    <a:pt x="277085" y="277085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60311B"/>
            </a:solidFill>
            <a:ln cap="sq">
              <a:noFill/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190500" y="219075"/>
              <a:ext cx="431800" cy="403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26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544158" y="571500"/>
            <a:ext cx="13264058" cy="12888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810"/>
              </a:lnSpc>
              <a:spcBef>
                <a:spcPct val="0"/>
              </a:spcBef>
            </a:pPr>
            <a:endParaRPr lang="en-US" sz="9000" spc="-513" dirty="0">
              <a:solidFill>
                <a:srgbClr val="764D3A"/>
              </a:solidFill>
              <a:latin typeface="29LT Riwaya Bold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928544" y="1215907"/>
            <a:ext cx="14683056" cy="8125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800" dirty="0" smtClean="0"/>
              <a:t>-Dưới </a:t>
            </a:r>
            <a:r>
              <a:rPr lang="vi-VN" sz="5800" dirty="0"/>
              <a:t>thời phong kiến ,người  Lào đã xây dựng được một nền văn hoá riếng của </a:t>
            </a:r>
            <a:r>
              <a:rPr lang="vi-VN" sz="5800" dirty="0" smtClean="0"/>
              <a:t>mình. </a:t>
            </a:r>
            <a:endParaRPr lang="vi-VN" sz="5800" dirty="0"/>
          </a:p>
          <a:p>
            <a:r>
              <a:rPr lang="vi-VN" sz="5800" dirty="0" smtClean="0"/>
              <a:t>-  Người Lào  đã sáng </a:t>
            </a:r>
            <a:r>
              <a:rPr lang="vi-VN" sz="5800" dirty="0"/>
              <a:t>tạo ra chữ viết riêng trên cơ sở của Cam- pu- chia và Mi- an- ma </a:t>
            </a:r>
            <a:br>
              <a:rPr lang="vi-VN" sz="5800" dirty="0"/>
            </a:br>
            <a:r>
              <a:rPr lang="vi-VN" sz="5800" dirty="0"/>
              <a:t>- Đam mê nghệ thuật, giai điệu tươi vui, cởi mở</a:t>
            </a:r>
            <a:br>
              <a:rPr lang="vi-VN" sz="5800" dirty="0"/>
            </a:br>
            <a:r>
              <a:rPr lang="vi-VN" sz="5800" dirty="0"/>
              <a:t>- Xây dựng nhiều công trình </a:t>
            </a:r>
            <a:r>
              <a:rPr lang="vi-VN" sz="5800" dirty="0" smtClean="0"/>
              <a:t>kiến</a:t>
            </a:r>
            <a:r>
              <a:rPr lang="en-US" sz="5800" dirty="0" smtClean="0"/>
              <a:t> </a:t>
            </a:r>
            <a:r>
              <a:rPr lang="en-US" sz="5800" dirty="0" err="1" smtClean="0"/>
              <a:t>Phật</a:t>
            </a:r>
            <a:r>
              <a:rPr lang="en-US" sz="5800" dirty="0" smtClean="0"/>
              <a:t> </a:t>
            </a:r>
            <a:r>
              <a:rPr lang="en-US" sz="5800" dirty="0" err="1" smtClean="0"/>
              <a:t>giáo</a:t>
            </a:r>
            <a:r>
              <a:rPr lang="en-US" sz="5800" dirty="0" smtClean="0"/>
              <a:t> ,</a:t>
            </a:r>
            <a:r>
              <a:rPr lang="en-US" sz="5800" dirty="0" err="1" smtClean="0"/>
              <a:t>tiêu</a:t>
            </a:r>
            <a:r>
              <a:rPr lang="en-US" sz="5800" dirty="0" smtClean="0"/>
              <a:t> </a:t>
            </a:r>
            <a:r>
              <a:rPr lang="en-US" sz="5800" dirty="0" err="1" smtClean="0"/>
              <a:t>biểu</a:t>
            </a:r>
            <a:r>
              <a:rPr lang="en-US" sz="5800" dirty="0" smtClean="0"/>
              <a:t> </a:t>
            </a:r>
            <a:r>
              <a:rPr lang="en-US" sz="5800" dirty="0" err="1" smtClean="0"/>
              <a:t>nhất</a:t>
            </a:r>
            <a:r>
              <a:rPr lang="en-US" sz="5800" dirty="0" smtClean="0"/>
              <a:t> </a:t>
            </a:r>
            <a:r>
              <a:rPr lang="en-US" sz="5800" dirty="0" err="1" smtClean="0"/>
              <a:t>là</a:t>
            </a:r>
            <a:r>
              <a:rPr lang="en-US" sz="5800" dirty="0" smtClean="0"/>
              <a:t> </a:t>
            </a:r>
            <a:r>
              <a:rPr lang="en-US" sz="5800" dirty="0" err="1" smtClean="0"/>
              <a:t>Thạt</a:t>
            </a:r>
            <a:r>
              <a:rPr lang="en-US" sz="5800" dirty="0" smtClean="0"/>
              <a:t> </a:t>
            </a:r>
            <a:r>
              <a:rPr lang="en-US" sz="5800" dirty="0" err="1" smtClean="0"/>
              <a:t>Luổng</a:t>
            </a:r>
            <a:r>
              <a:rPr lang="en-US" sz="5800" dirty="0" smtClean="0"/>
              <a:t> .</a:t>
            </a:r>
            <a:endParaRPr lang="vi-VN" sz="58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7011" y="6362700"/>
            <a:ext cx="3428999" cy="2606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6700"/>
            <a:ext cx="18288000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800100"/>
            <a:ext cx="52578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800100"/>
            <a:ext cx="57912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0" y="6760988"/>
            <a:ext cx="14630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dirty="0">
                <a:solidFill>
                  <a:srgbClr val="5D4088"/>
                </a:solidFill>
              </a:rPr>
              <a:t>hình ảnh điệu múa truyền thống của lào</a:t>
            </a:r>
          </a:p>
        </p:txBody>
      </p:sp>
    </p:spTree>
    <p:extLst>
      <p:ext uri="{BB962C8B-B14F-4D97-AF65-F5344CB8AC3E}">
        <p14:creationId xmlns:p14="http://schemas.microsoft.com/office/powerpoint/2010/main" val="2337223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blinds/>
      </p:transition>
    </mc:Choice>
    <mc:Fallback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886962" y="-3905250"/>
            <a:ext cx="104775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20323" t="-4464" r="-13756" b="-523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0778" y="4847721"/>
            <a:ext cx="2781945" cy="4731265"/>
          </a:xfrm>
          <a:custGeom>
            <a:avLst/>
            <a:gdLst/>
            <a:ahLst/>
            <a:cxnLst/>
            <a:rect l="l" t="t" r="r" b="b"/>
            <a:pathLst>
              <a:path w="2781945" h="4731265">
                <a:moveTo>
                  <a:pt x="0" y="0"/>
                </a:moveTo>
                <a:lnTo>
                  <a:pt x="2781945" y="0"/>
                </a:lnTo>
                <a:lnTo>
                  <a:pt x="2781945" y="4731265"/>
                </a:lnTo>
                <a:lnTo>
                  <a:pt x="0" y="47312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598388" y="690049"/>
            <a:ext cx="2399335" cy="4157672"/>
          </a:xfrm>
          <a:custGeom>
            <a:avLst/>
            <a:gdLst/>
            <a:ahLst/>
            <a:cxnLst/>
            <a:rect l="l" t="t" r="r" b="b"/>
            <a:pathLst>
              <a:path w="2399335" h="4157672">
                <a:moveTo>
                  <a:pt x="0" y="0"/>
                </a:moveTo>
                <a:lnTo>
                  <a:pt x="2399336" y="0"/>
                </a:lnTo>
                <a:lnTo>
                  <a:pt x="2399336" y="4157672"/>
                </a:lnTo>
                <a:lnTo>
                  <a:pt x="0" y="41576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723" y="819150"/>
            <a:ext cx="9952877" cy="925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39410" y="2095500"/>
            <a:ext cx="1064818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dirty="0" smtClean="0">
                <a:solidFill>
                  <a:srgbClr val="FF3399"/>
                </a:solidFill>
                <a:latin typeface="ZapfChancery-Medium" pitchFamily="2" charset="-93"/>
                <a:ea typeface="ZapfChancery-Medium" pitchFamily="2" charset="-93"/>
                <a:cs typeface="ZapfChancery-Medium" pitchFamily="2" charset="-93"/>
              </a:rPr>
              <a:t>Thank you</a:t>
            </a:r>
            <a:endParaRPr lang="vi-VN" sz="20000" dirty="0">
              <a:solidFill>
                <a:srgbClr val="FF3399"/>
              </a:solidFill>
              <a:latin typeface="ZapfChancery-Medium" pitchFamily="2" charset="-93"/>
              <a:ea typeface="ZapfChancery-Medium" pitchFamily="2" charset="-93"/>
              <a:cs typeface="ZapfChancery-Medium" pitchFamily="2" charset="-93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 dir="in"/>
      </p:transition>
    </mc:Choice>
    <mc:Fallback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20323" t="-4464" r="-13756" b="-523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9600" y="0"/>
            <a:ext cx="18059400" cy="9829800"/>
          </a:xfrm>
          <a:custGeom>
            <a:avLst/>
            <a:gdLst/>
            <a:ahLst/>
            <a:cxnLst/>
            <a:rect l="l" t="t" r="r" b="b"/>
            <a:pathLst>
              <a:path w="12422038" h="8229600">
                <a:moveTo>
                  <a:pt x="0" y="0"/>
                </a:moveTo>
                <a:lnTo>
                  <a:pt x="12422038" y="0"/>
                </a:lnTo>
                <a:lnTo>
                  <a:pt x="1242203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Rounded Rectangle 6"/>
          <p:cNvSpPr/>
          <p:nvPr/>
        </p:nvSpPr>
        <p:spPr>
          <a:xfrm>
            <a:off x="845185" y="268224"/>
            <a:ext cx="2667000" cy="268880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500" dirty="0" smtClean="0">
                <a:solidFill>
                  <a:srgbClr val="FF0000"/>
                </a:solidFill>
                <a:latin typeface=".VnGothicH" pitchFamily="34" charset="0"/>
              </a:rPr>
              <a:t>01</a:t>
            </a:r>
            <a:endParaRPr lang="vi-VN" sz="14500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72" y="6685667"/>
            <a:ext cx="2600388" cy="2713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72" y="3424837"/>
            <a:ext cx="2689225" cy="2713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 rot="10800000" flipV="1">
            <a:off x="1142999" y="3655671"/>
            <a:ext cx="235089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 smtClean="0">
                <a:solidFill>
                  <a:srgbClr val="FF0000"/>
                </a:solidFill>
                <a:latin typeface=".VnMemorandum" pitchFamily="34" charset="0"/>
              </a:rPr>
              <a:t>02</a:t>
            </a:r>
            <a:endParaRPr lang="vi-VN" sz="115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05400" y="0"/>
            <a:ext cx="13182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 smtClean="0"/>
              <a:t>Quá</a:t>
            </a:r>
            <a:r>
              <a:rPr lang="en-US" sz="7200" dirty="0" smtClean="0"/>
              <a:t>  </a:t>
            </a:r>
            <a:r>
              <a:rPr lang="en-US" sz="7200" dirty="0" err="1" smtClean="0"/>
              <a:t>trình</a:t>
            </a:r>
            <a:r>
              <a:rPr lang="en-US" sz="7200" dirty="0" smtClean="0"/>
              <a:t> </a:t>
            </a:r>
            <a:r>
              <a:rPr lang="en-US" sz="7200" dirty="0" err="1" smtClean="0"/>
              <a:t>hình</a:t>
            </a:r>
            <a:r>
              <a:rPr lang="en-US" sz="7200" dirty="0" smtClean="0"/>
              <a:t> </a:t>
            </a:r>
            <a:r>
              <a:rPr lang="en-US" sz="7200" dirty="0" err="1" smtClean="0"/>
              <a:t>thành</a:t>
            </a:r>
            <a:r>
              <a:rPr lang="en-US" sz="7200" dirty="0" smtClean="0"/>
              <a:t> , </a:t>
            </a:r>
            <a:r>
              <a:rPr lang="en-US" sz="7200" dirty="0" err="1" smtClean="0"/>
              <a:t>phát</a:t>
            </a:r>
            <a:r>
              <a:rPr lang="en-US" sz="7200" dirty="0" smtClean="0"/>
              <a:t>  </a:t>
            </a:r>
            <a:r>
              <a:rPr lang="en-US" sz="7200" dirty="0" err="1" smtClean="0"/>
              <a:t>triển</a:t>
            </a:r>
            <a:r>
              <a:rPr lang="en-US" sz="7200" dirty="0" smtClean="0"/>
              <a:t>  </a:t>
            </a:r>
            <a:r>
              <a:rPr lang="en-US" sz="7200" dirty="0" err="1" smtClean="0"/>
              <a:t>của</a:t>
            </a:r>
            <a:r>
              <a:rPr lang="en-US" sz="7200" dirty="0" smtClean="0"/>
              <a:t>  </a:t>
            </a:r>
            <a:r>
              <a:rPr lang="en-US" sz="7200" dirty="0" err="1" smtClean="0"/>
              <a:t>Vương</a:t>
            </a:r>
            <a:r>
              <a:rPr lang="en-US" sz="7200" dirty="0" smtClean="0"/>
              <a:t>   </a:t>
            </a:r>
            <a:r>
              <a:rPr lang="en-US" sz="7200" dirty="0" err="1" smtClean="0"/>
              <a:t>quốc</a:t>
            </a:r>
            <a:r>
              <a:rPr lang="en-US" sz="7200" dirty="0" smtClean="0"/>
              <a:t> .</a:t>
            </a:r>
            <a:endParaRPr lang="vi-VN" sz="7200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3493897" y="1611103"/>
            <a:ext cx="145910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3441636" y="4914900"/>
            <a:ext cx="166376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105400" y="3943171"/>
            <a:ext cx="1318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 smtClean="0"/>
              <a:t>Vương</a:t>
            </a:r>
            <a:r>
              <a:rPr lang="en-US" sz="7200" dirty="0" smtClean="0"/>
              <a:t> </a:t>
            </a:r>
            <a:r>
              <a:rPr lang="en-US" sz="7200" dirty="0" err="1" smtClean="0"/>
              <a:t>quốc</a:t>
            </a:r>
            <a:r>
              <a:rPr lang="en-US" sz="7200" dirty="0" smtClean="0"/>
              <a:t> </a:t>
            </a:r>
            <a:r>
              <a:rPr lang="en-US" sz="7200" dirty="0" err="1" smtClean="0"/>
              <a:t>Lào</a:t>
            </a:r>
            <a:r>
              <a:rPr lang="en-US" sz="7200" dirty="0" smtClean="0"/>
              <a:t> </a:t>
            </a:r>
            <a:r>
              <a:rPr lang="en-US" sz="7200" dirty="0" err="1" smtClean="0"/>
              <a:t>thời</a:t>
            </a:r>
            <a:r>
              <a:rPr lang="en-US" sz="7200" dirty="0" smtClean="0"/>
              <a:t>  </a:t>
            </a:r>
            <a:r>
              <a:rPr lang="en-US" sz="7200" dirty="0" err="1" smtClean="0"/>
              <a:t>Lan</a:t>
            </a:r>
            <a:r>
              <a:rPr lang="en-US" sz="7200" dirty="0" smtClean="0"/>
              <a:t>  </a:t>
            </a:r>
            <a:r>
              <a:rPr lang="en-US" sz="7200" dirty="0" err="1" smtClean="0"/>
              <a:t>Xang</a:t>
            </a:r>
            <a:r>
              <a:rPr lang="en-US" sz="7200" dirty="0" smtClean="0"/>
              <a:t>. </a:t>
            </a:r>
            <a:endParaRPr lang="vi-VN" sz="7200" dirty="0"/>
          </a:p>
        </p:txBody>
      </p:sp>
      <p:sp>
        <p:nvSpPr>
          <p:cNvPr id="23" name="TextBox 22"/>
          <p:cNvSpPr txBox="1"/>
          <p:nvPr/>
        </p:nvSpPr>
        <p:spPr>
          <a:xfrm>
            <a:off x="4953000" y="6856738"/>
            <a:ext cx="13944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 smtClean="0"/>
              <a:t>Một</a:t>
            </a:r>
            <a:r>
              <a:rPr lang="en-US" sz="8000" dirty="0" smtClean="0"/>
              <a:t>  </a:t>
            </a:r>
            <a:r>
              <a:rPr lang="en-US" sz="8000" dirty="0" err="1" smtClean="0"/>
              <a:t>số</a:t>
            </a:r>
            <a:r>
              <a:rPr lang="en-US" sz="8000" dirty="0" smtClean="0"/>
              <a:t>  </a:t>
            </a:r>
            <a:r>
              <a:rPr lang="en-US" sz="8000" dirty="0" err="1" smtClean="0"/>
              <a:t>nét</a:t>
            </a:r>
            <a:r>
              <a:rPr lang="en-US" sz="8000" dirty="0" smtClean="0"/>
              <a:t>  </a:t>
            </a:r>
            <a:r>
              <a:rPr lang="en-US" sz="8000" dirty="0" err="1" smtClean="0"/>
              <a:t>tiêu</a:t>
            </a:r>
            <a:r>
              <a:rPr lang="en-US" sz="8000" dirty="0" smtClean="0"/>
              <a:t> </a:t>
            </a:r>
            <a:r>
              <a:rPr lang="en-US" sz="8000" dirty="0" err="1" smtClean="0"/>
              <a:t>biểu</a:t>
            </a:r>
            <a:r>
              <a:rPr lang="en-US" sz="8000" dirty="0" smtClean="0"/>
              <a:t>  </a:t>
            </a:r>
            <a:r>
              <a:rPr lang="en-US" sz="8000" dirty="0" err="1" smtClean="0"/>
              <a:t>về</a:t>
            </a:r>
            <a:r>
              <a:rPr lang="en-US" sz="8000" dirty="0" smtClean="0"/>
              <a:t>  </a:t>
            </a:r>
            <a:r>
              <a:rPr lang="en-US" sz="8000" dirty="0" err="1" smtClean="0"/>
              <a:t>văn</a:t>
            </a:r>
            <a:r>
              <a:rPr lang="en-US" sz="8000" dirty="0" smtClean="0"/>
              <a:t>  </a:t>
            </a:r>
            <a:r>
              <a:rPr lang="en-US" sz="8000" dirty="0" err="1" smtClean="0"/>
              <a:t>hoá</a:t>
            </a:r>
            <a:r>
              <a:rPr lang="en-US" sz="8000" dirty="0" smtClean="0"/>
              <a:t>.</a:t>
            </a:r>
            <a:endParaRPr lang="vi-VN" sz="8000" dirty="0"/>
          </a:p>
        </p:txBody>
      </p:sp>
      <p:cxnSp>
        <p:nvCxnSpPr>
          <p:cNvPr id="26" name="Straight Arrow Connector 25"/>
          <p:cNvCxnSpPr>
            <a:stCxn id="2050" idx="3"/>
          </p:cNvCxnSpPr>
          <p:nvPr/>
        </p:nvCxnSpPr>
        <p:spPr>
          <a:xfrm>
            <a:off x="3405060" y="8042186"/>
            <a:ext cx="154794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142998" y="6856738"/>
            <a:ext cx="251460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smtClean="0">
                <a:solidFill>
                  <a:srgbClr val="FF0000"/>
                </a:solidFill>
              </a:rPr>
              <a:t>03</a:t>
            </a:r>
            <a:endParaRPr lang="vi-VN" sz="13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-992822"/>
            <a:ext cx="18289588" cy="11279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Callout 2"/>
          <p:cNvSpPr/>
          <p:nvPr/>
        </p:nvSpPr>
        <p:spPr>
          <a:xfrm>
            <a:off x="533400" y="1091184"/>
            <a:ext cx="3429000" cy="3352800"/>
          </a:xfrm>
          <a:prstGeom prst="wedgeEllipse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0" dirty="0" smtClean="0"/>
              <a:t>01</a:t>
            </a:r>
            <a:endParaRPr lang="vi-VN" sz="15000" dirty="0"/>
          </a:p>
        </p:txBody>
      </p:sp>
      <p:sp>
        <p:nvSpPr>
          <p:cNvPr id="4" name="Rectangle 3"/>
          <p:cNvSpPr/>
          <p:nvPr/>
        </p:nvSpPr>
        <p:spPr>
          <a:xfrm>
            <a:off x="1840992" y="4527101"/>
            <a:ext cx="1463039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9600" dirty="0">
                <a:solidFill>
                  <a:srgbClr val="FF3399"/>
                </a:solidFill>
              </a:rPr>
              <a:t>Quá  trình hình thành , phát  triển  của  Vương   quốc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1400" y="1330227"/>
            <a:ext cx="3429000" cy="5644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1453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20323" t="-4464" r="-13756" b="-523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33400" y="1028700"/>
            <a:ext cx="17449800" cy="8991600"/>
          </a:xfrm>
          <a:custGeom>
            <a:avLst/>
            <a:gdLst/>
            <a:ahLst/>
            <a:cxnLst/>
            <a:rect l="l" t="t" r="r" b="b"/>
            <a:pathLst>
              <a:path w="12422038" h="8229600">
                <a:moveTo>
                  <a:pt x="0" y="0"/>
                </a:moveTo>
                <a:lnTo>
                  <a:pt x="12422038" y="0"/>
                </a:lnTo>
                <a:lnTo>
                  <a:pt x="1242203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vi-VN" sz="4400" dirty="0" smtClean="0"/>
              <a:t>-Đất </a:t>
            </a:r>
            <a:r>
              <a:rPr lang="vi-VN" sz="4400" dirty="0" smtClean="0"/>
              <a:t>nước Lào gắn liền với dòng sông  Mê Công.</a:t>
            </a:r>
          </a:p>
          <a:p>
            <a:pPr marL="571500" indent="-571500">
              <a:buFontTx/>
              <a:buChar char="-"/>
            </a:pPr>
            <a:endParaRPr lang="vi-VN" sz="4400" dirty="0" smtClean="0"/>
          </a:p>
          <a:p>
            <a:r>
              <a:rPr lang="vi-VN" sz="4400" dirty="0" smtClean="0"/>
              <a:t>-Thưở </a:t>
            </a:r>
            <a:r>
              <a:rPr lang="vi-VN" sz="4400" dirty="0" smtClean="0"/>
              <a:t>sơ khai  có người Lào Thơng sinh sống </a:t>
            </a:r>
          </a:p>
          <a:p>
            <a:pPr marL="571500" indent="-571500">
              <a:buFontTx/>
              <a:buChar char="-"/>
            </a:pPr>
            <a:endParaRPr lang="vi-VN" sz="4400" dirty="0" smtClean="0"/>
          </a:p>
          <a:p>
            <a:r>
              <a:rPr lang="vi-VN" sz="4400" dirty="0"/>
              <a:t>- Đầu thế kỉ XIII, một nhóm người nói tiếng Thái di cư đến đất </a:t>
            </a:r>
            <a:r>
              <a:rPr lang="vi-VN" sz="4400" dirty="0" smtClean="0"/>
              <a:t>Lào  </a:t>
            </a:r>
            <a:r>
              <a:rPr lang="vi-VN" sz="4400" dirty="0"/>
              <a:t>Lùm. Họ sinh sống hòa hợp với người Lào Thơng hợp chung lại là người Lào</a:t>
            </a:r>
            <a:r>
              <a:rPr lang="vi-VN" sz="4400" dirty="0" smtClean="0"/>
              <a:t>. </a:t>
            </a:r>
            <a:endParaRPr lang="vi-VN" sz="4400" dirty="0"/>
          </a:p>
          <a:p>
            <a:endParaRPr lang="vi-VN" sz="4400" dirty="0"/>
          </a:p>
          <a:p>
            <a:r>
              <a:rPr lang="vi-VN" sz="4400" dirty="0"/>
              <a:t>- Năm 1353: Pha Ngừm đã tập hợp và thống nhất các mường Lào và lên ngôi vua. Đặt tên nước là Lan Xang (Triệu Voi).</a:t>
            </a:r>
          </a:p>
          <a:p>
            <a:endParaRPr lang="vi-VN" sz="4400" dirty="0"/>
          </a:p>
          <a:p>
            <a:r>
              <a:rPr lang="vi-VN" sz="4400" dirty="0" smtClean="0"/>
              <a:t>- </a:t>
            </a:r>
            <a:r>
              <a:rPr lang="vi-VN" sz="4400" dirty="0"/>
              <a:t>Vương quốc Lào từng bước phát triển và đạt tới sự thịnh vượng trong các thế kỉ XV – XVII</a:t>
            </a:r>
            <a:r>
              <a:rPr lang="vi-VN" dirty="0"/>
              <a:t>.</a:t>
            </a:r>
          </a:p>
        </p:txBody>
      </p:sp>
      <p:sp>
        <p:nvSpPr>
          <p:cNvPr id="4" name="Freeform 4"/>
          <p:cNvSpPr/>
          <p:nvPr/>
        </p:nvSpPr>
        <p:spPr>
          <a:xfrm>
            <a:off x="16078200" y="571500"/>
            <a:ext cx="5052537" cy="8229600"/>
          </a:xfrm>
          <a:custGeom>
            <a:avLst/>
            <a:gdLst/>
            <a:ahLst/>
            <a:cxnLst/>
            <a:rect l="l" t="t" r="r" b="b"/>
            <a:pathLst>
              <a:path w="5052537" h="8229600">
                <a:moveTo>
                  <a:pt x="0" y="0"/>
                </a:moveTo>
                <a:lnTo>
                  <a:pt x="5052537" y="0"/>
                </a:lnTo>
                <a:lnTo>
                  <a:pt x="50525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TextBox 6"/>
          <p:cNvSpPr txBox="1"/>
          <p:nvPr/>
        </p:nvSpPr>
        <p:spPr>
          <a:xfrm>
            <a:off x="914400" y="342900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 smtClean="0">
                <a:solidFill>
                  <a:srgbClr val="FF0000"/>
                </a:solidFill>
              </a:rPr>
              <a:t>Trả Lời :</a:t>
            </a:r>
            <a:endParaRPr lang="vi-VN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18289588" cy="1029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0"/>
            <a:ext cx="9677400" cy="621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V="1">
            <a:off x="1143000" y="4533900"/>
            <a:ext cx="4038600" cy="3276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7315200" y="4533900"/>
            <a:ext cx="0" cy="388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10744200" y="4533900"/>
            <a:ext cx="2971800" cy="2286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0" y="7810500"/>
            <a:ext cx="3162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C00000"/>
                </a:solidFill>
              </a:rPr>
              <a:t>N</a:t>
            </a:r>
            <a:r>
              <a:rPr lang="vi-VN" sz="4800" dirty="0" smtClean="0">
                <a:solidFill>
                  <a:srgbClr val="C00000"/>
                </a:solidFill>
              </a:rPr>
              <a:t>gười </a:t>
            </a:r>
            <a:r>
              <a:rPr lang="vi-VN" sz="4800" dirty="0">
                <a:solidFill>
                  <a:srgbClr val="C00000"/>
                </a:solidFill>
              </a:rPr>
              <a:t>Lào Thơng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15000" y="8179832"/>
            <a:ext cx="36576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 smtClean="0"/>
          </a:p>
          <a:p>
            <a:r>
              <a:rPr lang="vi-VN" sz="4800" dirty="0">
                <a:solidFill>
                  <a:srgbClr val="C00000"/>
                </a:solidFill>
              </a:rPr>
              <a:t>N</a:t>
            </a:r>
            <a:r>
              <a:rPr lang="vi-VN" sz="4800" dirty="0" smtClean="0">
                <a:solidFill>
                  <a:srgbClr val="C00000"/>
                </a:solidFill>
              </a:rPr>
              <a:t>gười </a:t>
            </a:r>
            <a:r>
              <a:rPr lang="vi-VN" sz="4800" dirty="0">
                <a:solidFill>
                  <a:srgbClr val="C00000"/>
                </a:solidFill>
              </a:rPr>
              <a:t>Lào Lùm </a:t>
            </a:r>
          </a:p>
        </p:txBody>
      </p:sp>
      <p:sp>
        <p:nvSpPr>
          <p:cNvPr id="15" name="TextBox 14"/>
          <p:cNvSpPr txBox="1"/>
          <p:nvPr/>
        </p:nvSpPr>
        <p:spPr>
          <a:xfrm rot="20289534">
            <a:off x="13906758" y="6115999"/>
            <a:ext cx="21212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C00000"/>
                </a:solidFill>
              </a:rPr>
              <a:t>N</a:t>
            </a:r>
            <a:r>
              <a:rPr lang="vi-VN" sz="4800" dirty="0" smtClean="0">
                <a:solidFill>
                  <a:srgbClr val="C00000"/>
                </a:solidFill>
              </a:rPr>
              <a:t>gười </a:t>
            </a:r>
            <a:r>
              <a:rPr lang="vi-VN" sz="4800" dirty="0">
                <a:solidFill>
                  <a:srgbClr val="C00000"/>
                </a:solidFill>
              </a:rPr>
              <a:t>Lào Sủng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9200" y="1866900"/>
            <a:ext cx="402396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7142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20323" t="-4464" r="-13756" b="-523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15824" y="1057656"/>
            <a:ext cx="18288000" cy="8991600"/>
          </a:xfrm>
          <a:custGeom>
            <a:avLst/>
            <a:gdLst/>
            <a:ahLst/>
            <a:cxnLst/>
            <a:rect l="l" t="t" r="r" b="b"/>
            <a:pathLst>
              <a:path w="12422038" h="8229600">
                <a:moveTo>
                  <a:pt x="0" y="0"/>
                </a:moveTo>
                <a:lnTo>
                  <a:pt x="12422038" y="0"/>
                </a:lnTo>
                <a:lnTo>
                  <a:pt x="1242203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Oval 7"/>
          <p:cNvSpPr/>
          <p:nvPr/>
        </p:nvSpPr>
        <p:spPr>
          <a:xfrm>
            <a:off x="1295400" y="2095500"/>
            <a:ext cx="2667000" cy="3048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0" dirty="0" smtClean="0">
                <a:solidFill>
                  <a:srgbClr val="00B0F0"/>
                </a:solidFill>
              </a:rPr>
              <a:t>02</a:t>
            </a:r>
            <a:endParaRPr lang="vi-VN" sz="11000" dirty="0">
              <a:solidFill>
                <a:srgbClr val="00B0F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1" y="5905500"/>
            <a:ext cx="194310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0600" y="2891086"/>
            <a:ext cx="3938136" cy="3014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 pattern="rectang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152900"/>
            <a:ext cx="10287000" cy="185928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20323" t="-4464" r="-13756" b="-523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2400" y="1409700"/>
            <a:ext cx="18516600" cy="8877300"/>
          </a:xfrm>
          <a:custGeom>
            <a:avLst/>
            <a:gdLst/>
            <a:ahLst/>
            <a:cxnLst/>
            <a:rect l="l" t="t" r="r" b="b"/>
            <a:pathLst>
              <a:path w="12422038" h="8229600">
                <a:moveTo>
                  <a:pt x="0" y="0"/>
                </a:moveTo>
                <a:lnTo>
                  <a:pt x="12422038" y="0"/>
                </a:lnTo>
                <a:lnTo>
                  <a:pt x="1242203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8457933" y="2530431"/>
            <a:ext cx="7946212" cy="1288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9810"/>
              </a:lnSpc>
            </a:pPr>
            <a:endParaRPr lang="en-US" sz="9000" spc="-513" dirty="0">
              <a:solidFill>
                <a:srgbClr val="764D3A"/>
              </a:solidFill>
              <a:latin typeface="29LT Riwaya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457933" y="5184819"/>
            <a:ext cx="7946212" cy="3329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699"/>
              </a:lnSpc>
              <a:spcBef>
                <a:spcPct val="0"/>
              </a:spcBef>
            </a:pPr>
            <a:endParaRPr lang="en-US" sz="1999" u="none" spc="25" dirty="0">
              <a:solidFill>
                <a:srgbClr val="60311B"/>
              </a:solidFill>
              <a:latin typeface="DM Sans Bol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" y="1638300"/>
            <a:ext cx="18135600" cy="8494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 smtClean="0"/>
          </a:p>
          <a:p>
            <a:r>
              <a:rPr lang="vi-VN" sz="5400" dirty="0"/>
              <a:t> </a:t>
            </a:r>
            <a:r>
              <a:rPr lang="vi-VN" sz="9600" dirty="0">
                <a:solidFill>
                  <a:schemeClr val="accent6">
                    <a:lumMod val="50000"/>
                  </a:schemeClr>
                </a:solidFill>
              </a:rPr>
              <a:t>*Tổ </a:t>
            </a:r>
            <a:r>
              <a:rPr lang="vi-VN" sz="9600" dirty="0" smtClean="0">
                <a:solidFill>
                  <a:schemeClr val="accent6">
                    <a:lumMod val="50000"/>
                  </a:schemeClr>
                </a:solidFill>
                <a:latin typeface="+mj-lt"/>
                <a:cs typeface="29LT Riwaya Bold" charset="-78"/>
              </a:rPr>
              <a:t>chức</a:t>
            </a:r>
            <a:r>
              <a:rPr lang="vi-VN" sz="9600" dirty="0" smtClean="0">
                <a:solidFill>
                  <a:schemeClr val="accent6">
                    <a:lumMod val="50000"/>
                  </a:schemeClr>
                </a:solidFill>
              </a:rPr>
              <a:t> nhà nước </a:t>
            </a:r>
            <a:r>
              <a:rPr lang="vi-VN" sz="5400" dirty="0" smtClean="0">
                <a:solidFill>
                  <a:schemeClr val="accent6">
                    <a:lumMod val="50000"/>
                  </a:schemeClr>
                </a:solidFill>
              </a:rPr>
              <a:t>:</a:t>
            </a:r>
            <a:endParaRPr lang="vi-VN" sz="54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vi-VN" sz="7200" dirty="0" smtClean="0">
                <a:solidFill>
                  <a:srgbClr val="C00000"/>
                </a:solidFill>
              </a:rPr>
              <a:t>- </a:t>
            </a:r>
            <a:r>
              <a:rPr lang="vi-VN" sz="7200" dirty="0">
                <a:solidFill>
                  <a:srgbClr val="C00000"/>
                </a:solidFill>
              </a:rPr>
              <a:t>Vương Quốc chia ra 7 mường (tỉnh)</a:t>
            </a:r>
          </a:p>
          <a:p>
            <a:r>
              <a:rPr lang="vi-VN" sz="7200" dirty="0">
                <a:solidFill>
                  <a:srgbClr val="C00000"/>
                </a:solidFill>
              </a:rPr>
              <a:t>- Vua là người trị vì, phó vương người hậu cận và 7 quan đại thần kiêm tổng tỉnh </a:t>
            </a:r>
          </a:p>
          <a:p>
            <a:pPr marL="685800" indent="-685800">
              <a:buFontTx/>
              <a:buChar char="-"/>
            </a:pPr>
            <a:r>
              <a:rPr lang="vi-VN" sz="7200" dirty="0" smtClean="0">
                <a:solidFill>
                  <a:srgbClr val="C00000"/>
                </a:solidFill>
              </a:rPr>
              <a:t>Quân </a:t>
            </a:r>
            <a:r>
              <a:rPr lang="vi-VN" sz="7200" dirty="0">
                <a:solidFill>
                  <a:srgbClr val="C00000"/>
                </a:solidFill>
              </a:rPr>
              <a:t>đội bao </a:t>
            </a:r>
            <a:r>
              <a:rPr lang="vi-VN" sz="7200" dirty="0" smtClean="0">
                <a:solidFill>
                  <a:srgbClr val="C00000"/>
                </a:solidFill>
              </a:rPr>
              <a:t>gồm :</a:t>
            </a:r>
          </a:p>
          <a:p>
            <a:r>
              <a:rPr lang="vi-VN" sz="7200" dirty="0" smtClean="0">
                <a:solidFill>
                  <a:srgbClr val="C00000"/>
                </a:solidFill>
              </a:rPr>
              <a:t>+ </a:t>
            </a:r>
            <a:r>
              <a:rPr lang="vi-VN" sz="7200" dirty="0">
                <a:solidFill>
                  <a:srgbClr val="C00000"/>
                </a:solidFill>
              </a:rPr>
              <a:t>Quân thường trực (quân nhà vua) </a:t>
            </a:r>
          </a:p>
          <a:p>
            <a:r>
              <a:rPr lang="vi-VN" sz="7200" dirty="0">
                <a:solidFill>
                  <a:srgbClr val="C00000"/>
                </a:solidFill>
              </a:rPr>
              <a:t> + Quân địa phương </a:t>
            </a: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3289" y="1177924"/>
            <a:ext cx="1677586" cy="1516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20323" t="-4464" r="-13756" b="-523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51677" y="1028700"/>
            <a:ext cx="17754600" cy="9258300"/>
          </a:xfrm>
          <a:custGeom>
            <a:avLst/>
            <a:gdLst/>
            <a:ahLst/>
            <a:cxnLst/>
            <a:rect l="l" t="t" r="r" b="b"/>
            <a:pathLst>
              <a:path w="13974792" h="9258300">
                <a:moveTo>
                  <a:pt x="0" y="0"/>
                </a:moveTo>
                <a:lnTo>
                  <a:pt x="13974792" y="0"/>
                </a:lnTo>
                <a:lnTo>
                  <a:pt x="13974792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66800" y="1861205"/>
            <a:ext cx="13868652" cy="11637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11000" spc="-456" dirty="0" err="1" smtClean="0">
                <a:solidFill>
                  <a:srgbClr val="764D3A"/>
                </a:solidFill>
                <a:latin typeface="29LT Riwaya Bold"/>
              </a:rPr>
              <a:t>Kinh</a:t>
            </a:r>
            <a:r>
              <a:rPr lang="en-US" sz="11000" spc="-456" dirty="0" smtClean="0">
                <a:solidFill>
                  <a:srgbClr val="764D3A"/>
                </a:solidFill>
                <a:latin typeface="29LT Riwaya Bold"/>
              </a:rPr>
              <a:t>  </a:t>
            </a:r>
            <a:r>
              <a:rPr lang="en-US" sz="11000" spc="-456" dirty="0" err="1" smtClean="0">
                <a:solidFill>
                  <a:srgbClr val="764D3A"/>
                </a:solidFill>
                <a:latin typeface="29LT Riwaya Bold"/>
              </a:rPr>
              <a:t>tế</a:t>
            </a:r>
            <a:r>
              <a:rPr lang="en-US" sz="11000" spc="-456" dirty="0" smtClean="0">
                <a:solidFill>
                  <a:srgbClr val="764D3A"/>
                </a:solidFill>
                <a:latin typeface="29LT Riwaya Bold"/>
              </a:rPr>
              <a:t> ,</a:t>
            </a:r>
            <a:r>
              <a:rPr lang="en-US" sz="11000" spc="-456" dirty="0" err="1" smtClean="0">
                <a:solidFill>
                  <a:srgbClr val="764D3A"/>
                </a:solidFill>
                <a:latin typeface="29LT Riwaya Bold"/>
              </a:rPr>
              <a:t>xã</a:t>
            </a:r>
            <a:r>
              <a:rPr lang="en-US" sz="11000" spc="-456" dirty="0" smtClean="0">
                <a:solidFill>
                  <a:srgbClr val="764D3A"/>
                </a:solidFill>
                <a:latin typeface="29LT Riwaya Bold"/>
              </a:rPr>
              <a:t>  </a:t>
            </a:r>
            <a:r>
              <a:rPr lang="en-US" sz="11000" spc="-456" dirty="0" err="1" smtClean="0">
                <a:solidFill>
                  <a:srgbClr val="764D3A"/>
                </a:solidFill>
                <a:latin typeface="29LT Riwaya Bold"/>
              </a:rPr>
              <a:t>hội</a:t>
            </a:r>
            <a:r>
              <a:rPr lang="en-US" sz="11000" spc="-456" dirty="0" smtClean="0">
                <a:solidFill>
                  <a:srgbClr val="764D3A"/>
                </a:solidFill>
                <a:latin typeface="29LT Riwaya Bold"/>
              </a:rPr>
              <a:t> </a:t>
            </a:r>
            <a:endParaRPr lang="en-US" sz="11000" spc="-456" dirty="0">
              <a:solidFill>
                <a:srgbClr val="764D3A"/>
              </a:solidFill>
              <a:latin typeface="29LT Riwaya Bold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1000" y="3619500"/>
            <a:ext cx="177546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dirty="0"/>
              <a:t>- Các ngành thủ công, nông nghiệp, chăn gia </a:t>
            </a:r>
            <a:r>
              <a:rPr lang="vi-VN" sz="7200" dirty="0" smtClean="0"/>
              <a:t>gia súc </a:t>
            </a:r>
            <a:r>
              <a:rPr lang="vi-VN" sz="7200" dirty="0"/>
              <a:t>phát triển </a:t>
            </a:r>
          </a:p>
          <a:p>
            <a:r>
              <a:rPr lang="vi-VN" sz="7200" dirty="0"/>
              <a:t>- Chú trọng khai thác sản vật quý </a:t>
            </a:r>
          </a:p>
          <a:p>
            <a:r>
              <a:rPr lang="vi-VN" sz="7200" dirty="0"/>
              <a:t>- Trao đổi, buôn bán vượt qua biên giới </a:t>
            </a:r>
          </a:p>
          <a:p>
            <a:r>
              <a:rPr lang="vi-VN" sz="7200" dirty="0" smtClean="0"/>
              <a:t>- Cuộc </a:t>
            </a:r>
            <a:r>
              <a:rPr lang="vi-VN" sz="7200" dirty="0"/>
              <a:t>sống  </a:t>
            </a:r>
            <a:r>
              <a:rPr lang="vi-VN" sz="7200" dirty="0" smtClean="0"/>
              <a:t>của  dân cư thanh </a:t>
            </a:r>
            <a:r>
              <a:rPr lang="vi-VN" sz="7200" dirty="0"/>
              <a:t>bình, sung túc </a:t>
            </a:r>
            <a:r>
              <a:rPr lang="vi-VN" sz="7200" dirty="0"/>
              <a:t>.</a:t>
            </a:r>
            <a:endParaRPr lang="vi-VN" sz="7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d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3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6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9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977665" y="-4023335"/>
            <a:ext cx="1033267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20323" t="-4464" r="-13756" b="-5237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66799" y="876300"/>
            <a:ext cx="10134601" cy="1228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8370"/>
              </a:lnSpc>
            </a:pPr>
            <a:r>
              <a:rPr lang="en-US" sz="14400" spc="-513" dirty="0" err="1" smtClean="0">
                <a:solidFill>
                  <a:srgbClr val="764D3A"/>
                </a:solidFill>
                <a:latin typeface="29LT Riwaya Bold"/>
              </a:rPr>
              <a:t>Ngoại</a:t>
            </a:r>
            <a:r>
              <a:rPr lang="en-US" sz="14400" spc="-513" dirty="0" smtClean="0">
                <a:solidFill>
                  <a:srgbClr val="764D3A"/>
                </a:solidFill>
                <a:latin typeface="29LT Riwaya Bold"/>
              </a:rPr>
              <a:t>  </a:t>
            </a:r>
            <a:r>
              <a:rPr lang="en-US" sz="14400" spc="-513" dirty="0" err="1" smtClean="0">
                <a:solidFill>
                  <a:srgbClr val="764D3A"/>
                </a:solidFill>
                <a:latin typeface="29LT Riwaya Bold"/>
              </a:rPr>
              <a:t>giao</a:t>
            </a:r>
            <a:r>
              <a:rPr lang="en-US" sz="14400" spc="-513" dirty="0" smtClean="0">
                <a:solidFill>
                  <a:srgbClr val="764D3A"/>
                </a:solidFill>
                <a:latin typeface="29LT Riwaya Bold"/>
              </a:rPr>
              <a:t> </a:t>
            </a:r>
            <a:endParaRPr lang="en-US" sz="14400" spc="-513" dirty="0">
              <a:solidFill>
                <a:srgbClr val="764D3A"/>
              </a:solidFill>
              <a:latin typeface="29LT Riwaya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391459" y="4931374"/>
            <a:ext cx="7215018" cy="3329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699"/>
              </a:lnSpc>
              <a:spcBef>
                <a:spcPct val="0"/>
              </a:spcBef>
            </a:pPr>
            <a:r>
              <a:rPr lang="en-US" sz="1999" u="none" spc="25" dirty="0" smtClean="0">
                <a:solidFill>
                  <a:srgbClr val="60311B"/>
                </a:solidFill>
                <a:latin typeface="DM Sans Bold"/>
              </a:rPr>
              <a:t>.</a:t>
            </a:r>
            <a:endParaRPr lang="en-US" sz="1999" u="none" spc="25" dirty="0">
              <a:solidFill>
                <a:srgbClr val="60311B"/>
              </a:solidFill>
              <a:latin typeface="DM Sans 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1" y="1943100"/>
            <a:ext cx="16611599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800" dirty="0">
                <a:solidFill>
                  <a:srgbClr val="7030A0"/>
                </a:solidFill>
              </a:rPr>
              <a:t>- Quan hệ hoà hiếu được giữ gìn với các nước láng giềng (Cam-pu-chia; Đại Việt) </a:t>
            </a:r>
          </a:p>
          <a:p>
            <a:r>
              <a:rPr lang="vi-VN" sz="8800" dirty="0">
                <a:solidFill>
                  <a:srgbClr val="7030A0"/>
                </a:solidFill>
              </a:rPr>
              <a:t>- Kiên quyết bảo vệ độc lập, tự do (chống quân xâm lược Miến Điện)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194</TotalTime>
  <Words>376</Words>
  <Application>Microsoft Office PowerPoint</Application>
  <PresentationFormat>Custom</PresentationFormat>
  <Paragraphs>47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.VnMemorandum</vt:lpstr>
      <vt:lpstr>Calibri</vt:lpstr>
      <vt:lpstr>DM Sans Bold</vt:lpstr>
      <vt:lpstr>.VnGothicH</vt:lpstr>
      <vt:lpstr>ZapfChancery-Medium</vt:lpstr>
      <vt:lpstr>29LT Riwaya 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Beige Illustrated History Presentation</dc:title>
  <dc:creator>Administrator</dc:creator>
  <cp:lastModifiedBy>21AK22</cp:lastModifiedBy>
  <cp:revision>19</cp:revision>
  <dcterms:created xsi:type="dcterms:W3CDTF">2006-08-16T00:00:00Z</dcterms:created>
  <dcterms:modified xsi:type="dcterms:W3CDTF">2023-12-12T14:09:17Z</dcterms:modified>
  <dc:identifier>DAF2qupQkHc</dc:identifier>
</cp:coreProperties>
</file>