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7"/>
  </p:notesMasterIdLst>
  <p:sldIdLst>
    <p:sldId id="283" r:id="rId3"/>
    <p:sldId id="311" r:id="rId4"/>
    <p:sldId id="312" r:id="rId5"/>
    <p:sldId id="313" r:id="rId6"/>
    <p:sldId id="321" r:id="rId7"/>
    <p:sldId id="318" r:id="rId8"/>
    <p:sldId id="319" r:id="rId9"/>
    <p:sldId id="320" r:id="rId10"/>
    <p:sldId id="309" r:id="rId11"/>
    <p:sldId id="314" r:id="rId12"/>
    <p:sldId id="315" r:id="rId13"/>
    <p:sldId id="316" r:id="rId14"/>
    <p:sldId id="317" r:id="rId15"/>
    <p:sldId id="2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2E7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2309" autoAdjust="0"/>
    <p:restoredTop sz="90283" autoAdjust="0"/>
  </p:normalViewPr>
  <p:slideViewPr>
    <p:cSldViewPr snapToGrid="0">
      <p:cViewPr varScale="1">
        <p:scale>
          <a:sx n="71" d="100"/>
          <a:sy n="71" d="100"/>
        </p:scale>
        <p:origin x="-40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48894-BEEE-4B10-8EDB-1F2D8E737A60}" type="datetimeFigureOut">
              <a:rPr lang="en-US" smtClean="0"/>
              <a:pPr/>
              <a:t>12/10/2023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77DBA-63AD-4FE4-9FB2-CE697466C59A}" type="slidenum">
              <a:rPr lang="en-US" smtClean="0"/>
              <a:pPr/>
              <a:t>‹#›</a:t>
            </a:fld>
            <a:endParaRPr lang="en-US"/>
          </a:p>
        </p:txBody>
      </p:sp>
    </p:spTree>
    <p:extLst>
      <p:ext uri="{BB962C8B-B14F-4D97-AF65-F5344CB8AC3E}">
        <p14:creationId xmlns:p14="http://schemas.microsoft.com/office/powerpoint/2010/main" xmlns="" val="107244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48877DBA-63AD-4FE4-9FB2-CE697466C59A}" type="slidenum">
              <a:rPr lang="en-US" smtClean="0"/>
              <a:pPr/>
              <a:t>1</a:t>
            </a:fld>
            <a:endParaRPr lang="en-US"/>
          </a:p>
        </p:txBody>
      </p:sp>
    </p:spTree>
    <p:extLst>
      <p:ext uri="{BB962C8B-B14F-4D97-AF65-F5344CB8AC3E}">
        <p14:creationId xmlns:p14="http://schemas.microsoft.com/office/powerpoint/2010/main" xmlns="" val="163878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Các</a:t>
            </a:r>
            <a:r>
              <a:rPr lang="en-US" baseline="0" smtClean="0"/>
              <a:t> con vật đều cho rằng mình trả lời đúng</a:t>
            </a:r>
          </a:p>
          <a:p>
            <a:r>
              <a:rPr lang="en-US" baseline="0" smtClean="0"/>
              <a:t>Vậy chúng ta hãy cũng phân giải giúp bác Gấu nhé!</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pPr/>
              <a:t>10</a:t>
            </a:fld>
            <a:endParaRPr lang="en-US"/>
          </a:p>
        </p:txBody>
      </p:sp>
    </p:spTree>
    <p:extLst>
      <p:ext uri="{BB962C8B-B14F-4D97-AF65-F5344CB8AC3E}">
        <p14:creationId xmlns:p14="http://schemas.microsoft.com/office/powerpoint/2010/main" xmlns="" val="386029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các con vật để ra đáp án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pPr/>
              <a:t>11</a:t>
            </a:fld>
            <a:endParaRPr lang="en-US"/>
          </a:p>
        </p:txBody>
      </p:sp>
    </p:spTree>
    <p:extLst>
      <p:ext uri="{BB962C8B-B14F-4D97-AF65-F5344CB8AC3E}">
        <p14:creationId xmlns:p14="http://schemas.microsoft.com/office/powerpoint/2010/main" xmlns="" val="282200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các con vật để ra đáp án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pPr/>
              <a:t>12</a:t>
            </a:fld>
            <a:endParaRPr lang="en-US"/>
          </a:p>
        </p:txBody>
      </p:sp>
    </p:spTree>
    <p:extLst>
      <p:ext uri="{BB962C8B-B14F-4D97-AF65-F5344CB8AC3E}">
        <p14:creationId xmlns:p14="http://schemas.microsoft.com/office/powerpoint/2010/main" xmlns="" val="2822001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các con vật để ra đáp án</a:t>
            </a:r>
          </a:p>
          <a:p>
            <a:r>
              <a:rPr lang="en-US" baseline="0" smtClean="0"/>
              <a:t>Nếu muốn thêm câu hỏi thì GV nhân đôi các slide lên nhé</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pPr/>
              <a:t>13</a:t>
            </a:fld>
            <a:endParaRPr lang="en-US"/>
          </a:p>
        </p:txBody>
      </p:sp>
    </p:spTree>
    <p:extLst>
      <p:ext uri="{BB962C8B-B14F-4D97-AF65-F5344CB8AC3E}">
        <p14:creationId xmlns:p14="http://schemas.microsoft.com/office/powerpoint/2010/main" xmlns="" val="2822001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pPr/>
              <a:t>12/10/2023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pPr/>
              <a:t>12/10/2023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pPr/>
              <a:t>12/10/2023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pPr/>
              <a:t>10/12/2023</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pPr/>
              <a:t>‹#›</a:t>
            </a:fld>
            <a:endParaRPr 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pPr/>
              <a:t>10/12/2023</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pPr/>
              <a:t>‹#›</a:t>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pPr/>
              <a:t>10/12/2023</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pPr/>
              <a:t>‹#›</a:t>
            </a:fld>
            <a:endParaRPr 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pPr/>
              <a:t>10/12/2023</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pPr/>
              <a:t>‹#›</a:t>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pPr/>
              <a:t>10/12/2023</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pPr/>
              <a:t>‹#›</a:t>
            </a:fld>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pPr/>
              <a:t>10/12/2023</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pPr/>
              <a:t>‹#›</a:t>
            </a:fld>
            <a:endParaRPr 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pPr/>
              <a:t>10/12/2023</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pPr/>
              <a:t>‹#›</a:t>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pPr/>
              <a:t>10/12/2023</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pPr/>
              <a:t>12/10/2023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pPr/>
              <a:t>10/12/2023</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pPr/>
              <a:t>‹#›</a:t>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pPr/>
              <a:t>10/12/2023</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pPr/>
              <a:t>‹#›</a:t>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pPr/>
              <a:t>10/12/2023</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pPr/>
              <a:t>12/10/2023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pPr/>
              <a:t>12/10/2023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pPr/>
              <a:t>12/10/2023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pPr/>
              <a:t>12/10/2023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pPr/>
              <a:t>12/10/2023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pPr/>
              <a:t>12/10/2023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E7AD62-285D-466F-8245-91F10BD2E68E}" type="datetimeFigureOut">
              <a:rPr lang="en-US" smtClean="0"/>
              <a:pPr/>
              <a:t>12/10/2023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A533AF4-2AE2-49D7-A3E8-94B37562B4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12398829" y="0"/>
            <a:ext cx="1314450" cy="1314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12430124" y="247650"/>
            <a:ext cx="1381125" cy="1381125"/>
          </a:xfrm>
          <a:prstGeom prst="rect">
            <a:avLst/>
          </a:prstGeom>
        </p:spPr>
      </p:pic>
      <p:pic>
        <p:nvPicPr>
          <p:cNvPr id="2" name="Picture 1" descr="A white circle with leaves and blue text&#10;&#10;Description automatically generated"/>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5944264" y="8966348"/>
            <a:ext cx="1381125" cy="138112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media" Target="../media/media1.mp3"/><Relationship Id="rId3" Type="http://schemas.openxmlformats.org/officeDocument/2006/relationships/notesSlide" Target="../notesSlides/notesSlide2.xml"/><Relationship Id="rId7" Type="http://schemas.microsoft.com/office/2007/relationships/hdphoto" Target="../media/hdphoto4.wdp"/><Relationship Id="rId12"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ideo" Target="NULL" TargetMode="External"/><Relationship Id="rId11" Type="http://schemas.microsoft.com/office/2007/relationships/hdphoto" Target="../media/hdphoto6.wdp"/><Relationship Id="rId5" Type="http://schemas.openxmlformats.org/officeDocument/2006/relationships/image" Target="../media/image18.png"/><Relationship Id="rId15" Type="http://schemas.openxmlformats.org/officeDocument/2006/relationships/image" Target="../media/image23.gif"/><Relationship Id="rId10" Type="http://schemas.openxmlformats.org/officeDocument/2006/relationships/image" Target="../media/image20.png"/><Relationship Id="rId4" Type="http://schemas.openxmlformats.org/officeDocument/2006/relationships/image" Target="../media/image17.jpeg"/><Relationship Id="rId9" Type="http://schemas.microsoft.com/office/2007/relationships/hdphoto" Target="../media/hdphoto5.wdp"/><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5.png"/><Relationship Id="rId12" Type="http://schemas.microsoft.com/office/2007/relationships/hdphoto" Target="../media/hdphoto8.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audio" Target="../media/audio3.wav"/><Relationship Id="rId15" Type="http://schemas.openxmlformats.org/officeDocument/2006/relationships/image" Target="../media/image23.gif"/><Relationship Id="rId10" Type="http://schemas.microsoft.com/office/2007/relationships/hdphoto" Target="../media/hdphoto7.wdp"/><Relationship Id="rId4" Type="http://schemas.openxmlformats.org/officeDocument/2006/relationships/audio" Target="../media/audio2.wav"/><Relationship Id="rId9" Type="http://schemas.openxmlformats.org/officeDocument/2006/relationships/image" Target="../media/image26.png"/><Relationship Id="rId14"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slide" Target="slide2.xml"/><Relationship Id="rId3" Type="http://schemas.openxmlformats.org/officeDocument/2006/relationships/audio" Target="../media/audio1.wav"/><Relationship Id="rId7" Type="http://schemas.openxmlformats.org/officeDocument/2006/relationships/image" Target="../media/image21.pn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11" Type="http://schemas.microsoft.com/office/2007/relationships/hdphoto" Target="../media/hdphoto8.wdp"/><Relationship Id="rId5" Type="http://schemas.openxmlformats.org/officeDocument/2006/relationships/audio" Target="../media/audio2.wav"/><Relationship Id="rId1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audio" Target="../media/audio3.wav"/><Relationship Id="rId9" Type="http://schemas.microsoft.com/office/2007/relationships/hdphoto" Target="../media/hdphoto7.wdp"/><Relationship Id="rId14" Type="http://schemas.openxmlformats.org/officeDocument/2006/relationships/image" Target="../media/image23.gif"/></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slide" Target="slide2.xml"/><Relationship Id="rId3" Type="http://schemas.openxmlformats.org/officeDocument/2006/relationships/audio" Target="../media/audio1.wav"/><Relationship Id="rId7" Type="http://schemas.openxmlformats.org/officeDocument/2006/relationships/image" Target="../media/image21.png"/><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png"/><Relationship Id="rId11" Type="http://schemas.microsoft.com/office/2007/relationships/hdphoto" Target="../media/hdphoto8.wdp"/><Relationship Id="rId5" Type="http://schemas.openxmlformats.org/officeDocument/2006/relationships/audio" Target="../media/audio3.wav"/><Relationship Id="rId1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audio" Target="../media/audio2.wav"/><Relationship Id="rId9" Type="http://schemas.microsoft.com/office/2007/relationships/hdphoto" Target="../media/hdphoto7.wdp"/><Relationship Id="rId1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31.png"/><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8" Type="http://schemas.openxmlformats.org/officeDocument/2006/relationships/hyperlink" Target="https://vi.wikipedia.org/wiki/S%C3%B4ng_Th%C3%A1i_B%C3%ACnh" TargetMode="External"/><Relationship Id="rId13" Type="http://schemas.openxmlformats.org/officeDocument/2006/relationships/hyperlink" Target="https://vi.wikipedia.org/wiki/S%C3%B4ng_L%E1%BB%A5c_Nam" TargetMode="External"/><Relationship Id="rId3" Type="http://schemas.openxmlformats.org/officeDocument/2006/relationships/hyperlink" Target="https://vi.wikipedia.org/wiki/%C3%82u_L%E1%BA%A1c" TargetMode="External"/><Relationship Id="rId7" Type="http://schemas.openxmlformats.org/officeDocument/2006/relationships/hyperlink" Target="https://vi.wikipedia.org/wiki/S%C3%B4ng_C%E1%BA%A7u" TargetMode="External"/><Relationship Id="rId12" Type="http://schemas.openxmlformats.org/officeDocument/2006/relationships/hyperlink" Target="https://vi.wikipedia.org/wiki/S%C3%B4ng_Th%C6%B0%C6%A1ng" TargetMode="External"/><Relationship Id="rId17" Type="http://schemas.openxmlformats.org/officeDocument/2006/relationships/hyperlink" Target="https://vi.wikipedia.org/wiki/%C4%90%E1%BB%93ng_b%E1%BA%B1ng" TargetMode="External"/><Relationship Id="rId2" Type="http://schemas.openxmlformats.org/officeDocument/2006/relationships/image" Target="../media/image3.jpeg"/><Relationship Id="rId16" Type="http://schemas.openxmlformats.org/officeDocument/2006/relationships/hyperlink" Target="https://vi.wikipedia.org/w/index.php?title=Trung_du&amp;action=edit&amp;redlink=1" TargetMode="External"/><Relationship Id="rId1" Type="http://schemas.openxmlformats.org/officeDocument/2006/relationships/slideLayout" Target="../slideLayouts/slideLayout13.xml"/><Relationship Id="rId6" Type="http://schemas.openxmlformats.org/officeDocument/2006/relationships/hyperlink" Target="https://vi.wikipedia.org/wiki/S%C3%B4ng_Ho%C3%A0ng_(Vi%E1%BB%87t_Nam)" TargetMode="External"/><Relationship Id="rId11" Type="http://schemas.openxmlformats.org/officeDocument/2006/relationships/hyperlink" Target="https://vi.wikipedia.org/wiki/%C4%90%C3%B4ng_B%E1%BA%AFc_B%E1%BB%99" TargetMode="External"/><Relationship Id="rId5" Type="http://schemas.openxmlformats.org/officeDocument/2006/relationships/hyperlink" Target="https://vi.wikipedia.org/wiki/S%C3%B4ng_H%E1%BB%93ng" TargetMode="External"/><Relationship Id="rId15" Type="http://schemas.openxmlformats.org/officeDocument/2006/relationships/hyperlink" Target="https://vi.wikipedia.org/wiki/Phong_Ch%C3%A2u" TargetMode="External"/><Relationship Id="rId10" Type="http://schemas.openxmlformats.org/officeDocument/2006/relationships/hyperlink" Target="https://vi.wikipedia.org/wiki/Vi%E1%BB%87t_Nam" TargetMode="External"/><Relationship Id="rId4" Type="http://schemas.openxmlformats.org/officeDocument/2006/relationships/hyperlink" Target="https://vi.wikipedia.org/wiki/Tam_gi%C3%A1c" TargetMode="External"/><Relationship Id="rId9" Type="http://schemas.openxmlformats.org/officeDocument/2006/relationships/hyperlink" Target="https://vi.wikipedia.org/wiki/%C4%90%E1%BB%93ng_b%E1%BA%B1ng_s%C3%B4ng_H%E1%BB%93ng" TargetMode="External"/><Relationship Id="rId14" Type="http://schemas.openxmlformats.org/officeDocument/2006/relationships/hyperlink" Target="https://vi.wikipedia.org/wiki/Phong_Kh%C3%A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vi.wikipedia.org/wiki/Chi%E1%BB%81u_cao" TargetMode="External"/><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hyperlink" Target="https://vi.wikipedia.org/wiki/Ng%C3%B4_Quy%E1%BB%81n" TargetMode="External"/><Relationship Id="rId4" Type="http://schemas.openxmlformats.org/officeDocument/2006/relationships/hyperlink" Target="https://vi.wikipedia.org/wiki/Kh%E1%BA%A3o_c%E1%BB%95_h%E1%BB%8Dc"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vi.wikipedia.org/wiki/Ki%E1%BA%BFn_tr%C3%BAc" TargetMode="External"/><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hyperlink" Target="https://vi.wikipedia.org/wiki/An_D%C6%B0%C6%A1ng_V%C6%B0%C6%A1ng" TargetMode="External"/><Relationship Id="rId5" Type="http://schemas.openxmlformats.org/officeDocument/2006/relationships/hyperlink" Target="https://vi.wikipedia.org/wiki/%C3%82m_l%E1%BB%8Bch" TargetMode="External"/><Relationship Id="rId4" Type="http://schemas.openxmlformats.org/officeDocument/2006/relationships/hyperlink" Target="https://vi.wikipedia.org/wiki/H%C3%B9ng_V%C6%B0%C6%A1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29" y="-1"/>
            <a:ext cx="12202429"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ectangle: Rounded Corners 17"/>
          <p:cNvSpPr/>
          <p:nvPr/>
        </p:nvSpPr>
        <p:spPr>
          <a:xfrm>
            <a:off x="1404730" y="870212"/>
            <a:ext cx="9022334" cy="5276099"/>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532231" y="999882"/>
            <a:ext cx="9117107" cy="5016758"/>
          </a:xfrm>
          <a:prstGeom prst="rect">
            <a:avLst/>
          </a:prstGeom>
          <a:noFill/>
        </p:spPr>
        <p:txBody>
          <a:bodyPr wrap="square" rtlCol="0">
            <a:spAutoFit/>
          </a:bodyPr>
          <a:lstStyle/>
          <a:p>
            <a:pPr algn="ctr"/>
            <a:r>
              <a:rPr lang="en-US" sz="8000" dirty="0" err="1" smtClean="0">
                <a:latin typeface="Cooper Black" pitchFamily="18" charset="0"/>
              </a:rPr>
              <a:t>Khái</a:t>
            </a:r>
            <a:r>
              <a:rPr lang="en-US" sz="8000" dirty="0" smtClean="0">
                <a:latin typeface="Cooper Black" pitchFamily="18" charset="0"/>
              </a:rPr>
              <a:t> </a:t>
            </a:r>
            <a:r>
              <a:rPr lang="en-US" sz="8000" dirty="0" err="1" smtClean="0">
                <a:latin typeface="Cooper Black" pitchFamily="18" charset="0"/>
              </a:rPr>
              <a:t>quát</a:t>
            </a:r>
            <a:r>
              <a:rPr lang="en-US" sz="8000" dirty="0" smtClean="0">
                <a:latin typeface="Cooper Black" pitchFamily="18" charset="0"/>
              </a:rPr>
              <a:t> </a:t>
            </a:r>
            <a:r>
              <a:rPr lang="en-US" sz="8000" dirty="0" err="1" smtClean="0">
                <a:latin typeface="Cooper Black" pitchFamily="18" charset="0"/>
              </a:rPr>
              <a:t>vỀ</a:t>
            </a:r>
            <a:r>
              <a:rPr lang="en-US" sz="8000" dirty="0" smtClean="0">
                <a:latin typeface="Cooper Black" pitchFamily="18" charset="0"/>
              </a:rPr>
              <a:t> DI TÍCH CỔ LOA </a:t>
            </a:r>
            <a:r>
              <a:rPr lang="en-US" sz="8000" dirty="0" err="1" smtClean="0">
                <a:latin typeface="Cooper Black" pitchFamily="18" charset="0"/>
              </a:rPr>
              <a:t>và</a:t>
            </a:r>
            <a:r>
              <a:rPr lang="en-US" sz="8000" dirty="0" smtClean="0">
                <a:latin typeface="Cooper Black" pitchFamily="18" charset="0"/>
              </a:rPr>
              <a:t> </a:t>
            </a:r>
            <a:r>
              <a:rPr lang="en-US" sz="8000" dirty="0" err="1" smtClean="0">
                <a:latin typeface="Cooper Black" pitchFamily="18" charset="0"/>
              </a:rPr>
              <a:t>khu</a:t>
            </a:r>
            <a:r>
              <a:rPr lang="en-US" sz="8000" dirty="0" smtClean="0">
                <a:latin typeface="Cooper Black" pitchFamily="18" charset="0"/>
              </a:rPr>
              <a:t> di </a:t>
            </a:r>
            <a:r>
              <a:rPr lang="en-US" sz="8000" dirty="0" err="1" smtClean="0">
                <a:latin typeface="Cooper Black" pitchFamily="18" charset="0"/>
              </a:rPr>
              <a:t>tích</a:t>
            </a:r>
            <a:r>
              <a:rPr lang="en-US" sz="8000" dirty="0" smtClean="0">
                <a:latin typeface="Cooper Black" pitchFamily="18" charset="0"/>
              </a:rPr>
              <a:t> </a:t>
            </a:r>
            <a:r>
              <a:rPr lang="en-US" sz="8000" dirty="0" err="1" smtClean="0">
                <a:latin typeface="Cooper Black" pitchFamily="18" charset="0"/>
              </a:rPr>
              <a:t>Hoa</a:t>
            </a:r>
            <a:r>
              <a:rPr lang="en-US" sz="8000" dirty="0" smtClean="0">
                <a:latin typeface="Cooper Black" pitchFamily="18" charset="0"/>
              </a:rPr>
              <a:t>   </a:t>
            </a:r>
            <a:r>
              <a:rPr lang="en-US" sz="8000" dirty="0" err="1" smtClean="0">
                <a:latin typeface="Cooper Black" pitchFamily="18" charset="0"/>
              </a:rPr>
              <a:t>Lư</a:t>
            </a:r>
            <a:endParaRPr lang="en-US" sz="8000" dirty="0">
              <a:latin typeface="Cooper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xmlns="" val="0"/>
              </a:ext>
            </a:extLst>
          </a:blip>
          <a:srcRect b="11187"/>
          <a:stretch/>
        </p:blipFill>
        <p:spPr>
          <a:xfrm>
            <a:off x="3008" y="-2074726"/>
            <a:ext cx="12192000" cy="8932726"/>
          </a:xfrm>
          <a:prstGeom prst="rect">
            <a:avLst/>
          </a:prstGeom>
        </p:spPr>
      </p:pic>
      <p:pic>
        <p:nvPicPr>
          <p:cNvPr id="3080" name="Picture 8" descr="A Creative Cute Cartoon Cat Talking And Speech Bubble Stock Vector -  Illustration of balloon, kawaii: 153135553"/>
          <p:cNvPicPr>
            <a:picLocks noChangeAspect="1" noChangeArrowheads="1"/>
          </p:cNvPicPr>
          <p:nvPr/>
        </p:nvPicPr>
        <p:blipFill>
          <a:blip r:embed="rId5" cstate="print">
            <a:extLst>
              <a:ext uri="{BEBA8EAE-BF5A-486C-A8C5-ECC9F3942E4B}">
                <a14:imgProps xmlns:a14="http://schemas.microsoft.com/office/drawing/2010/main" xmlns="">
                  <a14:imgLayer r:embed="rId7">
                    <a14:imgEffect>
                      <a14:backgroundRemoval t="0" b="98750" l="1875" r="99500"/>
                    </a14:imgEffect>
                  </a14:imgLayer>
                </a14:imgProps>
              </a:ext>
              <a:ext uri="{28A0092B-C50C-407E-A947-70E740481C1C}">
                <a14:useLocalDpi xmlns:a14="http://schemas.microsoft.com/office/drawing/2010/main" xmlns="" val="0"/>
              </a:ext>
            </a:extLst>
          </a:blip>
          <a:srcRect/>
          <a:stretch>
            <a:fillRect/>
          </a:stretch>
        </p:blipFill>
        <p:spPr bwMode="auto">
          <a:xfrm>
            <a:off x="1871805" y="3920160"/>
            <a:ext cx="2945126" cy="293784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artoon squirrel animal standing and talking Vector Image"/>
          <p:cNvPicPr>
            <a:picLocks noChangeAspect="1" noChangeArrowheads="1"/>
          </p:cNvPicPr>
          <p:nvPr/>
        </p:nvPicPr>
        <p:blipFill rotWithShape="1">
          <a:blip r:embed="rId8" cstate="print">
            <a:extLst>
              <a:ext uri="{BEBA8EAE-BF5A-486C-A8C5-ECC9F3942E4B}">
                <a14:imgProps xmlns:a14="http://schemas.microsoft.com/office/drawing/2010/main" xmlns="">
                  <a14:imgLayer r:embed="rId9">
                    <a14:imgEffect>
                      <a14:backgroundRemoval t="1389" b="90093" l="0" r="97700"/>
                    </a14:imgEffect>
                  </a14:imgLayer>
                </a14:imgProps>
              </a:ext>
              <a:ext uri="{28A0092B-C50C-407E-A947-70E740481C1C}">
                <a14:useLocalDpi xmlns:a14="http://schemas.microsoft.com/office/drawing/2010/main" xmlns="" val="0"/>
              </a:ext>
            </a:extLst>
          </a:blip>
          <a:srcRect b="9068"/>
          <a:stretch/>
        </p:blipFill>
        <p:spPr bwMode="auto">
          <a:xfrm>
            <a:off x="5118543" y="3505200"/>
            <a:ext cx="3433363" cy="3363434"/>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Free Talking Owl Cartoon Image｜Charatoon"/>
          <p:cNvPicPr>
            <a:picLocks noChangeAspect="1" noChangeArrowheads="1"/>
          </p:cNvPicPr>
          <p:nvPr/>
        </p:nvPicPr>
        <p:blipFill rotWithShape="1">
          <a:blip r:embed="rId10" cstate="print">
            <a:extLst>
              <a:ext uri="{BEBA8EAE-BF5A-486C-A8C5-ECC9F3942E4B}">
                <a14:imgProps xmlns:a14="http://schemas.microsoft.com/office/drawing/2010/main" xmlns="">
                  <a14:imgLayer r:embed="rId11">
                    <a14:imgEffect>
                      <a14:backgroundRemoval t="625" b="93958" l="1250" r="100000">
                        <a14:foregroundMark x1="60208" y1="43958" x2="71146" y2="43958"/>
                        <a14:foregroundMark x1="74167" y1="40104" x2="63125" y2="40104"/>
                        <a14:foregroundMark x1="54688" y1="41875" x2="76667" y2="45208"/>
                        <a14:foregroundMark x1="75417" y1="40521" x2="58854" y2="40938"/>
                        <a14:foregroundMark x1="58438" y1="40521" x2="75417" y2="42708"/>
                        <a14:foregroundMark x1="73333" y1="36771" x2="71979" y2="46875"/>
                        <a14:foregroundMark x1="13958" y1="24896" x2="24583" y2="29063"/>
                        <a14:foregroundMark x1="34688" y1="17292" x2="34688" y2="32083"/>
                        <a14:foregroundMark x1="30104" y1="13854" x2="30104" y2="31250"/>
                        <a14:foregroundMark x1="24583" y1="18125" x2="27083" y2="35938"/>
                        <a14:foregroundMark x1="15625" y1="31667" x2="22917" y2="41875"/>
                        <a14:foregroundMark x1="42396" y1="30833" x2="37708" y2="39688"/>
                        <a14:foregroundMark x1="43646" y1="21875" x2="46146" y2="38438"/>
                        <a14:foregroundMark x1="38958" y1="17292" x2="45313" y2="39271"/>
                        <a14:foregroundMark x1="14792" y1="37604" x2="41042" y2="46458"/>
                        <a14:foregroundMark x1="25833" y1="16771" x2="6354" y2="30833"/>
                      </a14:backgroundRemoval>
                    </a14:imgEffect>
                  </a14:imgLayer>
                </a14:imgProps>
              </a:ext>
              <a:ext uri="{28A0092B-C50C-407E-A947-70E740481C1C}">
                <a14:useLocalDpi xmlns:a14="http://schemas.microsoft.com/office/drawing/2010/main" xmlns="" val="0"/>
              </a:ext>
            </a:extLst>
          </a:blip>
          <a:srcRect b="7643"/>
          <a:stretch/>
        </p:blipFill>
        <p:spPr bwMode="auto">
          <a:xfrm>
            <a:off x="8525329" y="3603761"/>
            <a:ext cx="3666671" cy="337802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770094" y="4071696"/>
            <a:ext cx="1680882" cy="1200329"/>
          </a:xfrm>
          <a:prstGeom prst="rect">
            <a:avLst/>
          </a:prstGeom>
          <a:noFill/>
        </p:spPr>
        <p:txBody>
          <a:bodyPr wrap="square" rtlCol="0">
            <a:spAutoFit/>
          </a:bodyPr>
          <a:lstStyle/>
          <a:p>
            <a:pPr algn="ctr"/>
            <a:r>
              <a:rPr lang="en-US" sz="2400" dirty="0" err="1" smtClean="0">
                <a:solidFill>
                  <a:srgbClr val="0070C0"/>
                </a:solidFill>
                <a:latin typeface="Arial-Rounded" pitchFamily="34" charset="0"/>
                <a:ea typeface="Arial-Rounded" pitchFamily="34" charset="0"/>
                <a:cs typeface="Arial-Rounded" pitchFamily="34" charset="0"/>
              </a:rPr>
              <a:t>Tớ</a:t>
            </a:r>
            <a:r>
              <a:rPr lang="en-US" sz="2400" dirty="0" smtClean="0">
                <a:solidFill>
                  <a:srgbClr val="0070C0"/>
                </a:solidFill>
                <a:latin typeface="Arial-Rounded" pitchFamily="34" charset="0"/>
                <a:ea typeface="Arial-Rounded" pitchFamily="34" charset="0"/>
                <a:cs typeface="Arial-Rounded" pitchFamily="34" charset="0"/>
              </a:rPr>
              <a:t> </a:t>
            </a:r>
            <a:r>
              <a:rPr lang="en-US" sz="2400" dirty="0" err="1" smtClean="0">
                <a:solidFill>
                  <a:srgbClr val="0070C0"/>
                </a:solidFill>
                <a:latin typeface="Arial-Rounded" pitchFamily="34" charset="0"/>
                <a:ea typeface="Arial-Rounded" pitchFamily="34" charset="0"/>
                <a:cs typeface="Arial-Rounded" pitchFamily="34" charset="0"/>
              </a:rPr>
              <a:t>là</a:t>
            </a:r>
            <a:r>
              <a:rPr lang="en-US" sz="2400" dirty="0" smtClean="0">
                <a:solidFill>
                  <a:srgbClr val="0070C0"/>
                </a:solidFill>
                <a:latin typeface="Arial-Rounded" pitchFamily="34" charset="0"/>
                <a:ea typeface="Arial-Rounded" pitchFamily="34" charset="0"/>
                <a:cs typeface="Arial-Rounded" pitchFamily="34" charset="0"/>
              </a:rPr>
              <a:t> </a:t>
            </a:r>
            <a:r>
              <a:rPr lang="en-US" sz="2400" dirty="0" err="1" smtClean="0">
                <a:solidFill>
                  <a:srgbClr val="0070C0"/>
                </a:solidFill>
                <a:latin typeface="Arial-Rounded" pitchFamily="34" charset="0"/>
                <a:ea typeface="Arial-Rounded" pitchFamily="34" charset="0"/>
                <a:cs typeface="Arial-Rounded" pitchFamily="34" charset="0"/>
              </a:rPr>
              <a:t>mới</a:t>
            </a:r>
            <a:r>
              <a:rPr lang="en-US" sz="2400" dirty="0" smtClean="0">
                <a:solidFill>
                  <a:srgbClr val="0070C0"/>
                </a:solidFill>
                <a:latin typeface="Arial-Rounded" pitchFamily="34" charset="0"/>
                <a:ea typeface="Arial-Rounded" pitchFamily="34" charset="0"/>
                <a:cs typeface="Arial-Rounded" pitchFamily="34" charset="0"/>
              </a:rPr>
              <a:t> </a:t>
            </a:r>
            <a:r>
              <a:rPr lang="en-US" sz="2400" dirty="0" err="1" smtClean="0">
                <a:solidFill>
                  <a:srgbClr val="0070C0"/>
                </a:solidFill>
                <a:latin typeface="Arial-Rounded" pitchFamily="34" charset="0"/>
                <a:ea typeface="Arial-Rounded" pitchFamily="34" charset="0"/>
                <a:cs typeface="Arial-Rounded" pitchFamily="34" charset="0"/>
              </a:rPr>
              <a:t>người</a:t>
            </a:r>
            <a:r>
              <a:rPr lang="en-US" sz="2400" dirty="0" smtClean="0">
                <a:solidFill>
                  <a:srgbClr val="0070C0"/>
                </a:solidFill>
                <a:latin typeface="Arial-Rounded" pitchFamily="34" charset="0"/>
                <a:ea typeface="Arial-Rounded" pitchFamily="34" charset="0"/>
                <a:cs typeface="Arial-Rounded" pitchFamily="34" charset="0"/>
              </a:rPr>
              <a:t> </a:t>
            </a:r>
            <a:r>
              <a:rPr lang="en-US" sz="2400" dirty="0" err="1" smtClean="0">
                <a:solidFill>
                  <a:srgbClr val="0070C0"/>
                </a:solidFill>
                <a:latin typeface="Arial-Rounded" pitchFamily="34" charset="0"/>
                <a:ea typeface="Arial-Rounded" pitchFamily="34" charset="0"/>
                <a:cs typeface="Arial-Rounded" pitchFamily="34" charset="0"/>
              </a:rPr>
              <a:t>nói</a:t>
            </a:r>
            <a:r>
              <a:rPr lang="en-US" sz="2400" dirty="0" smtClean="0">
                <a:solidFill>
                  <a:srgbClr val="0070C0"/>
                </a:solidFill>
                <a:latin typeface="Arial-Rounded" pitchFamily="34" charset="0"/>
                <a:ea typeface="Arial-Rounded" pitchFamily="34" charset="0"/>
                <a:cs typeface="Arial-Rounded" pitchFamily="34" charset="0"/>
              </a:rPr>
              <a:t> </a:t>
            </a:r>
            <a:r>
              <a:rPr lang="en-US" sz="2400" dirty="0" err="1" smtClean="0">
                <a:solidFill>
                  <a:srgbClr val="0070C0"/>
                </a:solidFill>
                <a:latin typeface="Arial-Rounded" pitchFamily="34" charset="0"/>
                <a:ea typeface="Arial-Rounded" pitchFamily="34" charset="0"/>
                <a:cs typeface="Arial-Rounded" pitchFamily="34" charset="0"/>
              </a:rPr>
              <a:t>đúng</a:t>
            </a:r>
            <a:r>
              <a:rPr lang="en-US" sz="2400" dirty="0" smtClean="0">
                <a:solidFill>
                  <a:srgbClr val="0070C0"/>
                </a:solidFill>
                <a:latin typeface="Arial-Rounded" pitchFamily="34" charset="0"/>
                <a:ea typeface="Arial-Rounded" pitchFamily="34" charset="0"/>
                <a:cs typeface="Arial-Rounded" pitchFamily="34" charset="0"/>
              </a:rPr>
              <a:t>!</a:t>
            </a:r>
            <a:endParaRPr lang="en-US" sz="2400" dirty="0">
              <a:solidFill>
                <a:srgbClr val="0070C0"/>
              </a:solidFill>
              <a:latin typeface="Arial-Rounded" pitchFamily="34" charset="0"/>
              <a:ea typeface="Arial-Rounded" pitchFamily="34" charset="0"/>
              <a:cs typeface="Arial-Rounded" pitchFamily="34" charset="0"/>
            </a:endParaRPr>
          </a:p>
        </p:txBody>
      </p:sp>
      <p:sp>
        <p:nvSpPr>
          <p:cNvPr id="4" name="Cloud Callout 3"/>
          <p:cNvSpPr/>
          <p:nvPr/>
        </p:nvSpPr>
        <p:spPr>
          <a:xfrm>
            <a:off x="5337062" y="363071"/>
            <a:ext cx="3860726" cy="1618128"/>
          </a:xfrm>
          <a:prstGeom prst="cloudCallout">
            <a:avLst>
              <a:gd name="adj1" fmla="val -61090"/>
              <a:gd name="adj2" fmla="val 3641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Arial-Rounded" pitchFamily="34" charset="0"/>
                <a:ea typeface="Arial-Rounded" pitchFamily="34" charset="0"/>
                <a:cs typeface="Arial-Rounded" pitchFamily="34" charset="0"/>
              </a:rPr>
              <a:t>Cuộc</a:t>
            </a:r>
            <a:r>
              <a:rPr lang="en-US" sz="2800" dirty="0" smtClean="0">
                <a:solidFill>
                  <a:schemeClr val="tx1"/>
                </a:solidFill>
                <a:latin typeface="Arial-Rounded" pitchFamily="34" charset="0"/>
                <a:ea typeface="Arial-Rounded" pitchFamily="34" charset="0"/>
                <a:cs typeface="Arial-Rounded" pitchFamily="34" charset="0"/>
              </a:rPr>
              <a:t> </a:t>
            </a:r>
            <a:r>
              <a:rPr lang="en-US" sz="2800" dirty="0" err="1" smtClean="0">
                <a:solidFill>
                  <a:schemeClr val="tx1"/>
                </a:solidFill>
                <a:latin typeface="Arial-Rounded" pitchFamily="34" charset="0"/>
                <a:ea typeface="Arial-Rounded" pitchFamily="34" charset="0"/>
                <a:cs typeface="Arial-Rounded" pitchFamily="34" charset="0"/>
              </a:rPr>
              <a:t>tranh</a:t>
            </a:r>
            <a:r>
              <a:rPr lang="en-US" sz="2800" dirty="0" smtClean="0">
                <a:solidFill>
                  <a:schemeClr val="tx1"/>
                </a:solidFill>
                <a:latin typeface="Arial-Rounded" pitchFamily="34" charset="0"/>
                <a:ea typeface="Arial-Rounded" pitchFamily="34" charset="0"/>
                <a:cs typeface="Arial-Rounded" pitchFamily="34" charset="0"/>
              </a:rPr>
              <a:t> </a:t>
            </a:r>
            <a:r>
              <a:rPr lang="en-US" sz="2800" dirty="0" err="1" smtClean="0">
                <a:solidFill>
                  <a:schemeClr val="tx1"/>
                </a:solidFill>
                <a:latin typeface="Arial-Rounded" pitchFamily="34" charset="0"/>
                <a:ea typeface="Arial-Rounded" pitchFamily="34" charset="0"/>
                <a:cs typeface="Arial-Rounded" pitchFamily="34" charset="0"/>
              </a:rPr>
              <a:t>tài</a:t>
            </a:r>
            <a:r>
              <a:rPr lang="en-US" sz="2800" dirty="0" smtClean="0">
                <a:solidFill>
                  <a:schemeClr val="tx1"/>
                </a:solidFill>
                <a:latin typeface="Arial-Rounded" pitchFamily="34" charset="0"/>
                <a:ea typeface="Arial-Rounded" pitchFamily="34" charset="0"/>
                <a:cs typeface="Arial-Rounded" pitchFamily="34" charset="0"/>
              </a:rPr>
              <a:t> </a:t>
            </a:r>
          </a:p>
          <a:p>
            <a:pPr algn="ctr"/>
            <a:r>
              <a:rPr lang="en-US" sz="2800" dirty="0" err="1" smtClean="0">
                <a:solidFill>
                  <a:schemeClr val="tx1"/>
                </a:solidFill>
                <a:latin typeface="Arial-Rounded" pitchFamily="34" charset="0"/>
                <a:ea typeface="Arial-Rounded" pitchFamily="34" charset="0"/>
                <a:cs typeface="Arial-Rounded" pitchFamily="34" charset="0"/>
              </a:rPr>
              <a:t>bắt</a:t>
            </a:r>
            <a:r>
              <a:rPr lang="en-US" sz="2800" dirty="0" smtClean="0">
                <a:solidFill>
                  <a:schemeClr val="tx1"/>
                </a:solidFill>
                <a:latin typeface="Arial-Rounded" pitchFamily="34" charset="0"/>
                <a:ea typeface="Arial-Rounded" pitchFamily="34" charset="0"/>
                <a:cs typeface="Arial-Rounded" pitchFamily="34" charset="0"/>
              </a:rPr>
              <a:t> </a:t>
            </a:r>
            <a:r>
              <a:rPr lang="en-US" sz="2800" dirty="0" err="1" smtClean="0">
                <a:solidFill>
                  <a:schemeClr val="tx1"/>
                </a:solidFill>
                <a:latin typeface="Arial-Rounded" pitchFamily="34" charset="0"/>
                <a:ea typeface="Arial-Rounded" pitchFamily="34" charset="0"/>
                <a:cs typeface="Arial-Rounded" pitchFamily="34" charset="0"/>
              </a:rPr>
              <a:t>đầu</a:t>
            </a:r>
            <a:r>
              <a:rPr lang="en-US" sz="2800" dirty="0" smtClean="0">
                <a:solidFill>
                  <a:schemeClr val="tx1"/>
                </a:solidFill>
                <a:latin typeface="Arial-Rounded" pitchFamily="34" charset="0"/>
                <a:ea typeface="Arial-Rounded" pitchFamily="34" charset="0"/>
                <a:cs typeface="Arial-Rounded" pitchFamily="34" charset="0"/>
              </a:rPr>
              <a:t>!</a:t>
            </a:r>
            <a:endParaRPr lang="en-US" sz="2800" dirty="0">
              <a:solidFill>
                <a:schemeClr val="tx1"/>
              </a:solidFill>
              <a:latin typeface="Arial-Rounded" pitchFamily="34" charset="0"/>
              <a:ea typeface="Arial-Rounded" pitchFamily="34" charset="0"/>
              <a:cs typeface="Arial-Rounded" pitchFamily="34" charset="0"/>
            </a:endParaRPr>
          </a:p>
        </p:txBody>
      </p:sp>
      <p:sp>
        <p:nvSpPr>
          <p:cNvPr id="13" name="Oval Callout 12"/>
          <p:cNvSpPr/>
          <p:nvPr/>
        </p:nvSpPr>
        <p:spPr>
          <a:xfrm>
            <a:off x="8565671" y="3630705"/>
            <a:ext cx="2205424" cy="1976667"/>
          </a:xfrm>
          <a:prstGeom prst="wedgeEllipseCallout">
            <a:avLst>
              <a:gd name="adj1" fmla="val 53526"/>
              <a:gd name="adj2" fmla="val 409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70C0"/>
                </a:solidFill>
                <a:latin typeface="Arial-Rounded" pitchFamily="34" charset="0"/>
                <a:ea typeface="Arial-Rounded" pitchFamily="34" charset="0"/>
                <a:cs typeface="Arial-Rounded" pitchFamily="34" charset="0"/>
              </a:rPr>
              <a:t>Tớ</a:t>
            </a:r>
            <a:r>
              <a:rPr lang="en-US" sz="2400" dirty="0" smtClean="0">
                <a:solidFill>
                  <a:srgbClr val="0070C0"/>
                </a:solidFill>
                <a:latin typeface="Arial-Rounded" pitchFamily="34" charset="0"/>
                <a:ea typeface="Arial-Rounded" pitchFamily="34" charset="0"/>
                <a:cs typeface="Arial-Rounded" pitchFamily="34" charset="0"/>
              </a:rPr>
              <a:t> </a:t>
            </a:r>
            <a:r>
              <a:rPr lang="en-US" sz="2400" dirty="0" err="1" smtClean="0">
                <a:solidFill>
                  <a:srgbClr val="0070C0"/>
                </a:solidFill>
                <a:latin typeface="Arial-Rounded" pitchFamily="34" charset="0"/>
                <a:ea typeface="Arial-Rounded" pitchFamily="34" charset="0"/>
                <a:cs typeface="Arial-Rounded" pitchFamily="34" charset="0"/>
              </a:rPr>
              <a:t>là</a:t>
            </a:r>
            <a:r>
              <a:rPr lang="en-US" sz="2400" dirty="0" smtClean="0">
                <a:solidFill>
                  <a:srgbClr val="0070C0"/>
                </a:solidFill>
                <a:latin typeface="Arial-Rounded" pitchFamily="34" charset="0"/>
                <a:ea typeface="Arial-Rounded" pitchFamily="34" charset="0"/>
                <a:cs typeface="Arial-Rounded" pitchFamily="34" charset="0"/>
              </a:rPr>
              <a:t>  </a:t>
            </a:r>
            <a:r>
              <a:rPr lang="en-US" sz="2400" dirty="0" err="1" smtClean="0">
                <a:solidFill>
                  <a:srgbClr val="0070C0"/>
                </a:solidFill>
                <a:latin typeface="Arial-Rounded" pitchFamily="34" charset="0"/>
                <a:ea typeface="Arial-Rounded" pitchFamily="34" charset="0"/>
                <a:cs typeface="Arial-Rounded" pitchFamily="34" charset="0"/>
              </a:rPr>
              <a:t>mới</a:t>
            </a:r>
            <a:r>
              <a:rPr lang="en-US" sz="2400" dirty="0" smtClean="0">
                <a:solidFill>
                  <a:srgbClr val="0070C0"/>
                </a:solidFill>
                <a:latin typeface="Arial-Rounded" pitchFamily="34" charset="0"/>
                <a:ea typeface="Arial-Rounded" pitchFamily="34" charset="0"/>
                <a:cs typeface="Arial-Rounded" pitchFamily="34" charset="0"/>
              </a:rPr>
              <a:t> </a:t>
            </a:r>
            <a:r>
              <a:rPr lang="en-US" sz="2400" dirty="0" err="1" smtClean="0">
                <a:solidFill>
                  <a:srgbClr val="0070C0"/>
                </a:solidFill>
                <a:latin typeface="Arial-Rounded" pitchFamily="34" charset="0"/>
                <a:ea typeface="Arial-Rounded" pitchFamily="34" charset="0"/>
                <a:cs typeface="Arial-Rounded" pitchFamily="34" charset="0"/>
              </a:rPr>
              <a:t>chính</a:t>
            </a:r>
            <a:r>
              <a:rPr lang="en-US" sz="2400" dirty="0" smtClean="0">
                <a:solidFill>
                  <a:srgbClr val="0070C0"/>
                </a:solidFill>
                <a:latin typeface="Arial-Rounded" pitchFamily="34" charset="0"/>
                <a:ea typeface="Arial-Rounded" pitchFamily="34" charset="0"/>
                <a:cs typeface="Arial-Rounded" pitchFamily="34" charset="0"/>
              </a:rPr>
              <a:t> </a:t>
            </a:r>
            <a:r>
              <a:rPr lang="en-US" sz="2400" dirty="0" err="1" smtClean="0">
                <a:solidFill>
                  <a:srgbClr val="0070C0"/>
                </a:solidFill>
                <a:latin typeface="Arial-Rounded" pitchFamily="34" charset="0"/>
                <a:ea typeface="Arial-Rounded" pitchFamily="34" charset="0"/>
                <a:cs typeface="Arial-Rounded" pitchFamily="34" charset="0"/>
              </a:rPr>
              <a:t>là</a:t>
            </a:r>
            <a:r>
              <a:rPr lang="en-US" sz="2400" dirty="0" smtClean="0">
                <a:solidFill>
                  <a:srgbClr val="0070C0"/>
                </a:solidFill>
                <a:latin typeface="Arial-Rounded" pitchFamily="34" charset="0"/>
                <a:ea typeface="Arial-Rounded" pitchFamily="34" charset="0"/>
                <a:cs typeface="Arial-Rounded" pitchFamily="34" charset="0"/>
              </a:rPr>
              <a:t> </a:t>
            </a:r>
            <a:r>
              <a:rPr lang="en-US" sz="2400" dirty="0" err="1" smtClean="0">
                <a:solidFill>
                  <a:srgbClr val="0070C0"/>
                </a:solidFill>
                <a:latin typeface="Arial-Rounded" pitchFamily="34" charset="0"/>
                <a:ea typeface="Arial-Rounded" pitchFamily="34" charset="0"/>
                <a:cs typeface="Arial-Rounded" pitchFamily="34" charset="0"/>
              </a:rPr>
              <a:t>người</a:t>
            </a:r>
            <a:r>
              <a:rPr lang="en-US" sz="2400" dirty="0" smtClean="0">
                <a:solidFill>
                  <a:srgbClr val="0070C0"/>
                </a:solidFill>
                <a:latin typeface="Arial-Rounded" pitchFamily="34" charset="0"/>
                <a:ea typeface="Arial-Rounded" pitchFamily="34" charset="0"/>
                <a:cs typeface="Arial-Rounded" pitchFamily="34" charset="0"/>
              </a:rPr>
              <a:t> </a:t>
            </a:r>
          </a:p>
          <a:p>
            <a:pPr algn="ctr"/>
            <a:r>
              <a:rPr lang="en-US" sz="2400" dirty="0" err="1" smtClean="0">
                <a:solidFill>
                  <a:srgbClr val="0070C0"/>
                </a:solidFill>
                <a:latin typeface="Arial-Rounded" pitchFamily="34" charset="0"/>
                <a:ea typeface="Arial-Rounded" pitchFamily="34" charset="0"/>
                <a:cs typeface="Arial-Rounded" pitchFamily="34" charset="0"/>
              </a:rPr>
              <a:t>nói</a:t>
            </a:r>
            <a:r>
              <a:rPr lang="en-US" sz="2400" dirty="0" smtClean="0">
                <a:solidFill>
                  <a:srgbClr val="0070C0"/>
                </a:solidFill>
                <a:latin typeface="Arial-Rounded" pitchFamily="34" charset="0"/>
                <a:ea typeface="Arial-Rounded" pitchFamily="34" charset="0"/>
                <a:cs typeface="Arial-Rounded" pitchFamily="34" charset="0"/>
              </a:rPr>
              <a:t> </a:t>
            </a:r>
            <a:r>
              <a:rPr lang="en-US" sz="2400" dirty="0" err="1" smtClean="0">
                <a:solidFill>
                  <a:srgbClr val="0070C0"/>
                </a:solidFill>
                <a:latin typeface="Arial-Rounded" pitchFamily="34" charset="0"/>
                <a:ea typeface="Arial-Rounded" pitchFamily="34" charset="0"/>
                <a:cs typeface="Arial-Rounded" pitchFamily="34" charset="0"/>
              </a:rPr>
              <a:t>đúng</a:t>
            </a:r>
            <a:r>
              <a:rPr lang="en-US" sz="2400" dirty="0" smtClean="0">
                <a:solidFill>
                  <a:srgbClr val="0070C0"/>
                </a:solidFill>
                <a:latin typeface="Arial-Rounded" pitchFamily="34" charset="0"/>
                <a:ea typeface="Arial-Rounded" pitchFamily="34" charset="0"/>
                <a:cs typeface="Arial-Rounded" pitchFamily="34" charset="0"/>
              </a:rPr>
              <a:t>!</a:t>
            </a:r>
            <a:endParaRPr lang="en-US" sz="2400" dirty="0">
              <a:solidFill>
                <a:srgbClr val="0070C0"/>
              </a:solidFill>
              <a:latin typeface="Arial-Rounded" pitchFamily="34" charset="0"/>
              <a:ea typeface="Arial-Rounded" pitchFamily="34" charset="0"/>
              <a:cs typeface="Arial-Rounded" pitchFamily="34" charset="0"/>
            </a:endParaRPr>
          </a:p>
        </p:txBody>
      </p:sp>
      <p:pic>
        <p:nvPicPr>
          <p:cNvPr id="3081" name="Picture 9"/>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1105191" y="472281"/>
            <a:ext cx="4051799" cy="3017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Oval Callout 1"/>
          <p:cNvSpPr/>
          <p:nvPr/>
        </p:nvSpPr>
        <p:spPr>
          <a:xfrm>
            <a:off x="5569550" y="2929085"/>
            <a:ext cx="2651519" cy="1322479"/>
          </a:xfrm>
          <a:prstGeom prst="wedgeEllipseCallout">
            <a:avLst>
              <a:gd name="adj1" fmla="val -12499"/>
              <a:gd name="adj2" fmla="val 639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70C0"/>
                </a:solidFill>
                <a:latin typeface="Arial-Rounded" pitchFamily="34" charset="0"/>
                <a:ea typeface="Arial-Rounded" pitchFamily="34" charset="0"/>
                <a:cs typeface="Arial-Rounded" pitchFamily="34" charset="0"/>
              </a:rPr>
              <a:t>Tớ là người </a:t>
            </a:r>
          </a:p>
          <a:p>
            <a:pPr algn="ctr"/>
            <a:r>
              <a:rPr lang="en-US" sz="2400" smtClean="0">
                <a:solidFill>
                  <a:srgbClr val="0070C0"/>
                </a:solidFill>
                <a:latin typeface="Arial-Rounded" pitchFamily="34" charset="0"/>
                <a:ea typeface="Arial-Rounded" pitchFamily="34" charset="0"/>
                <a:cs typeface="Arial-Rounded" pitchFamily="34" charset="0"/>
              </a:rPr>
              <a:t>nói đúng!</a:t>
            </a:r>
            <a:endParaRPr lang="en-US" sz="2400">
              <a:solidFill>
                <a:srgbClr val="0070C0"/>
              </a:solidFill>
              <a:latin typeface="Arial-Rounded" pitchFamily="34" charset="0"/>
              <a:ea typeface="Arial-Rounded" pitchFamily="34" charset="0"/>
              <a:cs typeface="Arial-Rounded" pitchFamily="34" charset="0"/>
            </a:endParaRPr>
          </a:p>
        </p:txBody>
      </p:sp>
      <p:pic>
        <p:nvPicPr>
          <p:cNvPr id="6" name="Tieng-chim-hot-vao-buoi-sang-www_nhacchuongvui_com.mp3">
            <a:hlinkClick r:id="" action="ppaction://media"/>
          </p:cNvPr>
          <p:cNvPicPr>
            <a:picLocks noChangeAspect="1"/>
          </p:cNvPicPr>
          <p:nvPr>
            <a:videoFile r:link="rId1"/>
            <p:extLst>
              <p:ext uri="{DAA4B4D4-6D71-4841-9C94-3DE7FCFB9230}">
                <p14:media xmlns:p14="http://schemas.microsoft.com/office/powerpoint/2010/main" xmlns="" r:embed="rId13"/>
              </p:ext>
            </p:extLst>
          </p:nvPr>
        </p:nvPicPr>
        <p:blipFill>
          <a:blip r:embed="rId14" cstate="print"/>
          <a:stretch>
            <a:fillRect/>
          </a:stretch>
        </p:blipFill>
        <p:spPr>
          <a:xfrm>
            <a:off x="12512674" y="1009932"/>
            <a:ext cx="611112" cy="609600"/>
          </a:xfrm>
          <a:prstGeom prst="rect">
            <a:avLst/>
          </a:prstGeom>
        </p:spPr>
      </p:pic>
      <p:pic>
        <p:nvPicPr>
          <p:cNvPr id="3083" name="Picture 11" descr="Top Chirping Bird Stickers for Android &amp;amp; iOS | Gfycat"/>
          <p:cNvPicPr>
            <a:picLocks noChangeAspect="1" noChangeArrowheads="1" noCrop="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0883599" y="472281"/>
            <a:ext cx="1249022" cy="1245932"/>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Explosion 1 14"/>
          <p:cNvSpPr/>
          <p:nvPr/>
        </p:nvSpPr>
        <p:spPr>
          <a:xfrm>
            <a:off x="1855694" y="-2191871"/>
            <a:ext cx="10336306" cy="256838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18212" y="-1425388"/>
            <a:ext cx="5876364" cy="1323439"/>
          </a:xfrm>
          <a:prstGeom prst="rect">
            <a:avLst/>
          </a:prstGeom>
          <a:noFill/>
        </p:spPr>
        <p:txBody>
          <a:bodyPr wrap="square" rtlCol="0">
            <a:spAutoFit/>
          </a:bodyPr>
          <a:lstStyle/>
          <a:p>
            <a:r>
              <a:rPr lang="en-US" sz="4000" dirty="0" err="1" smtClean="0">
                <a:solidFill>
                  <a:srgbClr val="FF0000"/>
                </a:solidFill>
              </a:rPr>
              <a:t>C</a:t>
            </a:r>
            <a:r>
              <a:rPr lang="en-US" sz="4000" dirty="0" err="1" smtClean="0">
                <a:solidFill>
                  <a:srgbClr val="FF0000"/>
                </a:solidFill>
                <a:latin typeface="Algerian" pitchFamily="82" charset="0"/>
              </a:rPr>
              <a:t>uỘC</a:t>
            </a:r>
            <a:r>
              <a:rPr lang="en-US" sz="4000" dirty="0" smtClean="0">
                <a:solidFill>
                  <a:srgbClr val="FF0000"/>
                </a:solidFill>
                <a:latin typeface="Algerian" pitchFamily="82" charset="0"/>
              </a:rPr>
              <a:t> TRANH TÀI CỦA NHỮNG LOÀI THÚ</a:t>
            </a:r>
            <a:endParaRPr lang="en-US" sz="4000" dirty="0">
              <a:solidFill>
                <a:srgbClr val="FF0000"/>
              </a:solidFill>
            </a:endParaRPr>
          </a:p>
        </p:txBody>
      </p:sp>
    </p:spTree>
    <p:extLst>
      <p:ext uri="{BB962C8B-B14F-4D97-AF65-F5344CB8AC3E}">
        <p14:creationId xmlns:p14="http://schemas.microsoft.com/office/powerpoint/2010/main" xmlns="" val="388329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5660" numSld="999">
                <p:cTn id="7" fill="hold" display="0">
                  <p:stCondLst>
                    <p:cond delay="indefinite"/>
                  </p:stCondLst>
                  <p:endCondLst>
                    <p:cond evt="onStopAudio" delay="0">
                      <p:tgtEl>
                        <p:sldTgt/>
                      </p:tgtEl>
                    </p:cond>
                  </p:end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14508" y="4269443"/>
            <a:ext cx="6194306"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vi-VN" sz="4400" dirty="0" smtClean="0">
                <a:solidFill>
                  <a:schemeClr val="accent6"/>
                </a:solidFill>
                <a:latin typeface="Arial-Rounded" pitchFamily="34" charset="0"/>
                <a:ea typeface="Arial-Rounded" pitchFamily="34" charset="0"/>
                <a:cs typeface="Arial-Rounded" pitchFamily="34" charset="0"/>
              </a:rPr>
              <a:t> </a:t>
            </a:r>
            <a:r>
              <a:rPr lang="en-US" sz="4400" dirty="0" smtClean="0">
                <a:solidFill>
                  <a:schemeClr val="accent6"/>
                </a:solidFill>
                <a:latin typeface="Arial-Rounded" pitchFamily="34" charset="0"/>
                <a:ea typeface="Arial-Rounded" pitchFamily="34" charset="0"/>
                <a:cs typeface="Arial-Rounded" pitchFamily="34" charset="0"/>
              </a:rPr>
              <a:t>	</a:t>
            </a:r>
            <a:r>
              <a:rPr lang="en-US" sz="4400" dirty="0" smtClean="0">
                <a:solidFill>
                  <a:srgbClr val="002060"/>
                </a:solidFill>
                <a:latin typeface="Arial-Rounded" pitchFamily="34" charset="0"/>
                <a:ea typeface="Arial-Rounded" pitchFamily="34" charset="0"/>
                <a:cs typeface="Arial-Rounded" pitchFamily="34" charset="0"/>
              </a:rPr>
              <a:t>8 km</a:t>
            </a:r>
            <a:endParaRPr lang="en-US" sz="4400" dirty="0">
              <a:solidFill>
                <a:srgbClr val="002060"/>
              </a:solidFill>
              <a:latin typeface="Arial-Rounded" pitchFamily="34" charset="0"/>
              <a:ea typeface="Arial-Rounded" pitchFamily="34" charset="0"/>
              <a:cs typeface="Arial-Rounded" pitchFamily="34" charset="0"/>
            </a:endParaRPr>
          </a:p>
        </p:txBody>
      </p:sp>
      <p:sp>
        <p:nvSpPr>
          <p:cNvPr id="6" name="Rectangle 5"/>
          <p:cNvSpPr/>
          <p:nvPr/>
        </p:nvSpPr>
        <p:spPr>
          <a:xfrm>
            <a:off x="3207812" y="5746270"/>
            <a:ext cx="6194306"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dirty="0" smtClean="0">
                <a:solidFill>
                  <a:srgbClr val="002060"/>
                </a:solidFill>
                <a:latin typeface="Arial-Rounded" pitchFamily="34" charset="0"/>
                <a:ea typeface="Arial-Rounded" pitchFamily="34" charset="0"/>
                <a:cs typeface="Arial-Rounded" pitchFamily="34" charset="0"/>
              </a:rPr>
              <a:t>	1,6 km</a:t>
            </a:r>
            <a:endParaRPr lang="en-US" sz="4400" dirty="0">
              <a:solidFill>
                <a:srgbClr val="002060"/>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22324" y="4364961"/>
            <a:ext cx="727342" cy="71158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607190" y="5851951"/>
            <a:ext cx="735963" cy="707593"/>
          </a:xfrm>
          <a:prstGeom prst="rect">
            <a:avLst/>
          </a:prstGeom>
        </p:spPr>
      </p:pic>
      <p:sp>
        <p:nvSpPr>
          <p:cNvPr id="9" name="Rectangle 8"/>
          <p:cNvSpPr/>
          <p:nvPr/>
        </p:nvSpPr>
        <p:spPr>
          <a:xfrm>
            <a:off x="3212017" y="2780358"/>
            <a:ext cx="6194306"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dirty="0" smtClean="0">
                <a:latin typeface="Arial-Rounded" pitchFamily="34" charset="0"/>
                <a:ea typeface="Arial-Rounded" pitchFamily="34" charset="0"/>
                <a:cs typeface="Arial-Rounded" pitchFamily="34" charset="0"/>
              </a:rPr>
              <a:t> 	</a:t>
            </a:r>
            <a:endParaRPr lang="en-US" sz="4400" dirty="0">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539179" y="2892693"/>
            <a:ext cx="735963" cy="707593"/>
          </a:xfrm>
          <a:prstGeom prst="rect">
            <a:avLst/>
          </a:prstGeom>
        </p:spPr>
      </p:pic>
      <p:sp>
        <p:nvSpPr>
          <p:cNvPr id="12" name="Cloud Callout 11"/>
          <p:cNvSpPr/>
          <p:nvPr/>
        </p:nvSpPr>
        <p:spPr>
          <a:xfrm>
            <a:off x="4109887" y="154551"/>
            <a:ext cx="7333342" cy="1981200"/>
          </a:xfrm>
          <a:prstGeom prst="cloudCallout">
            <a:avLst>
              <a:gd name="adj1" fmla="val -59602"/>
              <a:gd name="adj2" fmla="val 12165"/>
            </a:avLst>
          </a:prstGeom>
          <a:solidFill>
            <a:srgbClr val="FFD4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Rounded" pitchFamily="34" charset="0"/>
              <a:ea typeface="Arial-Rounded" pitchFamily="34" charset="0"/>
              <a:cs typeface="Arial-Rounded" pitchFamily="34" charset="0"/>
            </a:endParaRPr>
          </a:p>
        </p:txBody>
      </p:sp>
      <p:pic>
        <p:nvPicPr>
          <p:cNvPr id="14" name="Picture 9"/>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93752" y="181673"/>
            <a:ext cx="3208337" cy="2389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797387" y="544987"/>
            <a:ext cx="5727858" cy="1200329"/>
          </a:xfrm>
          <a:prstGeom prst="rect">
            <a:avLst/>
          </a:prstGeom>
          <a:noFill/>
        </p:spPr>
        <p:txBody>
          <a:bodyPr wrap="square" rtlCol="0">
            <a:spAutoFit/>
          </a:bodyPr>
          <a:lstStyle/>
          <a:p>
            <a:pPr algn="ctr"/>
            <a:r>
              <a:rPr lang="en-US" sz="3600" dirty="0" smtClean="0">
                <a:latin typeface="Arial-Rounded" pitchFamily="34" charset="0"/>
                <a:ea typeface="Arial-Rounded" pitchFamily="34" charset="0"/>
                <a:cs typeface="Arial-Rounded" pitchFamily="34" charset="0"/>
              </a:rPr>
              <a:t>Chu vi </a:t>
            </a:r>
            <a:r>
              <a:rPr lang="en-US" sz="3600" dirty="0" err="1" smtClean="0">
                <a:latin typeface="Arial-Rounded" pitchFamily="34" charset="0"/>
                <a:ea typeface="Arial-Rounded" pitchFamily="34" charset="0"/>
                <a:cs typeface="Arial-Rounded" pitchFamily="34" charset="0"/>
              </a:rPr>
              <a:t>vòng</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ngoài</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là</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bao</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nhiêu</a:t>
            </a:r>
            <a:r>
              <a:rPr lang="en-US" sz="3600" dirty="0" smtClean="0">
                <a:latin typeface="Arial-Rounded" pitchFamily="34" charset="0"/>
                <a:ea typeface="Arial-Rounded" pitchFamily="34" charset="0"/>
                <a:cs typeface="Arial-Rounded" pitchFamily="34" charset="0"/>
              </a:rPr>
              <a:t> ?</a:t>
            </a:r>
            <a:endParaRPr lang="en-US" sz="3600" dirty="0">
              <a:latin typeface="Arial-Rounded" pitchFamily="34" charset="0"/>
              <a:ea typeface="Arial-Rounded" pitchFamily="34" charset="0"/>
              <a:cs typeface="Arial-Rounded" pitchFamily="34" charset="0"/>
            </a:endParaRPr>
          </a:p>
        </p:txBody>
      </p:sp>
      <p:pic>
        <p:nvPicPr>
          <p:cNvPr id="16" name="sóc" descr="Cartoon squirrel animal standing and talking Vector Image"/>
          <p:cNvPicPr>
            <a:picLocks noChangeAspect="1" noChangeArrowheads="1"/>
          </p:cNvPicPr>
          <p:nvPr/>
        </p:nvPicPr>
        <p:blipFill rotWithShape="1">
          <a:blip r:embed="rId9" cstate="print">
            <a:extLst>
              <a:ext uri="{BEBA8EAE-BF5A-486C-A8C5-ECC9F3942E4B}">
                <a14:imgProps xmlns:a14="http://schemas.microsoft.com/office/drawing/2010/main" xmlns="">
                  <a14:imgLayer r:embed="rId10">
                    <a14:imgEffect>
                      <a14:backgroundRemoval t="1389" b="90093" l="0" r="97700"/>
                    </a14:imgEffect>
                  </a14:imgLayer>
                </a14:imgProps>
              </a:ext>
              <a:ext uri="{28A0092B-C50C-407E-A947-70E740481C1C}">
                <a14:useLocalDpi xmlns:a14="http://schemas.microsoft.com/office/drawing/2010/main" xmlns="" val="0"/>
              </a:ext>
            </a:extLst>
          </a:blip>
          <a:srcRect b="9068"/>
          <a:stretch/>
        </p:blipFill>
        <p:spPr bwMode="auto">
          <a:xfrm>
            <a:off x="2566596" y="3698979"/>
            <a:ext cx="1716681" cy="1681717"/>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cú" descr="Free Talking Owl Cartoon Image｜Charatoon"/>
          <p:cNvPicPr>
            <a:picLocks noChangeAspect="1" noChangeArrowheads="1"/>
          </p:cNvPicPr>
          <p:nvPr/>
        </p:nvPicPr>
        <p:blipFill rotWithShape="1">
          <a:blip r:embed="rId11" cstate="print">
            <a:extLst>
              <a:ext uri="{BEBA8EAE-BF5A-486C-A8C5-ECC9F3942E4B}">
                <a14:imgProps xmlns:a14="http://schemas.microsoft.com/office/drawing/2010/main" xmlns="">
                  <a14:imgLayer r:embed="rId12">
                    <a14:imgEffect>
                      <a14:backgroundRemoval t="32708" b="93854" l="38229" r="100000">
                        <a14:foregroundMark x1="60208" y1="43958" x2="71146" y2="43958"/>
                        <a14:foregroundMark x1="74167" y1="40104" x2="63125" y2="40104"/>
                        <a14:foregroundMark x1="54688" y1="41875" x2="76667" y2="45208"/>
                        <a14:foregroundMark x1="75417" y1="40521" x2="58854" y2="40938"/>
                        <a14:foregroundMark x1="58438" y1="40521" x2="75417" y2="42708"/>
                        <a14:foregroundMark x1="73333" y1="36771" x2="71979" y2="46875"/>
                        <a14:foregroundMark x1="13958" y1="24896" x2="24583" y2="29063"/>
                        <a14:foregroundMark x1="34688" y1="17292" x2="34688" y2="32083"/>
                        <a14:foregroundMark x1="30104" y1="13854" x2="30104" y2="31250"/>
                        <a14:foregroundMark x1="24583" y1="18125" x2="27083" y2="35938"/>
                        <a14:foregroundMark x1="15625" y1="31667" x2="22917" y2="41875"/>
                        <a14:foregroundMark x1="42396" y1="30833" x2="37708" y2="39688"/>
                        <a14:foregroundMark x1="43646" y1="21875" x2="46146" y2="38438"/>
                        <a14:foregroundMark x1="38958" y1="17292" x2="45313" y2="39271"/>
                        <a14:foregroundMark x1="14792" y1="37604" x2="41042" y2="46458"/>
                        <a14:foregroundMark x1="25833" y1="16771" x2="6354" y2="30833"/>
                        <a14:backgroundMark x1="50938" y1="34792" x2="43333" y2="48021"/>
                      </a14:backgroundRemoval>
                    </a14:imgEffect>
                  </a14:imgLayer>
                </a14:imgProps>
              </a:ext>
              <a:ext uri="{28A0092B-C50C-407E-A947-70E740481C1C}">
                <a14:useLocalDpi xmlns:a14="http://schemas.microsoft.com/office/drawing/2010/main" xmlns="" val="0"/>
              </a:ext>
            </a:extLst>
          </a:blip>
          <a:srcRect l="35712" t="28339" b="7643"/>
          <a:stretch/>
        </p:blipFill>
        <p:spPr bwMode="auto">
          <a:xfrm>
            <a:off x="2459138" y="5357340"/>
            <a:ext cx="1510738" cy="1500661"/>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mèo"/>
          <p:cNvPicPr>
            <a:picLocks noChangeAspect="1" noChangeArrowheads="1"/>
          </p:cNvPicPr>
          <p:nvPr/>
        </p:nvPicPr>
        <p:blipFill rotWithShape="1">
          <a:blip r:embed="rId13">
            <a:extLst>
              <a:ext uri="{28A0092B-C50C-407E-A947-70E740481C1C}">
                <a14:useLocalDpi xmlns:a14="http://schemas.microsoft.com/office/drawing/2010/main" xmlns="" val="0"/>
              </a:ext>
            </a:extLst>
          </a:blip>
          <a:srcRect t="39427" r="46759"/>
          <a:stretch/>
        </p:blipFill>
        <p:spPr bwMode="auto">
          <a:xfrm>
            <a:off x="2352940" y="2162873"/>
            <a:ext cx="1568361" cy="1779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11" descr="Top Chirping Bird Stickers for Android &amp;amp; iOS | Gfycat">
            <a:hlinkClick r:id="rId14" action="ppaction://hlinksldjump"/>
          </p:cNvPr>
          <p:cNvPicPr>
            <a:picLocks noChangeAspect="1" noChangeArrowheads="1" noCrop="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0883599" y="472281"/>
            <a:ext cx="1249022" cy="1245932"/>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3993776" y="2904565"/>
            <a:ext cx="2662518" cy="923330"/>
          </a:xfrm>
          <a:prstGeom prst="rect">
            <a:avLst/>
          </a:prstGeom>
          <a:noFill/>
        </p:spPr>
        <p:txBody>
          <a:bodyPr wrap="square" rtlCol="0">
            <a:spAutoFit/>
          </a:bodyPr>
          <a:lstStyle/>
          <a:p>
            <a:r>
              <a:rPr lang="en-US" sz="5400" dirty="0" smtClean="0"/>
              <a:t>6,5 km</a:t>
            </a:r>
            <a:endParaRPr lang="en-US" sz="5400" dirty="0"/>
          </a:p>
        </p:txBody>
      </p:sp>
    </p:spTree>
    <p:extLst>
      <p:ext uri="{BB962C8B-B14F-4D97-AF65-F5344CB8AC3E}">
        <p14:creationId xmlns:p14="http://schemas.microsoft.com/office/powerpoint/2010/main" xmlns="" val="155060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09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50" fill="hold"/>
                                        <p:tgtEl>
                                          <p:spTgt spid="9"/>
                                        </p:tgtEl>
                                        <p:attrNameLst>
                                          <p:attrName>fillcolor</p:attrName>
                                        </p:attrNameLst>
                                      </p:cBhvr>
                                      <p:to>
                                        <a:schemeClr val="accent1"/>
                                      </p:to>
                                    </p:animClr>
                                    <p:set>
                                      <p:cBhvr>
                                        <p:cTn id="39" dur="250" fill="hold"/>
                                        <p:tgtEl>
                                          <p:spTgt spid="9"/>
                                        </p:tgtEl>
                                        <p:attrNameLst>
                                          <p:attrName>fill.type</p:attrName>
                                        </p:attrNameLst>
                                      </p:cBhvr>
                                      <p:to>
                                        <p:strVal val="solid"/>
                                      </p:to>
                                    </p:set>
                                    <p:set>
                                      <p:cBhvr>
                                        <p:cTn id="40" dur="250" fill="hold"/>
                                        <p:tgtEl>
                                          <p:spTgt spid="9"/>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1" presetClass="emph" presetSubtype="2" fill="hold" nodeType="withEffect">
                                  <p:stCondLst>
                                    <p:cond delay="500"/>
                                  </p:stCondLst>
                                  <p:childTnLst>
                                    <p:animClr clrSpc="rgb" dir="cw">
                                      <p:cBhvr>
                                        <p:cTn id="42" dur="250" fill="hold"/>
                                        <p:tgtEl>
                                          <p:spTgt spid="9"/>
                                        </p:tgtEl>
                                        <p:attrNameLst>
                                          <p:attrName>fillcolor</p:attrName>
                                        </p:attrNameLst>
                                      </p:cBhvr>
                                      <p:to>
                                        <a:srgbClr val="EABBEF"/>
                                      </p:to>
                                    </p:animClr>
                                    <p:set>
                                      <p:cBhvr>
                                        <p:cTn id="43" dur="250" fill="hold"/>
                                        <p:tgtEl>
                                          <p:spTgt spid="9"/>
                                        </p:tgtEl>
                                        <p:attrNameLst>
                                          <p:attrName>fill.type</p:attrName>
                                        </p:attrNameLst>
                                      </p:cBhvr>
                                      <p:to>
                                        <p:strVal val="solid"/>
                                      </p:to>
                                    </p:set>
                                    <p:set>
                                      <p:cBhvr>
                                        <p:cTn id="44" dur="250" fill="hold"/>
                                        <p:tgtEl>
                                          <p:spTgt spid="9"/>
                                        </p:tgtEl>
                                        <p:attrNameLst>
                                          <p:attrName>fill.on</p:attrName>
                                        </p:attrNameLst>
                                      </p:cBhvr>
                                      <p:to>
                                        <p:strVal val="true"/>
                                      </p:to>
                                    </p:set>
                                  </p:childTnLst>
                                </p:cTn>
                              </p:par>
                              <p:par>
                                <p:cTn id="45" presetID="23" presetClass="entr" presetSubtype="32" fill="hold" nodeType="withEffect">
                                  <p:stCondLst>
                                    <p:cond delay="500"/>
                                  </p:stCondLst>
                                  <p:childTnLst>
                                    <p:set>
                                      <p:cBhvr>
                                        <p:cTn id="46" dur="1" fill="hold">
                                          <p:stCondLst>
                                            <p:cond delay="0"/>
                                          </p:stCondLst>
                                        </p:cTn>
                                        <p:tgtEl>
                                          <p:spTgt spid="10"/>
                                        </p:tgtEl>
                                        <p:attrNameLst>
                                          <p:attrName>style.visibility</p:attrName>
                                        </p:attrNameLst>
                                      </p:cBhvr>
                                      <p:to>
                                        <p:strVal val="visible"/>
                                      </p:to>
                                    </p:set>
                                    <p:anim calcmode="lin" valueType="num">
                                      <p:cBhvr>
                                        <p:cTn id="47" dur="250" fill="hold"/>
                                        <p:tgtEl>
                                          <p:spTgt spid="10"/>
                                        </p:tgtEl>
                                        <p:attrNameLst>
                                          <p:attrName>ppt_w</p:attrName>
                                        </p:attrNameLst>
                                      </p:cBhvr>
                                      <p:tavLst>
                                        <p:tav tm="0">
                                          <p:val>
                                            <p:strVal val="4*#ppt_w"/>
                                          </p:val>
                                        </p:tav>
                                        <p:tav tm="100000">
                                          <p:val>
                                            <p:strVal val="#ppt_w"/>
                                          </p:val>
                                        </p:tav>
                                      </p:tavLst>
                                    </p:anim>
                                    <p:anim calcmode="lin" valueType="num">
                                      <p:cBhvr>
                                        <p:cTn id="4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098"/>
                  </p:tgtEl>
                </p:cond>
              </p:nextCondLst>
            </p:seq>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withEffect">
                                  <p:stCondLst>
                                    <p:cond delay="0"/>
                                  </p:stCondLst>
                                  <p:childTnLst>
                                    <p:animClr clrSpc="rgb" dir="cw">
                                      <p:cBhvr>
                                        <p:cTn id="53" dur="250" fill="hold"/>
                                        <p:tgtEl>
                                          <p:spTgt spid="5"/>
                                        </p:tgtEl>
                                        <p:attrNameLst>
                                          <p:attrName>fillcolor</p:attrName>
                                        </p:attrNameLst>
                                      </p:cBhvr>
                                      <p:to>
                                        <a:schemeClr val="bg2"/>
                                      </p:to>
                                    </p:animClr>
                                    <p:set>
                                      <p:cBhvr>
                                        <p:cTn id="54" dur="250" fill="hold"/>
                                        <p:tgtEl>
                                          <p:spTgt spid="5"/>
                                        </p:tgtEl>
                                        <p:attrNameLst>
                                          <p:attrName>fill.type</p:attrName>
                                        </p:attrNameLst>
                                      </p:cBhvr>
                                      <p:to>
                                        <p:strVal val="solid"/>
                                      </p:to>
                                    </p:set>
                                    <p:set>
                                      <p:cBhvr>
                                        <p:cTn id="55" dur="250" fill="hold"/>
                                        <p:tgtEl>
                                          <p:spTgt spid="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6" presetID="1" presetClass="emph" presetSubtype="2" fill="hold" nodeType="withEffect">
                                  <p:stCondLst>
                                    <p:cond delay="500"/>
                                  </p:stCondLst>
                                  <p:childTnLst>
                                    <p:animClr clrSpc="rgb" dir="cw">
                                      <p:cBhvr>
                                        <p:cTn id="57" dur="250" fill="hold"/>
                                        <p:tgtEl>
                                          <p:spTgt spid="5"/>
                                        </p:tgtEl>
                                        <p:attrNameLst>
                                          <p:attrName>fillcolor</p:attrName>
                                        </p:attrNameLst>
                                      </p:cBhvr>
                                      <p:to>
                                        <a:srgbClr val="FFFF0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par>
                                <p:cTn id="60" presetID="23" presetClass="entr" presetSubtype="32" fill="hold" nodeType="withEffect">
                                  <p:stCondLst>
                                    <p:cond delay="500"/>
                                  </p:stCondLst>
                                  <p:childTnLst>
                                    <p:set>
                                      <p:cBhvr>
                                        <p:cTn id="61" dur="1" fill="hold">
                                          <p:stCondLst>
                                            <p:cond delay="0"/>
                                          </p:stCondLst>
                                        </p:cTn>
                                        <p:tgtEl>
                                          <p:spTgt spid="7"/>
                                        </p:tgtEl>
                                        <p:attrNameLst>
                                          <p:attrName>style.visibility</p:attrName>
                                        </p:attrNameLst>
                                      </p:cBhvr>
                                      <p:to>
                                        <p:strVal val="visible"/>
                                      </p:to>
                                    </p:set>
                                    <p:anim calcmode="lin" valueType="num">
                                      <p:cBhvr>
                                        <p:cTn id="62" dur="250" fill="hold"/>
                                        <p:tgtEl>
                                          <p:spTgt spid="7"/>
                                        </p:tgtEl>
                                        <p:attrNameLst>
                                          <p:attrName>ppt_w</p:attrName>
                                        </p:attrNameLst>
                                      </p:cBhvr>
                                      <p:tavLst>
                                        <p:tav tm="0">
                                          <p:val>
                                            <p:strVal val="4*#ppt_w"/>
                                          </p:val>
                                        </p:tav>
                                        <p:tav tm="100000">
                                          <p:val>
                                            <p:strVal val="#ppt_w"/>
                                          </p:val>
                                        </p:tav>
                                      </p:tavLst>
                                    </p:anim>
                                    <p:anim calcmode="lin" valueType="num">
                                      <p:cBhvr>
                                        <p:cTn id="63"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6"/>
                  </p:tgtEl>
                </p:cond>
              </p:nextCondLst>
            </p:seq>
            <p:seq concurrent="1" nextAc="seek">
              <p:cTn id="64" restart="whenNotActive" fill="hold" evtFilter="cancelBubble" nodeType="interactiveSeq">
                <p:stCondLst>
                  <p:cond evt="onClick" delay="0">
                    <p:tgtEl>
                      <p:spTgt spid="17"/>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withEffect">
                                  <p:stCondLst>
                                    <p:cond delay="0"/>
                                  </p:stCondLst>
                                  <p:childTnLst>
                                    <p:animClr clrSpc="rgb" dir="cw">
                                      <p:cBhvr>
                                        <p:cTn id="68" dur="250" fill="hold"/>
                                        <p:tgtEl>
                                          <p:spTgt spid="6"/>
                                        </p:tgtEl>
                                        <p:attrNameLst>
                                          <p:attrName>fillcolor</p:attrName>
                                        </p:attrNameLst>
                                      </p:cBhvr>
                                      <p:to>
                                        <a:schemeClr val="accent1"/>
                                      </p:to>
                                    </p:animClr>
                                    <p:set>
                                      <p:cBhvr>
                                        <p:cTn id="69" dur="250" fill="hold"/>
                                        <p:tgtEl>
                                          <p:spTgt spid="6"/>
                                        </p:tgtEl>
                                        <p:attrNameLst>
                                          <p:attrName>fill.type</p:attrName>
                                        </p:attrNameLst>
                                      </p:cBhvr>
                                      <p:to>
                                        <p:strVal val="solid"/>
                                      </p:to>
                                    </p:set>
                                    <p:set>
                                      <p:cBhvr>
                                        <p:cTn id="70" dur="250" fill="hold"/>
                                        <p:tgtEl>
                                          <p:spTgt spid="6"/>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1" presetID="1" presetClass="emph" presetSubtype="2" fill="hold" nodeType="withEffect">
                                  <p:stCondLst>
                                    <p:cond delay="500"/>
                                  </p:stCondLst>
                                  <p:childTnLst>
                                    <p:animClr clrSpc="rgb" dir="cw">
                                      <p:cBhvr>
                                        <p:cTn id="72" dur="250" fill="hold"/>
                                        <p:tgtEl>
                                          <p:spTgt spid="6"/>
                                        </p:tgtEl>
                                        <p:attrNameLst>
                                          <p:attrName>fillcolor</p:attrName>
                                        </p:attrNameLst>
                                      </p:cBhvr>
                                      <p:to>
                                        <a:srgbClr val="EABBEF"/>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par>
                                <p:cTn id="75" presetID="23" presetClass="entr" presetSubtype="32" fill="hold" nodeType="withEffect">
                                  <p:stCondLst>
                                    <p:cond delay="500"/>
                                  </p:stCondLst>
                                  <p:childTnLst>
                                    <p:set>
                                      <p:cBhvr>
                                        <p:cTn id="76" dur="1" fill="hold">
                                          <p:stCondLst>
                                            <p:cond delay="0"/>
                                          </p:stCondLst>
                                        </p:cTn>
                                        <p:tgtEl>
                                          <p:spTgt spid="8"/>
                                        </p:tgtEl>
                                        <p:attrNameLst>
                                          <p:attrName>style.visibility</p:attrName>
                                        </p:attrNameLst>
                                      </p:cBhvr>
                                      <p:to>
                                        <p:strVal val="visible"/>
                                      </p:to>
                                    </p:set>
                                    <p:anim calcmode="lin" valueType="num">
                                      <p:cBhvr>
                                        <p:cTn id="77" dur="250" fill="hold"/>
                                        <p:tgtEl>
                                          <p:spTgt spid="8"/>
                                        </p:tgtEl>
                                        <p:attrNameLst>
                                          <p:attrName>ppt_w</p:attrName>
                                        </p:attrNameLst>
                                      </p:cBhvr>
                                      <p:tavLst>
                                        <p:tav tm="0">
                                          <p:val>
                                            <p:strVal val="4*#ppt_w"/>
                                          </p:val>
                                        </p:tav>
                                        <p:tav tm="100000">
                                          <p:val>
                                            <p:strVal val="#ppt_w"/>
                                          </p:val>
                                        </p:tav>
                                      </p:tavLst>
                                    </p:anim>
                                    <p:anim calcmode="lin" valueType="num">
                                      <p:cBhvr>
                                        <p:cTn id="78"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7"/>
                  </p:tgtEl>
                </p:cond>
              </p:nextCondLst>
            </p:seq>
          </p:childTnLst>
        </p:cTn>
      </p:par>
    </p:tnLst>
    <p:bldLst>
      <p:bldP spid="5" grpId="0" animBg="1"/>
      <p:bldP spid="6" grpId="0" animBg="1"/>
      <p:bldP spid="9" grpId="0" animBg="1"/>
      <p:bldP spid="12"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14508" y="4269443"/>
            <a:ext cx="6561504"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vi-VN" sz="4000" dirty="0" smtClean="0">
                <a:solidFill>
                  <a:schemeClr val="accent6"/>
                </a:solidFill>
                <a:latin typeface="Arial-Rounded" pitchFamily="34" charset="0"/>
                <a:ea typeface="Arial-Rounded" pitchFamily="34" charset="0"/>
                <a:cs typeface="Arial-Rounded" pitchFamily="34" charset="0"/>
              </a:rPr>
              <a:t> </a:t>
            </a:r>
            <a:r>
              <a:rPr lang="en-US" sz="4000" dirty="0" smtClean="0">
                <a:solidFill>
                  <a:schemeClr val="accent6"/>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mép</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bờ</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sông</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thái</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bình</a:t>
            </a:r>
            <a:endParaRPr lang="en-US" sz="4000" dirty="0">
              <a:solidFill>
                <a:srgbClr val="002060"/>
              </a:solidFill>
              <a:latin typeface="Arial-Rounded" pitchFamily="34" charset="0"/>
              <a:ea typeface="Arial-Rounded" pitchFamily="34" charset="0"/>
              <a:cs typeface="Arial-Rounded" pitchFamily="34" charset="0"/>
            </a:endParaRPr>
          </a:p>
        </p:txBody>
      </p:sp>
      <p:sp>
        <p:nvSpPr>
          <p:cNvPr id="6" name="Rectangle 5"/>
          <p:cNvSpPr/>
          <p:nvPr/>
        </p:nvSpPr>
        <p:spPr>
          <a:xfrm>
            <a:off x="3207812" y="5746270"/>
            <a:ext cx="6194306"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rgbClr val="002060"/>
                </a:solidFill>
                <a:latin typeface="Arial-Rounded" pitchFamily="34" charset="0"/>
                <a:ea typeface="Arial-Rounded" pitchFamily="34" charset="0"/>
                <a:cs typeface="Arial-Rounded" pitchFamily="34" charset="0"/>
              </a:rPr>
              <a:t>	4:00</a:t>
            </a:r>
            <a:endParaRPr lang="en-US" sz="4400" dirty="0">
              <a:solidFill>
                <a:srgbClr val="002060"/>
              </a:solidFill>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539955" y="5851951"/>
            <a:ext cx="735963" cy="707593"/>
          </a:xfrm>
          <a:prstGeom prst="rect">
            <a:avLst/>
          </a:prstGeom>
        </p:spPr>
      </p:pic>
      <p:sp>
        <p:nvSpPr>
          <p:cNvPr id="9" name="Rectangle 8"/>
          <p:cNvSpPr/>
          <p:nvPr/>
        </p:nvSpPr>
        <p:spPr>
          <a:xfrm>
            <a:off x="2701030" y="2780358"/>
            <a:ext cx="6698465"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dirty="0" smtClean="0">
                <a:latin typeface="Arial-Rounded" pitchFamily="34" charset="0"/>
                <a:ea typeface="Arial-Rounded" pitchFamily="34" charset="0"/>
                <a:cs typeface="Arial-Rounded" pitchFamily="34" charset="0"/>
              </a:rPr>
              <a:t> 	</a:t>
            </a:r>
            <a:r>
              <a:rPr lang="en-US" sz="4400" dirty="0" err="1" smtClean="0">
                <a:latin typeface="Arial-Rounded" pitchFamily="34" charset="0"/>
                <a:ea typeface="Arial-Rounded" pitchFamily="34" charset="0"/>
                <a:cs typeface="Arial-Rounded" pitchFamily="34" charset="0"/>
              </a:rPr>
              <a:t>Tả</a:t>
            </a:r>
            <a:r>
              <a:rPr lang="en-US" sz="4400" dirty="0" smtClean="0">
                <a:latin typeface="Arial-Rounded" pitchFamily="34" charset="0"/>
                <a:ea typeface="Arial-Rounded" pitchFamily="34" charset="0"/>
                <a:cs typeface="Arial-Rounded" pitchFamily="34" charset="0"/>
              </a:rPr>
              <a:t> </a:t>
            </a:r>
            <a:r>
              <a:rPr lang="en-US" sz="4400" dirty="0" err="1" smtClean="0">
                <a:latin typeface="Arial-Rounded" pitchFamily="34" charset="0"/>
                <a:ea typeface="Arial-Rounded" pitchFamily="34" charset="0"/>
                <a:cs typeface="Arial-Rounded" pitchFamily="34" charset="0"/>
              </a:rPr>
              <a:t>ngạn</a:t>
            </a:r>
            <a:r>
              <a:rPr lang="en-US" sz="4400" dirty="0" smtClean="0">
                <a:latin typeface="Arial-Rounded" pitchFamily="34" charset="0"/>
                <a:ea typeface="Arial-Rounded" pitchFamily="34" charset="0"/>
                <a:cs typeface="Arial-Rounded" pitchFamily="34" charset="0"/>
              </a:rPr>
              <a:t> </a:t>
            </a:r>
            <a:r>
              <a:rPr lang="en-US" sz="4400" dirty="0" err="1" smtClean="0">
                <a:latin typeface="Arial-Rounded" pitchFamily="34" charset="0"/>
                <a:ea typeface="Arial-Rounded" pitchFamily="34" charset="0"/>
                <a:cs typeface="Arial-Rounded" pitchFamily="34" charset="0"/>
              </a:rPr>
              <a:t>sông</a:t>
            </a:r>
            <a:r>
              <a:rPr lang="en-US" sz="4400" dirty="0" smtClean="0">
                <a:latin typeface="Arial-Rounded" pitchFamily="34" charset="0"/>
                <a:ea typeface="Arial-Rounded" pitchFamily="34" charset="0"/>
                <a:cs typeface="Arial-Rounded" pitchFamily="34" charset="0"/>
              </a:rPr>
              <a:t> </a:t>
            </a:r>
            <a:r>
              <a:rPr lang="en-US" sz="4400" dirty="0" err="1" smtClean="0">
                <a:latin typeface="Arial-Rounded" pitchFamily="34" charset="0"/>
                <a:ea typeface="Arial-Rounded" pitchFamily="34" charset="0"/>
                <a:cs typeface="Arial-Rounded" pitchFamily="34" charset="0"/>
              </a:rPr>
              <a:t>Hoàng</a:t>
            </a:r>
            <a:r>
              <a:rPr lang="en-US" sz="4400" dirty="0" smtClean="0">
                <a:latin typeface="Arial-Rounded" pitchFamily="34" charset="0"/>
                <a:ea typeface="Arial-Rounded" pitchFamily="34" charset="0"/>
                <a:cs typeface="Arial-Rounded" pitchFamily="34" charset="0"/>
              </a:rPr>
              <a:t> </a:t>
            </a:r>
            <a:endParaRPr lang="en-US" sz="4400" dirty="0">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862683" y="4378147"/>
            <a:ext cx="735963" cy="707593"/>
          </a:xfrm>
          <a:prstGeom prst="rect">
            <a:avLst/>
          </a:prstGeom>
        </p:spPr>
      </p:pic>
      <p:sp>
        <p:nvSpPr>
          <p:cNvPr id="12" name="Cloud Callout 11"/>
          <p:cNvSpPr/>
          <p:nvPr/>
        </p:nvSpPr>
        <p:spPr>
          <a:xfrm>
            <a:off x="4109887" y="154551"/>
            <a:ext cx="7333342" cy="1981200"/>
          </a:xfrm>
          <a:prstGeom prst="cloudCallout">
            <a:avLst>
              <a:gd name="adj1" fmla="val -59602"/>
              <a:gd name="adj2" fmla="val 12165"/>
            </a:avLst>
          </a:prstGeom>
          <a:solidFill>
            <a:srgbClr val="FFD4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Rounded" pitchFamily="34" charset="0"/>
              <a:ea typeface="Arial-Rounded" pitchFamily="34" charset="0"/>
              <a:cs typeface="Arial-Rounded" pitchFamily="34" charset="0"/>
            </a:endParaRPr>
          </a:p>
        </p:txBody>
      </p:sp>
      <p:pic>
        <p:nvPicPr>
          <p:cNvPr id="14" name="Picture 9"/>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3752" y="181673"/>
            <a:ext cx="3208337" cy="2389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797387" y="544987"/>
            <a:ext cx="5727858" cy="1200329"/>
          </a:xfrm>
          <a:prstGeom prst="rect">
            <a:avLst/>
          </a:prstGeom>
          <a:noFill/>
        </p:spPr>
        <p:txBody>
          <a:bodyPr wrap="square" rtlCol="0">
            <a:spAutoFit/>
          </a:bodyPr>
          <a:lstStyle/>
          <a:p>
            <a:pPr algn="ctr"/>
            <a:r>
              <a:rPr lang="en-US" sz="3600" dirty="0" err="1" smtClean="0">
                <a:latin typeface="Arial-Rounded" pitchFamily="34" charset="0"/>
                <a:ea typeface="Arial-Rounded" pitchFamily="34" charset="0"/>
                <a:cs typeface="Arial-Rounded" pitchFamily="34" charset="0"/>
              </a:rPr>
              <a:t>Cổ</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loa</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là</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khu</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đất</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đòi</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năm</a:t>
            </a:r>
            <a:r>
              <a:rPr lang="en-US" sz="3600" dirty="0" smtClean="0">
                <a:latin typeface="Arial-Rounded" pitchFamily="34" charset="0"/>
                <a:ea typeface="Arial-Rounded" pitchFamily="34" charset="0"/>
                <a:cs typeface="Arial-Rounded" pitchFamily="34" charset="0"/>
              </a:rPr>
              <a:t> ở </a:t>
            </a:r>
            <a:r>
              <a:rPr lang="en-US" sz="3600" dirty="0" err="1" smtClean="0">
                <a:latin typeface="Arial-Rounded" pitchFamily="34" charset="0"/>
                <a:ea typeface="Arial-Rounded" pitchFamily="34" charset="0"/>
                <a:cs typeface="Arial-Rounded" pitchFamily="34" charset="0"/>
              </a:rPr>
              <a:t>đâu</a:t>
            </a:r>
            <a:r>
              <a:rPr lang="en-US" sz="3600" dirty="0" smtClean="0">
                <a:latin typeface="Arial-Rounded" pitchFamily="34" charset="0"/>
                <a:ea typeface="Arial-Rounded" pitchFamily="34" charset="0"/>
                <a:cs typeface="Arial-Rounded" pitchFamily="34" charset="0"/>
              </a:rPr>
              <a:t>?</a:t>
            </a:r>
            <a:endParaRPr lang="en-US" sz="3600" dirty="0">
              <a:latin typeface="Arial-Rounded" pitchFamily="34" charset="0"/>
              <a:ea typeface="Arial-Rounded" pitchFamily="34" charset="0"/>
              <a:cs typeface="Arial-Rounded" pitchFamily="34" charset="0"/>
            </a:endParaRPr>
          </a:p>
        </p:txBody>
      </p:sp>
      <p:pic>
        <p:nvPicPr>
          <p:cNvPr id="16" name="sóc" descr="Cartoon squirrel animal standing and talking Vector Image"/>
          <p:cNvPicPr>
            <a:picLocks noChangeAspect="1" noChangeArrowheads="1"/>
          </p:cNvPicPr>
          <p:nvPr/>
        </p:nvPicPr>
        <p:blipFill rotWithShape="1">
          <a:blip r:embed="rId8" cstate="print">
            <a:extLst>
              <a:ext uri="{BEBA8EAE-BF5A-486C-A8C5-ECC9F3942E4B}">
                <a14:imgProps xmlns:a14="http://schemas.microsoft.com/office/drawing/2010/main" xmlns="">
                  <a14:imgLayer r:embed="rId9">
                    <a14:imgEffect>
                      <a14:backgroundRemoval t="1389" b="90093" l="0" r="97700"/>
                    </a14:imgEffect>
                  </a14:imgLayer>
                </a14:imgProps>
              </a:ext>
              <a:ext uri="{28A0092B-C50C-407E-A947-70E740481C1C}">
                <a14:useLocalDpi xmlns:a14="http://schemas.microsoft.com/office/drawing/2010/main" xmlns="" val="0"/>
              </a:ext>
            </a:extLst>
          </a:blip>
          <a:srcRect b="9068"/>
          <a:stretch/>
        </p:blipFill>
        <p:spPr bwMode="auto">
          <a:xfrm>
            <a:off x="2566596" y="3698979"/>
            <a:ext cx="1716681" cy="1681717"/>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cú" descr="Free Talking Owl Cartoon Image｜Charatoon"/>
          <p:cNvPicPr>
            <a:picLocks noChangeAspect="1" noChangeArrowheads="1"/>
          </p:cNvPicPr>
          <p:nvPr/>
        </p:nvPicPr>
        <p:blipFill rotWithShape="1">
          <a:blip r:embed="rId10" cstate="print">
            <a:extLst>
              <a:ext uri="{BEBA8EAE-BF5A-486C-A8C5-ECC9F3942E4B}">
                <a14:imgProps xmlns:a14="http://schemas.microsoft.com/office/drawing/2010/main" xmlns="">
                  <a14:imgLayer r:embed="rId11">
                    <a14:imgEffect>
                      <a14:backgroundRemoval t="32708" b="93854" l="38229" r="100000">
                        <a14:foregroundMark x1="60208" y1="43958" x2="71146" y2="43958"/>
                        <a14:foregroundMark x1="74167" y1="40104" x2="63125" y2="40104"/>
                        <a14:foregroundMark x1="54688" y1="41875" x2="76667" y2="45208"/>
                        <a14:foregroundMark x1="75417" y1="40521" x2="58854" y2="40938"/>
                        <a14:foregroundMark x1="58438" y1="40521" x2="75417" y2="42708"/>
                        <a14:foregroundMark x1="73333" y1="36771" x2="71979" y2="46875"/>
                        <a14:foregroundMark x1="13958" y1="24896" x2="24583" y2="29063"/>
                        <a14:foregroundMark x1="34688" y1="17292" x2="34688" y2="32083"/>
                        <a14:foregroundMark x1="30104" y1="13854" x2="30104" y2="31250"/>
                        <a14:foregroundMark x1="24583" y1="18125" x2="27083" y2="35938"/>
                        <a14:foregroundMark x1="15625" y1="31667" x2="22917" y2="41875"/>
                        <a14:foregroundMark x1="42396" y1="30833" x2="37708" y2="39688"/>
                        <a14:foregroundMark x1="43646" y1="21875" x2="46146" y2="38438"/>
                        <a14:foregroundMark x1="38958" y1="17292" x2="45313" y2="39271"/>
                        <a14:foregroundMark x1="14792" y1="37604" x2="41042" y2="46458"/>
                        <a14:foregroundMark x1="25833" y1="16771" x2="6354" y2="30833"/>
                        <a14:backgroundMark x1="50938" y1="34792" x2="43333" y2="48021"/>
                      </a14:backgroundRemoval>
                    </a14:imgEffect>
                  </a14:imgLayer>
                </a14:imgProps>
              </a:ext>
              <a:ext uri="{28A0092B-C50C-407E-A947-70E740481C1C}">
                <a14:useLocalDpi xmlns:a14="http://schemas.microsoft.com/office/drawing/2010/main" xmlns="" val="0"/>
              </a:ext>
            </a:extLst>
          </a:blip>
          <a:srcRect l="35712" t="28339" b="7643"/>
          <a:stretch/>
        </p:blipFill>
        <p:spPr bwMode="auto">
          <a:xfrm>
            <a:off x="2459138" y="5357340"/>
            <a:ext cx="1510738" cy="1500661"/>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mèo"/>
          <p:cNvPicPr>
            <a:picLocks noChangeAspect="1" noChangeArrowheads="1"/>
          </p:cNvPicPr>
          <p:nvPr/>
        </p:nvPicPr>
        <p:blipFill rotWithShape="1">
          <a:blip r:embed="rId12">
            <a:extLst>
              <a:ext uri="{28A0092B-C50C-407E-A947-70E740481C1C}">
                <a14:useLocalDpi xmlns:a14="http://schemas.microsoft.com/office/drawing/2010/main" xmlns="" val="0"/>
              </a:ext>
            </a:extLst>
          </a:blip>
          <a:srcRect t="39427" r="46759"/>
          <a:stretch/>
        </p:blipFill>
        <p:spPr bwMode="auto">
          <a:xfrm>
            <a:off x="2352940" y="2162873"/>
            <a:ext cx="1568361" cy="1779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11" descr="Top Chirping Bird Stickers for Android &amp;amp; iOS | Gfycat">
            <a:hlinkClick r:id="rId13" action="ppaction://hlinksldjump"/>
          </p:cNvPr>
          <p:cNvPicPr>
            <a:picLocks noChangeAspect="1" noChangeArrowheads="1" noCrop="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0883599" y="472281"/>
            <a:ext cx="1249022" cy="124593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8554333" y="2883876"/>
            <a:ext cx="727342" cy="711583"/>
          </a:xfrm>
          <a:prstGeom prst="rect">
            <a:avLst/>
          </a:prstGeom>
        </p:spPr>
      </p:pic>
    </p:spTree>
    <p:extLst>
      <p:ext uri="{BB962C8B-B14F-4D97-AF65-F5344CB8AC3E}">
        <p14:creationId xmlns:p14="http://schemas.microsoft.com/office/powerpoint/2010/main" xmlns="" val="253797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09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50" fill="hold"/>
                                        <p:tgtEl>
                                          <p:spTgt spid="9"/>
                                        </p:tgtEl>
                                        <p:attrNameLst>
                                          <p:attrName>fillcolor</p:attrName>
                                        </p:attrNameLst>
                                      </p:cBhvr>
                                      <p:to>
                                        <a:srgbClr val="FFFF00"/>
                                      </p:to>
                                    </p:animClr>
                                    <p:set>
                                      <p:cBhvr>
                                        <p:cTn id="39" dur="250" fill="hold"/>
                                        <p:tgtEl>
                                          <p:spTgt spid="9"/>
                                        </p:tgtEl>
                                        <p:attrNameLst>
                                          <p:attrName>fill.type</p:attrName>
                                        </p:attrNameLst>
                                      </p:cBhvr>
                                      <p:to>
                                        <p:strVal val="solid"/>
                                      </p:to>
                                    </p:set>
                                    <p:set>
                                      <p:cBhvr>
                                        <p:cTn id="40" dur="250" fill="hold"/>
                                        <p:tgtEl>
                                          <p:spTgt spid="9"/>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1" presetClass="emph" presetSubtype="2" fill="hold" nodeType="withEffect">
                                  <p:stCondLst>
                                    <p:cond delay="500"/>
                                  </p:stCondLst>
                                  <p:childTnLst>
                                    <p:animClr clrSpc="rgb" dir="cw">
                                      <p:cBhvr>
                                        <p:cTn id="42" dur="250" fill="hold"/>
                                        <p:tgtEl>
                                          <p:spTgt spid="9"/>
                                        </p:tgtEl>
                                        <p:attrNameLst>
                                          <p:attrName>fillcolor</p:attrName>
                                        </p:attrNameLst>
                                      </p:cBhvr>
                                      <p:to>
                                        <a:srgbClr val="FFFF00"/>
                                      </p:to>
                                    </p:animClr>
                                    <p:set>
                                      <p:cBhvr>
                                        <p:cTn id="43" dur="250" fill="hold"/>
                                        <p:tgtEl>
                                          <p:spTgt spid="9"/>
                                        </p:tgtEl>
                                        <p:attrNameLst>
                                          <p:attrName>fill.type</p:attrName>
                                        </p:attrNameLst>
                                      </p:cBhvr>
                                      <p:to>
                                        <p:strVal val="solid"/>
                                      </p:to>
                                    </p:set>
                                    <p:set>
                                      <p:cBhvr>
                                        <p:cTn id="44" dur="250" fill="hold"/>
                                        <p:tgtEl>
                                          <p:spTgt spid="9"/>
                                        </p:tgtEl>
                                        <p:attrNameLst>
                                          <p:attrName>fill.on</p:attrName>
                                        </p:attrNameLst>
                                      </p:cBhvr>
                                      <p:to>
                                        <p:strVal val="true"/>
                                      </p:to>
                                    </p:set>
                                  </p:childTnLst>
                                </p:cTn>
                              </p:par>
                              <p:par>
                                <p:cTn id="45" presetID="23" presetClass="entr" presetSubtype="32" fill="hold" nodeType="withEffect">
                                  <p:stCondLst>
                                    <p:cond delay="500"/>
                                  </p:stCondLst>
                                  <p:childTnLst>
                                    <p:set>
                                      <p:cBhvr>
                                        <p:cTn id="46" dur="1" fill="hold">
                                          <p:stCondLst>
                                            <p:cond delay="0"/>
                                          </p:stCondLst>
                                        </p:cTn>
                                        <p:tgtEl>
                                          <p:spTgt spid="7"/>
                                        </p:tgtEl>
                                        <p:attrNameLst>
                                          <p:attrName>style.visibility</p:attrName>
                                        </p:attrNameLst>
                                      </p:cBhvr>
                                      <p:to>
                                        <p:strVal val="visible"/>
                                      </p:to>
                                    </p:set>
                                    <p:anim calcmode="lin" valueType="num">
                                      <p:cBhvr>
                                        <p:cTn id="47" dur="250" fill="hold"/>
                                        <p:tgtEl>
                                          <p:spTgt spid="7"/>
                                        </p:tgtEl>
                                        <p:attrNameLst>
                                          <p:attrName>ppt_w</p:attrName>
                                        </p:attrNameLst>
                                      </p:cBhvr>
                                      <p:tavLst>
                                        <p:tav tm="0">
                                          <p:val>
                                            <p:strVal val="4*#ppt_w"/>
                                          </p:val>
                                        </p:tav>
                                        <p:tav tm="100000">
                                          <p:val>
                                            <p:strVal val="#ppt_w"/>
                                          </p:val>
                                        </p:tav>
                                      </p:tavLst>
                                    </p:anim>
                                    <p:anim calcmode="lin" valueType="num">
                                      <p:cBhvr>
                                        <p:cTn id="48"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4098"/>
                  </p:tgtEl>
                </p:cond>
              </p:nextCondLst>
            </p:seq>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withEffect">
                                  <p:stCondLst>
                                    <p:cond delay="0"/>
                                  </p:stCondLst>
                                  <p:childTnLst>
                                    <p:animClr clrSpc="rgb" dir="cw">
                                      <p:cBhvr>
                                        <p:cTn id="53" dur="250" fill="hold"/>
                                        <p:tgtEl>
                                          <p:spTgt spid="5"/>
                                        </p:tgtEl>
                                        <p:attrNameLst>
                                          <p:attrName>fillcolor</p:attrName>
                                        </p:attrNameLst>
                                      </p:cBhvr>
                                      <p:to>
                                        <a:srgbClr val="EABBEF"/>
                                      </p:to>
                                    </p:animClr>
                                    <p:set>
                                      <p:cBhvr>
                                        <p:cTn id="54" dur="250" fill="hold"/>
                                        <p:tgtEl>
                                          <p:spTgt spid="5"/>
                                        </p:tgtEl>
                                        <p:attrNameLst>
                                          <p:attrName>fill.type</p:attrName>
                                        </p:attrNameLst>
                                      </p:cBhvr>
                                      <p:to>
                                        <p:strVal val="solid"/>
                                      </p:to>
                                    </p:set>
                                    <p:set>
                                      <p:cBhvr>
                                        <p:cTn id="55" dur="250" fill="hold"/>
                                        <p:tgtEl>
                                          <p:spTgt spid="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6" presetID="1" presetClass="emph" presetSubtype="2" fill="hold" nodeType="withEffect">
                                  <p:stCondLst>
                                    <p:cond delay="500"/>
                                  </p:stCondLst>
                                  <p:childTnLst>
                                    <p:animClr clrSpc="rgb" dir="cw">
                                      <p:cBhvr>
                                        <p:cTn id="57" dur="250" fill="hold"/>
                                        <p:tgtEl>
                                          <p:spTgt spid="5"/>
                                        </p:tgtEl>
                                        <p:attrNameLst>
                                          <p:attrName>fillcolor</p:attrName>
                                        </p:attrNameLst>
                                      </p:cBhvr>
                                      <p:to>
                                        <a:srgbClr val="EABBEF"/>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par>
                                <p:cTn id="60" presetID="23" presetClass="entr" presetSubtype="32" fill="hold" nodeType="withEffect">
                                  <p:stCondLst>
                                    <p:cond delay="500"/>
                                  </p:stCondLst>
                                  <p:childTnLst>
                                    <p:set>
                                      <p:cBhvr>
                                        <p:cTn id="61" dur="1" fill="hold">
                                          <p:stCondLst>
                                            <p:cond delay="0"/>
                                          </p:stCondLst>
                                        </p:cTn>
                                        <p:tgtEl>
                                          <p:spTgt spid="10"/>
                                        </p:tgtEl>
                                        <p:attrNameLst>
                                          <p:attrName>style.visibility</p:attrName>
                                        </p:attrNameLst>
                                      </p:cBhvr>
                                      <p:to>
                                        <p:strVal val="visible"/>
                                      </p:to>
                                    </p:set>
                                    <p:anim calcmode="lin" valueType="num">
                                      <p:cBhvr>
                                        <p:cTn id="62" dur="250" fill="hold"/>
                                        <p:tgtEl>
                                          <p:spTgt spid="10"/>
                                        </p:tgtEl>
                                        <p:attrNameLst>
                                          <p:attrName>ppt_w</p:attrName>
                                        </p:attrNameLst>
                                      </p:cBhvr>
                                      <p:tavLst>
                                        <p:tav tm="0">
                                          <p:val>
                                            <p:strVal val="4*#ppt_w"/>
                                          </p:val>
                                        </p:tav>
                                        <p:tav tm="100000">
                                          <p:val>
                                            <p:strVal val="#ppt_w"/>
                                          </p:val>
                                        </p:tav>
                                      </p:tavLst>
                                    </p:anim>
                                    <p:anim calcmode="lin" valueType="num">
                                      <p:cBhvr>
                                        <p:cTn id="63"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64" restart="whenNotActive" fill="hold" evtFilter="cancelBubble" nodeType="interactiveSeq">
                <p:stCondLst>
                  <p:cond evt="onClick" delay="0">
                    <p:tgtEl>
                      <p:spTgt spid="17"/>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withEffect">
                                  <p:stCondLst>
                                    <p:cond delay="0"/>
                                  </p:stCondLst>
                                  <p:childTnLst>
                                    <p:animClr clrSpc="rgb" dir="cw">
                                      <p:cBhvr>
                                        <p:cTn id="68" dur="250" fill="hold"/>
                                        <p:tgtEl>
                                          <p:spTgt spid="6"/>
                                        </p:tgtEl>
                                        <p:attrNameLst>
                                          <p:attrName>fillcolor</p:attrName>
                                        </p:attrNameLst>
                                      </p:cBhvr>
                                      <p:to>
                                        <a:srgbClr val="EABBEF"/>
                                      </p:to>
                                    </p:animClr>
                                    <p:set>
                                      <p:cBhvr>
                                        <p:cTn id="69" dur="250" fill="hold"/>
                                        <p:tgtEl>
                                          <p:spTgt spid="6"/>
                                        </p:tgtEl>
                                        <p:attrNameLst>
                                          <p:attrName>fill.type</p:attrName>
                                        </p:attrNameLst>
                                      </p:cBhvr>
                                      <p:to>
                                        <p:strVal val="solid"/>
                                      </p:to>
                                    </p:set>
                                    <p:set>
                                      <p:cBhvr>
                                        <p:cTn id="70" dur="250" fill="hold"/>
                                        <p:tgtEl>
                                          <p:spTgt spid="6"/>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1" presetID="1" presetClass="emph" presetSubtype="2" fill="hold" nodeType="withEffect">
                                  <p:stCondLst>
                                    <p:cond delay="500"/>
                                  </p:stCondLst>
                                  <p:childTnLst>
                                    <p:animClr clrSpc="rgb" dir="cw">
                                      <p:cBhvr>
                                        <p:cTn id="72" dur="250" fill="hold"/>
                                        <p:tgtEl>
                                          <p:spTgt spid="6"/>
                                        </p:tgtEl>
                                        <p:attrNameLst>
                                          <p:attrName>fillcolor</p:attrName>
                                        </p:attrNameLst>
                                      </p:cBhvr>
                                      <p:to>
                                        <a:srgbClr val="EABBEF"/>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par>
                                <p:cTn id="75" presetID="23" presetClass="entr" presetSubtype="32" fill="hold" nodeType="withEffect">
                                  <p:stCondLst>
                                    <p:cond delay="500"/>
                                  </p:stCondLst>
                                  <p:childTnLst>
                                    <p:set>
                                      <p:cBhvr>
                                        <p:cTn id="76" dur="1" fill="hold">
                                          <p:stCondLst>
                                            <p:cond delay="0"/>
                                          </p:stCondLst>
                                        </p:cTn>
                                        <p:tgtEl>
                                          <p:spTgt spid="8"/>
                                        </p:tgtEl>
                                        <p:attrNameLst>
                                          <p:attrName>style.visibility</p:attrName>
                                        </p:attrNameLst>
                                      </p:cBhvr>
                                      <p:to>
                                        <p:strVal val="visible"/>
                                      </p:to>
                                    </p:set>
                                    <p:anim calcmode="lin" valueType="num">
                                      <p:cBhvr>
                                        <p:cTn id="77" dur="250" fill="hold"/>
                                        <p:tgtEl>
                                          <p:spTgt spid="8"/>
                                        </p:tgtEl>
                                        <p:attrNameLst>
                                          <p:attrName>ppt_w</p:attrName>
                                        </p:attrNameLst>
                                      </p:cBhvr>
                                      <p:tavLst>
                                        <p:tav tm="0">
                                          <p:val>
                                            <p:strVal val="4*#ppt_w"/>
                                          </p:val>
                                        </p:tav>
                                        <p:tav tm="100000">
                                          <p:val>
                                            <p:strVal val="#ppt_w"/>
                                          </p:val>
                                        </p:tav>
                                      </p:tavLst>
                                    </p:anim>
                                    <p:anim calcmode="lin" valueType="num">
                                      <p:cBhvr>
                                        <p:cTn id="78"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childTnLst>
        </p:cTn>
      </p:par>
    </p:tnLst>
    <p:bldLst>
      <p:bldP spid="5" grpId="0" animBg="1"/>
      <p:bldP spid="6" grpId="0" animBg="1"/>
      <p:bldP spid="9" grpId="0" animBg="1"/>
      <p:bldP spid="12"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14508" y="4269443"/>
            <a:ext cx="6194306"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vi-VN" sz="3600" dirty="0" smtClean="0">
                <a:solidFill>
                  <a:schemeClr val="accent6"/>
                </a:solidFill>
                <a:latin typeface="Arial-Rounded" pitchFamily="34" charset="0"/>
                <a:ea typeface="Arial-Rounded" pitchFamily="34" charset="0"/>
                <a:cs typeface="Arial-Rounded" pitchFamily="34" charset="0"/>
              </a:rPr>
              <a:t> </a:t>
            </a:r>
            <a:r>
              <a:rPr lang="en-US" sz="3600" dirty="0" smtClean="0">
                <a:solidFill>
                  <a:schemeClr val="accent6"/>
                </a:solidFill>
                <a:latin typeface="Arial-Rounded" pitchFamily="34" charset="0"/>
                <a:ea typeface="Arial-Rounded" pitchFamily="34" charset="0"/>
                <a:cs typeface="Arial-Rounded" pitchFamily="34" charset="0"/>
              </a:rPr>
              <a:t>	</a:t>
            </a:r>
            <a:r>
              <a:rPr lang="en-US" sz="3600" dirty="0" smtClean="0">
                <a:solidFill>
                  <a:srgbClr val="002060"/>
                </a:solidFill>
                <a:latin typeface="Arial-Rounded" pitchFamily="34" charset="0"/>
                <a:ea typeface="Arial-Rounded" pitchFamily="34" charset="0"/>
                <a:cs typeface="Arial-Rounded" pitchFamily="34" charset="0"/>
              </a:rPr>
              <a:t> </a:t>
            </a:r>
            <a:r>
              <a:rPr lang="en-US" sz="3600" dirty="0" smtClean="0">
                <a:solidFill>
                  <a:srgbClr val="002060"/>
                </a:solidFill>
                <a:latin typeface="Arial-Rounded" pitchFamily="34" charset="0"/>
                <a:ea typeface="Arial-Rounded" pitchFamily="34" charset="0"/>
                <a:cs typeface="Arial-Rounded" pitchFamily="34" charset="0"/>
              </a:rPr>
              <a:t>1</a:t>
            </a:r>
            <a:endParaRPr lang="en-US" sz="3600" dirty="0">
              <a:solidFill>
                <a:srgbClr val="002060"/>
              </a:solidFill>
              <a:latin typeface="Arial-Rounded" pitchFamily="34" charset="0"/>
              <a:ea typeface="Arial-Rounded" pitchFamily="34" charset="0"/>
              <a:cs typeface="Arial-Rounded" pitchFamily="34" charset="0"/>
            </a:endParaRPr>
          </a:p>
        </p:txBody>
      </p:sp>
      <p:sp>
        <p:nvSpPr>
          <p:cNvPr id="6" name="Rectangle 5"/>
          <p:cNvSpPr/>
          <p:nvPr/>
        </p:nvSpPr>
        <p:spPr>
          <a:xfrm>
            <a:off x="3207812" y="5746270"/>
            <a:ext cx="6194306"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3600" dirty="0" smtClean="0">
                <a:solidFill>
                  <a:srgbClr val="002060"/>
                </a:solidFill>
                <a:latin typeface="Arial-Rounded" pitchFamily="34" charset="0"/>
                <a:ea typeface="Arial-Rounded" pitchFamily="34" charset="0"/>
                <a:cs typeface="Arial-Rounded" pitchFamily="34" charset="0"/>
              </a:rPr>
              <a:t>	</a:t>
            </a:r>
            <a:r>
              <a:rPr lang="en-US" sz="3600" dirty="0" smtClean="0">
                <a:solidFill>
                  <a:srgbClr val="002060"/>
                </a:solidFill>
                <a:latin typeface="Arial-Rounded" pitchFamily="34" charset="0"/>
                <a:ea typeface="Arial-Rounded" pitchFamily="34" charset="0"/>
                <a:cs typeface="Arial-Rounded" pitchFamily="34" charset="0"/>
              </a:rPr>
              <a:t>3</a:t>
            </a:r>
            <a:endParaRPr lang="en-US" sz="3600" dirty="0">
              <a:solidFill>
                <a:srgbClr val="002060"/>
              </a:solidFill>
              <a:latin typeface="Arial-Rounded" pitchFamily="34" charset="0"/>
              <a:ea typeface="Arial-Rounded" pitchFamily="34" charset="0"/>
              <a:cs typeface="Arial-Rounded" pitchFamily="34" charset="0"/>
            </a:endParaRPr>
          </a:p>
        </p:txBody>
      </p:sp>
      <p:sp>
        <p:nvSpPr>
          <p:cNvPr id="9" name="Rectangle 8"/>
          <p:cNvSpPr/>
          <p:nvPr/>
        </p:nvSpPr>
        <p:spPr>
          <a:xfrm>
            <a:off x="3212017" y="2780358"/>
            <a:ext cx="6194306"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3600" dirty="0" smtClean="0">
                <a:latin typeface="Arial-Rounded" pitchFamily="34" charset="0"/>
                <a:ea typeface="Arial-Rounded" pitchFamily="34" charset="0"/>
                <a:cs typeface="Arial-Rounded" pitchFamily="34" charset="0"/>
              </a:rPr>
              <a:t> 	</a:t>
            </a:r>
            <a:r>
              <a:rPr lang="en-US" sz="3600" dirty="0" smtClean="0">
                <a:latin typeface="Arial-Rounded" pitchFamily="34" charset="0"/>
                <a:ea typeface="Arial-Rounded" pitchFamily="34" charset="0"/>
                <a:cs typeface="Arial-Rounded" pitchFamily="34" charset="0"/>
              </a:rPr>
              <a:t>5</a:t>
            </a:r>
            <a:endParaRPr lang="en-US" sz="3600" dirty="0">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539955" y="4378147"/>
            <a:ext cx="735963" cy="707593"/>
          </a:xfrm>
          <a:prstGeom prst="rect">
            <a:avLst/>
          </a:prstGeom>
        </p:spPr>
      </p:pic>
      <p:sp>
        <p:nvSpPr>
          <p:cNvPr id="12" name="Cloud Callout 11"/>
          <p:cNvSpPr/>
          <p:nvPr/>
        </p:nvSpPr>
        <p:spPr>
          <a:xfrm>
            <a:off x="4109887" y="154551"/>
            <a:ext cx="7333342" cy="1981200"/>
          </a:xfrm>
          <a:prstGeom prst="cloudCallout">
            <a:avLst>
              <a:gd name="adj1" fmla="val -59602"/>
              <a:gd name="adj2" fmla="val 12165"/>
            </a:avLst>
          </a:prstGeom>
          <a:solidFill>
            <a:srgbClr val="FFD4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Rounded" pitchFamily="34" charset="0"/>
              <a:ea typeface="Arial-Rounded" pitchFamily="34" charset="0"/>
              <a:cs typeface="Arial-Rounded" pitchFamily="34" charset="0"/>
            </a:endParaRPr>
          </a:p>
        </p:txBody>
      </p:sp>
      <p:pic>
        <p:nvPicPr>
          <p:cNvPr id="14" name="Picture 9"/>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3752" y="181673"/>
            <a:ext cx="3208337" cy="2389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797387" y="544987"/>
            <a:ext cx="5727858" cy="1200329"/>
          </a:xfrm>
          <a:prstGeom prst="rect">
            <a:avLst/>
          </a:prstGeom>
          <a:noFill/>
        </p:spPr>
        <p:txBody>
          <a:bodyPr wrap="square" rtlCol="0">
            <a:spAutoFit/>
          </a:bodyPr>
          <a:lstStyle/>
          <a:p>
            <a:pPr algn="ctr"/>
            <a:r>
              <a:rPr lang="en-US" sz="3600" dirty="0" err="1" smtClean="0">
                <a:latin typeface="Arial-Rounded" pitchFamily="34" charset="0"/>
                <a:ea typeface="Arial-Rounded" pitchFamily="34" charset="0"/>
                <a:cs typeface="Arial-Rounded" pitchFamily="34" charset="0"/>
              </a:rPr>
              <a:t>Thành</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hoa</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lư</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có</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triều</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đai</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đóng</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đô</a:t>
            </a:r>
            <a:r>
              <a:rPr lang="en-US" sz="3600" dirty="0" smtClean="0">
                <a:latin typeface="Arial-Rounded" pitchFamily="34" charset="0"/>
                <a:ea typeface="Arial-Rounded" pitchFamily="34" charset="0"/>
                <a:cs typeface="Arial-Rounded" pitchFamily="34" charset="0"/>
              </a:rPr>
              <a:t> </a:t>
            </a:r>
            <a:r>
              <a:rPr lang="en-US" sz="3600" dirty="0" smtClean="0">
                <a:latin typeface="Arial-Rounded" pitchFamily="34" charset="0"/>
                <a:ea typeface="Arial-Rounded" pitchFamily="34" charset="0"/>
                <a:cs typeface="Arial-Rounded" pitchFamily="34" charset="0"/>
              </a:rPr>
              <a:t>?</a:t>
            </a:r>
            <a:endParaRPr lang="en-US" sz="3600" dirty="0">
              <a:latin typeface="Arial-Rounded" pitchFamily="34" charset="0"/>
              <a:ea typeface="Arial-Rounded" pitchFamily="34" charset="0"/>
              <a:cs typeface="Arial-Rounded" pitchFamily="34" charset="0"/>
            </a:endParaRPr>
          </a:p>
        </p:txBody>
      </p:sp>
      <p:pic>
        <p:nvPicPr>
          <p:cNvPr id="16" name="sóc" descr="Cartoon squirrel animal standing and talking Vector Image"/>
          <p:cNvPicPr>
            <a:picLocks noChangeAspect="1" noChangeArrowheads="1"/>
          </p:cNvPicPr>
          <p:nvPr/>
        </p:nvPicPr>
        <p:blipFill rotWithShape="1">
          <a:blip r:embed="rId8" cstate="print">
            <a:extLst>
              <a:ext uri="{BEBA8EAE-BF5A-486C-A8C5-ECC9F3942E4B}">
                <a14:imgProps xmlns:a14="http://schemas.microsoft.com/office/drawing/2010/main" xmlns="">
                  <a14:imgLayer r:embed="rId9">
                    <a14:imgEffect>
                      <a14:backgroundRemoval t="1389" b="90093" l="0" r="97700"/>
                    </a14:imgEffect>
                  </a14:imgLayer>
                </a14:imgProps>
              </a:ext>
              <a:ext uri="{28A0092B-C50C-407E-A947-70E740481C1C}">
                <a14:useLocalDpi xmlns:a14="http://schemas.microsoft.com/office/drawing/2010/main" xmlns="" val="0"/>
              </a:ext>
            </a:extLst>
          </a:blip>
          <a:srcRect b="9068"/>
          <a:stretch/>
        </p:blipFill>
        <p:spPr bwMode="auto">
          <a:xfrm>
            <a:off x="2566596" y="3698979"/>
            <a:ext cx="1716681" cy="1681717"/>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cú" descr="Free Talking Owl Cartoon Image｜Charatoon"/>
          <p:cNvPicPr>
            <a:picLocks noChangeAspect="1" noChangeArrowheads="1"/>
          </p:cNvPicPr>
          <p:nvPr/>
        </p:nvPicPr>
        <p:blipFill rotWithShape="1">
          <a:blip r:embed="rId10" cstate="print">
            <a:extLst>
              <a:ext uri="{BEBA8EAE-BF5A-486C-A8C5-ECC9F3942E4B}">
                <a14:imgProps xmlns:a14="http://schemas.microsoft.com/office/drawing/2010/main" xmlns="">
                  <a14:imgLayer r:embed="rId11">
                    <a14:imgEffect>
                      <a14:backgroundRemoval t="32708" b="93854" l="38229" r="100000">
                        <a14:foregroundMark x1="60208" y1="43958" x2="71146" y2="43958"/>
                        <a14:foregroundMark x1="74167" y1="40104" x2="63125" y2="40104"/>
                        <a14:foregroundMark x1="54688" y1="41875" x2="76667" y2="45208"/>
                        <a14:foregroundMark x1="75417" y1="40521" x2="58854" y2="40938"/>
                        <a14:foregroundMark x1="58438" y1="40521" x2="75417" y2="42708"/>
                        <a14:foregroundMark x1="73333" y1="36771" x2="71979" y2="46875"/>
                        <a14:foregroundMark x1="13958" y1="24896" x2="24583" y2="29063"/>
                        <a14:foregroundMark x1="34688" y1="17292" x2="34688" y2="32083"/>
                        <a14:foregroundMark x1="30104" y1="13854" x2="30104" y2="31250"/>
                        <a14:foregroundMark x1="24583" y1="18125" x2="27083" y2="35938"/>
                        <a14:foregroundMark x1="15625" y1="31667" x2="22917" y2="41875"/>
                        <a14:foregroundMark x1="42396" y1="30833" x2="37708" y2="39688"/>
                        <a14:foregroundMark x1="43646" y1="21875" x2="46146" y2="38438"/>
                        <a14:foregroundMark x1="38958" y1="17292" x2="45313" y2="39271"/>
                        <a14:foregroundMark x1="14792" y1="37604" x2="41042" y2="46458"/>
                        <a14:foregroundMark x1="25833" y1="16771" x2="6354" y2="30833"/>
                        <a14:backgroundMark x1="50938" y1="34792" x2="43333" y2="48021"/>
                      </a14:backgroundRemoval>
                    </a14:imgEffect>
                  </a14:imgLayer>
                </a14:imgProps>
              </a:ext>
              <a:ext uri="{28A0092B-C50C-407E-A947-70E740481C1C}">
                <a14:useLocalDpi xmlns:a14="http://schemas.microsoft.com/office/drawing/2010/main" xmlns="" val="0"/>
              </a:ext>
            </a:extLst>
          </a:blip>
          <a:srcRect l="35712" t="28339" b="7643"/>
          <a:stretch/>
        </p:blipFill>
        <p:spPr bwMode="auto">
          <a:xfrm>
            <a:off x="2459138" y="5357340"/>
            <a:ext cx="1510738" cy="1500661"/>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mèo"/>
          <p:cNvPicPr>
            <a:picLocks noChangeAspect="1" noChangeArrowheads="1"/>
          </p:cNvPicPr>
          <p:nvPr/>
        </p:nvPicPr>
        <p:blipFill rotWithShape="1">
          <a:blip r:embed="rId12">
            <a:extLst>
              <a:ext uri="{28A0092B-C50C-407E-A947-70E740481C1C}">
                <a14:useLocalDpi xmlns:a14="http://schemas.microsoft.com/office/drawing/2010/main" xmlns="" val="0"/>
              </a:ext>
            </a:extLst>
          </a:blip>
          <a:srcRect t="39427" r="46759"/>
          <a:stretch/>
        </p:blipFill>
        <p:spPr bwMode="auto">
          <a:xfrm>
            <a:off x="2352940" y="2162873"/>
            <a:ext cx="1568361" cy="1779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11" descr="Top Chirping Bird Stickers for Android &amp;amp; iOS | Gfycat">
            <a:hlinkClick r:id="rId13" action="ppaction://hlinksldjump"/>
          </p:cNvPr>
          <p:cNvPicPr>
            <a:picLocks noChangeAspect="1" noChangeArrowheads="1" noCrop="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0883599" y="472281"/>
            <a:ext cx="1249022" cy="124593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8605935" y="5863040"/>
            <a:ext cx="727342" cy="71158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31624" y="2885871"/>
            <a:ext cx="735963" cy="707593"/>
          </a:xfrm>
          <a:prstGeom prst="rect">
            <a:avLst/>
          </a:prstGeom>
        </p:spPr>
      </p:pic>
    </p:spTree>
    <p:extLst>
      <p:ext uri="{BB962C8B-B14F-4D97-AF65-F5344CB8AC3E}">
        <p14:creationId xmlns:p14="http://schemas.microsoft.com/office/powerpoint/2010/main" xmlns="" val="162648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09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50" fill="hold"/>
                                        <p:tgtEl>
                                          <p:spTgt spid="9"/>
                                        </p:tgtEl>
                                        <p:attrNameLst>
                                          <p:attrName>fillcolor</p:attrName>
                                        </p:attrNameLst>
                                      </p:cBhvr>
                                      <p:to>
                                        <a:schemeClr val="accent1"/>
                                      </p:to>
                                    </p:animClr>
                                    <p:set>
                                      <p:cBhvr>
                                        <p:cTn id="39" dur="250" fill="hold"/>
                                        <p:tgtEl>
                                          <p:spTgt spid="9"/>
                                        </p:tgtEl>
                                        <p:attrNameLst>
                                          <p:attrName>fill.type</p:attrName>
                                        </p:attrNameLst>
                                      </p:cBhvr>
                                      <p:to>
                                        <p:strVal val="solid"/>
                                      </p:to>
                                    </p:set>
                                    <p:set>
                                      <p:cBhvr>
                                        <p:cTn id="40" dur="250" fill="hold"/>
                                        <p:tgtEl>
                                          <p:spTgt spid="9"/>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1" presetClass="emph" presetSubtype="2" fill="hold" nodeType="withEffect">
                                  <p:stCondLst>
                                    <p:cond delay="500"/>
                                  </p:stCondLst>
                                  <p:childTnLst>
                                    <p:animClr clrSpc="rgb" dir="cw">
                                      <p:cBhvr>
                                        <p:cTn id="42" dur="250" fill="hold"/>
                                        <p:tgtEl>
                                          <p:spTgt spid="9"/>
                                        </p:tgtEl>
                                        <p:attrNameLst>
                                          <p:attrName>fillcolor</p:attrName>
                                        </p:attrNameLst>
                                      </p:cBhvr>
                                      <p:to>
                                        <a:srgbClr val="EABBEF"/>
                                      </p:to>
                                    </p:animClr>
                                    <p:set>
                                      <p:cBhvr>
                                        <p:cTn id="43" dur="250" fill="hold"/>
                                        <p:tgtEl>
                                          <p:spTgt spid="9"/>
                                        </p:tgtEl>
                                        <p:attrNameLst>
                                          <p:attrName>fill.type</p:attrName>
                                        </p:attrNameLst>
                                      </p:cBhvr>
                                      <p:to>
                                        <p:strVal val="solid"/>
                                      </p:to>
                                    </p:set>
                                    <p:set>
                                      <p:cBhvr>
                                        <p:cTn id="44" dur="250" fill="hold"/>
                                        <p:tgtEl>
                                          <p:spTgt spid="9"/>
                                        </p:tgtEl>
                                        <p:attrNameLst>
                                          <p:attrName>fill.on</p:attrName>
                                        </p:attrNameLst>
                                      </p:cBhvr>
                                      <p:to>
                                        <p:strVal val="true"/>
                                      </p:to>
                                    </p:set>
                                  </p:childTnLst>
                                </p:cTn>
                              </p:par>
                              <p:par>
                                <p:cTn id="45" presetID="23" presetClass="entr" presetSubtype="32"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250" fill="hold"/>
                                        <p:tgtEl>
                                          <p:spTgt spid="8"/>
                                        </p:tgtEl>
                                        <p:attrNameLst>
                                          <p:attrName>ppt_w</p:attrName>
                                        </p:attrNameLst>
                                      </p:cBhvr>
                                      <p:tavLst>
                                        <p:tav tm="0">
                                          <p:val>
                                            <p:strVal val="4*#ppt_w"/>
                                          </p:val>
                                        </p:tav>
                                        <p:tav tm="100000">
                                          <p:val>
                                            <p:strVal val="#ppt_w"/>
                                          </p:val>
                                        </p:tav>
                                      </p:tavLst>
                                    </p:anim>
                                    <p:anim calcmode="lin" valueType="num">
                                      <p:cBhvr>
                                        <p:cTn id="48"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098"/>
                  </p:tgtEl>
                </p:cond>
              </p:nextCondLst>
            </p:seq>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withEffect">
                                  <p:stCondLst>
                                    <p:cond delay="0"/>
                                  </p:stCondLst>
                                  <p:childTnLst>
                                    <p:animClr clrSpc="rgb" dir="cw">
                                      <p:cBhvr>
                                        <p:cTn id="53" dur="250" fill="hold"/>
                                        <p:tgtEl>
                                          <p:spTgt spid="5"/>
                                        </p:tgtEl>
                                        <p:attrNameLst>
                                          <p:attrName>fillcolor</p:attrName>
                                        </p:attrNameLst>
                                      </p:cBhvr>
                                      <p:to>
                                        <a:schemeClr val="bg2"/>
                                      </p:to>
                                    </p:animClr>
                                    <p:set>
                                      <p:cBhvr>
                                        <p:cTn id="54" dur="250" fill="hold"/>
                                        <p:tgtEl>
                                          <p:spTgt spid="5"/>
                                        </p:tgtEl>
                                        <p:attrNameLst>
                                          <p:attrName>fill.type</p:attrName>
                                        </p:attrNameLst>
                                      </p:cBhvr>
                                      <p:to>
                                        <p:strVal val="solid"/>
                                      </p:to>
                                    </p:set>
                                    <p:set>
                                      <p:cBhvr>
                                        <p:cTn id="55" dur="250" fill="hold"/>
                                        <p:tgtEl>
                                          <p:spTgt spid="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6" presetID="1" presetClass="emph" presetSubtype="2" fill="hold" nodeType="withEffect">
                                  <p:stCondLst>
                                    <p:cond delay="500"/>
                                  </p:stCondLst>
                                  <p:childTnLst>
                                    <p:animClr clrSpc="rgb" dir="cw">
                                      <p:cBhvr>
                                        <p:cTn id="57" dur="250" fill="hold"/>
                                        <p:tgtEl>
                                          <p:spTgt spid="5"/>
                                        </p:tgtEl>
                                        <p:attrNameLst>
                                          <p:attrName>fillcolor</p:attrName>
                                        </p:attrNameLst>
                                      </p:cBhvr>
                                      <p:to>
                                        <a:srgbClr val="EABBEF"/>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par>
                                <p:cTn id="60" presetID="23" presetClass="entr" presetSubtype="32" fill="hold" nodeType="withEffect">
                                  <p:stCondLst>
                                    <p:cond delay="500"/>
                                  </p:stCondLst>
                                  <p:childTnLst>
                                    <p:set>
                                      <p:cBhvr>
                                        <p:cTn id="61" dur="1" fill="hold">
                                          <p:stCondLst>
                                            <p:cond delay="0"/>
                                          </p:stCondLst>
                                        </p:cTn>
                                        <p:tgtEl>
                                          <p:spTgt spid="10"/>
                                        </p:tgtEl>
                                        <p:attrNameLst>
                                          <p:attrName>style.visibility</p:attrName>
                                        </p:attrNameLst>
                                      </p:cBhvr>
                                      <p:to>
                                        <p:strVal val="visible"/>
                                      </p:to>
                                    </p:set>
                                    <p:anim calcmode="lin" valueType="num">
                                      <p:cBhvr>
                                        <p:cTn id="62" dur="250" fill="hold"/>
                                        <p:tgtEl>
                                          <p:spTgt spid="10"/>
                                        </p:tgtEl>
                                        <p:attrNameLst>
                                          <p:attrName>ppt_w</p:attrName>
                                        </p:attrNameLst>
                                      </p:cBhvr>
                                      <p:tavLst>
                                        <p:tav tm="0">
                                          <p:val>
                                            <p:strVal val="4*#ppt_w"/>
                                          </p:val>
                                        </p:tav>
                                        <p:tav tm="100000">
                                          <p:val>
                                            <p:strVal val="#ppt_w"/>
                                          </p:val>
                                        </p:tav>
                                      </p:tavLst>
                                    </p:anim>
                                    <p:anim calcmode="lin" valueType="num">
                                      <p:cBhvr>
                                        <p:cTn id="63"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6"/>
                  </p:tgtEl>
                </p:cond>
              </p:nextCondLst>
            </p:seq>
            <p:seq concurrent="1" nextAc="seek">
              <p:cTn id="64" restart="whenNotActive" fill="hold" evtFilter="cancelBubble" nodeType="interactiveSeq">
                <p:stCondLst>
                  <p:cond evt="onClick" delay="0">
                    <p:tgtEl>
                      <p:spTgt spid="17"/>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withEffect">
                                  <p:stCondLst>
                                    <p:cond delay="0"/>
                                  </p:stCondLst>
                                  <p:childTnLst>
                                    <p:animClr clrSpc="rgb" dir="cw">
                                      <p:cBhvr>
                                        <p:cTn id="68" dur="250" fill="hold"/>
                                        <p:tgtEl>
                                          <p:spTgt spid="6"/>
                                        </p:tgtEl>
                                        <p:attrNameLst>
                                          <p:attrName>fillcolor</p:attrName>
                                        </p:attrNameLst>
                                      </p:cBhvr>
                                      <p:to>
                                        <a:schemeClr val="accent1"/>
                                      </p:to>
                                    </p:animClr>
                                    <p:set>
                                      <p:cBhvr>
                                        <p:cTn id="69" dur="250" fill="hold"/>
                                        <p:tgtEl>
                                          <p:spTgt spid="6"/>
                                        </p:tgtEl>
                                        <p:attrNameLst>
                                          <p:attrName>fill.type</p:attrName>
                                        </p:attrNameLst>
                                      </p:cBhvr>
                                      <p:to>
                                        <p:strVal val="solid"/>
                                      </p:to>
                                    </p:set>
                                    <p:set>
                                      <p:cBhvr>
                                        <p:cTn id="70" dur="250" fill="hold"/>
                                        <p:tgtEl>
                                          <p:spTgt spid="6"/>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1" presetID="1" presetClass="emph" presetSubtype="2" fill="hold" nodeType="withEffect">
                                  <p:stCondLst>
                                    <p:cond delay="500"/>
                                  </p:stCondLst>
                                  <p:childTnLst>
                                    <p:animClr clrSpc="rgb" dir="cw">
                                      <p:cBhvr>
                                        <p:cTn id="72" dur="250" fill="hold"/>
                                        <p:tgtEl>
                                          <p:spTgt spid="6"/>
                                        </p:tgtEl>
                                        <p:attrNameLst>
                                          <p:attrName>fillcolor</p:attrName>
                                        </p:attrNameLst>
                                      </p:cBhvr>
                                      <p:to>
                                        <a:srgbClr val="FFFF0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par>
                                <p:cTn id="75" presetID="23" presetClass="entr" presetSubtype="32" fill="hold" nodeType="withEffect">
                                  <p:stCondLst>
                                    <p:cond delay="500"/>
                                  </p:stCondLst>
                                  <p:childTnLst>
                                    <p:set>
                                      <p:cBhvr>
                                        <p:cTn id="76" dur="1" fill="hold">
                                          <p:stCondLst>
                                            <p:cond delay="0"/>
                                          </p:stCondLst>
                                        </p:cTn>
                                        <p:tgtEl>
                                          <p:spTgt spid="7"/>
                                        </p:tgtEl>
                                        <p:attrNameLst>
                                          <p:attrName>style.visibility</p:attrName>
                                        </p:attrNameLst>
                                      </p:cBhvr>
                                      <p:to>
                                        <p:strVal val="visible"/>
                                      </p:to>
                                    </p:set>
                                    <p:anim calcmode="lin" valueType="num">
                                      <p:cBhvr>
                                        <p:cTn id="77" dur="250" fill="hold"/>
                                        <p:tgtEl>
                                          <p:spTgt spid="7"/>
                                        </p:tgtEl>
                                        <p:attrNameLst>
                                          <p:attrName>ppt_w</p:attrName>
                                        </p:attrNameLst>
                                      </p:cBhvr>
                                      <p:tavLst>
                                        <p:tav tm="0">
                                          <p:val>
                                            <p:strVal val="4*#ppt_w"/>
                                          </p:val>
                                        </p:tav>
                                        <p:tav tm="100000">
                                          <p:val>
                                            <p:strVal val="#ppt_w"/>
                                          </p:val>
                                        </p:tav>
                                      </p:tavLst>
                                    </p:anim>
                                    <p:anim calcmode="lin" valueType="num">
                                      <p:cBhvr>
                                        <p:cTn id="78"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5"/>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childTnLst>
        </p:cTn>
      </p:par>
    </p:tnLst>
    <p:bldLst>
      <p:bldP spid="5" grpId="0" animBg="1"/>
      <p:bldP spid="6" grpId="0" animBg="1"/>
      <p:bldP spid="9" grpId="0" animBg="1"/>
      <p:bldP spid="12"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971" t="21280" r="12127" b="16999"/>
          <a:stretch>
            <a:fillRect/>
          </a:stretch>
        </p:blipFill>
        <p:spPr>
          <a:xfrm>
            <a:off x="0" y="0"/>
            <a:ext cx="12188816" cy="6858000"/>
          </a:xfrm>
          <a:prstGeom prst="rect">
            <a:avLst/>
          </a:prstGeom>
        </p:spPr>
      </p:pic>
      <p:pic>
        <p:nvPicPr>
          <p:cNvPr id="2050"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xmlns="" val="0"/>
              </a:ext>
            </a:extLst>
          </a:blip>
          <a:srcRect l="70291" t="7473" b="68080"/>
          <a:stretch>
            <a:fillRect/>
          </a:stretch>
        </p:blipFill>
        <p:spPr bwMode="auto">
          <a:xfrm>
            <a:off x="1924332" y="-272955"/>
            <a:ext cx="5036025" cy="114641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Hình ảnh Vẽ Tay Phim Hoạt Hình Bầu Trời Xanh Và Những đám Mây Trắng Khóa  Miễn Phí, Bầu Trời Xanh, Mây Trắng, Vẽ Tay Trời Xanh miễn phí tải tập tin"/>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xmlns="" val="0"/>
              </a:ext>
            </a:extLst>
          </a:blip>
          <a:srcRect l="70291" t="7473" b="68080"/>
          <a:stretch>
            <a:fillRect/>
          </a:stretch>
        </p:blipFill>
        <p:spPr bwMode="auto">
          <a:xfrm rot="10800000">
            <a:off x="6960357" y="-573206"/>
            <a:ext cx="3307311" cy="114641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Rounded Corners 5"/>
          <p:cNvSpPr/>
          <p:nvPr/>
        </p:nvSpPr>
        <p:spPr>
          <a:xfrm>
            <a:off x="926129" y="706398"/>
            <a:ext cx="10497245" cy="5249635"/>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BEBA8EAE-BF5A-486C-A8C5-ECC9F3942E4B}">
                <a14:imgProps xmlns:a14="http://schemas.microsoft.com/office/drawing/2010/main" xmlns="">
                  <a14:imgLayer r:embed="rId6">
                    <a14:imgEffect>
                      <a14:backgroundRemoval t="56250" b="82292" l="11201" r="44363">
                        <a14:foregroundMark x1="11786" y1="57292" x2="11713" y2="74089"/>
                        <a14:foregroundMark x1="11713" y1="74089" x2="18960" y2="80078"/>
                        <a14:foregroundMark x1="18960" y1="80078" x2="24012" y2="81901"/>
                        <a14:foregroundMark x1="12445" y1="58464" x2="11201" y2="79948"/>
                        <a14:foregroundMark x1="35359" y1="80208" x2="38580" y2="79036"/>
                        <a14:foregroundMark x1="38580" y1="79036" x2="40044" y2="77214"/>
                        <a14:foregroundMark x1="40849" y1="75130" x2="43631" y2="79688"/>
                        <a14:foregroundMark x1="43631" y1="79688" x2="44363" y2="82292"/>
                        <a14:foregroundMark x1="39605" y1="79167" x2="42460" y2="80208"/>
                        <a14:backgroundMark x1="18009" y1="56771" x2="24524" y2="63281"/>
                        <a14:backgroundMark x1="24524" y1="63281" x2="36896" y2="65755"/>
                        <a14:backgroundMark x1="36896" y1="65755" x2="40776" y2="67839"/>
                        <a14:backgroundMark x1="36823" y1="71354" x2="40337" y2="72135"/>
                        <a14:backgroundMark x1="40337" y1="72135" x2="41288" y2="71094"/>
                        <a14:backgroundMark x1="40776" y1="71745" x2="43411" y2="73177"/>
                        <a14:backgroundMark x1="17350" y1="57422" x2="24158" y2="64974"/>
                        <a14:backgroundMark x1="24158" y1="64974" x2="24671" y2="64974"/>
                      </a14:backgroundRemoval>
                    </a14:imgEffect>
                  </a14:imgLayer>
                </a14:imgProps>
              </a:ext>
            </a:extLst>
          </a:blip>
          <a:srcRect l="10971" t="53423" r="52784" b="16999"/>
          <a:stretch>
            <a:fillRect/>
          </a:stretch>
        </p:blipFill>
        <p:spPr>
          <a:xfrm>
            <a:off x="0" y="3571461"/>
            <a:ext cx="5744817" cy="3286539"/>
          </a:xfrm>
          <a:prstGeom prst="rect">
            <a:avLst/>
          </a:prstGeom>
        </p:spPr>
      </p:pic>
      <p:pic>
        <p:nvPicPr>
          <p:cNvPr id="3" name="Picture 2"/>
          <p:cNvPicPr>
            <a:picLocks noChangeAspect="1"/>
          </p:cNvPicPr>
          <p:nvPr/>
        </p:nvPicPr>
        <p:blipFill>
          <a:blip r:embed="rId7"/>
          <a:stretch>
            <a:fillRect/>
          </a:stretch>
        </p:blipFill>
        <p:spPr>
          <a:xfrm>
            <a:off x="955326" y="1327011"/>
            <a:ext cx="10150720" cy="40298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6816224d96c8a2ff8d234f07c5c2cb15.jpg"/>
          <p:cNvPicPr>
            <a:picLocks noGrp="1" noChangeAspect="1"/>
          </p:cNvPicPr>
          <p:nvPr>
            <p:ph idx="1"/>
          </p:nvPr>
        </p:nvPicPr>
        <p:blipFill>
          <a:blip r:embed="rId2"/>
          <a:stretch>
            <a:fillRect/>
          </a:stretch>
        </p:blipFill>
        <p:spPr>
          <a:xfrm>
            <a:off x="0" y="0"/>
            <a:ext cx="12192000" cy="6858000"/>
          </a:xfrm>
        </p:spPr>
      </p:pic>
      <p:sp>
        <p:nvSpPr>
          <p:cNvPr id="5" name="TextBox 4"/>
          <p:cNvSpPr txBox="1"/>
          <p:nvPr/>
        </p:nvSpPr>
        <p:spPr>
          <a:xfrm>
            <a:off x="0" y="0"/>
            <a:ext cx="12425082" cy="5693866"/>
          </a:xfrm>
          <a:prstGeom prst="rect">
            <a:avLst/>
          </a:prstGeom>
          <a:noFill/>
        </p:spPr>
        <p:txBody>
          <a:bodyPr wrap="square" rtlCol="0">
            <a:spAutoFit/>
          </a:bodyPr>
          <a:lstStyle/>
          <a:p>
            <a:r>
              <a:rPr lang="vi-VN" sz="2000" dirty="0" smtClean="0"/>
              <a:t>Vào thời </a:t>
            </a:r>
            <a:r>
              <a:rPr lang="vi-VN" sz="2000" dirty="0" smtClean="0">
                <a:hlinkClick r:id="rId3" tooltip="Âu Lạc"/>
              </a:rPr>
              <a:t>Âu Lạc</a:t>
            </a:r>
            <a:r>
              <a:rPr lang="vi-VN" sz="2000" dirty="0" smtClean="0"/>
              <a:t>, Cổ Loa nằm vào vị trí đỉnh của </a:t>
            </a:r>
            <a:r>
              <a:rPr lang="vi-VN" sz="2000" dirty="0" smtClean="0">
                <a:hlinkClick r:id="rId4" tooltip="Tam giác"/>
              </a:rPr>
              <a:t>tam giác</a:t>
            </a:r>
            <a:r>
              <a:rPr lang="vi-VN" sz="2000" dirty="0" smtClean="0"/>
              <a:t> châu thổ </a:t>
            </a:r>
            <a:r>
              <a:rPr lang="vi-VN" sz="2000" dirty="0" smtClean="0">
                <a:hlinkClick r:id="rId5" tooltip="Sông Hồng"/>
              </a:rPr>
              <a:t>sông Hồng</a:t>
            </a:r>
            <a:r>
              <a:rPr lang="vi-VN" sz="2000" dirty="0" smtClean="0"/>
              <a:t> và là nơi giao lưu quan trọng của đường thủy và đường bộ. Từ đây có thể kiểm soát được cả vùng đồng bằng lẫn vùng sơn địa. Cổ Loa là một khu đất đồi cao ráo nằm ở tả ngạn </a:t>
            </a:r>
            <a:r>
              <a:rPr lang="vi-VN" sz="2000" dirty="0" smtClean="0">
                <a:hlinkClick r:id="rId6" tooltip="Sông Hoàng (Việt Nam)"/>
              </a:rPr>
              <a:t>sông Hoàng</a:t>
            </a:r>
            <a:r>
              <a:rPr lang="vi-VN" sz="2000" dirty="0" smtClean="0"/>
              <a:t>. Con sông này qua nhiều thế kỷ bị phù sa bồi đắp và nay đã trở thành một con lạch nhỏ, nhưng xưa kia sông Hoàng là một con sông nhánh lớn quan trọng của sông Hồng, nối liền sông Hồng với </a:t>
            </a:r>
            <a:r>
              <a:rPr lang="vi-VN" sz="2000" dirty="0" smtClean="0">
                <a:hlinkClick r:id="rId7" tooltip="Sông Cầu"/>
              </a:rPr>
              <a:t>sông Cầu</a:t>
            </a:r>
            <a:r>
              <a:rPr lang="vi-VN" sz="2000" dirty="0" smtClean="0"/>
              <a:t>, con sông lớn nhất trong hệ thống </a:t>
            </a:r>
            <a:r>
              <a:rPr lang="vi-VN" sz="2000" dirty="0" smtClean="0">
                <a:hlinkClick r:id="rId8" tooltip="Sông Thái Bình"/>
              </a:rPr>
              <a:t>sông Thái Bình</a:t>
            </a:r>
            <a:r>
              <a:rPr lang="vi-VN" sz="2000" dirty="0" smtClean="0"/>
              <a:t>. Như vậy, về phương diện giao thông đường thủy, Cổ Loa có một vị trí vô cùng thuận lợi hơn bất kỳ ở đâu tại </a:t>
            </a:r>
            <a:r>
              <a:rPr lang="vi-VN" sz="2000" dirty="0" smtClean="0">
                <a:hlinkClick r:id="rId9" tooltip="Đồng bằng sông Hồng"/>
              </a:rPr>
              <a:t>đồng bằng Bắc Bộ</a:t>
            </a:r>
            <a:r>
              <a:rPr lang="vi-VN" sz="2000" dirty="0" smtClean="0"/>
              <a:t> vào thời ấy. Đó là vị trí nối liền mạng lưới đường thủy của sông Hồng cùng với mạng lưới đường thủy của sông Thái Bình. Hai mạng lưới đường thủy này chi phối toàn bộ hệ thống đường thủy tại Bắc bộ </a:t>
            </a:r>
            <a:r>
              <a:rPr lang="vi-VN" sz="2000" dirty="0" smtClean="0">
                <a:hlinkClick r:id="rId10" tooltip="Việt Nam"/>
              </a:rPr>
              <a:t>Việt Nam</a:t>
            </a:r>
            <a:r>
              <a:rPr lang="vi-VN" sz="2000" dirty="0" smtClean="0"/>
              <a:t>. Qua con sông Hoàng, thuyền bè có thể tỏa đi khắp nơi, nếu ngược lên sông Hồng là có thể thâm nhập vào vùng Bắc hay Tây Bắc của Bắc Bộ, nếu xuôi sông Hồng, thuyền có thể ra đến biển cả, còn nếu muốn đến vùng phía </a:t>
            </a:r>
            <a:r>
              <a:rPr lang="vi-VN" sz="2000" dirty="0" smtClean="0">
                <a:hlinkClick r:id="rId11" tooltip="Đông Bắc Bộ"/>
              </a:rPr>
              <a:t>Đông Bắc bộ</a:t>
            </a:r>
            <a:r>
              <a:rPr lang="vi-VN" sz="2000" dirty="0" smtClean="0"/>
              <a:t> thì dùng sông Cầu để thâm nhập vào hệ thống sông Thái Bình đến tận </a:t>
            </a:r>
            <a:r>
              <a:rPr lang="vi-VN" sz="2000" dirty="0" smtClean="0">
                <a:hlinkClick r:id="rId12" tooltip="Sông Thương"/>
              </a:rPr>
              <a:t>sông Thương</a:t>
            </a:r>
            <a:r>
              <a:rPr lang="vi-VN" sz="2000" dirty="0" smtClean="0"/>
              <a:t> và </a:t>
            </a:r>
            <a:r>
              <a:rPr lang="vi-VN" sz="2000" dirty="0" smtClean="0">
                <a:hlinkClick r:id="rId13" tooltip="Sông Lục Nam"/>
              </a:rPr>
              <a:t>sông Lục Nam</a:t>
            </a:r>
            <a:r>
              <a:rPr lang="vi-VN" sz="2000" dirty="0" smtClean="0"/>
              <a:t>.Địa điểm Cổ Loa chính là </a:t>
            </a:r>
            <a:r>
              <a:rPr lang="vi-VN" sz="2000" dirty="0" smtClean="0">
                <a:hlinkClick r:id="rId14" tooltip="Phong Khê"/>
              </a:rPr>
              <a:t>Phong Khê</a:t>
            </a:r>
            <a:r>
              <a:rPr lang="vi-VN" sz="2000" dirty="0" smtClean="0"/>
              <a:t>, lúc đó là một vùng đồng bằng trù phú có xóm làng, dân chúng đông đúc, sống bằng nghề làm ruộng, đánh cá và thủ công nghiệp. Việc dời đô từ </a:t>
            </a:r>
            <a:r>
              <a:rPr lang="vi-VN" sz="2000" dirty="0" smtClean="0">
                <a:hlinkClick r:id="rId15" tooltip="Phong Châu"/>
              </a:rPr>
              <a:t>Phong Châu</a:t>
            </a:r>
            <a:r>
              <a:rPr lang="vi-VN" sz="2000" dirty="0" smtClean="0"/>
              <a:t> về đây, đánh dấu một bước ngoặt phát triển của dân cư Việt cổ, giai đoạn người Việt chuyển trung tâm quyền lực từ vùng </a:t>
            </a:r>
            <a:r>
              <a:rPr lang="vi-VN" sz="2000" dirty="0" smtClean="0">
                <a:hlinkClick r:id="rId16" tooltip="Trung du (trang không tồn tại)"/>
              </a:rPr>
              <a:t>Trung du</a:t>
            </a:r>
            <a:r>
              <a:rPr lang="vi-VN" sz="2000" dirty="0" smtClean="0"/>
              <a:t> bán sơn địa về định cư tại vùng </a:t>
            </a:r>
            <a:r>
              <a:rPr lang="vi-VN" sz="2000" dirty="0" smtClean="0">
                <a:hlinkClick r:id="rId17" tooltip="Đồng bằng"/>
              </a:rPr>
              <a:t>đồng bằng</a:t>
            </a:r>
            <a:r>
              <a:rPr lang="vi-VN" sz="2000" dirty="0" smtClean="0"/>
              <a:t>. Việc định cư tại đồng bằng chứng tỏ một bước tiến lớn trong các lãnh vực xã hội, kinh tế trong giao tiếp, trao đổi con người dễ dàng đi lại bằng đường bộ hay bằng đường thủy; trong nông nghiệp có bước tiến đáng kể về kỹ thuật trồng lúa nước, mức độ dân cư cũng đông đúc hơn</a:t>
            </a:r>
            <a:r>
              <a:rPr lang="vi-VN" sz="2400"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fd11294cce218c7d76d20b0337e9ce1.jpg"/>
          <p:cNvPicPr>
            <a:picLocks noGrp="1" noChangeAspect="1"/>
          </p:cNvPicPr>
          <p:nvPr>
            <p:ph idx="1"/>
          </p:nvPr>
        </p:nvPicPr>
        <p:blipFill>
          <a:blip r:embed="rId2"/>
          <a:stretch>
            <a:fillRect/>
          </a:stretch>
        </p:blipFill>
        <p:spPr>
          <a:xfrm>
            <a:off x="0" y="0"/>
            <a:ext cx="12192000" cy="6858000"/>
          </a:xfrm>
        </p:spPr>
      </p:pic>
      <p:sp>
        <p:nvSpPr>
          <p:cNvPr id="5" name="TextBox 4"/>
          <p:cNvSpPr txBox="1"/>
          <p:nvPr/>
        </p:nvSpPr>
        <p:spPr>
          <a:xfrm>
            <a:off x="268941" y="309284"/>
            <a:ext cx="11604812" cy="4524315"/>
          </a:xfrm>
          <a:prstGeom prst="rect">
            <a:avLst/>
          </a:prstGeom>
          <a:noFill/>
        </p:spPr>
        <p:txBody>
          <a:bodyPr wrap="square" rtlCol="0">
            <a:spAutoFit/>
          </a:bodyPr>
          <a:lstStyle/>
          <a:p>
            <a:r>
              <a:rPr lang="vi-VN" dirty="0" smtClean="0">
                <a:solidFill>
                  <a:srgbClr val="002060"/>
                </a:solidFill>
              </a:rPr>
              <a:t>Khi xây thành, người Việt cổ đã biết lợi dụng tối đa và khéo léo các địa hình tự nhiên. Họ tận dụng </a:t>
            </a:r>
            <a:r>
              <a:rPr lang="vi-VN" dirty="0" smtClean="0">
                <a:solidFill>
                  <a:srgbClr val="002060"/>
                </a:solidFill>
                <a:hlinkClick r:id="rId3" tooltip="Chiều cao"/>
              </a:rPr>
              <a:t>chiều cao</a:t>
            </a:r>
            <a:r>
              <a:rPr lang="vi-VN" dirty="0" smtClean="0">
                <a:solidFill>
                  <a:srgbClr val="002060"/>
                </a:solidFill>
              </a:rPr>
              <a:t> của các đồi, gò, đắp thêm đất cho cao hơn để xây nên hai bức tường thành phía ngoài, vì thế hai bức tường thành này có đường nét uốn lượn theo địa hình chứ không băng theo đường thẳng như bức tường thành trung tâm.</a:t>
            </a:r>
          </a:p>
          <a:p>
            <a:r>
              <a:rPr lang="vi-VN" dirty="0" smtClean="0">
                <a:solidFill>
                  <a:srgbClr val="002060"/>
                </a:solidFill>
              </a:rPr>
              <a:t>Chất liệu chủ yếu dùng để xây đá và gốm vỡ. Đá được dùng để kè cho chân thành được vững chắc. Các đoạn thành ven sông, ven đầm được kè nhiều đá hơn các đoạn khác. Đá kè là loại đá tảng lớn và đá cuội được chở tới từ các miền khác. Xen giữa đám đất đá là những lớp gốm được rải dày mỏng khác nhau, nhiều nhất là ở chân thành và rìa thành để chống sụt lở. Các cuộc khai quật </a:t>
            </a:r>
            <a:r>
              <a:rPr lang="vi-VN" dirty="0" smtClean="0">
                <a:solidFill>
                  <a:srgbClr val="002060"/>
                </a:solidFill>
                <a:hlinkClick r:id="rId4" tooltip="Khảo cổ học"/>
              </a:rPr>
              <a:t>khảo cổ học</a:t>
            </a:r>
            <a:r>
              <a:rPr lang="vi-VN" dirty="0" smtClean="0">
                <a:solidFill>
                  <a:srgbClr val="002060"/>
                </a:solidFill>
              </a:rPr>
              <a:t> đã tìm thấy một số lượng gốm khổng lồ gồm ngói ống, ngói bản, đầu ngói, đinh ngói. Ngói có nhiều loại với độ nung khác nhau. Có cái được nung ở nhiệt độ thấp, có cái được nung rất cao gần như sành. Ngói được trang trí nhiều loại hoa văn ở một mặt hay hai mặt.</a:t>
            </a:r>
            <a:r>
              <a:rPr lang="vi-VN" b="1" dirty="0" smtClean="0">
                <a:solidFill>
                  <a:srgbClr val="002060"/>
                </a:solidFill>
              </a:rPr>
              <a:t>Thành Cổ Loa</a:t>
            </a:r>
            <a:r>
              <a:rPr lang="vi-VN" dirty="0" smtClean="0">
                <a:solidFill>
                  <a:srgbClr val="002060"/>
                </a:solidFill>
              </a:rPr>
              <a:t> theo tương truyền gồm 9 vòng xoáy trôn ốc, nhưng căn cứ trên dấu tích hiện còn, các nhà khoa học nhận thấy thành có 3 vòng, trong đó vòng thành nội rất có thể được làm về sau, dưới thời </a:t>
            </a:r>
            <a:r>
              <a:rPr lang="vi-VN" dirty="0" smtClean="0">
                <a:solidFill>
                  <a:srgbClr val="002060"/>
                </a:solidFill>
                <a:hlinkClick r:id="rId5" tooltip="Ngô Quyền"/>
              </a:rPr>
              <a:t>Ngô Quyền</a:t>
            </a:r>
            <a:r>
              <a:rPr lang="vi-VN" dirty="0" smtClean="0">
                <a:solidFill>
                  <a:srgbClr val="002060"/>
                </a:solidFill>
              </a:rPr>
              <a:t>. Chu vi vòng ngoài 8 km, vòng giữa 6,5 km, vòng trong 1,6 km, diện tích trung tâm lên tới 2 km². Thành được xây theo phương pháp đào đất đến đâu, khoét hào đến đó, thành đắp đến đâu, lũy xây đến đó. Mặt ngoài lũy dốc thẳng đứng, mặt trong thoải để đánh vào thì khó, trong đánh ra thì dễ. Lũy cao trung bình từ 4–5 m, có chỗ cao đến 8–12 m. Chân lũy rộng 20–30 m, mặt lũy rộng 6–12 m. Khối lượng đất đào đắp ước tính 2,2 triệu mét khối.</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6e9349d041daefb220f455fbb447f238.jpg"/>
          <p:cNvPicPr>
            <a:picLocks noGrp="1" noChangeAspect="1"/>
          </p:cNvPicPr>
          <p:nvPr>
            <p:ph idx="1"/>
          </p:nvPr>
        </p:nvPicPr>
        <p:blipFill>
          <a:blip r:embed="rId2"/>
          <a:stretch>
            <a:fillRect/>
          </a:stretch>
        </p:blipFill>
        <p:spPr>
          <a:xfrm>
            <a:off x="1" y="0"/>
            <a:ext cx="12192000" cy="6858000"/>
          </a:xfrm>
        </p:spPr>
      </p:pic>
      <p:sp>
        <p:nvSpPr>
          <p:cNvPr id="5" name="TextBox 4"/>
          <p:cNvSpPr txBox="1"/>
          <p:nvPr/>
        </p:nvSpPr>
        <p:spPr>
          <a:xfrm>
            <a:off x="349624" y="470651"/>
            <a:ext cx="11537575" cy="6186309"/>
          </a:xfrm>
          <a:prstGeom prst="rect">
            <a:avLst/>
          </a:prstGeom>
          <a:noFill/>
        </p:spPr>
        <p:txBody>
          <a:bodyPr wrap="square" rtlCol="0">
            <a:spAutoFit/>
          </a:bodyPr>
          <a:lstStyle/>
          <a:p>
            <a:r>
              <a:rPr lang="vi-VN" dirty="0" smtClean="0">
                <a:solidFill>
                  <a:srgbClr val="FF0000"/>
                </a:solidFill>
              </a:rPr>
              <a:t>Trong cấu trúc chung của thành Cổ Loa còn có một yếu tố khác làm phong phú thêm tổng thể </a:t>
            </a:r>
            <a:r>
              <a:rPr lang="vi-VN" dirty="0" smtClean="0">
                <a:solidFill>
                  <a:srgbClr val="FF0000"/>
                </a:solidFill>
                <a:hlinkClick r:id="rId3" tooltip="Kiến trúc"/>
              </a:rPr>
              <a:t>kiến trúc</a:t>
            </a:r>
            <a:r>
              <a:rPr lang="vi-VN" dirty="0" smtClean="0">
                <a:solidFill>
                  <a:srgbClr val="FF0000"/>
                </a:solidFill>
              </a:rPr>
              <a:t> này. Đó là những gò đất dài hoặc tròn được đắp rải rác giữa các vòng thành hoặc nằm ngoài thành ngoại. Không biết được có bao nhiêu ụ, lũy như thế, nhưng một số được dân chúng gọi là Đống Dân, Đống Chuông, Đống Bắn... Các lũy này được dùng làm công sự, có nhiệm vụ của những pháo đài tiền vệ, phối hợp với thành, hào trong việc bảo vệ và chiến đấu. Đây cũng là một điểm đặc biệt của thành Cổ Loa. Cổ Loa cũng được biết đến là một trong những đô thị đầu tiên trong lịch sử nước ta.</a:t>
            </a:r>
          </a:p>
          <a:p>
            <a:r>
              <a:rPr lang="vi-VN" i="1" dirty="0" smtClean="0">
                <a:solidFill>
                  <a:srgbClr val="FF0000"/>
                </a:solidFill>
              </a:rPr>
              <a:t>Về mặt quân sự</a:t>
            </a:r>
            <a:r>
              <a:rPr lang="vi-VN" dirty="0" smtClean="0">
                <a:solidFill>
                  <a:srgbClr val="FF0000"/>
                </a:solidFill>
              </a:rPr>
              <a:t>, thành Cổ Loa thể hiện sự sáng tạo độc đáo của người Việt cổ trong công cuộc giữ nước và chống ngoại xâm. Với các bức thành kiên cố, với hào sâu rộng cùng các ụ, lũy, Cổ Loa là một căn cứ phòng thủ vững chắc để bảo vệ nhà vua, triều đình và kinh đô. Đồng thời là một căn cứ kết hợp hài hòa thủy binh cùng bộ binh. Nhờ ba vòng hào thông nhau dễ dàng, thủy binh có thể phối hợp cùng bộ binh để vận động trên bộ cũng như trên nước khi tác chiến.</a:t>
            </a:r>
          </a:p>
          <a:p>
            <a:r>
              <a:rPr lang="vi-VN" i="1" dirty="0" smtClean="0">
                <a:solidFill>
                  <a:srgbClr val="FF0000"/>
                </a:solidFill>
              </a:rPr>
              <a:t>Về mặt xã hội</a:t>
            </a:r>
            <a:r>
              <a:rPr lang="vi-VN" dirty="0" smtClean="0">
                <a:solidFill>
                  <a:srgbClr val="FF0000"/>
                </a:solidFill>
              </a:rPr>
              <a:t>, với sự phân bố từng khu cư trú cho vua, quan, binh lính, thành Cổ Loa là một chứng cứ về sự phân hóa của xã hội thời ấy. Thời kỳ này, vua quan không những đã tách khỏi dân chúng mà còn phải được bảo vệ chặt chẽ, sống gần như cô lập hẳn với cuộc sống bình thường. Xã hội đã có giai cấp rõ ràng và xã hội có sự phân hóa giàu nghèo rõ ràng hơn thời </a:t>
            </a:r>
            <a:r>
              <a:rPr lang="vi-VN" dirty="0" smtClean="0">
                <a:solidFill>
                  <a:srgbClr val="FF0000"/>
                </a:solidFill>
                <a:hlinkClick r:id="rId4" tooltip="Hùng Vương"/>
              </a:rPr>
              <a:t>Vua Hùng</a:t>
            </a:r>
            <a:r>
              <a:rPr lang="vi-VN" dirty="0" smtClean="0">
                <a:solidFill>
                  <a:srgbClr val="FF0000"/>
                </a:solidFill>
              </a:rPr>
              <a:t>.</a:t>
            </a:r>
          </a:p>
          <a:p>
            <a:r>
              <a:rPr lang="vi-VN" i="1" dirty="0" smtClean="0">
                <a:solidFill>
                  <a:srgbClr val="FF0000"/>
                </a:solidFill>
              </a:rPr>
              <a:t>Về mặt văn hóa</a:t>
            </a:r>
            <a:r>
              <a:rPr lang="vi-VN" dirty="0" smtClean="0">
                <a:solidFill>
                  <a:srgbClr val="FF0000"/>
                </a:solidFill>
              </a:rPr>
              <a:t>, là một tòa thành cổ nhất còn để lại dấu tích, Cổ Loa trở thành một di sản văn hóa, một bằng chứng về sự sáng tạo, về trình độ kỹ thuật cũng như văn hóa của người Việt cổ. Đá kè chân thành, gốm rải rìa thành, hào nước quanh co, ụ lũy phức tạp, hỏa hồi chắc chắn và nhất là địa hình hiểm trở ngoằn ngoèo, tất cả những điều này làm chứng cho nghệ thuật và văn hóa thời An Dương Vương. Hàng năm, vào ngày 6 tháng giêng </a:t>
            </a:r>
            <a:r>
              <a:rPr lang="vi-VN" dirty="0" smtClean="0">
                <a:solidFill>
                  <a:srgbClr val="FF0000"/>
                </a:solidFill>
                <a:hlinkClick r:id="rId5" tooltip="Âm lịch"/>
              </a:rPr>
              <a:t>âm lịch</a:t>
            </a:r>
            <a:r>
              <a:rPr lang="vi-VN" dirty="0" smtClean="0">
                <a:solidFill>
                  <a:srgbClr val="FF0000"/>
                </a:solidFill>
              </a:rPr>
              <a:t>, cư dân Cổ Loa tổ chức một lễ trang trọng để tưởng nhớ đến những người xưa đã có công xây thành, và nhất là để ghi ơn </a:t>
            </a:r>
            <a:r>
              <a:rPr lang="vi-VN" dirty="0" smtClean="0">
                <a:solidFill>
                  <a:srgbClr val="FF0000"/>
                </a:solidFill>
                <a:hlinkClick r:id="rId6" tooltip="An Dương Vương"/>
              </a:rPr>
              <a:t>An Dương Vương</a:t>
            </a:r>
            <a:r>
              <a:rPr lang="vi-VN" dirty="0" smtClean="0">
                <a:solidFill>
                  <a:srgbClr val="FF0000"/>
                </a:solidFill>
              </a:rPr>
              <a:t>.</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8870" y="137659"/>
            <a:ext cx="10958737" cy="6720341"/>
          </a:xfrm>
          <a:prstGeom prst="rect">
            <a:avLst/>
          </a:prstGeom>
        </p:spPr>
      </p:pic>
    </p:spTree>
    <p:extLst>
      <p:ext uri="{BB962C8B-B14F-4D97-AF65-F5344CB8AC3E}">
        <p14:creationId xmlns:p14="http://schemas.microsoft.com/office/powerpoint/2010/main" xmlns="" val="192842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Rectangle 5"/>
          <p:cNvSpPr/>
          <p:nvPr/>
        </p:nvSpPr>
        <p:spPr>
          <a:xfrm>
            <a:off x="2458278" y="199033"/>
            <a:ext cx="6997148" cy="923330"/>
          </a:xfrm>
          <a:prstGeom prst="rect">
            <a:avLst/>
          </a:prstGeom>
        </p:spPr>
        <p:txBody>
          <a:bodyPr wrap="square">
            <a:spAutoFit/>
          </a:bodyPr>
          <a:lstStyle/>
          <a:p>
            <a:pPr algn="ctr"/>
            <a:r>
              <a:rPr lang="en-US" sz="5400" dirty="0" err="1">
                <a:latin typeface="Cooper Black" pitchFamily="18" charset="0"/>
              </a:rPr>
              <a:t>khu</a:t>
            </a:r>
            <a:r>
              <a:rPr lang="en-US" sz="5400" dirty="0">
                <a:latin typeface="Cooper Black" pitchFamily="18" charset="0"/>
              </a:rPr>
              <a:t> di </a:t>
            </a:r>
            <a:r>
              <a:rPr lang="en-US" sz="5400" dirty="0" err="1">
                <a:latin typeface="Cooper Black" pitchFamily="18" charset="0"/>
              </a:rPr>
              <a:t>tích</a:t>
            </a:r>
            <a:r>
              <a:rPr lang="en-US" sz="5400" dirty="0">
                <a:latin typeface="Cooper Black" pitchFamily="18" charset="0"/>
              </a:rPr>
              <a:t> </a:t>
            </a:r>
            <a:r>
              <a:rPr lang="en-US" sz="5400" dirty="0" err="1">
                <a:latin typeface="Cooper Black" pitchFamily="18" charset="0"/>
              </a:rPr>
              <a:t>Hoa</a:t>
            </a:r>
            <a:r>
              <a:rPr lang="en-US" sz="5400" dirty="0">
                <a:latin typeface="Cooper Black" pitchFamily="18" charset="0"/>
              </a:rPr>
              <a:t>   </a:t>
            </a:r>
            <a:r>
              <a:rPr lang="en-US" sz="5400" dirty="0" err="1">
                <a:latin typeface="Cooper Black" pitchFamily="18" charset="0"/>
              </a:rPr>
              <a:t>Lư</a:t>
            </a:r>
            <a:endParaRPr lang="en-US" sz="5400" dirty="0">
              <a:latin typeface="Cooper Black" pitchFamily="18" charset="0"/>
            </a:endParaRPr>
          </a:p>
        </p:txBody>
      </p:sp>
      <p:sp>
        <p:nvSpPr>
          <p:cNvPr id="7" name="Rectangle 6"/>
          <p:cNvSpPr/>
          <p:nvPr/>
        </p:nvSpPr>
        <p:spPr>
          <a:xfrm>
            <a:off x="318052" y="986498"/>
            <a:ext cx="11489635" cy="4939814"/>
          </a:xfrm>
          <a:prstGeom prst="rect">
            <a:avLst/>
          </a:prstGeom>
        </p:spPr>
        <p:txBody>
          <a:bodyPr wrap="square">
            <a:spAutoFit/>
          </a:bodyPr>
          <a:lstStyle/>
          <a:p>
            <a:r>
              <a:rPr lang="vi-VN" sz="2100" dirty="0">
                <a:solidFill>
                  <a:srgbClr val="C00000"/>
                </a:solidFill>
              </a:rPr>
              <a:t>Quần thể di tích Cố đô Hoa Lư là hệ thống các </a:t>
            </a:r>
            <a:r>
              <a:rPr lang="en-US" sz="2100" dirty="0" smtClean="0">
                <a:solidFill>
                  <a:srgbClr val="C00000"/>
                </a:solidFill>
              </a:rPr>
              <a:t>di </a:t>
            </a:r>
            <a:r>
              <a:rPr lang="en-US" sz="2100" dirty="0" err="1" smtClean="0">
                <a:solidFill>
                  <a:srgbClr val="C00000"/>
                </a:solidFill>
              </a:rPr>
              <a:t>tích</a:t>
            </a:r>
            <a:r>
              <a:rPr lang="vi-VN" sz="2100" dirty="0">
                <a:solidFill>
                  <a:srgbClr val="C00000"/>
                </a:solidFill>
              </a:rPr>
              <a:t> về kinh đô </a:t>
            </a:r>
            <a:r>
              <a:rPr lang="vi-VN" sz="2100" dirty="0" smtClean="0">
                <a:solidFill>
                  <a:srgbClr val="C00000"/>
                </a:solidFill>
              </a:rPr>
              <a:t>Hoa</a:t>
            </a:r>
            <a:r>
              <a:rPr lang="en-US" sz="2100" dirty="0" smtClean="0">
                <a:solidFill>
                  <a:srgbClr val="C00000"/>
                </a:solidFill>
              </a:rPr>
              <a:t> </a:t>
            </a:r>
            <a:r>
              <a:rPr lang="en-US" sz="2100" dirty="0" err="1" smtClean="0">
                <a:solidFill>
                  <a:srgbClr val="C00000"/>
                </a:solidFill>
              </a:rPr>
              <a:t>Lư</a:t>
            </a:r>
            <a:r>
              <a:rPr lang="vi-VN" sz="2100" dirty="0">
                <a:solidFill>
                  <a:srgbClr val="C00000"/>
                </a:solidFill>
              </a:rPr>
              <a:t> </a:t>
            </a:r>
            <a:r>
              <a:rPr lang="vi-VN" sz="2100" dirty="0" smtClean="0">
                <a:solidFill>
                  <a:srgbClr val="C00000"/>
                </a:solidFill>
              </a:rPr>
              <a:t>của </a:t>
            </a:r>
            <a:r>
              <a:rPr lang="vi-VN" sz="2100" dirty="0">
                <a:solidFill>
                  <a:srgbClr val="C00000"/>
                </a:solidFill>
              </a:rPr>
              <a:t>nước  Đại Cồ </a:t>
            </a:r>
            <a:r>
              <a:rPr lang="vi-VN" sz="2100" dirty="0" smtClean="0">
                <a:solidFill>
                  <a:srgbClr val="C00000"/>
                </a:solidFill>
              </a:rPr>
              <a:t>Việt</a:t>
            </a:r>
            <a:r>
              <a:rPr lang="vi-VN" sz="2100" dirty="0">
                <a:solidFill>
                  <a:srgbClr val="C00000"/>
                </a:solidFill>
              </a:rPr>
              <a:t> trong  lịch sử Việt Nam</a:t>
            </a:r>
            <a:r>
              <a:rPr lang="vi-VN" sz="2100" dirty="0" smtClean="0">
                <a:solidFill>
                  <a:srgbClr val="C00000"/>
                </a:solidFill>
              </a:rPr>
              <a:t>. </a:t>
            </a:r>
            <a:r>
              <a:rPr lang="vi-VN" sz="2100" dirty="0">
                <a:solidFill>
                  <a:srgbClr val="C00000"/>
                </a:solidFill>
              </a:rPr>
              <a:t>Khu di tích hiện thuộc địa bàn tỉnh  Ninh Bình</a:t>
            </a:r>
            <a:r>
              <a:rPr lang="vi-VN" sz="2100" dirty="0" smtClean="0">
                <a:solidFill>
                  <a:srgbClr val="C00000"/>
                </a:solidFill>
              </a:rPr>
              <a:t>, </a:t>
            </a:r>
            <a:r>
              <a:rPr lang="vi-VN" sz="2100" dirty="0">
                <a:solidFill>
                  <a:srgbClr val="C00000"/>
                </a:solidFill>
              </a:rPr>
              <a:t>là một trong những  di tích quốc gia đặc biệt  quan trọng của  Việt Nam  và cũng là một trong ba vùng lõi của  quần thể di sản thế giới Tràng An  đã được  UNESCO  công nhận. Hệ thống di tích ở Hoa Lư liên quan đến sự nghiệp của các nhân vật lịch sử thuộc ba triều đại nhà Đinh, nhà Tiền Lê và khởi đầu nhà Lý, tính từ  Đinh Tiên Hoàng  </a:t>
            </a:r>
            <a:r>
              <a:rPr lang="vi-VN" sz="2100" dirty="0" smtClean="0">
                <a:solidFill>
                  <a:srgbClr val="C00000"/>
                </a:solidFill>
              </a:rPr>
              <a:t>đến</a:t>
            </a:r>
            <a:r>
              <a:rPr lang="vi-VN" sz="2100" dirty="0">
                <a:solidFill>
                  <a:srgbClr val="C00000"/>
                </a:solidFill>
              </a:rPr>
              <a:t> Lý Thái Tổ trong lịch sử</a:t>
            </a:r>
            <a:r>
              <a:rPr lang="vi-VN" sz="2100" dirty="0" smtClean="0">
                <a:solidFill>
                  <a:srgbClr val="C00000"/>
                </a:solidFill>
              </a:rPr>
              <a:t>.</a:t>
            </a:r>
            <a:r>
              <a:rPr lang="vi-VN" sz="2100" dirty="0">
                <a:solidFill>
                  <a:srgbClr val="C00000"/>
                </a:solidFill>
              </a:rPr>
              <a:t> Hoa Lư là kinh đô đầu tiên của nhà nước phong kiến Trung ương tập quyền ở Việt Nam với các dấu ấn lịch sử: thống nhất giang sơn, đánh Tống - dẹp Chiêm và phát tích quá trình định đô Hà </a:t>
            </a:r>
            <a:r>
              <a:rPr lang="vi-VN" sz="2100" dirty="0" smtClean="0">
                <a:solidFill>
                  <a:srgbClr val="C00000"/>
                </a:solidFill>
              </a:rPr>
              <a:t>Nội</a:t>
            </a:r>
            <a:r>
              <a:rPr lang="vi-VN" sz="2100" dirty="0">
                <a:solidFill>
                  <a:srgbClr val="C00000"/>
                </a:solidFill>
              </a:rPr>
              <a:t> Năm 1010 vua Lý Thái Tổ dời kinh đô từ Hoa Lư (Ninh Bình) về Thăng Long (Hà Nội), Hoa Lư trở thành Cố đô. Các triều vua Lý, Trần, Lê, Nguyễn sau đó dù không đóng đô ở Hoa Lư nữa nhưng vẫn cho tu bổ và xây dựng thêm ở đây nhiều công trình kiến trúc như đền, lăng, đình, chùa, phủ… Trung tâm khu di tích lịch sử Cố đô Hoa Lư thuộc xã Trường Yên, huyện Hoa Lư nhưng vẫn có nhiều di tích khác nằm ở các huyện Hoa Lư, Gia Viễn, Nho Quan, Yên Khánh và thành phố Ninh Bình thuộc tỉnh Ninh Bình. Với bề dày thời gian hơn 1000 năm, Cố đô Hoa Lư là nơi lưu trữ các di tích lịch sử qua nhiều thời đại.</a:t>
            </a:r>
            <a:endParaRPr lang="en-US" sz="2100" dirty="0">
              <a:solidFill>
                <a:srgbClr val="C00000"/>
              </a:solidFill>
            </a:endParaRPr>
          </a:p>
        </p:txBody>
      </p:sp>
    </p:spTree>
    <p:extLst>
      <p:ext uri="{BB962C8B-B14F-4D97-AF65-F5344CB8AC3E}">
        <p14:creationId xmlns:p14="http://schemas.microsoft.com/office/powerpoint/2010/main" xmlns="" val="1846873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9271" y="0"/>
            <a:ext cx="11979964" cy="6858000"/>
          </a:xfrm>
          <a:prstGeom prst="rect">
            <a:avLst/>
          </a:prstGeom>
        </p:spPr>
      </p:pic>
      <p:sp>
        <p:nvSpPr>
          <p:cNvPr id="5" name="Rectangle 4"/>
          <p:cNvSpPr/>
          <p:nvPr/>
        </p:nvSpPr>
        <p:spPr>
          <a:xfrm>
            <a:off x="119271" y="0"/>
            <a:ext cx="7633251" cy="1754326"/>
          </a:xfrm>
          <a:prstGeom prst="rect">
            <a:avLst/>
          </a:prstGeom>
        </p:spPr>
        <p:txBody>
          <a:bodyPr wrap="square">
            <a:spAutoFit/>
          </a:bodyPr>
          <a:lstStyle/>
          <a:p>
            <a:r>
              <a:rPr lang="en-US" sz="5400" b="1" dirty="0" err="1"/>
              <a:t>Lịch</a:t>
            </a:r>
            <a:r>
              <a:rPr lang="en-US" sz="5400" b="1" dirty="0"/>
              <a:t> </a:t>
            </a:r>
            <a:r>
              <a:rPr lang="en-US" sz="5400" b="1" dirty="0" err="1"/>
              <a:t>sử</a:t>
            </a:r>
            <a:r>
              <a:rPr lang="en-US" sz="5400" b="1" dirty="0"/>
              <a:t> </a:t>
            </a:r>
            <a:r>
              <a:rPr lang="en-US" sz="5400" b="1" dirty="0" err="1"/>
              <a:t>Kinh</a:t>
            </a:r>
            <a:r>
              <a:rPr lang="en-US" sz="5400" b="1" dirty="0"/>
              <a:t> </a:t>
            </a:r>
            <a:r>
              <a:rPr lang="en-US" sz="5400" b="1" dirty="0" err="1"/>
              <a:t>đô</a:t>
            </a:r>
            <a:r>
              <a:rPr lang="en-US" sz="5400" b="1" dirty="0"/>
              <a:t> </a:t>
            </a:r>
            <a:r>
              <a:rPr lang="en-US" sz="5400" b="1" dirty="0" err="1"/>
              <a:t>Hoa</a:t>
            </a:r>
            <a:r>
              <a:rPr lang="en-US" sz="5400" b="1" dirty="0"/>
              <a:t> </a:t>
            </a:r>
            <a:r>
              <a:rPr lang="en-US" sz="5400" b="1" dirty="0" err="1" smtClean="0"/>
              <a:t>Lư</a:t>
            </a:r>
            <a:endParaRPr lang="en-US" sz="5400" b="1" dirty="0"/>
          </a:p>
          <a:p>
            <a:endParaRPr lang="en-US" sz="5400" b="0" i="0" dirty="0">
              <a:solidFill>
                <a:srgbClr val="000000"/>
              </a:solidFill>
              <a:effectLst/>
              <a:latin typeface="Linux Libertine"/>
            </a:endParaRPr>
          </a:p>
        </p:txBody>
      </p:sp>
      <p:sp>
        <p:nvSpPr>
          <p:cNvPr id="6" name="Rectangle 5"/>
          <p:cNvSpPr/>
          <p:nvPr/>
        </p:nvSpPr>
        <p:spPr>
          <a:xfrm>
            <a:off x="166690" y="831439"/>
            <a:ext cx="184731" cy="646331"/>
          </a:xfrm>
          <a:prstGeom prst="rect">
            <a:avLst/>
          </a:prstGeom>
        </p:spPr>
        <p:txBody>
          <a:bodyPr wrap="none">
            <a:spAutoFit/>
          </a:bodyPr>
          <a:lstStyle/>
          <a:p>
            <a:endParaRPr lang="vi-VN" sz="3600" b="1" dirty="0">
              <a:solidFill>
                <a:srgbClr val="000000"/>
              </a:solidFill>
            </a:endParaRPr>
          </a:p>
        </p:txBody>
      </p:sp>
      <p:sp>
        <p:nvSpPr>
          <p:cNvPr id="7" name="Rectangle 6"/>
          <p:cNvSpPr/>
          <p:nvPr/>
        </p:nvSpPr>
        <p:spPr>
          <a:xfrm>
            <a:off x="351420" y="831439"/>
            <a:ext cx="11588789" cy="5909310"/>
          </a:xfrm>
          <a:prstGeom prst="rect">
            <a:avLst/>
          </a:prstGeom>
        </p:spPr>
        <p:txBody>
          <a:bodyPr wrap="square">
            <a:spAutoFit/>
          </a:bodyPr>
          <a:lstStyle/>
          <a:p>
            <a:r>
              <a:rPr lang="vi-VN" dirty="0">
                <a:solidFill>
                  <a:srgbClr val="FF0000"/>
                </a:solidFill>
              </a:rPr>
              <a:t>Từ thời thuộc Hán qua Tam Quốc đến thời Nam Bắc triều, vùng cố đô Hoa Lư thuộc huyện Câu Lậu, quận Giao </a:t>
            </a:r>
            <a:r>
              <a:rPr lang="vi-VN" dirty="0" smtClean="0">
                <a:solidFill>
                  <a:srgbClr val="FF0000"/>
                </a:solidFill>
              </a:rPr>
              <a:t>Chỉ.Sang </a:t>
            </a:r>
            <a:r>
              <a:rPr lang="vi-VN" dirty="0">
                <a:solidFill>
                  <a:srgbClr val="FF0000"/>
                </a:solidFill>
              </a:rPr>
              <a:t>thời thuộc Đường, vùng này thuộc Trường châu</a:t>
            </a:r>
            <a:r>
              <a:rPr lang="vi-VN" dirty="0" smtClean="0">
                <a:solidFill>
                  <a:srgbClr val="FF0000"/>
                </a:solidFill>
              </a:rPr>
              <a:t>.</a:t>
            </a:r>
            <a:r>
              <a:rPr lang="vi-VN" baseline="30000" dirty="0" smtClean="0">
                <a:solidFill>
                  <a:srgbClr val="FF0000"/>
                </a:solidFill>
              </a:rPr>
              <a:t> </a:t>
            </a:r>
            <a:r>
              <a:rPr lang="vi-VN" dirty="0" smtClean="0">
                <a:solidFill>
                  <a:srgbClr val="FF0000"/>
                </a:solidFill>
              </a:rPr>
              <a:t>Trong </a:t>
            </a:r>
            <a:r>
              <a:rPr lang="vi-VN" dirty="0">
                <a:solidFill>
                  <a:srgbClr val="FF0000"/>
                </a:solidFill>
              </a:rPr>
              <a:t>thời nhà Ngô, vùng này là nơi cát cứ của </a:t>
            </a:r>
            <a:r>
              <a:rPr lang="vi-VN" dirty="0" smtClean="0">
                <a:solidFill>
                  <a:srgbClr val="FF0000"/>
                </a:solidFill>
              </a:rPr>
              <a:t>Đin</a:t>
            </a:r>
            <a:r>
              <a:rPr lang="en-US" dirty="0" smtClean="0">
                <a:solidFill>
                  <a:srgbClr val="FF0000"/>
                </a:solidFill>
              </a:rPr>
              <a:t>h</a:t>
            </a:r>
            <a:r>
              <a:rPr lang="vi-VN" dirty="0" smtClean="0">
                <a:solidFill>
                  <a:srgbClr val="FF0000"/>
                </a:solidFill>
              </a:rPr>
              <a:t> </a:t>
            </a:r>
            <a:r>
              <a:rPr lang="vi-VN" dirty="0">
                <a:solidFill>
                  <a:srgbClr val="FF0000"/>
                </a:solidFill>
              </a:rPr>
              <a:t>Bộ Lĩnh. Ông ly khai đã đẩy lui thành công cuộc tấn công của chính quyền trung ương Cổ Loa năm 951 do 2 anh em Thiên Sách vương Ngô Xương Ngập và Nam Tấn vương Ngô Xương Văn đích thân chỉ huy. Cho tới khi nhà Ngô mất, đây vẫn là vùng cát cứ của Đinh Bộ Lĩnh.</a:t>
            </a:r>
          </a:p>
          <a:p>
            <a:r>
              <a:rPr lang="vi-VN" dirty="0">
                <a:solidFill>
                  <a:srgbClr val="FF0000"/>
                </a:solidFill>
              </a:rPr>
              <a:t>Năm </a:t>
            </a:r>
            <a:r>
              <a:rPr lang="vi-VN" dirty="0" smtClean="0">
                <a:solidFill>
                  <a:srgbClr val="FF0000"/>
                </a:solidFill>
              </a:rPr>
              <a:t>968,</a:t>
            </a:r>
            <a:r>
              <a:rPr lang="vi-VN" dirty="0">
                <a:solidFill>
                  <a:srgbClr val="FF0000"/>
                </a:solidFill>
              </a:rPr>
              <a:t> Đinh Bộ Lĩnh dẹp xong loạn 12 sứ quân, lên ngôi hoàng đế và đóng đô ở Hoa Lư, nơi đây trở thành trung tâm chính trị của nước Đại Cồ Việt. Từ năm 968 đến năm 1009, có 6 vị vua (Đinh Tiên Hoàng, Đinh Phế Đế, Lê Đại Hành, Lê Trung Tông, Lê Long Đĩnh, Lý Thái Tổ) thuộc 3 triều đại đóng đô tại đây. Thời kỳ này, Hoa Lư là nơi diễn ra nhiều hoạt động ngoại giao giữa các triều đình nước Đại Cồ Việt với triều đình nhà Bắc Tống (Trung Quốc): thời Đinh 2 lần (năm 973, 975), thời Tiền Lê 10 lần (980, 985, 986, 987, 988, 990, 995, 996, 997, 1007</a:t>
            </a:r>
            <a:r>
              <a:rPr lang="vi-VN" dirty="0" smtClean="0">
                <a:solidFill>
                  <a:srgbClr val="FF0000"/>
                </a:solidFill>
              </a:rPr>
              <a:t>).</a:t>
            </a:r>
            <a:r>
              <a:rPr lang="en-US" dirty="0">
                <a:solidFill>
                  <a:srgbClr val="FF0000"/>
                </a:solidFill>
              </a:rPr>
              <a:t>N</a:t>
            </a:r>
            <a:r>
              <a:rPr lang="vi-VN" dirty="0" smtClean="0">
                <a:solidFill>
                  <a:srgbClr val="FF0000"/>
                </a:solidFill>
              </a:rPr>
              <a:t>ăm</a:t>
            </a:r>
            <a:r>
              <a:rPr lang="vi-VN" dirty="0">
                <a:solidFill>
                  <a:srgbClr val="FF0000"/>
                </a:solidFill>
              </a:rPr>
              <a:t> 1010, Lý Thái Tổ dời đô về Thăng Long, cho hoàng tử Lý Long Bồ trấn thủ đất này. Từ đó đến thời Trần, vùng này thuộc lộ Trường Yên</a:t>
            </a:r>
            <a:r>
              <a:rPr lang="vi-VN" dirty="0" smtClean="0">
                <a:solidFill>
                  <a:srgbClr val="FF0000"/>
                </a:solidFill>
              </a:rPr>
              <a:t>.</a:t>
            </a:r>
            <a:r>
              <a:rPr lang="vi-VN" dirty="0">
                <a:solidFill>
                  <a:srgbClr val="FF0000"/>
                </a:solidFill>
              </a:rPr>
              <a:t> Nhà Trần sử dụng thành Nam Trường Yên của cố đô Hoa Lư để làm cứ địa kháng chiến chống quân Mông Nguyên. Vua Trần Thái Tông xây dựng ở Hoa Lư hành cung Vũ Lâm, đền Trần thờ thần Quý Minh và chùa A Nậu. Cung Vũ Lâm là nơi các vua Trần xuất gia tu hành.</a:t>
            </a:r>
          </a:p>
          <a:p>
            <a:r>
              <a:rPr lang="vi-VN" dirty="0">
                <a:solidFill>
                  <a:srgbClr val="FF0000"/>
                </a:solidFill>
              </a:rPr>
              <a:t>Đầu thời Lê sơ, vùng cố đô Hoa Lư nhập vào Thanh Hóa, từ thời Lê Thánh </a:t>
            </a:r>
            <a:r>
              <a:rPr lang="vi-VN" dirty="0" smtClean="0">
                <a:solidFill>
                  <a:srgbClr val="FF0000"/>
                </a:solidFill>
              </a:rPr>
              <a:t>Tô</a:t>
            </a:r>
            <a:r>
              <a:rPr lang="en-US" dirty="0" smtClean="0">
                <a:solidFill>
                  <a:srgbClr val="FF0000"/>
                </a:solidFill>
              </a:rPr>
              <a:t>n</a:t>
            </a:r>
            <a:r>
              <a:rPr lang="vi-VN" dirty="0" smtClean="0">
                <a:solidFill>
                  <a:srgbClr val="FF0000"/>
                </a:solidFill>
              </a:rPr>
              <a:t>g</a:t>
            </a:r>
            <a:r>
              <a:rPr lang="vi-VN" dirty="0">
                <a:solidFill>
                  <a:srgbClr val="FF0000"/>
                </a:solidFill>
              </a:rPr>
              <a:t> lại tách ra, thuộc phủ Trường Yên, thừa tuyên Sơn Nam</a:t>
            </a:r>
            <a:r>
              <a:rPr lang="vi-VN" dirty="0" smtClean="0">
                <a:solidFill>
                  <a:srgbClr val="FF0000"/>
                </a:solidFill>
              </a:rPr>
              <a:t>.</a:t>
            </a:r>
            <a:r>
              <a:rPr lang="vi-VN" baseline="30000" dirty="0" smtClean="0">
                <a:solidFill>
                  <a:srgbClr val="FF0000"/>
                </a:solidFill>
              </a:rPr>
              <a:t> </a:t>
            </a:r>
            <a:r>
              <a:rPr lang="vi-VN" dirty="0" smtClean="0">
                <a:solidFill>
                  <a:srgbClr val="FF0000"/>
                </a:solidFill>
              </a:rPr>
              <a:t>Qua </a:t>
            </a:r>
            <a:r>
              <a:rPr lang="vi-VN" dirty="0">
                <a:solidFill>
                  <a:srgbClr val="FF0000"/>
                </a:solidFill>
              </a:rPr>
              <a:t>thời Nam Bắc triều, từ thời Lê trung hưng tới thời Tây Sơn, vùng này thuộc phủ Trường Yên thuộc trấn Thanh Hoa ngoại</a:t>
            </a:r>
            <a:r>
              <a:rPr lang="vi-VN" dirty="0" smtClean="0">
                <a:solidFill>
                  <a:srgbClr val="FF0000"/>
                </a:solidFill>
              </a:rPr>
              <a:t>.</a:t>
            </a:r>
            <a:r>
              <a:rPr lang="vi-VN" dirty="0">
                <a:solidFill>
                  <a:srgbClr val="FF0000"/>
                </a:solidFill>
              </a:rPr>
              <a:t> Từ cải cách hành chính của vua Minh Mạng nhà Nguyễn năm 1831, vùng này thuộc tỉnh Ninh Bình. Từ ngày 27 tháng 12 năm 1975, tỉnh Ninh Bình hợp nhất với các tỉnh Nam Định và Hà Nam thành tỉnh Hà Nam Ninh rồi lại tái lập ngày 26 tháng 12 năm 1991, vùng cố đô Hoa Lư trở lại thuộc tỉnh Ninh Bình.</a:t>
            </a:r>
          </a:p>
        </p:txBody>
      </p:sp>
    </p:spTree>
    <p:extLst>
      <p:ext uri="{BB962C8B-B14F-4D97-AF65-F5344CB8AC3E}">
        <p14:creationId xmlns:p14="http://schemas.microsoft.com/office/powerpoint/2010/main" xmlns="" val="2687069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2035" y="-1"/>
            <a:ext cx="11767929" cy="6841435"/>
          </a:xfrm>
          <a:prstGeom prst="rect">
            <a:avLst/>
          </a:prstGeom>
        </p:spPr>
      </p:pic>
      <p:sp>
        <p:nvSpPr>
          <p:cNvPr id="5" name="Rectangle 4"/>
          <p:cNvSpPr/>
          <p:nvPr/>
        </p:nvSpPr>
        <p:spPr>
          <a:xfrm>
            <a:off x="450574" y="168385"/>
            <a:ext cx="8627165" cy="1815882"/>
          </a:xfrm>
          <a:prstGeom prst="rect">
            <a:avLst/>
          </a:prstGeom>
        </p:spPr>
        <p:txBody>
          <a:bodyPr wrap="square">
            <a:spAutoFit/>
          </a:bodyPr>
          <a:lstStyle/>
          <a:p>
            <a:r>
              <a:rPr lang="vi-VN" sz="2800" dirty="0">
                <a:solidFill>
                  <a:srgbClr val="FF0000"/>
                </a:solidFill>
                <a:latin typeface="Roboto"/>
              </a:rPr>
              <a:t>Về vị trí địa lý, Cố Đô Hoa Lư nằm trong quần thể danh thắng Tràng An, cách Hà Nội khoảng 100km về phía Nam. Nơi đây được UNESCO công nhận là di sản thế giới vào năm 2014.</a:t>
            </a:r>
            <a:endParaRPr lang="en-US" sz="2800"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0573" y="2097918"/>
            <a:ext cx="5910469" cy="397157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599580" y="2152653"/>
            <a:ext cx="5141846" cy="3916842"/>
          </a:xfrm>
          <a:prstGeom prst="rect">
            <a:avLst/>
          </a:prstGeom>
        </p:spPr>
      </p:pic>
    </p:spTree>
    <p:extLst>
      <p:ext uri="{BB962C8B-B14F-4D97-AF65-F5344CB8AC3E}">
        <p14:creationId xmlns:p14="http://schemas.microsoft.com/office/powerpoint/2010/main" xmlns="" val="135555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anokwan14002 #1 Royalty Free Photos, Pictures, Images And Stock Photograph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
            <a:ext cx="12192001" cy="6891131"/>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15 Vector ideas | vector, vector free, kids icon"/>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2000" b="91167" l="4627" r="96144">
                        <a14:foregroundMark x1="1028" y1="26333" x2="11825" y2="14167"/>
                        <a14:foregroundMark x1="11825" y1="14167" x2="46015" y2="2167"/>
                        <a14:foregroundMark x1="46015" y1="2167" x2="62670" y2="2167"/>
                        <a14:foregroundMark x1="80465" y1="7989" x2="84833" y2="14167"/>
                        <a14:foregroundMark x1="84833" y1="14167" x2="86118" y2="20167"/>
                        <a14:foregroundMark x1="51157" y1="2000" x2="33419" y2="2333"/>
                        <a14:foregroundMark x1="92545" y1="15500" x2="96401" y2="27167"/>
                        <a14:foregroundMark x1="4884" y1="29000" x2="4884" y2="19833"/>
                        <a14:foregroundMark x1="54756" y1="91167" x2="56555" y2="86667"/>
                        <a14:backgroundMark x1="71722" y1="4833" x2="67866" y2="1833"/>
                        <a14:backgroundMark x1="72494" y1="5500" x2="82519" y2="6000"/>
                        <a14:backgroundMark x1="73522" y1="4333" x2="62468" y2="833"/>
                        <a14:backgroundMark x1="62468" y1="2333" x2="65810" y2="3000"/>
                      </a14:backgroundRemoval>
                    </a14:imgEffect>
                  </a14:imgLayer>
                </a14:imgProps>
              </a:ext>
              <a:ext uri="{28A0092B-C50C-407E-A947-70E740481C1C}">
                <a14:useLocalDpi xmlns:a14="http://schemas.microsoft.com/office/drawing/2010/main" xmlns="" val="0"/>
              </a:ext>
            </a:extLst>
          </a:blip>
          <a:srcRect/>
          <a:stretch>
            <a:fillRect/>
          </a:stretch>
        </p:blipFill>
        <p:spPr bwMode="auto">
          <a:xfrm flipH="1">
            <a:off x="506436" y="3068587"/>
            <a:ext cx="1962157" cy="302646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Lúa Mì, Lúa Lĩnh Vực - Phim hoạt hình ruộng png tải về - Miễn phí trong  suốt Có Gia đình png Tải về."/>
          <p:cNvPicPr>
            <a:picLocks noChangeAspect="1" noChangeArrowheads="1"/>
          </p:cNvPicPr>
          <p:nvPr/>
        </p:nvPicPr>
        <p:blipFill rotWithShape="1">
          <a:blip r:embed="rId5">
            <a:extLst>
              <a:ext uri="{BEBA8EAE-BF5A-486C-A8C5-ECC9F3942E4B}">
                <a14:imgProps xmlns:a14="http://schemas.microsoft.com/office/drawing/2010/main" xmlns="">
                  <a14:imgLayer r:embed="rId6">
                    <a14:imgEffect>
                      <a14:backgroundRemoval t="10000" b="98261" l="10000" r="90000">
                        <a14:foregroundMark x1="19889" y1="90652" x2="19889" y2="90652"/>
                        <a14:foregroundMark x1="17556" y1="96957" x2="19889" y2="97826"/>
                        <a14:foregroundMark x1="27889" y1="98261" x2="27889" y2="98261"/>
                      </a14:backgroundRemoval>
                    </a14:imgEffect>
                  </a14:imgLayer>
                </a14:imgProps>
              </a:ext>
              <a:ext uri="{28A0092B-C50C-407E-A947-70E740481C1C}">
                <a14:useLocalDpi xmlns:a14="http://schemas.microsoft.com/office/drawing/2010/main" xmlns="" val="0"/>
              </a:ext>
            </a:extLst>
          </a:blip>
          <a:srcRect l="11198" r="11662"/>
          <a:stretch>
            <a:fillRect/>
          </a:stretch>
        </p:blipFill>
        <p:spPr bwMode="auto">
          <a:xfrm>
            <a:off x="-110219" y="4525497"/>
            <a:ext cx="4231645" cy="2803783"/>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Cute boy cartoon characters vectors free download graphic art designs"/>
          <p:cNvPicPr>
            <a:picLocks noChangeAspect="1" noChangeArrowheads="1"/>
          </p:cNvPicPr>
          <p:nvPr/>
        </p:nvPicPr>
        <p:blipFill>
          <a:blip r:embed="rId7">
            <a:extLst>
              <a:ext uri="{BEBA8EAE-BF5A-486C-A8C5-ECC9F3942E4B}">
                <a14:imgProps xmlns:a14="http://schemas.microsoft.com/office/drawing/2010/main" xmlns="">
                  <a14:imgLayer r:embed="rId8">
                    <a14:imgEffect>
                      <a14:backgroundRemoval t="3667" b="90667" l="5090" r="94012">
                        <a14:foregroundMark x1="5090" y1="14167" x2="61677" y2="10000"/>
                        <a14:foregroundMark x1="61677" y1="10000" x2="69461" y2="10000"/>
                        <a14:foregroundMark x1="40120" y1="4333" x2="61078" y2="3833"/>
                        <a14:foregroundMark x1="61078" y1="3833" x2="69162" y2="4167"/>
                        <a14:foregroundMark x1="92814" y1="11167" x2="94012" y2="26833"/>
                        <a14:foregroundMark x1="39222" y1="90667" x2="39222" y2="90667"/>
                        <a14:foregroundMark x1="39222" y1="90667" x2="39222" y2="90667"/>
                        <a14:foregroundMark x1="64671" y1="89000" x2="64671" y2="89000"/>
                        <a14:foregroundMark x1="64671" y1="89000" x2="64671" y2="89000"/>
                        <a14:foregroundMark x1="59581" y1="80667" x2="59581" y2="85500"/>
                        <a14:foregroundMark x1="38323" y1="83167" x2="53293" y2="85833"/>
                        <a14:foregroundMark x1="53293" y1="85833" x2="56287" y2="85333"/>
                        <a14:foregroundMark x1="34132" y1="79667" x2="34731" y2="88167"/>
                        <a14:foregroundMark x1="60778" y1="88167" x2="65868" y2="88167"/>
                        <a14:foregroundMark x1="33234" y1="35833" x2="69461" y2="36333"/>
                      </a14:backgroundRemoval>
                    </a14:imgEffect>
                  </a14:imgLayer>
                </a14:imgProps>
              </a:ext>
              <a:ext uri="{28A0092B-C50C-407E-A947-70E740481C1C}">
                <a14:useLocalDpi xmlns:a14="http://schemas.microsoft.com/office/drawing/2010/main" xmlns="" val="0"/>
              </a:ext>
            </a:extLst>
          </a:blip>
          <a:srcRect/>
          <a:stretch>
            <a:fillRect/>
          </a:stretch>
        </p:blipFill>
        <p:spPr bwMode="auto">
          <a:xfrm flipH="1">
            <a:off x="10441402" y="3149329"/>
            <a:ext cx="1684732" cy="302646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6" descr="Lúa Mì, Lúa Lĩnh Vực - Phim hoạt hình ruộng png tải về - Miễn phí trong  suốt Có Gia đình png Tải về."/>
          <p:cNvPicPr>
            <a:picLocks noChangeAspect="1" noChangeArrowheads="1"/>
          </p:cNvPicPr>
          <p:nvPr/>
        </p:nvPicPr>
        <p:blipFill rotWithShape="1">
          <a:blip r:embed="rId5">
            <a:extLst>
              <a:ext uri="{BEBA8EAE-BF5A-486C-A8C5-ECC9F3942E4B}">
                <a14:imgProps xmlns:a14="http://schemas.microsoft.com/office/drawing/2010/main" xmlns="">
                  <a14:imgLayer r:embed="rId6">
                    <a14:imgEffect>
                      <a14:backgroundRemoval t="10000" b="98261" l="10000" r="90000">
                        <a14:foregroundMark x1="19889" y1="90652" x2="19889" y2="90652"/>
                        <a14:foregroundMark x1="17556" y1="96957" x2="19889" y2="97826"/>
                        <a14:foregroundMark x1="27889" y1="98261" x2="27889" y2="98261"/>
                      </a14:backgroundRemoval>
                    </a14:imgEffect>
                  </a14:imgLayer>
                </a14:imgProps>
              </a:ext>
              <a:ext uri="{28A0092B-C50C-407E-A947-70E740481C1C}">
                <a14:useLocalDpi xmlns:a14="http://schemas.microsoft.com/office/drawing/2010/main" xmlns="" val="0"/>
              </a:ext>
            </a:extLst>
          </a:blip>
          <a:srcRect l="11198" r="11662"/>
          <a:stretch>
            <a:fillRect/>
          </a:stretch>
        </p:blipFill>
        <p:spPr bwMode="auto">
          <a:xfrm>
            <a:off x="3980176" y="4525497"/>
            <a:ext cx="4231645" cy="280378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6" descr="Lúa Mì, Lúa Lĩnh Vực - Phim hoạt hình ruộng png tải về - Miễn phí trong  suốt Có Gia đình png Tải về."/>
          <p:cNvPicPr>
            <a:picLocks noChangeAspect="1" noChangeArrowheads="1"/>
          </p:cNvPicPr>
          <p:nvPr/>
        </p:nvPicPr>
        <p:blipFill rotWithShape="1">
          <a:blip r:embed="rId5">
            <a:extLst>
              <a:ext uri="{BEBA8EAE-BF5A-486C-A8C5-ECC9F3942E4B}">
                <a14:imgProps xmlns:a14="http://schemas.microsoft.com/office/drawing/2010/main" xmlns="">
                  <a14:imgLayer r:embed="rId6">
                    <a14:imgEffect>
                      <a14:backgroundRemoval t="10000" b="98261" l="10000" r="90000">
                        <a14:foregroundMark x1="19889" y1="90652" x2="19889" y2="90652"/>
                        <a14:foregroundMark x1="17556" y1="96957" x2="19889" y2="97826"/>
                        <a14:foregroundMark x1="27889" y1="98261" x2="27889" y2="98261"/>
                      </a14:backgroundRemoval>
                    </a14:imgEffect>
                  </a14:imgLayer>
                </a14:imgProps>
              </a:ext>
              <a:ext uri="{28A0092B-C50C-407E-A947-70E740481C1C}">
                <a14:useLocalDpi xmlns:a14="http://schemas.microsoft.com/office/drawing/2010/main" xmlns="" val="0"/>
              </a:ext>
            </a:extLst>
          </a:blip>
          <a:srcRect l="11198" r="11662"/>
          <a:stretch>
            <a:fillRect/>
          </a:stretch>
        </p:blipFill>
        <p:spPr bwMode="auto">
          <a:xfrm>
            <a:off x="7845288" y="4581819"/>
            <a:ext cx="4401824" cy="280378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9"/>
          <a:stretch>
            <a:fillRect/>
          </a:stretch>
        </p:blipFill>
        <p:spPr>
          <a:xfrm>
            <a:off x="2575942" y="1848153"/>
            <a:ext cx="7529213" cy="15668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255</Words>
  <Application>Microsoft Office PowerPoint</Application>
  <PresentationFormat>Custom</PresentationFormat>
  <Paragraphs>48</Paragraphs>
  <Slides>14</Slides>
  <Notes>5</Notes>
  <HiddenSlides>0</HiddenSlides>
  <MMClips>1</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70</cp:revision>
  <dcterms:created xsi:type="dcterms:W3CDTF">2023-09-26T05:35:00Z</dcterms:created>
  <dcterms:modified xsi:type="dcterms:W3CDTF">2023-12-10T15:07:26Z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E6830816517345A1A49D78A0FD3F49B8_12</vt:lpwstr>
  </property>
  <property fmtid="{D5CDD505-2E9C-101B-9397-08002B2CF9AE}" pid="3" name="KSOProductBuildVer">
    <vt:lpwstr>1033-12.2.0.13306</vt:lpwstr>
  </property>
</Properties>
</file>