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1" r:id="rId2"/>
    <p:sldId id="262" r:id="rId3"/>
    <p:sldId id="263" r:id="rId4"/>
    <p:sldId id="264" r:id="rId5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660"/>
  </p:normalViewPr>
  <p:slideViewPr>
    <p:cSldViewPr snapToGrid="0">
      <p:cViewPr varScale="1">
        <p:scale>
          <a:sx n="88" d="100"/>
          <a:sy n="88" d="100"/>
        </p:scale>
        <p:origin x="210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ầ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59FDE7-2823-463C-B868-84B261CFD364}" type="datetimeFigureOut">
              <a:rPr lang="vi-VN" smtClean="0"/>
              <a:t>04/01/2025</a:t>
            </a:fld>
            <a:endParaRPr lang="vi-VN"/>
          </a:p>
        </p:txBody>
      </p:sp>
      <p:sp>
        <p:nvSpPr>
          <p:cNvPr id="4" name="Chỗ dành sẵn cho Hình ảnh của Bản chiế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Chỗ dành sẵn cho Ghi chú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84CD42-41D1-45CE-A087-918C3F160AF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84267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AF1A96-9715-4B07-A424-87F43AEADF3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441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6F268271-C946-7228-E6F4-B3C7BD3F70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B9B52C5B-8171-FA10-C701-23CE796F6F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A16F73D3-3BFC-4974-1B8E-7EBA1E4E4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C54C2-B644-43CE-8CEF-DD78AA695AEC}" type="datetimeFigureOut">
              <a:rPr lang="vi-VN" smtClean="0"/>
              <a:t>04/01/2025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73B3549D-16F8-892C-E069-DB731484B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FE1E5E10-6B3C-014A-A50D-6E16E14AE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3D97C-9DE0-4791-8C83-95465115C7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979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6B98D4F4-CB29-B79A-7D86-6D7080FD0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365436FD-B364-3CA5-1C2D-32F62709A2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A75C01C3-2600-224C-64DA-23E9FBE72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C54C2-B644-43CE-8CEF-DD78AA695AEC}" type="datetimeFigureOut">
              <a:rPr lang="vi-VN" smtClean="0"/>
              <a:t>04/01/2025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99AB267C-24FD-EB18-D57C-92DCE9F9E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9F9C4ADC-FA69-2AEA-6EBB-9F9B63B3A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3D97C-9DE0-4791-8C83-95465115C7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59584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id="{7B61906A-B60C-9DFD-5089-FE7BEB25D7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7464190E-7D2B-ED92-2E4D-BCBB53D3D2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20F9249F-318E-4D58-8D53-3CA847AF4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C54C2-B644-43CE-8CEF-DD78AA695AEC}" type="datetimeFigureOut">
              <a:rPr lang="vi-VN" smtClean="0"/>
              <a:t>04/01/2025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CA26C0AB-3A00-E897-3E0C-6F75960B9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44CB7B7E-B1D6-7A4E-BB20-08FDEFDB0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3D97C-9DE0-4791-8C83-95465115C7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43866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A7F2BE84-3D44-048E-87A2-A02E2B6C9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40F74672-864F-F8D2-37F4-10382490B3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14C1A30D-B5A0-B8CA-A776-75AAE184E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C54C2-B644-43CE-8CEF-DD78AA695AEC}" type="datetimeFigureOut">
              <a:rPr lang="vi-VN" smtClean="0"/>
              <a:t>04/01/2025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53CA4769-A5D3-84D4-6596-C0C53DB7D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E27574BF-A2D4-F774-7E8D-7FA043770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3D97C-9DE0-4791-8C83-95465115C7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12275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3CC03BCF-84B8-3334-37EF-A3441250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0CFA38C9-B2C4-A337-9AC2-8ED65C8B5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B20A4C3C-2437-4AF7-24E3-A1640D43A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C54C2-B644-43CE-8CEF-DD78AA695AEC}" type="datetimeFigureOut">
              <a:rPr lang="vi-VN" smtClean="0"/>
              <a:t>04/01/2025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E9EA869C-61C3-D7B7-E5EC-AD7CC6EDB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300D03B4-B6AD-0396-9557-47186DB65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3D97C-9DE0-4791-8C83-95465115C7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22041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8F189EA0-CDC3-57E5-991A-9B22F9572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19E1B83B-E388-56CF-A081-69653798E9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26F1FA7A-51B5-1439-C531-1DEC808369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3DBF2EE8-2376-4C39-9288-52E98B2FB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C54C2-B644-43CE-8CEF-DD78AA695AEC}" type="datetimeFigureOut">
              <a:rPr lang="vi-VN" smtClean="0"/>
              <a:t>04/01/2025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A1B3531A-4103-10E0-389A-FC6D6A3B0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FAA5B439-FC21-EB8A-13D6-5C29E944C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3D97C-9DE0-4791-8C83-95465115C7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12971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B86AAC68-A3B2-62D1-04C2-286DB2F2E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3FEF58CC-2192-63BF-1329-C12145D0F8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A0DAA252-5B7B-0244-B52A-419C4FDEB4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id="{2D48B7D3-5220-9234-CE9B-113DA7F341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7390E57D-5A1E-0A3C-AF91-EFB5C3F6B7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E5316C1B-D054-4C01-4423-35C0DC312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C54C2-B644-43CE-8CEF-DD78AA695AEC}" type="datetimeFigureOut">
              <a:rPr lang="vi-VN" smtClean="0"/>
              <a:t>04/01/2025</a:t>
            </a:fld>
            <a:endParaRPr lang="vi-VN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2B401D7E-DD51-CDF1-C99E-E80EB22A6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0A549EA5-CFF7-5815-30DA-D1528FD4F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3D97C-9DE0-4791-8C83-95465115C7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21209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C8F118E1-6229-FBD8-2769-C7D8259CF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1EA173B1-066A-83B2-5CDF-703E517D5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C54C2-B644-43CE-8CEF-DD78AA695AEC}" type="datetimeFigureOut">
              <a:rPr lang="vi-VN" smtClean="0"/>
              <a:t>04/01/2025</a:t>
            </a:fld>
            <a:endParaRPr lang="vi-VN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EDA503FE-427F-A4D8-9B95-16D6FB5AE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1D623B20-3A65-65A4-4214-4AC51326F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3D97C-9DE0-4791-8C83-95465115C7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45452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D44582B9-87BC-1058-210B-873054FA8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C54C2-B644-43CE-8CEF-DD78AA695AEC}" type="datetimeFigureOut">
              <a:rPr lang="vi-VN" smtClean="0"/>
              <a:t>04/01/2025</a:t>
            </a:fld>
            <a:endParaRPr lang="vi-VN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95DF2B8B-AF5D-B013-652A-77A00D487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E50C0029-3AB7-CEA2-C284-A35D0B8D3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3D97C-9DE0-4791-8C83-95465115C7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63917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CFE08C75-1367-2FF3-202C-24B26E50A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5869373D-4AA2-CE52-7EB0-688D029674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D1D2DE10-8269-82D1-4788-5D36B79474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68399EF6-C57C-7D51-AB85-A38EF4014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C54C2-B644-43CE-8CEF-DD78AA695AEC}" type="datetimeFigureOut">
              <a:rPr lang="vi-VN" smtClean="0"/>
              <a:t>04/01/2025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052741CC-1C81-F1D6-73AD-EBA1148C2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0CBE4E24-2ADF-ECFD-8A49-1C0359E7E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3D97C-9DE0-4791-8C83-95465115C7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16132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113832F3-42AC-976A-5E54-843F09271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id="{EDC71419-A7E0-2C85-FFBD-5E72F9E43C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2027749B-830E-33B9-90EA-02DA950A25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D1F14BF3-FFBE-7250-1B31-AFAB8CC22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C54C2-B644-43CE-8CEF-DD78AA695AEC}" type="datetimeFigureOut">
              <a:rPr lang="vi-VN" smtClean="0"/>
              <a:t>04/01/2025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20A3F682-ED09-D100-B3DD-7FE7A0562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AC871A63-232D-7805-5E79-49D7BD79A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3D97C-9DE0-4791-8C83-95465115C7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1481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id="{3CBAB4E8-330F-D55A-0ADC-804AE1CA0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7B2D9275-6E21-4568-7B8B-5FB2A36F12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D09101F2-20B3-FDEE-2FF8-3B667E98BB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C54C2-B644-43CE-8CEF-DD78AA695AEC}" type="datetimeFigureOut">
              <a:rPr lang="vi-VN" smtClean="0"/>
              <a:t>04/01/2025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92279269-7750-2EF4-F79F-9D41F170C6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819E9307-5BDE-785C-F48D-75ADC5BF72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63D97C-9DE0-4791-8C83-95465115C7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42640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631504" y="1676401"/>
            <a:ext cx="8038013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16: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1:</a:t>
            </a:r>
          </a:p>
          <a:p>
            <a:pPr algn="ctr" eaLnBrk="1" hangingPunct="1"/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 VẬT 3D TỪ DÂY THÉP</a:t>
            </a:r>
          </a:p>
          <a:p>
            <a:pPr algn="ctr" eaLnBrk="1" hangingPunct="1"/>
            <a:endParaRPr lang="en-US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132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615"/>
    </mc:Choice>
    <mc:Fallback xmlns="">
      <p:transition advTm="561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after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29F8D77E-A5ED-08A1-93F8-BCB94E0FAF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966651"/>
            <a:ext cx="8253548" cy="842554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rgbClr val="0070C0"/>
                </a:solidFill>
              </a:rPr>
              <a:t>IV. </a:t>
            </a:r>
            <a:r>
              <a:rPr lang="en-US" sz="4400" b="1" dirty="0" err="1">
                <a:solidFill>
                  <a:srgbClr val="0070C0"/>
                </a:solidFill>
              </a:rPr>
              <a:t>Trưng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bày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sản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phẩm</a:t>
            </a:r>
            <a:r>
              <a:rPr lang="en-US" sz="4400" b="1" dirty="0">
                <a:solidFill>
                  <a:srgbClr val="0070C0"/>
                </a:solidFill>
              </a:rPr>
              <a:t> </a:t>
            </a:r>
            <a:r>
              <a:rPr lang="en-US" sz="4400" b="1" dirty="0" err="1">
                <a:solidFill>
                  <a:srgbClr val="0070C0"/>
                </a:solidFill>
              </a:rPr>
              <a:t>và</a:t>
            </a:r>
            <a:r>
              <a:rPr lang="en-US" sz="4400" b="1" dirty="0">
                <a:solidFill>
                  <a:srgbClr val="0070C0"/>
                </a:solidFill>
              </a:rPr>
              <a:t> chia </a:t>
            </a:r>
            <a:r>
              <a:rPr lang="en-US" sz="4400" b="1" dirty="0" err="1">
                <a:solidFill>
                  <a:srgbClr val="0070C0"/>
                </a:solidFill>
              </a:rPr>
              <a:t>sẻ</a:t>
            </a:r>
            <a:endParaRPr lang="vi-VN" sz="4400" b="1" dirty="0">
              <a:solidFill>
                <a:srgbClr val="0070C0"/>
              </a:solidFill>
            </a:endParaRPr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AB25823F-0D38-195D-5E49-A790D04D45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87286" y="1923461"/>
            <a:ext cx="9144000" cy="669516"/>
          </a:xfrm>
        </p:spPr>
        <p:txBody>
          <a:bodyPr>
            <a:normAutofit/>
          </a:bodyPr>
          <a:lstStyle/>
          <a:p>
            <a:r>
              <a:rPr lang="en-US" sz="3600" b="1" dirty="0" err="1">
                <a:solidFill>
                  <a:srgbClr val="FF0000"/>
                </a:solidFill>
              </a:rPr>
              <a:t>Nêu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cảm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nhận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của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em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về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bài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làm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của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các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bạn</a:t>
            </a:r>
            <a:endParaRPr lang="vi-VN" sz="3600" b="1" dirty="0">
              <a:solidFill>
                <a:srgbClr val="FF0000"/>
              </a:solidFill>
            </a:endParaRPr>
          </a:p>
        </p:txBody>
      </p:sp>
      <p:sp>
        <p:nvSpPr>
          <p:cNvPr id="4" name="TextBox 5">
            <a:extLst>
              <a:ext uri="{FF2B5EF4-FFF2-40B4-BE49-F238E27FC236}">
                <a16:creationId xmlns:a16="http://schemas.microsoft.com/office/drawing/2014/main" id="{06E3AB1C-E9E4-23E2-EAF4-5CBF0C0E5D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4160" y="182879"/>
            <a:ext cx="658368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16: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1:</a:t>
            </a:r>
          </a:p>
          <a:p>
            <a:pPr algn="ctr" eaLnBrk="1" hangingPunct="1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 VẬT 3D TỪ DÂY THÉP (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2)</a:t>
            </a:r>
          </a:p>
        </p:txBody>
      </p:sp>
      <p:sp>
        <p:nvSpPr>
          <p:cNvPr id="5" name="Tiêu đề phụ 2">
            <a:extLst>
              <a:ext uri="{FF2B5EF4-FFF2-40B4-BE49-F238E27FC236}">
                <a16:creationId xmlns:a16="http://schemas.microsoft.com/office/drawing/2014/main" id="{4B23146D-D095-6550-14C3-42590280505F}"/>
              </a:ext>
            </a:extLst>
          </p:cNvPr>
          <p:cNvSpPr txBox="1">
            <a:spLocks/>
          </p:cNvSpPr>
          <p:nvPr/>
        </p:nvSpPr>
        <p:spPr>
          <a:xfrm>
            <a:off x="-134982" y="2841953"/>
            <a:ext cx="9144000" cy="669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002060"/>
                </a:solidFill>
              </a:rPr>
              <a:t>- </a:t>
            </a:r>
            <a:r>
              <a:rPr lang="en-US" sz="3600" b="1" dirty="0" err="1">
                <a:solidFill>
                  <a:srgbClr val="002060"/>
                </a:solidFill>
              </a:rPr>
              <a:t>Nhân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vật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mà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em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yêu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thích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nhất</a:t>
            </a:r>
            <a:endParaRPr lang="vi-VN" sz="3600" b="1" dirty="0">
              <a:solidFill>
                <a:srgbClr val="002060"/>
              </a:solidFill>
            </a:endParaRPr>
          </a:p>
        </p:txBody>
      </p:sp>
      <p:sp>
        <p:nvSpPr>
          <p:cNvPr id="6" name="Tiêu đề phụ 2">
            <a:extLst>
              <a:ext uri="{FF2B5EF4-FFF2-40B4-BE49-F238E27FC236}">
                <a16:creationId xmlns:a16="http://schemas.microsoft.com/office/drawing/2014/main" id="{491D5AFD-D961-1D01-1D6B-DA28E946901C}"/>
              </a:ext>
            </a:extLst>
          </p:cNvPr>
          <p:cNvSpPr txBox="1">
            <a:spLocks/>
          </p:cNvSpPr>
          <p:nvPr/>
        </p:nvSpPr>
        <p:spPr>
          <a:xfrm>
            <a:off x="1123406" y="3820058"/>
            <a:ext cx="9945188" cy="889931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002060"/>
                </a:solidFill>
              </a:rPr>
              <a:t>- </a:t>
            </a:r>
            <a:r>
              <a:rPr lang="en-US" sz="5100" b="1" dirty="0" err="1">
                <a:solidFill>
                  <a:srgbClr val="002060"/>
                </a:solidFill>
              </a:rPr>
              <a:t>Cảm</a:t>
            </a:r>
            <a:r>
              <a:rPr lang="en-US" sz="5100" b="1" dirty="0">
                <a:solidFill>
                  <a:srgbClr val="002060"/>
                </a:solidFill>
              </a:rPr>
              <a:t> </a:t>
            </a:r>
            <a:r>
              <a:rPr lang="en-US" sz="5100" b="1" dirty="0" err="1">
                <a:solidFill>
                  <a:srgbClr val="002060"/>
                </a:solidFill>
              </a:rPr>
              <a:t>nhận</a:t>
            </a:r>
            <a:r>
              <a:rPr lang="en-US" sz="5100" b="1" dirty="0">
                <a:solidFill>
                  <a:srgbClr val="002060"/>
                </a:solidFill>
              </a:rPr>
              <a:t> </a:t>
            </a:r>
            <a:r>
              <a:rPr lang="en-US" sz="5100" b="1" dirty="0" err="1">
                <a:solidFill>
                  <a:srgbClr val="002060"/>
                </a:solidFill>
              </a:rPr>
              <a:t>về</a:t>
            </a:r>
            <a:r>
              <a:rPr lang="en-US" sz="5100" b="1" dirty="0">
                <a:solidFill>
                  <a:srgbClr val="002060"/>
                </a:solidFill>
              </a:rPr>
              <a:t> </a:t>
            </a:r>
            <a:r>
              <a:rPr lang="en-US" sz="5100" b="1" dirty="0" err="1">
                <a:solidFill>
                  <a:srgbClr val="002060"/>
                </a:solidFill>
              </a:rPr>
              <a:t>hình</a:t>
            </a:r>
            <a:r>
              <a:rPr lang="en-US" sz="5100" b="1" dirty="0">
                <a:solidFill>
                  <a:srgbClr val="002060"/>
                </a:solidFill>
              </a:rPr>
              <a:t>, </a:t>
            </a:r>
            <a:r>
              <a:rPr lang="en-US" sz="5100" b="1" dirty="0" err="1">
                <a:solidFill>
                  <a:srgbClr val="002060"/>
                </a:solidFill>
              </a:rPr>
              <a:t>khối</a:t>
            </a:r>
            <a:r>
              <a:rPr lang="en-US" sz="5100" b="1" dirty="0">
                <a:solidFill>
                  <a:srgbClr val="002060"/>
                </a:solidFill>
              </a:rPr>
              <a:t>, </a:t>
            </a:r>
            <a:r>
              <a:rPr lang="en-US" sz="5100" b="1" dirty="0" err="1">
                <a:solidFill>
                  <a:srgbClr val="002060"/>
                </a:solidFill>
              </a:rPr>
              <a:t>tỉ</a:t>
            </a:r>
            <a:r>
              <a:rPr lang="en-US" sz="5100" b="1" dirty="0">
                <a:solidFill>
                  <a:srgbClr val="002060"/>
                </a:solidFill>
              </a:rPr>
              <a:t> </a:t>
            </a:r>
            <a:r>
              <a:rPr lang="en-US" sz="5100" b="1" dirty="0" err="1">
                <a:solidFill>
                  <a:srgbClr val="002060"/>
                </a:solidFill>
              </a:rPr>
              <a:t>lệ</a:t>
            </a:r>
            <a:r>
              <a:rPr lang="en-US" sz="5100" b="1" dirty="0">
                <a:solidFill>
                  <a:srgbClr val="002060"/>
                </a:solidFill>
              </a:rPr>
              <a:t> </a:t>
            </a:r>
            <a:r>
              <a:rPr lang="en-US" sz="5100" b="1" dirty="0" err="1">
                <a:solidFill>
                  <a:srgbClr val="002060"/>
                </a:solidFill>
              </a:rPr>
              <a:t>các</a:t>
            </a:r>
            <a:r>
              <a:rPr lang="en-US" sz="5100" b="1" dirty="0">
                <a:solidFill>
                  <a:srgbClr val="002060"/>
                </a:solidFill>
              </a:rPr>
              <a:t> </a:t>
            </a:r>
            <a:r>
              <a:rPr lang="en-US" sz="5100" b="1" dirty="0" err="1">
                <a:solidFill>
                  <a:srgbClr val="002060"/>
                </a:solidFill>
              </a:rPr>
              <a:t>bộ</a:t>
            </a:r>
            <a:r>
              <a:rPr lang="en-US" sz="5100" b="1" dirty="0">
                <a:solidFill>
                  <a:srgbClr val="002060"/>
                </a:solidFill>
              </a:rPr>
              <a:t> </a:t>
            </a:r>
            <a:r>
              <a:rPr lang="en-US" sz="5100" b="1" dirty="0" err="1">
                <a:solidFill>
                  <a:srgbClr val="002060"/>
                </a:solidFill>
              </a:rPr>
              <a:t>phận</a:t>
            </a:r>
            <a:r>
              <a:rPr lang="en-US" sz="5100" b="1" dirty="0">
                <a:solidFill>
                  <a:srgbClr val="002060"/>
                </a:solidFill>
              </a:rPr>
              <a:t> </a:t>
            </a:r>
            <a:r>
              <a:rPr lang="en-US" sz="5100" b="1" dirty="0" err="1">
                <a:solidFill>
                  <a:srgbClr val="002060"/>
                </a:solidFill>
              </a:rPr>
              <a:t>trên</a:t>
            </a:r>
            <a:r>
              <a:rPr lang="en-US" sz="5100" b="1" dirty="0">
                <a:solidFill>
                  <a:srgbClr val="002060"/>
                </a:solidFill>
              </a:rPr>
              <a:t> </a:t>
            </a:r>
            <a:r>
              <a:rPr lang="en-US" sz="5100" b="1" dirty="0" err="1">
                <a:solidFill>
                  <a:srgbClr val="002060"/>
                </a:solidFill>
              </a:rPr>
              <a:t>cơ</a:t>
            </a:r>
            <a:r>
              <a:rPr lang="en-US" sz="5100" b="1" dirty="0">
                <a:solidFill>
                  <a:srgbClr val="002060"/>
                </a:solidFill>
              </a:rPr>
              <a:t> </a:t>
            </a:r>
            <a:r>
              <a:rPr lang="en-US" sz="5100" b="1" dirty="0" err="1">
                <a:solidFill>
                  <a:srgbClr val="002060"/>
                </a:solidFill>
              </a:rPr>
              <a:t>thể</a:t>
            </a:r>
            <a:r>
              <a:rPr lang="en-US" sz="5100" b="1" dirty="0">
                <a:solidFill>
                  <a:srgbClr val="002060"/>
                </a:solidFill>
              </a:rPr>
              <a:t> </a:t>
            </a:r>
            <a:r>
              <a:rPr lang="en-US" sz="5100" b="1" dirty="0" err="1">
                <a:solidFill>
                  <a:srgbClr val="002060"/>
                </a:solidFill>
              </a:rPr>
              <a:t>của</a:t>
            </a:r>
            <a:r>
              <a:rPr lang="en-US" sz="5100" b="1" dirty="0">
                <a:solidFill>
                  <a:srgbClr val="002060"/>
                </a:solidFill>
              </a:rPr>
              <a:t> </a:t>
            </a:r>
            <a:r>
              <a:rPr lang="en-US" sz="5100" b="1" dirty="0" err="1">
                <a:solidFill>
                  <a:srgbClr val="002060"/>
                </a:solidFill>
              </a:rPr>
              <a:t>nhân</a:t>
            </a:r>
            <a:r>
              <a:rPr lang="en-US" sz="5100" b="1" dirty="0">
                <a:solidFill>
                  <a:srgbClr val="002060"/>
                </a:solidFill>
              </a:rPr>
              <a:t> </a:t>
            </a:r>
            <a:r>
              <a:rPr lang="en-US" sz="5100" b="1" dirty="0" err="1">
                <a:solidFill>
                  <a:srgbClr val="002060"/>
                </a:solidFill>
              </a:rPr>
              <a:t>vật</a:t>
            </a:r>
            <a:endParaRPr lang="vi-VN" sz="5100" b="1" dirty="0">
              <a:solidFill>
                <a:srgbClr val="002060"/>
              </a:solidFill>
            </a:endParaRPr>
          </a:p>
        </p:txBody>
      </p:sp>
      <p:sp>
        <p:nvSpPr>
          <p:cNvPr id="7" name="Tiêu đề phụ 2">
            <a:extLst>
              <a:ext uri="{FF2B5EF4-FFF2-40B4-BE49-F238E27FC236}">
                <a16:creationId xmlns:a16="http://schemas.microsoft.com/office/drawing/2014/main" id="{A6E70499-3A22-C6F5-5C1D-8FB0B7D92C2B}"/>
              </a:ext>
            </a:extLst>
          </p:cNvPr>
          <p:cNvSpPr txBox="1">
            <a:spLocks/>
          </p:cNvSpPr>
          <p:nvPr/>
        </p:nvSpPr>
        <p:spPr>
          <a:xfrm>
            <a:off x="1123406" y="5018578"/>
            <a:ext cx="9144000" cy="6695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002060"/>
                </a:solidFill>
              </a:rPr>
              <a:t>- </a:t>
            </a:r>
            <a:r>
              <a:rPr lang="en-US" sz="3600" b="1" dirty="0" err="1">
                <a:solidFill>
                  <a:srgbClr val="002060"/>
                </a:solidFill>
              </a:rPr>
              <a:t>Cách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điều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chỉnh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để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hình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khối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nhân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vật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hoàn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thiện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hơn</a:t>
            </a:r>
            <a:endParaRPr lang="vi-VN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653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  <p:bldP spid="4" grpId="0"/>
      <p:bldP spid="5" grpId="0"/>
      <p:bldP spid="5" grpId="1"/>
      <p:bldP spid="6" grpId="0"/>
      <p:bldP spid="6" grpId="1"/>
      <p:bldP spid="7" grpId="0"/>
      <p:bldP spid="7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8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55BF9D56-BA9B-741D-0B8F-49940AFAA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602" y="855350"/>
            <a:ext cx="6388413" cy="717956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70C0"/>
                </a:solidFill>
              </a:rPr>
              <a:t>V. </a:t>
            </a:r>
            <a:r>
              <a:rPr lang="en-US" sz="3200" b="1" dirty="0" err="1">
                <a:solidFill>
                  <a:srgbClr val="0070C0"/>
                </a:solidFill>
              </a:rPr>
              <a:t>Tìm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hiểu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các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tác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phẩm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điêu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khắc</a:t>
            </a:r>
            <a:endParaRPr lang="vi-VN" sz="3200" b="1" dirty="0">
              <a:solidFill>
                <a:srgbClr val="0070C0"/>
              </a:solidFill>
            </a:endParaRPr>
          </a:p>
        </p:txBody>
      </p:sp>
      <p:pic>
        <p:nvPicPr>
          <p:cNvPr id="13" name="Chỗ dành sẵn cho Nội dung 12">
            <a:extLst>
              <a:ext uri="{FF2B5EF4-FFF2-40B4-BE49-F238E27FC236}">
                <a16:creationId xmlns:a16="http://schemas.microsoft.com/office/drawing/2014/main" id="{A8E2E98B-BE68-D0AE-6D3F-0D80ABB22C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8326" y="1667077"/>
            <a:ext cx="2796409" cy="3606637"/>
          </a:xfrm>
        </p:spPr>
      </p:pic>
      <p:pic>
        <p:nvPicPr>
          <p:cNvPr id="14" name="Chỗ dành sẵn cho Nội dung 12">
            <a:extLst>
              <a:ext uri="{FF2B5EF4-FFF2-40B4-BE49-F238E27FC236}">
                <a16:creationId xmlns:a16="http://schemas.microsoft.com/office/drawing/2014/main" id="{C64F8D21-685A-31BD-EBBD-350E3C41B58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08753" y="1667077"/>
            <a:ext cx="2474254" cy="3606637"/>
          </a:xfrm>
          <a:prstGeom prst="rect">
            <a:avLst/>
          </a:prstGeom>
        </p:spPr>
      </p:pic>
      <p:pic>
        <p:nvPicPr>
          <p:cNvPr id="15" name="Chỗ dành sẵn cho Nội dung 12">
            <a:extLst>
              <a:ext uri="{FF2B5EF4-FFF2-40B4-BE49-F238E27FC236}">
                <a16:creationId xmlns:a16="http://schemas.microsoft.com/office/drawing/2014/main" id="{CE2BADC6-C159-FD06-4525-7413C57670D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8011" y="1667077"/>
            <a:ext cx="2654259" cy="3606637"/>
          </a:xfrm>
          <a:prstGeom prst="rect">
            <a:avLst/>
          </a:prstGeom>
        </p:spPr>
      </p:pic>
      <p:sp>
        <p:nvSpPr>
          <p:cNvPr id="16" name="TextBox 5">
            <a:extLst>
              <a:ext uri="{FF2B5EF4-FFF2-40B4-BE49-F238E27FC236}">
                <a16:creationId xmlns:a16="http://schemas.microsoft.com/office/drawing/2014/main" id="{F4C10DB0-C077-647B-8473-7C889034BC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4160" y="182879"/>
            <a:ext cx="658368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15: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1:</a:t>
            </a:r>
          </a:p>
          <a:p>
            <a:pPr algn="ctr" eaLnBrk="1" hangingPunct="1"/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 VẬT 3D TỪ DÂY THÉP (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2)</a:t>
            </a:r>
          </a:p>
        </p:txBody>
      </p:sp>
      <p:sp>
        <p:nvSpPr>
          <p:cNvPr id="3" name="Tiêu đề 1">
            <a:extLst>
              <a:ext uri="{FF2B5EF4-FFF2-40B4-BE49-F238E27FC236}">
                <a16:creationId xmlns:a16="http://schemas.microsoft.com/office/drawing/2014/main" id="{E1789B01-686F-3B3B-E45E-9F19DED028C4}"/>
              </a:ext>
            </a:extLst>
          </p:cNvPr>
          <p:cNvSpPr txBox="1">
            <a:spLocks/>
          </p:cNvSpPr>
          <p:nvPr/>
        </p:nvSpPr>
        <p:spPr>
          <a:xfrm>
            <a:off x="4500767" y="5561216"/>
            <a:ext cx="3902253" cy="7179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200" b="1" dirty="0">
                <a:solidFill>
                  <a:srgbClr val="FF0000"/>
                </a:solidFill>
              </a:rPr>
              <a:t>2</a:t>
            </a:r>
            <a:r>
              <a:rPr lang="en-US" sz="2200" b="1" dirty="0">
                <a:solidFill>
                  <a:srgbClr val="0070C0"/>
                </a:solidFill>
              </a:rPr>
              <a:t>. </a:t>
            </a:r>
            <a:r>
              <a:rPr lang="en-US" sz="2200" b="1" dirty="0" err="1">
                <a:solidFill>
                  <a:srgbClr val="0070C0"/>
                </a:solidFill>
              </a:rPr>
              <a:t>Người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đàn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ông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đi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bộ</a:t>
            </a:r>
            <a:r>
              <a:rPr lang="en-US" sz="2200" b="1" dirty="0">
                <a:solidFill>
                  <a:srgbClr val="0070C0"/>
                </a:solidFill>
              </a:rPr>
              <a:t>, 1961, </a:t>
            </a:r>
            <a:r>
              <a:rPr lang="en-US" sz="2200" b="1" dirty="0" err="1">
                <a:solidFill>
                  <a:srgbClr val="0070C0"/>
                </a:solidFill>
              </a:rPr>
              <a:t>đồng</a:t>
            </a:r>
            <a:r>
              <a:rPr lang="en-US" sz="2200" b="1" dirty="0">
                <a:solidFill>
                  <a:srgbClr val="0070C0"/>
                </a:solidFill>
              </a:rPr>
              <a:t>, 60cm x 14cm x 22cm</a:t>
            </a:r>
            <a:endParaRPr lang="vi-VN" sz="2200" b="1" dirty="0">
              <a:solidFill>
                <a:srgbClr val="0070C0"/>
              </a:solidFill>
            </a:endParaRPr>
          </a:p>
        </p:txBody>
      </p:sp>
      <p:sp>
        <p:nvSpPr>
          <p:cNvPr id="4" name="Tiêu đề 1">
            <a:extLst>
              <a:ext uri="{FF2B5EF4-FFF2-40B4-BE49-F238E27FC236}">
                <a16:creationId xmlns:a16="http://schemas.microsoft.com/office/drawing/2014/main" id="{D1BCE2F4-62B2-47B9-AA6B-3E97379F80A2}"/>
              </a:ext>
            </a:extLst>
          </p:cNvPr>
          <p:cNvSpPr txBox="1">
            <a:spLocks/>
          </p:cNvSpPr>
          <p:nvPr/>
        </p:nvSpPr>
        <p:spPr>
          <a:xfrm>
            <a:off x="470050" y="5561216"/>
            <a:ext cx="3902253" cy="7179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200" b="1" dirty="0">
                <a:solidFill>
                  <a:srgbClr val="FF0000"/>
                </a:solidFill>
              </a:rPr>
              <a:t>1</a:t>
            </a:r>
            <a:r>
              <a:rPr lang="en-US" sz="2200" b="1" dirty="0">
                <a:solidFill>
                  <a:srgbClr val="0070C0"/>
                </a:solidFill>
              </a:rPr>
              <a:t>. </a:t>
            </a:r>
            <a:r>
              <a:rPr lang="en-US" sz="2200" b="1" dirty="0" err="1">
                <a:solidFill>
                  <a:srgbClr val="0070C0"/>
                </a:solidFill>
              </a:rPr>
              <a:t>Người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đàn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ông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chỉ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tay</a:t>
            </a:r>
            <a:r>
              <a:rPr lang="en-US" sz="2200" b="1" dirty="0">
                <a:solidFill>
                  <a:srgbClr val="0070C0"/>
                </a:solidFill>
              </a:rPr>
              <a:t>, 1947, </a:t>
            </a:r>
            <a:r>
              <a:rPr lang="en-US" sz="2200" b="1" dirty="0" err="1">
                <a:solidFill>
                  <a:srgbClr val="0070C0"/>
                </a:solidFill>
              </a:rPr>
              <a:t>đồng</a:t>
            </a:r>
            <a:r>
              <a:rPr lang="en-US" sz="2200" b="1" dirty="0">
                <a:solidFill>
                  <a:srgbClr val="0070C0"/>
                </a:solidFill>
              </a:rPr>
              <a:t>, 179cm x 103cm x 42cm</a:t>
            </a:r>
            <a:endParaRPr lang="vi-VN" sz="2200" b="1" dirty="0">
              <a:solidFill>
                <a:srgbClr val="0070C0"/>
              </a:solidFill>
            </a:endParaRPr>
          </a:p>
        </p:txBody>
      </p:sp>
      <p:sp>
        <p:nvSpPr>
          <p:cNvPr id="5" name="Tiêu đề 1">
            <a:extLst>
              <a:ext uri="{FF2B5EF4-FFF2-40B4-BE49-F238E27FC236}">
                <a16:creationId xmlns:a16="http://schemas.microsoft.com/office/drawing/2014/main" id="{4919D6CE-EF03-9009-4F22-4589BA659B74}"/>
              </a:ext>
            </a:extLst>
          </p:cNvPr>
          <p:cNvSpPr txBox="1">
            <a:spLocks/>
          </p:cNvSpPr>
          <p:nvPr/>
        </p:nvSpPr>
        <p:spPr>
          <a:xfrm>
            <a:off x="8289747" y="5561216"/>
            <a:ext cx="3902253" cy="7179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200" b="1" dirty="0">
                <a:solidFill>
                  <a:srgbClr val="FF0000"/>
                </a:solidFill>
              </a:rPr>
              <a:t>3</a:t>
            </a:r>
            <a:r>
              <a:rPr lang="en-US" sz="2200" b="1" dirty="0">
                <a:solidFill>
                  <a:srgbClr val="0070C0"/>
                </a:solidFill>
              </a:rPr>
              <a:t>. </a:t>
            </a:r>
            <a:r>
              <a:rPr lang="en-US" sz="2200" b="1" dirty="0" err="1">
                <a:solidFill>
                  <a:srgbClr val="0070C0"/>
                </a:solidFill>
              </a:rPr>
              <a:t>Tự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nắm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lấy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cuộc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sống</a:t>
            </a:r>
            <a:r>
              <a:rPr lang="en-US" sz="2200" b="1" dirty="0">
                <a:solidFill>
                  <a:srgbClr val="0070C0"/>
                </a:solidFill>
              </a:rPr>
              <a:t>, 1950, </a:t>
            </a:r>
            <a:r>
              <a:rPr lang="en-US" sz="2200" b="1" dirty="0" err="1">
                <a:solidFill>
                  <a:srgbClr val="0070C0"/>
                </a:solidFill>
              </a:rPr>
              <a:t>đồng</a:t>
            </a:r>
            <a:r>
              <a:rPr lang="en-US" sz="2200" b="1" dirty="0">
                <a:solidFill>
                  <a:srgbClr val="0070C0"/>
                </a:solidFill>
              </a:rPr>
              <a:t>, 83cm x 26cm x 95,5cm</a:t>
            </a:r>
            <a:endParaRPr lang="vi-VN" sz="2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366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after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7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50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0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50" presetClass="exit" presetSubtype="0" ac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50" presetClass="exit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0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50" presetClass="exit" presetSubtype="0" ac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50" presetClass="exit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0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50" presetClass="exit" presetSubtype="0" ac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5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50" presetClass="exit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50" presetClass="exit" presetSubtype="0" ac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5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16" grpId="0"/>
      <p:bldP spid="16" grpId="1"/>
      <p:bldP spid="3" grpId="0"/>
      <p:bldP spid="3" grpId="1"/>
      <p:bldP spid="4" grpId="0"/>
      <p:bldP spid="4" grpId="1"/>
      <p:bldP spid="5" grpId="0"/>
      <p:bldP spid="5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E04CC500-23B4-DFDC-D0E1-213F6ED93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2283" y="2782066"/>
            <a:ext cx="9724697" cy="1858251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Alberto Giacometti (1901 – 1966), </a:t>
            </a:r>
            <a:r>
              <a:rPr lang="en-US" b="1" dirty="0" err="1">
                <a:solidFill>
                  <a:srgbClr val="0070C0"/>
                </a:solidFill>
              </a:rPr>
              <a:t>nhà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điêu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khắc</a:t>
            </a:r>
            <a:r>
              <a:rPr lang="en-US" b="1" dirty="0">
                <a:solidFill>
                  <a:srgbClr val="0070C0"/>
                </a:solidFill>
              </a:rPr>
              <a:t>, </a:t>
            </a:r>
            <a:r>
              <a:rPr lang="en-US" b="1" dirty="0" err="1">
                <a:solidFill>
                  <a:srgbClr val="0070C0"/>
                </a:solidFill>
              </a:rPr>
              <a:t>họa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sĩ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người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Thụy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Sĩ</a:t>
            </a:r>
            <a:r>
              <a:rPr lang="en-US" b="1" dirty="0">
                <a:solidFill>
                  <a:srgbClr val="0070C0"/>
                </a:solidFill>
              </a:rPr>
              <a:t>, </a:t>
            </a:r>
            <a:r>
              <a:rPr lang="en-US" b="1" dirty="0" err="1">
                <a:solidFill>
                  <a:srgbClr val="0070C0"/>
                </a:solidFill>
              </a:rPr>
              <a:t>nổi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tiếng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với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các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tác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phẩm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điêu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khắc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có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hình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thể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người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và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khuôn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mặt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bị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vuốt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kéo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dài</a:t>
            </a:r>
            <a:r>
              <a:rPr lang="en-US" b="1" dirty="0">
                <a:solidFill>
                  <a:srgbClr val="0070C0"/>
                </a:solidFill>
              </a:rPr>
              <a:t>, </a:t>
            </a:r>
            <a:r>
              <a:rPr lang="en-US" b="1" dirty="0" err="1">
                <a:solidFill>
                  <a:srgbClr val="0070C0"/>
                </a:solidFill>
              </a:rPr>
              <a:t>bề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mặt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tác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phẩm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thường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gồ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ghề</a:t>
            </a:r>
            <a:r>
              <a:rPr lang="en-US" b="1" dirty="0">
                <a:solidFill>
                  <a:srgbClr val="0070C0"/>
                </a:solidFill>
              </a:rPr>
              <a:t>, </a:t>
            </a:r>
            <a:r>
              <a:rPr lang="en-US" b="1" dirty="0" err="1">
                <a:solidFill>
                  <a:srgbClr val="0070C0"/>
                </a:solidFill>
              </a:rPr>
              <a:t>xù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xì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tạo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nét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biểu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cảm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hết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sức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độc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đáo</a:t>
            </a:r>
            <a:endParaRPr lang="vi-VN" b="1" dirty="0">
              <a:solidFill>
                <a:srgbClr val="0070C0"/>
              </a:solidFill>
            </a:endParaRPr>
          </a:p>
        </p:txBody>
      </p:sp>
      <p:sp>
        <p:nvSpPr>
          <p:cNvPr id="4" name="Tiêu đề 1">
            <a:extLst>
              <a:ext uri="{FF2B5EF4-FFF2-40B4-BE49-F238E27FC236}">
                <a16:creationId xmlns:a16="http://schemas.microsoft.com/office/drawing/2014/main" id="{D74AB8F2-72AA-D132-A336-872436446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9465" y="457200"/>
            <a:ext cx="6293069" cy="834095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70C0"/>
                </a:solidFill>
              </a:rPr>
              <a:t>V. </a:t>
            </a:r>
            <a:r>
              <a:rPr lang="en-US" sz="3200" b="1" dirty="0" err="1">
                <a:solidFill>
                  <a:srgbClr val="0070C0"/>
                </a:solidFill>
              </a:rPr>
              <a:t>Tìm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hiểu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các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tác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phẩm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điêu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khắc</a:t>
            </a:r>
            <a:endParaRPr lang="vi-VN" sz="3200" b="1" dirty="0">
              <a:solidFill>
                <a:srgbClr val="0070C0"/>
              </a:solidFill>
            </a:endParaRPr>
          </a:p>
        </p:txBody>
      </p:sp>
      <p:sp>
        <p:nvSpPr>
          <p:cNvPr id="5" name="Tiêu đề 1">
            <a:extLst>
              <a:ext uri="{FF2B5EF4-FFF2-40B4-BE49-F238E27FC236}">
                <a16:creationId xmlns:a16="http://schemas.microsoft.com/office/drawing/2014/main" id="{3743244C-84B5-4AD6-6484-92E55F5CF979}"/>
              </a:ext>
            </a:extLst>
          </p:cNvPr>
          <p:cNvSpPr txBox="1">
            <a:spLocks/>
          </p:cNvSpPr>
          <p:nvPr/>
        </p:nvSpPr>
        <p:spPr>
          <a:xfrm>
            <a:off x="2949464" y="1780228"/>
            <a:ext cx="6293069" cy="834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err="1">
                <a:solidFill>
                  <a:srgbClr val="FF0000"/>
                </a:solidFill>
              </a:rPr>
              <a:t>Tác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giả</a:t>
            </a:r>
            <a:r>
              <a:rPr lang="en-US" sz="3200" b="1" dirty="0">
                <a:solidFill>
                  <a:srgbClr val="FF0000"/>
                </a:solidFill>
              </a:rPr>
              <a:t>: Alberto Giacometti</a:t>
            </a:r>
            <a:endParaRPr lang="vi-VN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130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4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4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4" grpId="0"/>
      <p:bldP spid="4" grpId="1"/>
      <p:bldP spid="5" grpId="0"/>
      <p:bldP spid="5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_2" val="{8880C43C-E151-4F25-B634-20E105CFDABD}"/>
  <p:tag name="GENSWF_ADVANCE_TIME" val="5.614"/>
</p:tagLst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238</Words>
  <Application>Microsoft Office PowerPoint</Application>
  <PresentationFormat>Widescreen</PresentationFormat>
  <Paragraphs>21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Times New Roman</vt:lpstr>
      <vt:lpstr>Chủ đề Office</vt:lpstr>
      <vt:lpstr>PowerPoint Presentation</vt:lpstr>
      <vt:lpstr>IV. Trưng bày sản phẩm và chia sẻ</vt:lpstr>
      <vt:lpstr>V. Tìm hiểu các tác phẩm điêu khắc</vt:lpstr>
      <vt:lpstr>V. Tìm hiểu các tác phẩm điêu khắc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Hi</dc:creator>
  <cp:lastModifiedBy>Hi</cp:lastModifiedBy>
  <cp:revision>5</cp:revision>
  <dcterms:created xsi:type="dcterms:W3CDTF">2024-11-18T18:29:40Z</dcterms:created>
  <dcterms:modified xsi:type="dcterms:W3CDTF">2025-01-04T16:28:39Z</dcterms:modified>
</cp:coreProperties>
</file>