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8" r:id="rId2"/>
    <p:sldId id="283" r:id="rId3"/>
    <p:sldId id="259" r:id="rId4"/>
    <p:sldId id="260" r:id="rId5"/>
    <p:sldId id="262" r:id="rId6"/>
    <p:sldId id="288" r:id="rId7"/>
    <p:sldId id="269" r:id="rId8"/>
    <p:sldId id="290" r:id="rId9"/>
    <p:sldId id="289" r:id="rId10"/>
    <p:sldId id="291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D755F42-B236-4F23-8943-CE6045F4DC37}">
          <p14:sldIdLst>
            <p14:sldId id="258"/>
            <p14:sldId id="283"/>
            <p14:sldId id="259"/>
            <p14:sldId id="260"/>
            <p14:sldId id="262"/>
            <p14:sldId id="288"/>
            <p14:sldId id="269"/>
            <p14:sldId id="290"/>
            <p14:sldId id="289"/>
            <p14:sldId id="2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82" autoAdjust="0"/>
    <p:restoredTop sz="81091" autoAdjust="0"/>
  </p:normalViewPr>
  <p:slideViewPr>
    <p:cSldViewPr>
      <p:cViewPr varScale="1">
        <p:scale>
          <a:sx n="71" d="100"/>
          <a:sy n="71" d="100"/>
        </p:scale>
        <p:origin x="492" y="51"/>
      </p:cViewPr>
      <p:guideLst>
        <p:guide orient="horz" pos="2160"/>
        <p:guide pos="384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5ACB4F-CFD1-48A2-8594-37C4AF21462D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3F3CD2-8509-4527-B216-A018B499B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913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40FCE-11B1-48D0-B857-48D5F9D1F043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776F4-DF6D-4F37-979B-34E07B5D86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7170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40FCE-11B1-48D0-B857-48D5F9D1F043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776F4-DF6D-4F37-979B-34E07B5D86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2559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40FCE-11B1-48D0-B857-48D5F9D1F043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776F4-DF6D-4F37-979B-34E07B5D86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2112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40FCE-11B1-48D0-B857-48D5F9D1F043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776F4-DF6D-4F37-979B-34E07B5D86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2138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40FCE-11B1-48D0-B857-48D5F9D1F043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776F4-DF6D-4F37-979B-34E07B5D86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7381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40FCE-11B1-48D0-B857-48D5F9D1F043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776F4-DF6D-4F37-979B-34E07B5D86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591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40FCE-11B1-48D0-B857-48D5F9D1F043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776F4-DF6D-4F37-979B-34E07B5D86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641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40FCE-11B1-48D0-B857-48D5F9D1F043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776F4-DF6D-4F37-979B-34E07B5D86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2036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40FCE-11B1-48D0-B857-48D5F9D1F043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776F4-DF6D-4F37-979B-34E07B5D86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1690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40FCE-11B1-48D0-B857-48D5F9D1F043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776F4-DF6D-4F37-979B-34E07B5D86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3441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40FCE-11B1-48D0-B857-48D5F9D1F043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776F4-DF6D-4F37-979B-34E07B5D86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2961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chemeClr val="accent5">
                <a:lumMod val="40000"/>
                <a:lumOff val="60000"/>
              </a:schemeClr>
            </a:gs>
            <a:gs pos="74000">
              <a:schemeClr val="accent5">
                <a:lumMod val="95000"/>
                <a:lumOff val="5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40FCE-11B1-48D0-B857-48D5F9D1F043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0776F4-DF6D-4F37-979B-34E07B5D86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5678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2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11.jp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8222" y="620688"/>
            <a:ext cx="7992888" cy="115212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31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LỄ HỘI QUÊ HƯƠNG </a:t>
            </a:r>
            <a:b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80ACED6-6675-EFF4-5C86-BD3B6CB895E8}"/>
              </a:ext>
            </a:extLst>
          </p:cNvPr>
          <p:cNvSpPr txBox="1">
            <a:spLocks/>
          </p:cNvSpPr>
          <p:nvPr/>
        </p:nvSpPr>
        <p:spPr>
          <a:xfrm>
            <a:off x="1415480" y="1484784"/>
            <a:ext cx="9721080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17: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TRANG PHỤC TRONG LỄ HỘI</a:t>
            </a:r>
            <a:b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vi-VN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31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êu đề 1">
            <a:extLst>
              <a:ext uri="{FF2B5EF4-FFF2-40B4-BE49-F238E27FC236}">
                <a16:creationId xmlns:a16="http://schemas.microsoft.com/office/drawing/2014/main" id="{290A2E5A-3C8B-78E5-584C-BB60E9156D81}"/>
              </a:ext>
            </a:extLst>
          </p:cNvPr>
          <p:cNvSpPr txBox="1">
            <a:spLocks/>
          </p:cNvSpPr>
          <p:nvPr/>
        </p:nvSpPr>
        <p:spPr>
          <a:xfrm>
            <a:off x="-1104800" y="550445"/>
            <a:ext cx="1066699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III. </a:t>
            </a:r>
            <a:r>
              <a:rPr lang="en-US" sz="2800" b="1" dirty="0" err="1">
                <a:solidFill>
                  <a:srgbClr val="0070C0"/>
                </a:solidFill>
              </a:rPr>
              <a:t>Thiết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kế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trang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phục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lễ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hội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cho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nhân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vật</a:t>
            </a:r>
            <a:endParaRPr lang="vi-VN" sz="2800" b="1" dirty="0">
              <a:solidFill>
                <a:srgbClr val="0070C0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FD9A64B-79D6-1D4D-82B4-98A38465FCCF}"/>
              </a:ext>
            </a:extLst>
          </p:cNvPr>
          <p:cNvSpPr txBox="1">
            <a:spLocks/>
          </p:cNvSpPr>
          <p:nvPr/>
        </p:nvSpPr>
        <p:spPr>
          <a:xfrm>
            <a:off x="1735424" y="-130661"/>
            <a:ext cx="902666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17: 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TRANG PHỤC TRONG LỄ HỘI </a:t>
            </a:r>
            <a:r>
              <a:rPr lang="en-US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vi-VN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5823325854276066348">
            <a:hlinkClick r:id="" action="ppaction://media"/>
            <a:extLst>
              <a:ext uri="{FF2B5EF4-FFF2-40B4-BE49-F238E27FC236}">
                <a16:creationId xmlns:a16="http://schemas.microsoft.com/office/drawing/2014/main" id="{CC33850B-F492-131D-77B2-B19248AF7DF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23592" y="1356212"/>
            <a:ext cx="6643633" cy="4983163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116289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38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blipFill>
            <a:blip r:embed="rId3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LỄ HỘI TRUYỀN THỐNG Ở VIỆT NAM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75D4D669-3F48-AD5F-0100-130945859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7608" y="1423849"/>
            <a:ext cx="6827722" cy="450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72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440" y="1134897"/>
            <a:ext cx="6336704" cy="936104"/>
          </a:xfrm>
        </p:spPr>
        <p:txBody>
          <a:bodyPr>
            <a:no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I. Khám phá trang phục Lễ hội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3AA3DF2-FA42-AFF7-FF93-0527276ADEC3}"/>
              </a:ext>
            </a:extLst>
          </p:cNvPr>
          <p:cNvSpPr txBox="1">
            <a:spLocks/>
          </p:cNvSpPr>
          <p:nvPr/>
        </p:nvSpPr>
        <p:spPr>
          <a:xfrm>
            <a:off x="2063552" y="2204864"/>
            <a:ext cx="8229600" cy="2448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600" b="1" dirty="0">
                <a:solidFill>
                  <a:srgbClr val="0070C0"/>
                </a:solidFill>
              </a:rPr>
              <a:t>Thảo luận nhóm: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020C7B7-4B96-FAF1-3F15-970935488570}"/>
              </a:ext>
            </a:extLst>
          </p:cNvPr>
          <p:cNvSpPr txBox="1">
            <a:spLocks/>
          </p:cNvSpPr>
          <p:nvPr/>
        </p:nvSpPr>
        <p:spPr>
          <a:xfrm>
            <a:off x="1487488" y="332656"/>
            <a:ext cx="902666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17: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TRANG PHỤC TRONG LỄ HỘI 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vi-VN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79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6232"/>
            <a:ext cx="8229600" cy="634082"/>
          </a:xfrm>
        </p:spPr>
        <p:txBody>
          <a:bodyPr>
            <a:norm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7608" y="716714"/>
            <a:ext cx="3375850" cy="2418445"/>
          </a:xfrm>
          <a:prstGeom prst="rect">
            <a:avLst/>
          </a:prstGeom>
        </p:spPr>
      </p:pic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099B363B-D929-87A3-66C2-58B5B5B0F4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192" y="836712"/>
            <a:ext cx="2571358" cy="2418445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2782B5E6-FAC3-EFDB-E5FC-77B5F75B70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7488" y="3722841"/>
            <a:ext cx="2678041" cy="2611195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AC8C0081-AAF7-6129-922A-5FEC7EED47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8513" y="3683006"/>
            <a:ext cx="2571358" cy="271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165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703" y="893666"/>
            <a:ext cx="2927014" cy="19464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160" y="908720"/>
            <a:ext cx="2952328" cy="19464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074" y="3719204"/>
            <a:ext cx="2790602" cy="2001957"/>
          </a:xfrm>
          <a:prstGeom prst="rect">
            <a:avLst/>
          </a:prstGeom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58B436BE-E0A7-6161-7B03-5EBE7EA7D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7608" y="31912"/>
            <a:ext cx="6984776" cy="743829"/>
          </a:xfrm>
          <a:blipFill>
            <a:blip r:embed="rId6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LỄ HỘI TRUYỀN THỐNG Ở VIỆT NAM</a:t>
            </a:r>
          </a:p>
        </p:txBody>
      </p:sp>
      <p:sp>
        <p:nvSpPr>
          <p:cNvPr id="3" name="Tiêu đề 1">
            <a:extLst>
              <a:ext uri="{FF2B5EF4-FFF2-40B4-BE49-F238E27FC236}">
                <a16:creationId xmlns:a16="http://schemas.microsoft.com/office/drawing/2014/main" id="{2ECA55A3-CBB9-CACB-5608-C4462693F28F}"/>
              </a:ext>
            </a:extLst>
          </p:cNvPr>
          <p:cNvSpPr txBox="1">
            <a:spLocks/>
          </p:cNvSpPr>
          <p:nvPr/>
        </p:nvSpPr>
        <p:spPr>
          <a:xfrm>
            <a:off x="7968208" y="2933885"/>
            <a:ext cx="2160240" cy="587177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êu đề 1">
            <a:extLst>
              <a:ext uri="{FF2B5EF4-FFF2-40B4-BE49-F238E27FC236}">
                <a16:creationId xmlns:a16="http://schemas.microsoft.com/office/drawing/2014/main" id="{6BDEB643-6615-463D-E810-230B75DDD46A}"/>
              </a:ext>
            </a:extLst>
          </p:cNvPr>
          <p:cNvSpPr txBox="1">
            <a:spLocks/>
          </p:cNvSpPr>
          <p:nvPr/>
        </p:nvSpPr>
        <p:spPr>
          <a:xfrm>
            <a:off x="2459255" y="5917105"/>
            <a:ext cx="2160240" cy="587177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êu đề 1">
            <a:extLst>
              <a:ext uri="{FF2B5EF4-FFF2-40B4-BE49-F238E27FC236}">
                <a16:creationId xmlns:a16="http://schemas.microsoft.com/office/drawing/2014/main" id="{8B42AA8A-7778-7223-0481-FDA752D2714E}"/>
              </a:ext>
            </a:extLst>
          </p:cNvPr>
          <p:cNvSpPr txBox="1">
            <a:spLocks/>
          </p:cNvSpPr>
          <p:nvPr/>
        </p:nvSpPr>
        <p:spPr>
          <a:xfrm>
            <a:off x="2459255" y="2918247"/>
            <a:ext cx="2160240" cy="587177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E0908854-72DF-BE50-F104-998F89A1B1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434" y="3719204"/>
            <a:ext cx="2788114" cy="2021568"/>
          </a:xfrm>
          <a:prstGeom prst="rect">
            <a:avLst/>
          </a:prstGeom>
        </p:spPr>
      </p:pic>
      <p:sp>
        <p:nvSpPr>
          <p:cNvPr id="12" name="Tiêu đề 1">
            <a:extLst>
              <a:ext uri="{FF2B5EF4-FFF2-40B4-BE49-F238E27FC236}">
                <a16:creationId xmlns:a16="http://schemas.microsoft.com/office/drawing/2014/main" id="{61680922-18F4-06C7-1BE8-CD4DC4B24649}"/>
              </a:ext>
            </a:extLst>
          </p:cNvPr>
          <p:cNvSpPr txBox="1">
            <a:spLocks/>
          </p:cNvSpPr>
          <p:nvPr/>
        </p:nvSpPr>
        <p:spPr>
          <a:xfrm>
            <a:off x="7822363" y="6019904"/>
            <a:ext cx="2304256" cy="587177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Ninh</a:t>
            </a:r>
          </a:p>
        </p:txBody>
      </p:sp>
    </p:spTree>
    <p:extLst>
      <p:ext uri="{BB962C8B-B14F-4D97-AF65-F5344CB8AC3E}">
        <p14:creationId xmlns:p14="http://schemas.microsoft.com/office/powerpoint/2010/main" val="386303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6" grpId="0" animBg="1"/>
      <p:bldP spid="6" grpId="1" animBg="1"/>
      <p:bldP spid="10" grpId="0" animBg="1"/>
      <p:bldP spid="10" grpId="1" animBg="1"/>
      <p:bldP spid="12" grpId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6935F09-DCDA-2A79-B29C-8FEEADEF6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721958"/>
            <a:ext cx="10666990" cy="648072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II. </a:t>
            </a:r>
            <a:r>
              <a:rPr lang="en-US" sz="3600" b="1" dirty="0" err="1">
                <a:solidFill>
                  <a:srgbClr val="FF0000"/>
                </a:solidFill>
              </a:rPr>
              <a:t>Cách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thiết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kế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trang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phục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lễ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hội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cho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nhân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vật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C4452FD-DF07-DD1C-B6F1-A51604144C5B}"/>
              </a:ext>
            </a:extLst>
          </p:cNvPr>
          <p:cNvSpPr txBox="1">
            <a:spLocks/>
          </p:cNvSpPr>
          <p:nvPr/>
        </p:nvSpPr>
        <p:spPr>
          <a:xfrm>
            <a:off x="1559496" y="73886"/>
            <a:ext cx="902666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17: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TRANG PHỤC TRONG LỄ HỘI 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vi-VN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A0E01C0-ABF7-8A56-03E9-A87A935A3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1392493"/>
            <a:ext cx="10238928" cy="1252736"/>
          </a:xfrm>
        </p:spPr>
        <p:txBody>
          <a:bodyPr>
            <a:noAutofit/>
          </a:bodyPr>
          <a:lstStyle/>
          <a:p>
            <a:r>
              <a:rPr lang="nl-NL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HS quan sát hình minh hoạ ở trang 37 SGK để nhận biết các bước thiết kế trang phục cho nhân vật 3D.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D3222D88-43B1-8768-72E6-25FA6BB59E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392" y="2492895"/>
            <a:ext cx="3097248" cy="4063945"/>
          </a:xfrm>
          <a:prstGeom prst="rect">
            <a:avLst/>
          </a:prstGeom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667B48FE-87AD-D014-BF87-2B68600BDB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4335" y="2482476"/>
            <a:ext cx="2701880" cy="4085235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E6402E44-2E54-042D-0ACC-9196916126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9910" y="2492894"/>
            <a:ext cx="3289256" cy="406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50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538" y="4498321"/>
            <a:ext cx="2808312" cy="2376264"/>
          </a:xfrm>
        </p:spPr>
        <p:txBody>
          <a:bodyPr>
            <a:noAutofit/>
          </a:bodyPr>
          <a:lstStyle/>
          <a:p>
            <a:pPr algn="l"/>
            <a:br>
              <a:rPr lang="fr-FR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fr-FR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fr-FR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b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b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fr-FR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fr-FR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2800" b="1" dirty="0">
              <a:solidFill>
                <a:srgbClr val="0070C0"/>
              </a:solidFill>
            </a:endParaRP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AC554462-0605-A2CB-5CFD-F71EF6782E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7196" y="1257961"/>
            <a:ext cx="1932997" cy="3124534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BB80F9E-C946-BAB9-4DEA-68222FF03C10}"/>
              </a:ext>
            </a:extLst>
          </p:cNvPr>
          <p:cNvSpPr txBox="1"/>
          <p:nvPr/>
        </p:nvSpPr>
        <p:spPr>
          <a:xfrm>
            <a:off x="4479574" y="4642337"/>
            <a:ext cx="352839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fr-FR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b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2400" b="1" dirty="0">
              <a:solidFill>
                <a:srgbClr val="0070C0"/>
              </a:solidFill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0E1ABF5-A694-D81F-9EF4-573FF69E3A90}"/>
              </a:ext>
            </a:extLst>
          </p:cNvPr>
          <p:cNvSpPr txBox="1"/>
          <p:nvPr/>
        </p:nvSpPr>
        <p:spPr>
          <a:xfrm>
            <a:off x="8290244" y="4508586"/>
            <a:ext cx="302433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fr-FR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b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b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sz="2400" b="1" dirty="0">
                <a:solidFill>
                  <a:srgbClr val="0070C0"/>
                </a:solidFill>
              </a:rPr>
            </a:br>
            <a:endParaRPr lang="vi-VN" sz="2400" b="1" dirty="0">
              <a:solidFill>
                <a:srgbClr val="0070C0"/>
              </a:solidFill>
            </a:endParaRP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FA4AD75E-68BA-7354-2244-0B7F021710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1864" y="1340768"/>
            <a:ext cx="2003861" cy="2996028"/>
          </a:xfrm>
          <a:prstGeom prst="rect">
            <a:avLst/>
          </a:prstGeom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1F2A6229-F3F4-6B8B-8C65-D810344FB1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07642" y="1329970"/>
            <a:ext cx="2389540" cy="2952327"/>
          </a:xfrm>
          <a:prstGeom prst="rect">
            <a:avLst/>
          </a:prstGeom>
        </p:spPr>
      </p:pic>
      <p:sp>
        <p:nvSpPr>
          <p:cNvPr id="4" name="Tiêu đề 1">
            <a:extLst>
              <a:ext uri="{FF2B5EF4-FFF2-40B4-BE49-F238E27FC236}">
                <a16:creationId xmlns:a16="http://schemas.microsoft.com/office/drawing/2014/main" id="{6513D071-AF21-3E2B-C848-1C572E16D680}"/>
              </a:ext>
            </a:extLst>
          </p:cNvPr>
          <p:cNvSpPr txBox="1">
            <a:spLocks/>
          </p:cNvSpPr>
          <p:nvPr/>
        </p:nvSpPr>
        <p:spPr>
          <a:xfrm>
            <a:off x="-1104800" y="439650"/>
            <a:ext cx="1066699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0000"/>
                </a:solidFill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</a:rPr>
              <a:t>Cách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thiết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kế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trang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phục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lễ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hội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nhân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vật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51029E7-27A2-B9D1-CE5A-A0CA3F1F2A62}"/>
              </a:ext>
            </a:extLst>
          </p:cNvPr>
          <p:cNvSpPr txBox="1">
            <a:spLocks/>
          </p:cNvSpPr>
          <p:nvPr/>
        </p:nvSpPr>
        <p:spPr>
          <a:xfrm>
            <a:off x="1703512" y="26097"/>
            <a:ext cx="902666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17: 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TRANG PHỤC TRONG LỄ HỘI </a:t>
            </a:r>
            <a:r>
              <a:rPr lang="en-US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vi-VN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13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0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0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0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  <p:bldP spid="7" grpId="0"/>
      <p:bldP spid="7" grpId="1"/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B274F93-2A29-9EF7-F491-F749695DE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5840" y="1340768"/>
            <a:ext cx="2304256" cy="820687"/>
          </a:xfrm>
        </p:spPr>
        <p:txBody>
          <a:bodyPr>
            <a:noAutofit/>
          </a:bodyPr>
          <a:lstStyle/>
          <a:p>
            <a:r>
              <a:rPr lang="en-US" sz="4000" b="1" dirty="0" err="1">
                <a:solidFill>
                  <a:srgbClr val="0070C0"/>
                </a:solidFill>
              </a:rPr>
              <a:t>Ghi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nhớ</a:t>
            </a:r>
            <a:endParaRPr lang="vi-VN" sz="4000" b="1" dirty="0">
              <a:solidFill>
                <a:srgbClr val="0070C0"/>
              </a:solidFill>
            </a:endParaRPr>
          </a:p>
        </p:txBody>
      </p:sp>
      <p:sp>
        <p:nvSpPr>
          <p:cNvPr id="4" name="Tiêu đề 1">
            <a:extLst>
              <a:ext uri="{FF2B5EF4-FFF2-40B4-BE49-F238E27FC236}">
                <a16:creationId xmlns:a16="http://schemas.microsoft.com/office/drawing/2014/main" id="{2045AEDD-3511-222F-9769-CAFBBF5D707B}"/>
              </a:ext>
            </a:extLst>
          </p:cNvPr>
          <p:cNvSpPr txBox="1">
            <a:spLocks/>
          </p:cNvSpPr>
          <p:nvPr/>
        </p:nvSpPr>
        <p:spPr>
          <a:xfrm>
            <a:off x="839416" y="606389"/>
            <a:ext cx="706659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0000"/>
                </a:solidFill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</a:rPr>
              <a:t>Cách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thiết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kế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trang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phục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lễ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hội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nhân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vật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E3BBFBB-D8EA-5B68-677E-793484CE27EF}"/>
              </a:ext>
            </a:extLst>
          </p:cNvPr>
          <p:cNvSpPr txBox="1">
            <a:spLocks/>
          </p:cNvSpPr>
          <p:nvPr/>
        </p:nvSpPr>
        <p:spPr>
          <a:xfrm>
            <a:off x="1703512" y="26097"/>
            <a:ext cx="902666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17: 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TRANG PHỤC TRONG LỄ HỘI </a:t>
            </a:r>
            <a:r>
              <a:rPr lang="en-US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vi-VN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C70A7D-1CC8-F6B4-D3F7-A4F3A4DAA0C4}"/>
              </a:ext>
            </a:extLst>
          </p:cNvPr>
          <p:cNvSpPr txBox="1">
            <a:spLocks/>
          </p:cNvSpPr>
          <p:nvPr/>
        </p:nvSpPr>
        <p:spPr>
          <a:xfrm>
            <a:off x="456202" y="1816226"/>
            <a:ext cx="11521280" cy="2880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ttrang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 Trang </a:t>
            </a:r>
            <a:r>
              <a:rPr lang="en-US" sz="32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vi-VN" sz="3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00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4" grpId="0"/>
      <p:bldP spid="5" grpId="0"/>
      <p:bldP spid="6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08B41D7-77A0-B8B3-B680-2A85F461E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8" y="1268761"/>
            <a:ext cx="11031016" cy="1224136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BT: Em </a:t>
            </a:r>
            <a:r>
              <a:rPr lang="en-US" sz="2800" b="1" dirty="0" err="1">
                <a:solidFill>
                  <a:srgbClr val="FF0000"/>
                </a:solidFill>
              </a:rPr>
              <a:t>hãy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thiết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kế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trang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phục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lễ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hội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nhân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vật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em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yêu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thích</a:t>
            </a:r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b="1" dirty="0" err="1">
                <a:solidFill>
                  <a:srgbClr val="FF0000"/>
                </a:solidFill>
              </a:rPr>
              <a:t>Chất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liệu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vải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hoặc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giấy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4" name="Tiêu đề 1">
            <a:extLst>
              <a:ext uri="{FF2B5EF4-FFF2-40B4-BE49-F238E27FC236}">
                <a16:creationId xmlns:a16="http://schemas.microsoft.com/office/drawing/2014/main" id="{54A98DAB-ACBE-40CC-332A-2E8202A429D5}"/>
              </a:ext>
            </a:extLst>
          </p:cNvPr>
          <p:cNvSpPr txBox="1">
            <a:spLocks/>
          </p:cNvSpPr>
          <p:nvPr/>
        </p:nvSpPr>
        <p:spPr>
          <a:xfrm>
            <a:off x="-1104800" y="550445"/>
            <a:ext cx="1066699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III. </a:t>
            </a:r>
            <a:r>
              <a:rPr lang="en-US" sz="2800" b="1" dirty="0" err="1">
                <a:solidFill>
                  <a:srgbClr val="0070C0"/>
                </a:solidFill>
              </a:rPr>
              <a:t>Thiết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kế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trang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phục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lễ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hội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cho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nhân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vật</a:t>
            </a:r>
            <a:endParaRPr lang="vi-VN" sz="2800" b="1" dirty="0">
              <a:solidFill>
                <a:srgbClr val="0070C0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ABADFEB-0D63-38C4-66F6-AE2652981A57}"/>
              </a:ext>
            </a:extLst>
          </p:cNvPr>
          <p:cNvSpPr txBox="1">
            <a:spLocks/>
          </p:cNvSpPr>
          <p:nvPr/>
        </p:nvSpPr>
        <p:spPr>
          <a:xfrm>
            <a:off x="1735424" y="-130661"/>
            <a:ext cx="902666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17: 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TRANG PHỤC TRONG LỄ HỘI </a:t>
            </a:r>
            <a:r>
              <a:rPr lang="en-US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vi-VN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C9BE7491-7CD2-7D46-F8C1-544ECD3015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673" y="2470409"/>
            <a:ext cx="2600102" cy="3288666"/>
          </a:xfrm>
          <a:prstGeom prst="rect">
            <a:avLst/>
          </a:prstGeom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4BBBFA45-33AB-B482-831B-411A8856D8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3000" y="2480016"/>
            <a:ext cx="2340775" cy="3309192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4F46E1C8-DEE4-2320-6518-C7A3D5AAF2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2506130"/>
            <a:ext cx="2641885" cy="3260198"/>
          </a:xfrm>
          <a:prstGeom prst="rect">
            <a:avLst/>
          </a:prstGeom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A9DDAF97-C619-0AD2-D2D3-8274A52673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0110" y="2525931"/>
            <a:ext cx="2860476" cy="32331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8A2A09-AC29-4376-7571-F9FA014384E1}"/>
              </a:ext>
            </a:extLst>
          </p:cNvPr>
          <p:cNvSpPr txBox="1">
            <a:spLocks/>
          </p:cNvSpPr>
          <p:nvPr/>
        </p:nvSpPr>
        <p:spPr>
          <a:xfrm>
            <a:off x="3391117" y="5766328"/>
            <a:ext cx="4705316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vi-VN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24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1506</TotalTime>
  <Words>401</Words>
  <Application>Microsoft Office PowerPoint</Application>
  <PresentationFormat>Widescreen</PresentationFormat>
  <Paragraphs>32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Chủ đề : LỄ HỘI QUÊ HƯƠNG  </vt:lpstr>
      <vt:lpstr>LỄ HỘI TRUYỀN THỐNG Ở VIỆT NAM</vt:lpstr>
      <vt:lpstr>I. Khám phá trang phục Lễ hội</vt:lpstr>
      <vt:lpstr>Một số hình ảnh tiêu biểu lễ hội của người Việt Nam</vt:lpstr>
      <vt:lpstr>LỄ HỘI TRUYỀN THỐNG Ở VIỆT NAM</vt:lpstr>
      <vt:lpstr>II. Cách thiết kế trang phục lễ hội cho nhân vật</vt:lpstr>
      <vt:lpstr>  1. Lựa chọn vật liệu có màu sắc phù hợp với trang phục lễ hội cần thể hiện cho nhân vật. 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Tiết 23: Vẽ tranh đề tài NGÀY TẾT VÀ MÙA XUÂN</dc:title>
  <dc:creator>User</dc:creator>
  <cp:lastModifiedBy>Hi</cp:lastModifiedBy>
  <cp:revision>94</cp:revision>
  <dcterms:created xsi:type="dcterms:W3CDTF">2020-10-02T14:39:42Z</dcterms:created>
  <dcterms:modified xsi:type="dcterms:W3CDTF">2025-01-10T16:14:15Z</dcterms:modified>
</cp:coreProperties>
</file>