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6" r:id="rId4"/>
    <p:sldId id="302" r:id="rId5"/>
    <p:sldId id="299" r:id="rId6"/>
    <p:sldId id="264" r:id="rId7"/>
    <p:sldId id="335" r:id="rId8"/>
    <p:sldId id="338" r:id="rId9"/>
    <p:sldId id="340" r:id="rId10"/>
    <p:sldId id="342" r:id="rId11"/>
    <p:sldId id="34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10" initials="W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87"/>
        <p:guide pos="28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BACA7B-0749-4B1C-BBCA-FA15C2AA1BA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FBACA7B-0749-4B1C-BBCA-FA15C2AA1BA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FBACA7B-0749-4B1C-BBCA-FA15C2AA1BA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477"/>
            <a:ext cx="8229600"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982665"/>
            <a:ext cx="4038600" cy="49672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9313" y="982665"/>
            <a:ext cx="4038600" cy="49672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AA089146-4912-474A-A4F5-5E0A59955AB7}"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FBACA7B-0749-4B1C-BBCA-FA15C2AA1BA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FBACA7B-0749-4B1C-BBCA-FA15C2AA1BA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FBACA7B-0749-4B1C-BBCA-FA15C2AA1BA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FBACA7B-0749-4B1C-BBCA-FA15C2AA1BA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BACA7B-0749-4B1C-BBCA-FA15C2AA1BA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ACA7B-0749-4B1C-BBCA-FA15C2AA1BA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FBACA7B-0749-4B1C-BBCA-FA15C2AA1BA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FBACA7B-0749-4B1C-BBCA-FA15C2AA1BA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0812-CD2C-456B-AD83-28621863CF8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ACA7B-0749-4B1C-BBCA-FA15C2AA1BA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70812-CD2C-456B-AD83-28621863CF8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Content Placeholder 100"/>
          <p:cNvPicPr/>
          <p:nvPr>
            <p:ph idx="1"/>
          </p:nvPr>
        </p:nvPicPr>
        <p:blipFill>
          <a:blip r:embed="rId1"/>
          <a:stretch>
            <a:fillRect/>
          </a:stretch>
        </p:blipFill>
        <p:spPr>
          <a:xfrm>
            <a:off x="119380" y="997585"/>
            <a:ext cx="8876665" cy="5833110"/>
          </a:xfrm>
          <a:prstGeom prst="rect">
            <a:avLst/>
          </a:prstGeom>
          <a:noFill/>
          <a:ln w="9525">
            <a:noFill/>
          </a:ln>
        </p:spPr>
      </p:pic>
      <p:sp>
        <p:nvSpPr>
          <p:cNvPr id="3" name="Rounded Rectangle 2"/>
          <p:cNvSpPr/>
          <p:nvPr/>
        </p:nvSpPr>
        <p:spPr>
          <a:xfrm>
            <a:off x="2819400" y="152400"/>
            <a:ext cx="3428365" cy="5715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b="1">
                <a:solidFill>
                  <a:schemeClr val="bg1"/>
                </a:solidFill>
                <a:latin typeface="Times New Roman" panose="02020603050405020304" pitchFamily="18" charset="0"/>
                <a:cs typeface="Times New Roman" panose="02020603050405020304" pitchFamily="18" charset="0"/>
              </a:rPr>
              <a:t>TÌNH HUỐNG</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304800" y="5337175"/>
            <a:ext cx="8512175" cy="142494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dirty="0" err="1" smtClean="0">
                <a:solidFill>
                  <a:srgbClr val="FF0000"/>
                </a:solidFill>
                <a:latin typeface="Times New Roman" panose="02020603050405020304" pitchFamily="18" charset="0"/>
                <a:cs typeface="Times New Roman" panose="02020603050405020304" pitchFamily="18" charset="0"/>
                <a:sym typeface="+mn-ea"/>
              </a:rPr>
              <a:t>Trên</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đường</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đi</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học</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về</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em</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gặp</a:t>
            </a:r>
            <a:r>
              <a:rPr lang="en-US" sz="2800" b="1" dirty="0" smtClean="0">
                <a:solidFill>
                  <a:srgbClr val="FF0000"/>
                </a:solidFill>
                <a:latin typeface="Times New Roman" panose="02020603050405020304" pitchFamily="18" charset="0"/>
                <a:cs typeface="Times New Roman" panose="02020603050405020304" pitchFamily="18" charset="0"/>
                <a:sym typeface="+mn-ea"/>
              </a:rPr>
              <a:t> 1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đoàn</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khách</a:t>
            </a:r>
            <a:r>
              <a:rPr lang="en-US" sz="2800" b="1" dirty="0" smtClean="0">
                <a:solidFill>
                  <a:srgbClr val="FF0000"/>
                </a:solidFill>
                <a:latin typeface="Times New Roman" panose="02020603050405020304" pitchFamily="18" charset="0"/>
                <a:cs typeface="Times New Roman" panose="02020603050405020304" pitchFamily="18" charset="0"/>
                <a:sym typeface="+mn-ea"/>
              </a:rPr>
              <a:t> du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lịch</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Đoàn</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khách</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hỏi</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thăm</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em</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đường</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đến</a:t>
            </a:r>
            <a:r>
              <a:rPr lang="en-US" sz="2800" b="1" dirty="0" smtClean="0">
                <a:solidFill>
                  <a:srgbClr val="FF0000"/>
                </a:solidFill>
                <a:latin typeface="Times New Roman" panose="02020603050405020304" pitchFamily="18" charset="0"/>
                <a:cs typeface="Times New Roman" panose="02020603050405020304" pitchFamily="18" charset="0"/>
                <a:sym typeface="+mn-ea"/>
              </a:rPr>
              <a:t> nhà cổ Ông Kiệt.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Vậy</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lúc</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đó</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em</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sẽ</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làm</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thế</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nào</a:t>
            </a:r>
            <a:r>
              <a:rPr lang="en-US" sz="2800" b="1" dirty="0" smtClean="0">
                <a:solidFill>
                  <a:srgbClr val="FF0000"/>
                </a:solidFill>
                <a:latin typeface="Times New Roman" panose="02020603050405020304" pitchFamily="18" charset="0"/>
                <a:cs typeface="Times New Roman" panose="02020603050405020304" pitchFamily="18" charset="0"/>
                <a:sym typeface="+mn-ea"/>
              </a:rPr>
              <a:t>?</a:t>
            </a:r>
            <a:endParaRPr lang="en-US" sz="2800" b="1" dirty="0" smtClean="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000" fill="hold">
                                          <p:stCondLst>
                                            <p:cond delay="0"/>
                                          </p:stCondLst>
                                        </p:cTn>
                                        <p:tgtEl>
                                          <p:spTgt spid="101"/>
                                        </p:tgtEl>
                                        <p:attrNameLst>
                                          <p:attrName>style.visibility</p:attrName>
                                        </p:attrNameLst>
                                      </p:cBhvr>
                                      <p:to>
                                        <p:strVal val="visible"/>
                                      </p:to>
                                    </p:set>
                                    <p:animEffect transition="in" filter="box(in)">
                                      <p:cBhvr>
                                        <p:cTn id="11" dur="1000"/>
                                        <p:tgtEl>
                                          <p:spTgt spid="10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000" fill="hold">
                                          <p:stCondLst>
                                            <p:cond delay="0"/>
                                          </p:stCondLst>
                                        </p:cTn>
                                        <p:tgtEl>
                                          <p:spTgt spid="5"/>
                                        </p:tgtEl>
                                        <p:attrNameLst>
                                          <p:attrName>style.visibility</p:attrName>
                                        </p:attrNameLst>
                                      </p:cBhvr>
                                      <p:to>
                                        <p:strVal val="visible"/>
                                      </p:to>
                                    </p:set>
                                    <p:animEffect transition="in" filter="barn(inVertical)">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 name="Content Placeholder 104"/>
          <p:cNvPicPr/>
          <p:nvPr>
            <p:ph idx="1"/>
          </p:nvPr>
        </p:nvPicPr>
        <p:blipFill>
          <a:blip r:embed="rId1"/>
          <a:stretch>
            <a:fillRect/>
          </a:stretch>
        </p:blipFill>
        <p:spPr>
          <a:xfrm>
            <a:off x="0" y="10795"/>
            <a:ext cx="9168765" cy="6847205"/>
          </a:xfrm>
          <a:prstGeom prst="rect">
            <a:avLst/>
          </a:prstGeom>
          <a:noFill/>
          <a:ln w="9525">
            <a:noFill/>
          </a:ln>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1"/>
          <a:stretch>
            <a:fillRect/>
          </a:stretch>
        </p:blipFill>
        <p:spPr>
          <a:xfrm>
            <a:off x="0" y="0"/>
            <a:ext cx="9144000" cy="6851015"/>
          </a:xfrm>
          <a:prstGeom prst="rect">
            <a:avLst/>
          </a:prstGeom>
          <a:noFill/>
          <a:ln w="9525">
            <a:noFill/>
          </a:ln>
        </p:spPr>
      </p:pic>
      <p:sp>
        <p:nvSpPr>
          <p:cNvPr id="2" name="Rounded Rectangle 1"/>
          <p:cNvSpPr/>
          <p:nvPr/>
        </p:nvSpPr>
        <p:spPr>
          <a:xfrm>
            <a:off x="3505200" y="685800"/>
            <a:ext cx="1980565" cy="674370"/>
          </a:xfrm>
          <a:prstGeom prst="roundRect">
            <a:avLst/>
          </a:prstGeom>
          <a:noFill/>
          <a:ln>
            <a:noFill/>
          </a:ln>
          <a:extLst>
            <a:ext uri="{909E8E84-426E-40DD-AFC4-6F175D3DCCD1}">
              <a14:hiddenFill xmlns:a14="http://schemas.microsoft.com/office/drawing/2010/main">
                <a:solidFill>
                  <a:srgbClr val="7030A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600" b="1" u="sng">
                <a:solidFill>
                  <a:srgbClr val="FFC000"/>
                </a:solidFill>
                <a:latin typeface="Times New Roman" panose="02020603050405020304" pitchFamily="18" charset="0"/>
                <a:cs typeface="Times New Roman" panose="02020603050405020304" pitchFamily="18" charset="0"/>
              </a:rPr>
              <a:t>BÀI 4</a:t>
            </a:r>
            <a:endParaRPr lang="en-US" sz="3600" b="1" u="sng">
              <a:solidFill>
                <a:srgbClr val="FFC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219200" y="1524000"/>
            <a:ext cx="6689090" cy="1087120"/>
          </a:xfrm>
          <a:prstGeom prst="roundRect">
            <a:avLst/>
          </a:prstGeom>
          <a:noFill/>
          <a:extLst>
            <a:ext uri="{909E8E84-426E-40DD-AFC4-6F175D3DCCD1}">
              <a14:hiddenFill xmlns:a14="http://schemas.microsoft.com/office/drawing/2010/main">
                <a:solidFill>
                  <a:srgbClr val="00B050"/>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sz="4400" b="1">
                <a:solidFill>
                  <a:srgbClr val="FFFF00"/>
                </a:solidFill>
                <a:latin typeface="Times New Roman" panose="02020603050405020304" pitchFamily="18" charset="0"/>
                <a:cs typeface="Times New Roman" panose="02020603050405020304" pitchFamily="18" charset="0"/>
              </a:rPr>
              <a:t>LƯỢC ĐỒ TRÍ NHỚ</a:t>
            </a:r>
            <a:endParaRPr lang="en-US" sz="4400" b="1">
              <a:solidFill>
                <a:srgbClr val="FFFF00"/>
              </a:solidFill>
              <a:latin typeface="Times New Roman" panose="02020603050405020304" pitchFamily="18" charset="0"/>
              <a:cs typeface="Times New Roman" panose="02020603050405020304" pitchFamily="18" charset="0"/>
            </a:endParaRPr>
          </a:p>
        </p:txBody>
      </p:sp>
      <p:sp>
        <p:nvSpPr>
          <p:cNvPr id="5" name="Rectangle 7"/>
          <p:cNvSpPr/>
          <p:nvPr/>
        </p:nvSpPr>
        <p:spPr>
          <a:xfrm>
            <a:off x="2057494" y="3149906"/>
            <a:ext cx="4940935" cy="645160"/>
          </a:xfrm>
          <a:prstGeom prst="rect">
            <a:avLst/>
          </a:prstGeom>
          <a:noFill/>
        </p:spPr>
        <p:txBody>
          <a:bodyPr wrap="none" lIns="91440" tIns="45720" rIns="91440" bIns="45720">
            <a:spAutoFit/>
          </a:bodyPr>
          <a:p>
            <a:pPr algn="ct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lược</a:t>
            </a: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đồ</a:t>
            </a: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trí</a:t>
            </a: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nhớ</a:t>
            </a: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endParaRPr lang="en-US" sz="36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6" name="Rectangle 6"/>
          <p:cNvSpPr/>
          <p:nvPr/>
        </p:nvSpPr>
        <p:spPr>
          <a:xfrm>
            <a:off x="1864360" y="4114800"/>
            <a:ext cx="5925185" cy="1198880"/>
          </a:xfrm>
          <a:prstGeom prst="rect">
            <a:avLst/>
          </a:prstGeom>
          <a:noFill/>
        </p:spPr>
        <p:txBody>
          <a:bodyPr wrap="square" lIns="91440" tIns="45720" rIns="91440" bIns="45720">
            <a:spAutoFit/>
          </a:bodyPr>
          <a:p>
            <a:pPr algn="ct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Vẽ</a:t>
            </a: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lược</a:t>
            </a: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đồ</a:t>
            </a: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trí</a:t>
            </a: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nhớ</a:t>
            </a:r>
            <a:endPar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tự</a:t>
            </a: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học</a:t>
            </a:r>
            <a:r>
              <a:rPr lang="en-U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endParaRPr lang="en-US" sz="36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000" fill="hold">
                                          <p:stCondLst>
                                            <p:cond delay="0"/>
                                          </p:stCondLst>
                                        </p:cTn>
                                        <p:tgtEl>
                                          <p:spTgt spid="3"/>
                                        </p:tgtEl>
                                        <p:attrNameLst>
                                          <p:attrName>style.visibility</p:attrName>
                                        </p:attrNameLst>
                                      </p:cBhvr>
                                      <p:to>
                                        <p:strVal val="visible"/>
                                      </p:to>
                                    </p:set>
                                    <p:animEffect transition="in" filter="box(ou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000"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6"/>
                                        </p:tgtEl>
                                        <p:attrNameLst>
                                          <p:attrName>style.visibility</p:attrName>
                                        </p:attrNameLst>
                                      </p:cBhvr>
                                      <p:to>
                                        <p:strVal val="visible"/>
                                      </p:to>
                                    </p:set>
                                    <p:animEffect transition="in" filter="wipe(up)">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4800" y="76200"/>
            <a:ext cx="3354705" cy="460375"/>
          </a:xfrm>
          <a:prstGeom prst="rect">
            <a:avLst/>
          </a:prstGeom>
          <a:noFill/>
        </p:spPr>
        <p:txBody>
          <a:bodyPr wrap="square" rtlCol="0">
            <a:spAutoFit/>
          </a:bodyPr>
          <a:p>
            <a:r>
              <a:rPr lang="en-US" sz="2400" b="1">
                <a:solidFill>
                  <a:srgbClr val="FF0000"/>
                </a:solidFill>
                <a:latin typeface="Times New Roman" panose="02020603050405020304" pitchFamily="18" charset="0"/>
                <a:cs typeface="Times New Roman" panose="02020603050405020304" pitchFamily="18" charset="0"/>
              </a:rPr>
              <a:t>I. LƯỢC ĐỒ TRÍ NHỚ</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descr="Bản đồ đường đi từ Hà Nội đến Tràng An, Ninh Bình: Cách di chuyển từ Hà Nội tới Tràng An du lịch"/>
          <p:cNvPicPr>
            <a:picLocks noChangeAspect="1" noChangeArrowheads="1"/>
          </p:cNvPicPr>
          <p:nvPr/>
        </p:nvPicPr>
        <p:blipFill>
          <a:blip r:embed="rId1"/>
          <a:srcRect/>
          <a:stretch>
            <a:fillRect/>
          </a:stretch>
        </p:blipFill>
        <p:spPr bwMode="auto">
          <a:xfrm>
            <a:off x="968375" y="597535"/>
            <a:ext cx="7317740" cy="4223385"/>
          </a:xfrm>
          <a:prstGeom prst="rect">
            <a:avLst/>
          </a:prstGeom>
          <a:noFill/>
        </p:spPr>
      </p:pic>
      <p:sp>
        <p:nvSpPr>
          <p:cNvPr id="5" name="Rounded Rectangle 4"/>
          <p:cNvSpPr/>
          <p:nvPr/>
        </p:nvSpPr>
        <p:spPr>
          <a:xfrm>
            <a:off x="304800" y="4866005"/>
            <a:ext cx="8564245" cy="19157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000" b="1" dirty="0" err="1" smtClean="0">
                <a:solidFill>
                  <a:srgbClr val="002060"/>
                </a:solidFill>
                <a:latin typeface="Times New Roman" panose="02020603050405020304" pitchFamily="18" charset="0"/>
                <a:cs typeface="Times New Roman" panose="02020603050405020304" pitchFamily="18" charset="0"/>
                <a:sym typeface="+mn-ea"/>
              </a:rPr>
              <a:t>Bằng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xe</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máy</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chúng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tôi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xuất</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phát</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từ</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Hà</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Nội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về</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hướng</a:t>
            </a:r>
            <a:r>
              <a:rPr lang="en-US" sz="2000" b="1" dirty="0" smtClean="0">
                <a:solidFill>
                  <a:srgbClr val="002060"/>
                </a:solidFill>
                <a:latin typeface="Times New Roman" panose="02020603050405020304" pitchFamily="18" charset="0"/>
                <a:cs typeface="Times New Roman" panose="02020603050405020304" pitchFamily="18" charset="0"/>
                <a:sym typeface="+mn-ea"/>
              </a:rPr>
              <a:t> Nam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dọc</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theo</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quốc</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lộ</a:t>
            </a:r>
            <a:r>
              <a:rPr lang="en-US" sz="2000" b="1" dirty="0" smtClean="0">
                <a:solidFill>
                  <a:srgbClr val="002060"/>
                </a:solidFill>
                <a:latin typeface="Times New Roman" panose="02020603050405020304" pitchFamily="18" charset="0"/>
                <a:cs typeface="Times New Roman" panose="02020603050405020304" pitchFamily="18" charset="0"/>
                <a:sym typeface="+mn-ea"/>
              </a:rPr>
              <a:t> 1 A.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Dừng</a:t>
            </a:r>
            <a:r>
              <a:rPr lang="en-US" sz="2000" b="1" dirty="0" smtClean="0">
                <a:solidFill>
                  <a:srgbClr val="002060"/>
                </a:solidFill>
                <a:latin typeface="Times New Roman" panose="02020603050405020304" pitchFamily="18" charset="0"/>
                <a:cs typeface="Times New Roman" panose="02020603050405020304" pitchFamily="18" charset="0"/>
                <a:sym typeface="+mn-ea"/>
              </a:rPr>
              <a:t> ở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một</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trạm</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ven</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đường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trong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thành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phố</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Phủ</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Lý</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Hà</a:t>
            </a:r>
            <a:r>
              <a:rPr lang="en-US" sz="2000" b="1" dirty="0" smtClean="0">
                <a:solidFill>
                  <a:srgbClr val="002060"/>
                </a:solidFill>
                <a:latin typeface="Times New Roman" panose="02020603050405020304" pitchFamily="18" charset="0"/>
                <a:cs typeface="Times New Roman" panose="02020603050405020304" pitchFamily="18" charset="0"/>
                <a:sym typeface="+mn-ea"/>
              </a:rPr>
              <a:t> Nam),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sau</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đó</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chúng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tôi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tiếp</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tục</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di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chuyển</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Sau</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hơn</a:t>
            </a:r>
            <a:r>
              <a:rPr lang="en-US" sz="2000" b="1" dirty="0" smtClean="0">
                <a:solidFill>
                  <a:srgbClr val="002060"/>
                </a:solidFill>
                <a:latin typeface="Times New Roman" panose="02020603050405020304" pitchFamily="18" charset="0"/>
                <a:cs typeface="Times New Roman" panose="02020603050405020304" pitchFamily="18" charset="0"/>
                <a:sym typeface="+mn-ea"/>
              </a:rPr>
              <a:t> 3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giờ</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đồng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hồ</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chúng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tôi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đã</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có</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mặt</a:t>
            </a:r>
            <a:r>
              <a:rPr lang="en-US" sz="2000" b="1" dirty="0" smtClean="0">
                <a:solidFill>
                  <a:srgbClr val="002060"/>
                </a:solidFill>
                <a:latin typeface="Times New Roman" panose="02020603050405020304" pitchFamily="18" charset="0"/>
                <a:cs typeface="Times New Roman" panose="02020603050405020304" pitchFamily="18" charset="0"/>
                <a:sym typeface="+mn-ea"/>
              </a:rPr>
              <a:t> ở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thành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phố</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Ninh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Bình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Từ</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đây</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theo</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đại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lộ</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Tràng</a:t>
            </a:r>
            <a:r>
              <a:rPr lang="en-US" sz="2000" b="1" dirty="0" smtClean="0">
                <a:solidFill>
                  <a:srgbClr val="002060"/>
                </a:solidFill>
                <a:latin typeface="Times New Roman" panose="02020603050405020304" pitchFamily="18" charset="0"/>
                <a:cs typeface="Times New Roman" panose="02020603050405020304" pitchFamily="18" charset="0"/>
                <a:sym typeface="+mn-ea"/>
              </a:rPr>
              <a:t> An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về</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hướng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Tây</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khoảng</a:t>
            </a:r>
            <a:r>
              <a:rPr lang="en-US" sz="2000" b="1" dirty="0" smtClean="0">
                <a:solidFill>
                  <a:srgbClr val="002060"/>
                </a:solidFill>
                <a:latin typeface="Times New Roman" panose="02020603050405020304" pitchFamily="18" charset="0"/>
                <a:cs typeface="Times New Roman" panose="02020603050405020304" pitchFamily="18" charset="0"/>
                <a:sym typeface="+mn-ea"/>
              </a:rPr>
              <a:t> 6 km,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danh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thắng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Tràng</a:t>
            </a:r>
            <a:r>
              <a:rPr lang="en-US" sz="2000" b="1" dirty="0" smtClean="0">
                <a:solidFill>
                  <a:srgbClr val="002060"/>
                </a:solidFill>
                <a:latin typeface="Times New Roman" panose="02020603050405020304" pitchFamily="18" charset="0"/>
                <a:cs typeface="Times New Roman" panose="02020603050405020304" pitchFamily="18" charset="0"/>
                <a:sym typeface="+mn-ea"/>
              </a:rPr>
              <a:t> An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hiện</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ra</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trước</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mắt</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chúng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tôi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với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khung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cảnh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thật</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đẹp</a:t>
            </a:r>
            <a:r>
              <a:rPr lang="en-US" sz="2000" b="1" dirty="0" smtClean="0">
                <a:solidFill>
                  <a:srgbClr val="002060"/>
                </a:solidFill>
                <a:latin typeface="Times New Roman" panose="02020603050405020304" pitchFamily="18" charset="0"/>
                <a:cs typeface="Times New Roman" panose="02020603050405020304" pitchFamily="18" charset="0"/>
                <a:sym typeface="+mn-ea"/>
              </a:rPr>
              <a:t>.</a:t>
            </a:r>
            <a:endParaRPr lang="en-US" sz="2000" b="1" dirty="0" smtClean="0">
              <a:solidFill>
                <a:srgbClr val="002060"/>
              </a:solidFill>
              <a:latin typeface="Times New Roman" panose="02020603050405020304" pitchFamily="18" charset="0"/>
              <a:cs typeface="Times New Roman" panose="02020603050405020304" pitchFamily="18" charset="0"/>
              <a:sym typeface="+mn-ea"/>
            </a:endParaRPr>
          </a:p>
        </p:txBody>
      </p:sp>
      <p:sp>
        <p:nvSpPr>
          <p:cNvPr id="6" name="Line Callout 3 5"/>
          <p:cNvSpPr/>
          <p:nvPr/>
        </p:nvSpPr>
        <p:spPr>
          <a:xfrm>
            <a:off x="762000" y="1295400"/>
            <a:ext cx="3429000" cy="1269365"/>
          </a:xfrm>
          <a:prstGeom prst="borderCallout3">
            <a:avLst>
              <a:gd name="adj1" fmla="val 18750"/>
              <a:gd name="adj2" fmla="val -8333"/>
              <a:gd name="adj3" fmla="val 18750"/>
              <a:gd name="adj4" fmla="val -16667"/>
              <a:gd name="adj5" fmla="val 100000"/>
              <a:gd name="adj6" fmla="val -16667"/>
              <a:gd name="adj7" fmla="val 120960"/>
              <a:gd name="adj8" fmla="val 694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i="1">
                <a:latin typeface="Times New Roman" panose="02020603050405020304" pitchFamily="18" charset="0"/>
                <a:cs typeface="Times New Roman" panose="02020603050405020304" pitchFamily="18" charset="0"/>
              </a:rPr>
              <a:t>Hãy vẽ lại hành trình của chuyến đi được mô tả trong đoạn văn trên.</a:t>
            </a:r>
            <a:endParaRPr lang="en-US" sz="2400" b="1"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wedge">
                                      <p:cBhvr>
                                        <p:cTn id="12" dur="1000"/>
                                        <p:tgtEl>
                                          <p:spTgt spid="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000" fill="hold">
                                          <p:stCondLst>
                                            <p:cond delay="0"/>
                                          </p:stCondLst>
                                        </p:cTn>
                                        <p:tgtEl>
                                          <p:spTgt spid="5"/>
                                        </p:tgtEl>
                                        <p:attrNameLst>
                                          <p:attrName>style.visibility</p:attrName>
                                        </p:attrNameLst>
                                      </p:cBhvr>
                                      <p:to>
                                        <p:strVal val="visible"/>
                                      </p:to>
                                    </p:set>
                                    <p:animEffect transition="in" filter="barn(inVertical)">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6"/>
                                        </p:tgtEl>
                                        <p:attrNameLst>
                                          <p:attrName>style.visibility</p:attrName>
                                        </p:attrNameLst>
                                      </p:cBhvr>
                                      <p:to>
                                        <p:strVal val="visible"/>
                                      </p:to>
                                    </p:set>
                                    <p:animEffect transition="in" filter="wipe(up)">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solidFill>
                  <a:srgbClr val="0070C0"/>
                </a:solidFill>
                <a:latin typeface="Times New Roman" panose="02020603050405020304" pitchFamily="18" charset="0"/>
                <a:cs typeface="Times New Roman" panose="02020603050405020304" pitchFamily="18" charset="0"/>
              </a:rPr>
              <a:t>Hà</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Nội</a:t>
            </a:r>
            <a:endParaRPr lang="en-US" sz="3600" b="1" dirty="0" err="1" smtClean="0">
              <a:solidFill>
                <a:srgbClr val="0070C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36905" y="5053965"/>
            <a:ext cx="2565400" cy="641350"/>
          </a:xfrm>
        </p:spPr>
        <p:txBody>
          <a:bodyPr/>
          <a:lstStyle/>
          <a:p>
            <a:pPr algn="ctr"/>
            <a:r>
              <a:rPr lang="en-US" dirty="0" err="1" smtClean="0">
                <a:solidFill>
                  <a:srgbClr val="0070C0"/>
                </a:solidFill>
                <a:latin typeface="Times New Roman" panose="02020603050405020304" pitchFamily="18" charset="0"/>
                <a:cs typeface="Times New Roman" panose="02020603050405020304" pitchFamily="18" charset="0"/>
              </a:rPr>
              <a:t>Tràng</a:t>
            </a:r>
            <a:r>
              <a:rPr lang="en-US" dirty="0" smtClean="0">
                <a:solidFill>
                  <a:srgbClr val="0070C0"/>
                </a:solidFill>
                <a:latin typeface="Times New Roman" panose="02020603050405020304" pitchFamily="18" charset="0"/>
                <a:cs typeface="Times New Roman" panose="02020603050405020304" pitchFamily="18" charset="0"/>
              </a:rPr>
              <a:t> An</a:t>
            </a:r>
            <a:endParaRPr lang="en-US" dirty="0" smtClean="0">
              <a:solidFill>
                <a:srgbClr val="0070C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705600" y="0"/>
            <a:ext cx="1452880" cy="527050"/>
          </a:xfrm>
        </p:spPr>
        <p:txBody>
          <a:bodyPr>
            <a:normAutofit/>
          </a:bodyPr>
          <a:lstStyle/>
          <a:p>
            <a:pPr marL="0" indent="0" algn="ctr">
              <a:buNone/>
            </a:pPr>
            <a:r>
              <a:rPr lang="en-US" dirty="0" err="1" smtClean="0">
                <a:latin typeface="Times New Roman" panose="02020603050405020304" pitchFamily="18" charset="0"/>
                <a:cs typeface="Times New Roman" panose="02020603050405020304" pitchFamily="18" charset="0"/>
              </a:rPr>
              <a:t>Bắc</a:t>
            </a:r>
            <a:endParaRPr lang="en-US" dirty="0" err="1" smtClean="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4542155" y="3153410"/>
            <a:ext cx="3230245" cy="774065"/>
          </a:xfrm>
        </p:spPr>
        <p:txBody>
          <a:bodyPr>
            <a:noAutofit/>
          </a:bodyPr>
          <a:lstStyle/>
          <a:p>
            <a:pPr algn="ctr"/>
            <a:r>
              <a:rPr lang="en-US" sz="2300" dirty="0" err="1" smtClean="0">
                <a:solidFill>
                  <a:srgbClr val="0070C0"/>
                </a:solidFill>
                <a:latin typeface="Times New Roman" panose="02020603050405020304" pitchFamily="18" charset="0"/>
                <a:cs typeface="Times New Roman" panose="02020603050405020304" pitchFamily="18" charset="0"/>
              </a:rPr>
              <a:t>Trạm</a:t>
            </a:r>
            <a:r>
              <a:rPr lang="en-US" sz="2300" dirty="0" smtClean="0">
                <a:solidFill>
                  <a:srgbClr val="0070C0"/>
                </a:solidFill>
                <a:latin typeface="Times New Roman" panose="02020603050405020304" pitchFamily="18" charset="0"/>
                <a:cs typeface="Times New Roman" panose="02020603050405020304" pitchFamily="18" charset="0"/>
              </a:rPr>
              <a:t> </a:t>
            </a:r>
            <a:r>
              <a:rPr lang="en-US" sz="2300" dirty="0" err="1" smtClean="0">
                <a:solidFill>
                  <a:srgbClr val="0070C0"/>
                </a:solidFill>
                <a:latin typeface="Times New Roman" panose="02020603050405020304" pitchFamily="18" charset="0"/>
                <a:cs typeface="Times New Roman" panose="02020603050405020304" pitchFamily="18" charset="0"/>
              </a:rPr>
              <a:t>dừng</a:t>
            </a:r>
            <a:r>
              <a:rPr lang="en-US" sz="2300" dirty="0" smtClean="0">
                <a:solidFill>
                  <a:srgbClr val="0070C0"/>
                </a:solidFill>
                <a:latin typeface="Times New Roman" panose="02020603050405020304" pitchFamily="18" charset="0"/>
                <a:cs typeface="Times New Roman" panose="02020603050405020304" pitchFamily="18" charset="0"/>
              </a:rPr>
              <a:t> </a:t>
            </a:r>
            <a:r>
              <a:rPr lang="en-US" sz="2300" dirty="0" err="1" smtClean="0">
                <a:solidFill>
                  <a:srgbClr val="0070C0"/>
                </a:solidFill>
                <a:latin typeface="Times New Roman" panose="02020603050405020304" pitchFamily="18" charset="0"/>
                <a:cs typeface="Times New Roman" panose="02020603050405020304" pitchFamily="18" charset="0"/>
              </a:rPr>
              <a:t>chân</a:t>
            </a:r>
            <a:r>
              <a:rPr lang="en-US" sz="2300" dirty="0" smtClean="0">
                <a:solidFill>
                  <a:srgbClr val="0070C0"/>
                </a:solidFill>
                <a:latin typeface="Times New Roman" panose="02020603050405020304" pitchFamily="18" charset="0"/>
                <a:cs typeface="Times New Roman" panose="02020603050405020304" pitchFamily="18" charset="0"/>
              </a:rPr>
              <a:t> </a:t>
            </a:r>
            <a:endParaRPr lang="en-US" sz="2300" dirty="0" smtClean="0">
              <a:solidFill>
                <a:srgbClr val="0070C0"/>
              </a:solidFill>
              <a:latin typeface="Times New Roman" panose="02020603050405020304" pitchFamily="18" charset="0"/>
              <a:cs typeface="Times New Roman" panose="02020603050405020304" pitchFamily="18" charset="0"/>
            </a:endParaRPr>
          </a:p>
          <a:p>
            <a:pPr algn="ctr"/>
            <a:r>
              <a:rPr lang="en-US" sz="2300" dirty="0" smtClean="0">
                <a:solidFill>
                  <a:srgbClr val="0070C0"/>
                </a:solidFill>
                <a:latin typeface="Times New Roman" panose="02020603050405020304" pitchFamily="18" charset="0"/>
                <a:cs typeface="Times New Roman" panose="02020603050405020304" pitchFamily="18" charset="0"/>
              </a:rPr>
              <a:t>(</a:t>
            </a:r>
            <a:r>
              <a:rPr lang="en-US" sz="2300" dirty="0" err="1" smtClean="0">
                <a:solidFill>
                  <a:srgbClr val="0070C0"/>
                </a:solidFill>
                <a:latin typeface="Times New Roman" panose="02020603050405020304" pitchFamily="18" charset="0"/>
                <a:cs typeface="Times New Roman" panose="02020603050405020304" pitchFamily="18" charset="0"/>
              </a:rPr>
              <a:t>Phủ</a:t>
            </a:r>
            <a:r>
              <a:rPr lang="en-US" sz="2300" dirty="0" smtClean="0">
                <a:solidFill>
                  <a:srgbClr val="0070C0"/>
                </a:solidFill>
                <a:latin typeface="Times New Roman" panose="02020603050405020304" pitchFamily="18" charset="0"/>
                <a:cs typeface="Times New Roman" panose="02020603050405020304" pitchFamily="18" charset="0"/>
              </a:rPr>
              <a:t> </a:t>
            </a:r>
            <a:r>
              <a:rPr lang="en-US" sz="2300" dirty="0" err="1" smtClean="0">
                <a:solidFill>
                  <a:srgbClr val="0070C0"/>
                </a:solidFill>
                <a:latin typeface="Times New Roman" panose="02020603050405020304" pitchFamily="18" charset="0"/>
                <a:cs typeface="Times New Roman" panose="02020603050405020304" pitchFamily="18" charset="0"/>
              </a:rPr>
              <a:t>Lý</a:t>
            </a:r>
            <a:r>
              <a:rPr lang="en-US" sz="2300" dirty="0" smtClean="0">
                <a:solidFill>
                  <a:srgbClr val="0070C0"/>
                </a:solidFill>
                <a:latin typeface="Times New Roman" panose="02020603050405020304" pitchFamily="18" charset="0"/>
                <a:cs typeface="Times New Roman" panose="02020603050405020304" pitchFamily="18" charset="0"/>
              </a:rPr>
              <a:t> – </a:t>
            </a:r>
            <a:r>
              <a:rPr lang="en-US" sz="2300" dirty="0" err="1" smtClean="0">
                <a:solidFill>
                  <a:srgbClr val="0070C0"/>
                </a:solidFill>
                <a:latin typeface="Times New Roman" panose="02020603050405020304" pitchFamily="18" charset="0"/>
                <a:cs typeface="Times New Roman" panose="02020603050405020304" pitchFamily="18" charset="0"/>
              </a:rPr>
              <a:t>Hà</a:t>
            </a:r>
            <a:r>
              <a:rPr lang="en-US" sz="2300" dirty="0" smtClean="0">
                <a:solidFill>
                  <a:srgbClr val="0070C0"/>
                </a:solidFill>
                <a:latin typeface="Times New Roman" panose="02020603050405020304" pitchFamily="18" charset="0"/>
                <a:cs typeface="Times New Roman" panose="02020603050405020304" pitchFamily="18" charset="0"/>
              </a:rPr>
              <a:t> Nam)</a:t>
            </a:r>
            <a:endParaRPr lang="en-US" sz="2300" dirty="0" smtClean="0">
              <a:solidFill>
                <a:srgbClr val="0070C0"/>
              </a:solidFill>
              <a:latin typeface="Times New Roman" panose="02020603050405020304" pitchFamily="18" charset="0"/>
              <a:cs typeface="Times New Roman" panose="02020603050405020304" pitchFamily="18" charset="0"/>
            </a:endParaRPr>
          </a:p>
        </p:txBody>
      </p:sp>
      <p:sp>
        <p:nvSpPr>
          <p:cNvPr id="7" name="Down Arrow 6"/>
          <p:cNvSpPr/>
          <p:nvPr/>
        </p:nvSpPr>
        <p:spPr>
          <a:xfrm>
            <a:off x="4572000" y="1295400"/>
            <a:ext cx="350519" cy="20574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Left Arrow 7"/>
          <p:cNvSpPr/>
          <p:nvPr/>
        </p:nvSpPr>
        <p:spPr>
          <a:xfrm>
            <a:off x="2743200" y="5375564"/>
            <a:ext cx="1828800" cy="3048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Down Arrow 8"/>
          <p:cNvSpPr/>
          <p:nvPr/>
        </p:nvSpPr>
        <p:spPr>
          <a:xfrm>
            <a:off x="4572001" y="3352800"/>
            <a:ext cx="350518" cy="22098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Text Placeholder 4"/>
          <p:cNvSpPr txBox="1"/>
          <p:nvPr/>
        </p:nvSpPr>
        <p:spPr>
          <a:xfrm>
            <a:off x="4770119" y="5055683"/>
            <a:ext cx="26670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dirty="0" smtClean="0">
                <a:solidFill>
                  <a:srgbClr val="0070C0"/>
                </a:solidFill>
                <a:latin typeface="Times New Roman" panose="02020603050405020304" pitchFamily="18" charset="0"/>
                <a:cs typeface="Times New Roman" panose="02020603050405020304" pitchFamily="18" charset="0"/>
              </a:rPr>
              <a:t>TP </a:t>
            </a:r>
            <a:r>
              <a:rPr lang="en-US" dirty="0" err="1" smtClean="0">
                <a:solidFill>
                  <a:srgbClr val="0070C0"/>
                </a:solidFill>
                <a:latin typeface="Times New Roman" panose="02020603050405020304" pitchFamily="18" charset="0"/>
                <a:cs typeface="Times New Roman" panose="02020603050405020304" pitchFamily="18" charset="0"/>
              </a:rPr>
              <a:t>Ninh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Bình</a:t>
            </a:r>
            <a:endParaRPr lang="en-US" dirty="0" err="1" smtClean="0">
              <a:solidFill>
                <a:srgbClr val="0070C0"/>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6477000" y="990600"/>
            <a:ext cx="1905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29500" y="381000"/>
            <a:ext cx="0" cy="1295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Content Placeholder 3"/>
          <p:cNvSpPr txBox="1"/>
          <p:nvPr/>
        </p:nvSpPr>
        <p:spPr>
          <a:xfrm>
            <a:off x="6934892" y="1676400"/>
            <a:ext cx="1219200" cy="37407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smtClean="0">
                <a:latin typeface="Times New Roman" panose="02020603050405020304" pitchFamily="18" charset="0"/>
                <a:cs typeface="Times New Roman" panose="02020603050405020304" pitchFamily="18" charset="0"/>
              </a:rPr>
              <a:t>Nam</a:t>
            </a:r>
            <a:endParaRPr lang="en-US" dirty="0" smtClean="0">
              <a:latin typeface="Times New Roman" panose="02020603050405020304" pitchFamily="18" charset="0"/>
              <a:cs typeface="Times New Roman" panose="02020603050405020304" pitchFamily="18" charset="0"/>
            </a:endParaRPr>
          </a:p>
        </p:txBody>
      </p:sp>
      <p:sp>
        <p:nvSpPr>
          <p:cNvPr id="15" name="Content Placeholder 3"/>
          <p:cNvSpPr txBox="1"/>
          <p:nvPr/>
        </p:nvSpPr>
        <p:spPr>
          <a:xfrm>
            <a:off x="8257540" y="768985"/>
            <a:ext cx="997585" cy="374015"/>
          </a:xfrm>
          <a:prstGeom prst="rect">
            <a:avLst/>
          </a:prstGeom>
        </p:spPr>
        <p:txBody>
          <a:bodyPr vert="horz" lIns="91440" tIns="45720" rIns="91440" bIns="45720" rtlCol="0">
            <a:normAutofit fontScale="750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err="1" smtClean="0">
                <a:latin typeface="Times New Roman" panose="02020603050405020304" pitchFamily="18" charset="0"/>
                <a:cs typeface="Times New Roman" panose="02020603050405020304" pitchFamily="18" charset="0"/>
              </a:rPr>
              <a:t>Đông</a:t>
            </a:r>
            <a:endParaRPr lang="en-US" dirty="0" err="1" smtClean="0">
              <a:latin typeface="Times New Roman" panose="02020603050405020304" pitchFamily="18" charset="0"/>
              <a:cs typeface="Times New Roman" panose="02020603050405020304" pitchFamily="18" charset="0"/>
            </a:endParaRPr>
          </a:p>
        </p:txBody>
      </p:sp>
      <p:sp>
        <p:nvSpPr>
          <p:cNvPr id="16" name="Content Placeholder 3"/>
          <p:cNvSpPr txBox="1"/>
          <p:nvPr/>
        </p:nvSpPr>
        <p:spPr>
          <a:xfrm>
            <a:off x="5570219" y="765463"/>
            <a:ext cx="1219200" cy="37407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err="1" smtClean="0">
                <a:latin typeface="Times New Roman" panose="02020603050405020304" pitchFamily="18" charset="0"/>
                <a:cs typeface="Times New Roman" panose="02020603050405020304" pitchFamily="18" charset="0"/>
              </a:rPr>
              <a:t>Tây</a:t>
            </a:r>
            <a:endParaRPr lang="en-US" dirty="0" err="1" smtClean="0">
              <a:latin typeface="Times New Roman" panose="02020603050405020304" pitchFamily="18" charset="0"/>
              <a:cs typeface="Times New Roman" panose="02020603050405020304" pitchFamily="18" charset="0"/>
            </a:endParaRPr>
          </a:p>
        </p:txBody>
      </p:sp>
      <p:sp>
        <p:nvSpPr>
          <p:cNvPr id="11" name="Text Box 10"/>
          <p:cNvSpPr txBox="1"/>
          <p:nvPr/>
        </p:nvSpPr>
        <p:spPr>
          <a:xfrm>
            <a:off x="2953385" y="5720080"/>
            <a:ext cx="1466215" cy="460375"/>
          </a:xfrm>
          <a:prstGeom prst="rect">
            <a:avLst/>
          </a:prstGeom>
          <a:noFill/>
        </p:spPr>
        <p:txBody>
          <a:bodyPr wrap="square" rtlCol="0">
            <a:spAutoFit/>
          </a:bodyPr>
          <a:p>
            <a:pPr algn="ctr"/>
            <a:r>
              <a:rPr lang="en-US" sz="2400" b="1" i="1">
                <a:solidFill>
                  <a:srgbClr val="7030A0"/>
                </a:solidFill>
                <a:latin typeface="Times New Roman" panose="02020603050405020304" pitchFamily="18" charset="0"/>
                <a:cs typeface="Times New Roman" panose="02020603050405020304" pitchFamily="18" charset="0"/>
              </a:rPr>
              <a:t>6km</a:t>
            </a:r>
            <a:endParaRPr lang="en-US" sz="2400" b="1" i="1">
              <a:solidFill>
                <a:srgbClr val="7030A0"/>
              </a:solidFill>
              <a:latin typeface="Times New Roman" panose="02020603050405020304" pitchFamily="18" charset="0"/>
              <a:cs typeface="Times New Roman" panose="02020603050405020304" pitchFamily="18" charset="0"/>
            </a:endParaRPr>
          </a:p>
        </p:txBody>
      </p:sp>
      <p:pic>
        <p:nvPicPr>
          <p:cNvPr id="102" name="Picture 101"/>
          <p:cNvPicPr/>
          <p:nvPr/>
        </p:nvPicPr>
        <p:blipFill>
          <a:blip r:embed="rId1"/>
          <a:stretch>
            <a:fillRect/>
          </a:stretch>
        </p:blipFill>
        <p:spPr>
          <a:xfrm>
            <a:off x="4572000" y="3429000"/>
            <a:ext cx="0" cy="0"/>
          </a:xfrm>
          <a:prstGeom prst="rect">
            <a:avLst/>
          </a:prstGeom>
          <a:noFill/>
          <a:ln w="9525">
            <a:noFill/>
          </a:ln>
        </p:spPr>
      </p:pic>
      <p:pic>
        <p:nvPicPr>
          <p:cNvPr id="104" name="Content Placeholder 103"/>
          <p:cNvPicPr/>
          <p:nvPr>
            <p:ph sz="quarter" idx="4"/>
          </p:nvPr>
        </p:nvPicPr>
        <p:blipFill>
          <a:blip r:embed="rId2"/>
          <a:stretch>
            <a:fillRect/>
          </a:stretch>
        </p:blipFill>
        <p:spPr>
          <a:xfrm>
            <a:off x="207645" y="1952625"/>
            <a:ext cx="4288155" cy="3183255"/>
          </a:xfrm>
          <a:prstGeom prst="rect">
            <a:avLst/>
          </a:prstGeom>
          <a:noFill/>
          <a:ln w="9525">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000" fill="hold">
                                          <p:stCondLst>
                                            <p:cond delay="0"/>
                                          </p:stCondLst>
                                        </p:cTn>
                                        <p:tgtEl>
                                          <p:spTgt spid="5">
                                            <p:txEl>
                                              <p:pRg st="0" end="0"/>
                                            </p:txEl>
                                          </p:spTgt>
                                        </p:tgtEl>
                                        <p:attrNameLst>
                                          <p:attrName>style.visibility</p:attrName>
                                        </p:attrNameLst>
                                      </p:cBhvr>
                                      <p:to>
                                        <p:strVal val="visible"/>
                                      </p:to>
                                    </p:set>
                                    <p:animEffect transition="in" filter="barn(inVertical)">
                                      <p:cBhvr>
                                        <p:cTn id="16" dur="1000"/>
                                        <p:tgtEl>
                                          <p:spTgt spid="5">
                                            <p:txEl>
                                              <p:pRg st="0" end="0"/>
                                            </p:txEl>
                                          </p:spTgt>
                                        </p:tgtEl>
                                      </p:cBhvr>
                                    </p:animEffect>
                                  </p:childTnLst>
                                </p:cTn>
                              </p:par>
                            </p:childTnLst>
                          </p:cTn>
                        </p:par>
                        <p:par>
                          <p:cTn id="17" fill="hold">
                            <p:stCondLst>
                              <p:cond delay="2000"/>
                            </p:stCondLst>
                            <p:childTnLst>
                              <p:par>
                                <p:cTn id="18" presetID="16" presetClass="entr" presetSubtype="21" fill="hold" grpId="0" nodeType="afterEffect">
                                  <p:stCondLst>
                                    <p:cond delay="0"/>
                                  </p:stCondLst>
                                  <p:childTnLst>
                                    <p:set>
                                      <p:cBhvr>
                                        <p:cTn id="19" dur="1000" fill="hold">
                                          <p:stCondLst>
                                            <p:cond delay="0"/>
                                          </p:stCondLst>
                                        </p:cTn>
                                        <p:tgtEl>
                                          <p:spTgt spid="5">
                                            <p:txEl>
                                              <p:pRg st="1" end="1"/>
                                            </p:txEl>
                                          </p:spTgt>
                                        </p:tgtEl>
                                        <p:attrNameLst>
                                          <p:attrName>style.visibility</p:attrName>
                                        </p:attrNameLst>
                                      </p:cBhvr>
                                      <p:to>
                                        <p:strVal val="visible"/>
                                      </p:to>
                                    </p:set>
                                    <p:animEffect transition="in" filter="barn(inVertical)">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000" fill="hold">
                                          <p:stCondLst>
                                            <p:cond delay="0"/>
                                          </p:stCondLst>
                                        </p:cTn>
                                        <p:tgtEl>
                                          <p:spTgt spid="9"/>
                                        </p:tgtEl>
                                        <p:attrNameLst>
                                          <p:attrName>style.visibility</p:attrName>
                                        </p:attrNameLst>
                                      </p:cBhvr>
                                      <p:to>
                                        <p:strVal val="visible"/>
                                      </p:to>
                                    </p:set>
                                    <p:animEffect transition="in" filter="wipe(up)">
                                      <p:cBhvr>
                                        <p:cTn id="25" dur="1000"/>
                                        <p:tgtEl>
                                          <p:spTgt spid="9"/>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000" fill="hold">
                                          <p:stCondLst>
                                            <p:cond delay="0"/>
                                          </p:stCondLst>
                                        </p:cTn>
                                        <p:tgtEl>
                                          <p:spTgt spid="10"/>
                                        </p:tgtEl>
                                        <p:attrNameLst>
                                          <p:attrName>style.visibility</p:attrName>
                                        </p:attrNameLst>
                                      </p:cBhvr>
                                      <p:to>
                                        <p:strVal val="visible"/>
                                      </p:to>
                                    </p:set>
                                    <p:animEffect transition="in" filter="barn(inVertical)">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000" fill="hold">
                                          <p:stCondLst>
                                            <p:cond delay="0"/>
                                          </p:stCondLst>
                                        </p:cTn>
                                        <p:tgtEl>
                                          <p:spTgt spid="8"/>
                                        </p:tgtEl>
                                        <p:attrNameLst>
                                          <p:attrName>style.visibility</p:attrName>
                                        </p:attrNameLst>
                                      </p:cBhvr>
                                      <p:to>
                                        <p:strVal val="visible"/>
                                      </p:to>
                                    </p:set>
                                    <p:animEffect transition="in" filter="wipe(right)">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000" fill="hold">
                                          <p:stCondLst>
                                            <p:cond delay="0"/>
                                          </p:stCondLst>
                                        </p:cTn>
                                        <p:tgtEl>
                                          <p:spTgt spid="11"/>
                                        </p:tgtEl>
                                        <p:attrNameLst>
                                          <p:attrName>style.visibility</p:attrName>
                                        </p:attrNameLst>
                                      </p:cBhvr>
                                      <p:to>
                                        <p:strVal val="visible"/>
                                      </p:to>
                                    </p:set>
                                    <p:animEffect transition="in" filter="box(in)">
                                      <p:cBhvr>
                                        <p:cTn id="39" dur="1000"/>
                                        <p:tgtEl>
                                          <p:spTgt spid="11"/>
                                        </p:tgtEl>
                                      </p:cBhvr>
                                    </p:animEffect>
                                  </p:childTnLst>
                                </p:cTn>
                              </p:par>
                            </p:childTnLst>
                          </p:cTn>
                        </p:par>
                        <p:par>
                          <p:cTn id="40" fill="hold">
                            <p:stCondLst>
                              <p:cond delay="1000"/>
                            </p:stCondLst>
                            <p:childTnLst>
                              <p:par>
                                <p:cTn id="41" presetID="16" presetClass="entr" presetSubtype="21" fill="hold" grpId="0" nodeType="afterEffect">
                                  <p:stCondLst>
                                    <p:cond delay="0"/>
                                  </p:stCondLst>
                                  <p:childTnLst>
                                    <p:set>
                                      <p:cBhvr>
                                        <p:cTn id="42" dur="1000" fill="hold">
                                          <p:stCondLst>
                                            <p:cond delay="0"/>
                                          </p:stCondLst>
                                        </p:cTn>
                                        <p:tgtEl>
                                          <p:spTgt spid="3">
                                            <p:txEl>
                                              <p:pRg st="0" end="0"/>
                                            </p:txEl>
                                          </p:spTgt>
                                        </p:tgtEl>
                                        <p:attrNameLst>
                                          <p:attrName>style.visibility</p:attrName>
                                        </p:attrNameLst>
                                      </p:cBhvr>
                                      <p:to>
                                        <p:strVal val="visible"/>
                                      </p:to>
                                    </p:set>
                                    <p:animEffect transition="in" filter="barn(inVertical)">
                                      <p:cBhvr>
                                        <p:cTn id="43" dur="1000"/>
                                        <p:tgtEl>
                                          <p:spTgt spid="3">
                                            <p:txEl>
                                              <p:pRg st="0" end="0"/>
                                            </p:txEl>
                                          </p:spTgt>
                                        </p:tgtEl>
                                      </p:cBhvr>
                                    </p:animEffect>
                                  </p:childTnLst>
                                </p:cTn>
                              </p:par>
                            </p:childTnLst>
                          </p:cTn>
                        </p:par>
                        <p:par>
                          <p:cTn id="44" fill="hold">
                            <p:stCondLst>
                              <p:cond delay="2000"/>
                            </p:stCondLst>
                            <p:childTnLst>
                              <p:par>
                                <p:cTn id="45" presetID="5" presetClass="entr" presetSubtype="10" fill="hold" nodeType="afterEffect">
                                  <p:stCondLst>
                                    <p:cond delay="0"/>
                                  </p:stCondLst>
                                  <p:childTnLst>
                                    <p:set>
                                      <p:cBhvr>
                                        <p:cTn id="46" dur="1000" fill="hold">
                                          <p:stCondLst>
                                            <p:cond delay="0"/>
                                          </p:stCondLst>
                                        </p:cTn>
                                        <p:tgtEl>
                                          <p:spTgt spid="104"/>
                                        </p:tgtEl>
                                        <p:attrNameLst>
                                          <p:attrName>style.visibility</p:attrName>
                                        </p:attrNameLst>
                                      </p:cBhvr>
                                      <p:to>
                                        <p:strVal val="visible"/>
                                      </p:to>
                                    </p:set>
                                    <p:animEffect transition="in" filter="checkerboard(across)">
                                      <p:cBhvr>
                                        <p:cTn id="4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5" grpId="0" build="p"/>
      <p:bldP spid="9" grpId="0" animBg="1"/>
      <p:bldP spid="10" grpId="0"/>
      <p:bldP spid="8" grpId="0" animBg="1"/>
      <p:bldP spid="11"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723265" y="1208405"/>
            <a:ext cx="7804150" cy="829945"/>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en-US" altLang="vi-VN" sz="2400" dirty="0" smtClean="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Times New Roman" panose="02020603050405020304" pitchFamily="18" charset="0"/>
                <a:cs typeface="Times New Roman" panose="02020603050405020304" pitchFamily="18" charset="0"/>
              </a:rPr>
              <a:t>Lược đ</a:t>
            </a:r>
            <a:r>
              <a:rPr lang="en-US" sz="2400" dirty="0" smtClean="0">
                <a:solidFill>
                  <a:srgbClr val="002060"/>
                </a:solidFill>
                <a:latin typeface="Times New Roman" panose="02020603050405020304" pitchFamily="18" charset="0"/>
                <a:cs typeface="Times New Roman" panose="02020603050405020304" pitchFamily="18" charset="0"/>
              </a:rPr>
              <a:t>ồ</a:t>
            </a:r>
            <a:r>
              <a:rPr lang="vi-VN" sz="2400" dirty="0" smtClean="0">
                <a:solidFill>
                  <a:srgbClr val="002060"/>
                </a:solidFill>
                <a:latin typeface="Times New Roman" panose="02020603050405020304" pitchFamily="18" charset="0"/>
                <a:cs typeface="Times New Roman" panose="02020603050405020304" pitchFamily="18" charset="0"/>
              </a:rPr>
              <a:t> trí nhớ là </a:t>
            </a:r>
            <a:r>
              <a:rPr lang="en-US" sz="2400" dirty="0" err="1" smtClean="0">
                <a:solidFill>
                  <a:srgbClr val="002060"/>
                </a:solidFill>
                <a:latin typeface="Times New Roman" panose="02020603050405020304" pitchFamily="18" charset="0"/>
                <a:cs typeface="Times New Roman" panose="02020603050405020304" pitchFamily="18" charset="0"/>
              </a:rPr>
              <a:t>hình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ảnh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về</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một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địa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điểm</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hoặc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một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khu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vực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cụ</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thể</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trong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tâm</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trí</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của</a:t>
            </a:r>
            <a:r>
              <a:rPr lang="en-US" sz="2400" dirty="0" smtClean="0">
                <a:solidFill>
                  <a:srgbClr val="002060"/>
                </a:solidFill>
                <a:latin typeface="Times New Roman" panose="02020603050405020304" pitchFamily="18" charset="0"/>
                <a:cs typeface="Times New Roman" panose="02020603050405020304" pitchFamily="18" charset="0"/>
              </a:rPr>
              <a:t> con </a:t>
            </a:r>
            <a:r>
              <a:rPr lang="en-US" sz="2400" dirty="0" err="1" smtClean="0">
                <a:solidFill>
                  <a:srgbClr val="002060"/>
                </a:solidFill>
                <a:latin typeface="Times New Roman" panose="02020603050405020304" pitchFamily="18" charset="0"/>
                <a:cs typeface="Times New Roman" panose="02020603050405020304" pitchFamily="18" charset="0"/>
              </a:rPr>
              <a:t>người</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smtClean="0">
              <a:solidFill>
                <a:srgbClr val="00206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460500" y="152400"/>
            <a:ext cx="6464300" cy="74104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b="1" i="1">
                <a:latin typeface="Times New Roman" panose="02020603050405020304" pitchFamily="18" charset="0"/>
                <a:cs typeface="Times New Roman" panose="02020603050405020304" pitchFamily="18" charset="0"/>
              </a:rPr>
              <a:t>Thế nào là lược đồ trí nhớ?</a:t>
            </a:r>
            <a:endParaRPr lang="vi-VN" altLang="en-US" sz="2800" b="1" i="1">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736815" y="3501135"/>
            <a:ext cx="3978728" cy="460375"/>
          </a:xfrm>
          <a:prstGeom prst="rect">
            <a:avLst/>
          </a:prstGeom>
          <a:noFill/>
          <a:ln w="9525">
            <a:noFill/>
            <a:miter lim="800000"/>
          </a:ln>
          <a:effectLst/>
        </p:spPr>
        <p:txBody>
          <a:bodyPr vert="horz" wrap="square" lIns="91440" tIns="45720" rIns="91440" bIns="45720" numCol="1" anchor="ctr" anchorCtr="0" compatLnSpc="1">
            <a:spAutoFit/>
          </a:bodyPr>
          <a:p>
            <a:r>
              <a:rPr lang="en-US" altLang="vi-VN"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Lược đ</a:t>
            </a:r>
            <a:r>
              <a:rPr lang="en-US" sz="2400" dirty="0" smtClean="0">
                <a:latin typeface="Times New Roman" panose="02020603050405020304" pitchFamily="18" charset="0"/>
                <a:cs typeface="Times New Roman" panose="02020603050405020304" pitchFamily="18" charset="0"/>
              </a:rPr>
              <a:t>ồ</a:t>
            </a:r>
            <a:r>
              <a:rPr lang="vi-VN" sz="2400" dirty="0" smtClean="0">
                <a:latin typeface="Times New Roman" panose="02020603050405020304" pitchFamily="18" charset="0"/>
                <a:cs typeface="Times New Roman" panose="02020603050405020304" pitchFamily="18" charset="0"/>
              </a:rPr>
              <a:t> trí nhớ </a:t>
            </a:r>
            <a:r>
              <a:rPr lang="en-US" sz="2400" dirty="0" smtClean="0">
                <a:latin typeface="Times New Roman" panose="02020603050405020304" pitchFamily="18" charset="0"/>
                <a:cs typeface="Times New Roman" panose="02020603050405020304" pitchFamily="18" charset="0"/>
              </a:rPr>
              <a:t>có tác dụng:</a:t>
            </a:r>
            <a:endParaRPr lang="en-US" sz="24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711200" y="4129405"/>
            <a:ext cx="7743825" cy="829945"/>
          </a:xfrm>
          <a:prstGeom prst="rect">
            <a:avLst/>
          </a:prstGeom>
          <a:noFill/>
          <a:ln w="9525">
            <a:noFill/>
            <a:miter lim="800000"/>
          </a:ln>
          <a:effectLst/>
        </p:spPr>
        <p:txBody>
          <a:bodyPr vert="horz" wrap="square" lIns="91440" tIns="45720" rIns="91440" bIns="45720" numCol="1" anchor="ctr" anchorCtr="0" compatLnSpc="1">
            <a:spAutoFit/>
          </a:bodyPr>
          <a:p>
            <a:pPr algn="just"/>
            <a:r>
              <a:rPr lang="en-US" sz="2400" dirty="0">
                <a:latin typeface="Times New Roman" panose="02020603050405020304" pitchFamily="18" charset="0"/>
                <a:cs typeface="Times New Roman" panose="02020603050405020304" pitchFamily="18" charset="0"/>
              </a:rPr>
              <a:t>+ Giúp chúng ta định hướng di chuyển từ nơi này đến nơi khác bằng cách vẽ phác họa tuyến đường đi.</a:t>
            </a:r>
            <a:endParaRPr lang="en-US" sz="2400" dirty="0">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685800" y="5139055"/>
            <a:ext cx="7775575" cy="1198880"/>
          </a:xfrm>
          <a:prstGeom prst="rect">
            <a:avLst/>
          </a:prstGeom>
          <a:noFill/>
          <a:ln w="9525">
            <a:noFill/>
            <a:miter lim="800000"/>
          </a:ln>
          <a:effectLst/>
        </p:spPr>
        <p:txBody>
          <a:bodyPr vert="horz" wrap="square" lIns="91440" tIns="45720" rIns="91440" bIns="45720" numCol="1" anchor="ctr" anchorCtr="0" compatLnSpc="1">
            <a:spAutoFit/>
          </a:bodyPr>
          <a:p>
            <a:pPr algn="just"/>
            <a:r>
              <a:rPr lang="en-US" sz="2400" dirty="0">
                <a:latin typeface="Times New Roman" panose="02020603050405020304" pitchFamily="18" charset="0"/>
                <a:cs typeface="Times New Roman" panose="02020603050405020304" pitchFamily="18" charset="0"/>
              </a:rPr>
              <a:t>+ Giúp chúng ta hiểu về thế giới xung quanh, sắp xếp không gian và thể hiện lại các đối tượng, phác họa hình ảnh của một địa điểm, một hành trình hoặc một vùng nào đó.</a:t>
            </a:r>
            <a:endParaRPr lang="en-US" sz="24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812165" y="2413000"/>
            <a:ext cx="7239635" cy="74104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vi-VN" sz="2800" b="1" i="1">
                <a:latin typeface="Times New Roman" panose="02020603050405020304" pitchFamily="18" charset="0"/>
                <a:cs typeface="Times New Roman" panose="02020603050405020304" pitchFamily="18" charset="0"/>
              </a:rPr>
              <a:t>Lược đồ trí nhớ có tác dụng gì trong cuộc sống?</a:t>
            </a:r>
            <a:endParaRPr lang="en-US" altLang="vi-VN" sz="2800" b="1" i="1">
              <a:latin typeface="Times New Roman" panose="02020603050405020304" pitchFamily="18"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barn(inVertical)">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bldLvl="0" animBg="1"/>
      <p:bldP spid="6" grpId="0" bldLvl="0" animBg="1"/>
      <p:bldP spid="7" grpId="0" bldLvl="0" animBg="1"/>
      <p:bldP spid="8" grpId="0" bldLvl="0" animBg="1"/>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85800" y="304800"/>
            <a:ext cx="4292600" cy="460375"/>
          </a:xfrm>
          <a:prstGeom prst="rect">
            <a:avLst/>
          </a:prstGeom>
          <a:noFill/>
        </p:spPr>
        <p:txBody>
          <a:bodyPr wrap="square" rtlCol="0">
            <a:spAutoFit/>
          </a:bodyPr>
          <a:p>
            <a:r>
              <a:rPr lang="en-US" sz="2400" b="1">
                <a:solidFill>
                  <a:srgbClr val="FF0000"/>
                </a:solidFill>
                <a:latin typeface="Times New Roman" panose="02020603050405020304" pitchFamily="18" charset="0"/>
                <a:cs typeface="Times New Roman" panose="02020603050405020304" pitchFamily="18" charset="0"/>
              </a:rPr>
              <a:t>II. VẼ LƯỢC ĐỒ TRÍ NHỚ</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2971800" y="914400"/>
            <a:ext cx="3309620" cy="460375"/>
          </a:xfrm>
          <a:prstGeom prst="rect">
            <a:avLst/>
          </a:prstGeom>
          <a:noFill/>
        </p:spPr>
        <p:txBody>
          <a:bodyPr wrap="square" rtlCol="0">
            <a:spAutoFit/>
          </a:bodyPr>
          <a:p>
            <a:pPr algn="ctr"/>
            <a:r>
              <a:rPr lang="en-US" sz="2400" b="1" i="1">
                <a:solidFill>
                  <a:srgbClr val="0070C0"/>
                </a:solidFill>
                <a:latin typeface="Times New Roman" panose="02020603050405020304" pitchFamily="18" charset="0"/>
                <a:cs typeface="Times New Roman" panose="02020603050405020304" pitchFamily="18" charset="0"/>
              </a:rPr>
              <a:t>(Hướng dẫn HS tự học)</a:t>
            </a:r>
            <a:endParaRPr lang="en-US" sz="2400" b="1" i="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40410" y="2479040"/>
            <a:ext cx="7677785" cy="460375"/>
          </a:xfrm>
          <a:prstGeom prst="rect">
            <a:avLst/>
          </a:prstGeom>
          <a:noFill/>
        </p:spPr>
        <p:txBody>
          <a:bodyPr wrap="square" rtlCol="0">
            <a:spAutoFit/>
          </a:bodyPr>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Nhớ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a:t>
            </a:r>
            <a:r>
              <a:rPr lang="en-US" sz="2400" dirty="0" smtClean="0">
                <a:latin typeface="Times New Roman" panose="02020603050405020304" pitchFamily="18" charset="0"/>
                <a:cs typeface="Times New Roman" panose="02020603050405020304" pitchFamily="18" charset="0"/>
              </a:rPr>
              <a:t>.</a:t>
            </a:r>
            <a:endParaRPr lang="en-US" sz="2400" dirty="0"/>
          </a:p>
        </p:txBody>
      </p:sp>
      <p:sp>
        <p:nvSpPr>
          <p:cNvPr id="10" name="TextBox 9"/>
          <p:cNvSpPr txBox="1"/>
          <p:nvPr/>
        </p:nvSpPr>
        <p:spPr>
          <a:xfrm>
            <a:off x="805815" y="3350260"/>
            <a:ext cx="7583170" cy="1198880"/>
          </a:xfrm>
          <a:prstGeom prst="rect">
            <a:avLst/>
          </a:prstGeom>
          <a:noFill/>
        </p:spPr>
        <p:txBody>
          <a:bodyPr wrap="square" rtlCol="0">
            <a:spAutoFit/>
          </a:bodyPr>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a:t>
            </a:r>
            <a:endParaRPr lang="en-US" sz="2400" dirty="0"/>
          </a:p>
        </p:txBody>
      </p:sp>
      <p:sp>
        <p:nvSpPr>
          <p:cNvPr id="11" name="TextBox 10"/>
          <p:cNvSpPr txBox="1"/>
          <p:nvPr/>
        </p:nvSpPr>
        <p:spPr>
          <a:xfrm>
            <a:off x="842010" y="4819650"/>
            <a:ext cx="7426960" cy="829945"/>
          </a:xfrm>
          <a:prstGeom prst="rect">
            <a:avLst/>
          </a:prstGeom>
          <a:noFill/>
        </p:spPr>
        <p:txBody>
          <a:bodyPr wrap="square" rtlCol="0">
            <a:spAutoFit/>
          </a:bodyPr>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 Box 6"/>
          <p:cNvSpPr txBox="1"/>
          <p:nvPr/>
        </p:nvSpPr>
        <p:spPr>
          <a:xfrm>
            <a:off x="1041400" y="1691005"/>
            <a:ext cx="7279005" cy="460375"/>
          </a:xfrm>
          <a:prstGeom prst="rect">
            <a:avLst/>
          </a:prstGeom>
          <a:noFill/>
        </p:spPr>
        <p:txBody>
          <a:bodyPr wrap="square" rtlCol="0">
            <a:spAutoFit/>
          </a:bodyPr>
          <a:p>
            <a:r>
              <a:rPr lang="en-US" sz="2400">
                <a:latin typeface="Times New Roman" panose="02020603050405020304" pitchFamily="18" charset="0"/>
                <a:cs typeface="Times New Roman" panose="02020603050405020304" pitchFamily="18" charset="0"/>
              </a:rPr>
              <a:t>Để vẽ lược đồ trí nhớ, em hãy thực hiện các bước sau:</a:t>
            </a:r>
            <a:endParaRPr 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000"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000"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000" fill="hold">
                                          <p:stCondLst>
                                            <p:cond delay="0"/>
                                          </p:stCondLst>
                                        </p:cTn>
                                        <p:tgtEl>
                                          <p:spTgt spid="11"/>
                                        </p:tgtEl>
                                        <p:attrNameLst>
                                          <p:attrName>style.visibility</p:attrName>
                                        </p:attrNameLst>
                                      </p:cBhvr>
                                      <p:to>
                                        <p:strVal val="visible"/>
                                      </p:to>
                                    </p:set>
                                    <p:animEffect transition="in" filter="wipe(up)">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9525" y="0"/>
            <a:ext cx="9137015" cy="682434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airplan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48475" t="23448" r="1487" b="-493"/>
          <a:stretch>
            <a:fillRect/>
          </a:stretch>
        </p:blipFill>
        <p:spPr>
          <a:xfrm>
            <a:off x="4004945" y="551815"/>
            <a:ext cx="5102860" cy="5996940"/>
          </a:xfrm>
          <a:prstGeom prst="rect">
            <a:avLst/>
          </a:prstGeom>
          <a:ln>
            <a:solidFill>
              <a:schemeClr val="tx2"/>
            </a:solidFill>
          </a:ln>
        </p:spPr>
      </p:pic>
      <p:sp>
        <p:nvSpPr>
          <p:cNvPr id="8" name="TextBox 7"/>
          <p:cNvSpPr txBox="1"/>
          <p:nvPr/>
        </p:nvSpPr>
        <p:spPr>
          <a:xfrm>
            <a:off x="152400" y="304800"/>
            <a:ext cx="3716655" cy="1568450"/>
          </a:xfrm>
          <a:prstGeom prst="rect">
            <a:avLst/>
          </a:prstGeom>
          <a:solidFill>
            <a:srgbClr val="00B050"/>
          </a:solidFill>
        </p:spPr>
        <p:txBody>
          <a:bodyPr wrap="square" rtlCol="0">
            <a:spAutoFit/>
          </a:bodyPr>
          <a:p>
            <a:pPr algn="ctr"/>
            <a:r>
              <a:rPr lang="en-US" sz="2400" b="1" i="1" dirty="0" err="1" smtClean="0">
                <a:solidFill>
                  <a:schemeClr val="bg1"/>
                </a:solidFill>
                <a:latin typeface="Times New Roman" panose="02020603050405020304" pitchFamily="18" charset="0"/>
                <a:cs typeface="Times New Roman" panose="02020603050405020304" pitchFamily="18" charset="0"/>
              </a:rPr>
              <a:t>Người</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vẽ</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lược</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đồ</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này</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sống</a:t>
            </a:r>
            <a:r>
              <a:rPr lang="en-US" sz="2400" b="1" i="1" dirty="0" smtClean="0">
                <a:solidFill>
                  <a:schemeClr val="bg1"/>
                </a:solidFill>
                <a:latin typeface="Times New Roman" panose="02020603050405020304" pitchFamily="18" charset="0"/>
                <a:cs typeface="Times New Roman" panose="02020603050405020304" pitchFamily="18" charset="0"/>
              </a:rPr>
              <a:t> ở </a:t>
            </a:r>
            <a:r>
              <a:rPr lang="en-US" sz="2400" b="1" i="1" dirty="0" err="1" smtClean="0">
                <a:solidFill>
                  <a:schemeClr val="bg1"/>
                </a:solidFill>
                <a:latin typeface="Times New Roman" panose="02020603050405020304" pitchFamily="18" charset="0"/>
                <a:cs typeface="Times New Roman" panose="02020603050405020304" pitchFamily="18" charset="0"/>
              </a:rPr>
              <a:t>đâu</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Nơi</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đó</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có</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thể</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xem</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là</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vị</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trí</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để</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bắt</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đầu</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vẽ</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lược</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đồ</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này</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không</a:t>
            </a:r>
            <a:r>
              <a:rPr lang="en-US" sz="2400" b="1" i="1" dirty="0" smtClean="0">
                <a:solidFill>
                  <a:schemeClr val="bg1"/>
                </a:solidFill>
                <a:latin typeface="Times New Roman" panose="02020603050405020304" pitchFamily="18" charset="0"/>
                <a:cs typeface="Times New Roman" panose="02020603050405020304" pitchFamily="18" charset="0"/>
              </a:rPr>
              <a:t>?</a:t>
            </a:r>
            <a:endParaRPr lang="en-US" sz="2400" b="1" i="1" dirty="0" smtClean="0">
              <a:solidFill>
                <a:schemeClr val="bg1"/>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151765" y="2076450"/>
            <a:ext cx="3697605" cy="1568450"/>
          </a:xfrm>
          <a:prstGeom prst="rect">
            <a:avLst/>
          </a:prstGeom>
          <a:noFill/>
        </p:spPr>
        <p:txBody>
          <a:bodyPr wrap="square" rtlCol="0" anchor="t">
            <a:spAutoFit/>
          </a:bodyPr>
          <a:p>
            <a:pPr algn="just"/>
            <a:r>
              <a:rPr lang="en-US" sz="2400">
                <a:latin typeface="Times New Roman" panose="02020603050405020304" pitchFamily="18" charset="0"/>
                <a:cs typeface="Times New Roman" panose="02020603050405020304" pitchFamily="18" charset="0"/>
                <a:sym typeface="+mn-ea"/>
              </a:rPr>
              <a:t>- Người vẽ lược đồ này sống ở thị trấn. Nơi đây có thể xem là vị trí bắt đầu vẽ lược đồ này.</a:t>
            </a:r>
            <a:endParaRPr lang="en-US" sz="2400">
              <a:latin typeface="Times New Roman" panose="02020603050405020304" pitchFamily="18" charset="0"/>
              <a:cs typeface="Times New Roman" panose="02020603050405020304" pitchFamily="18" charset="0"/>
              <a:sym typeface="+mn-ea"/>
            </a:endParaRPr>
          </a:p>
        </p:txBody>
      </p:sp>
      <p:sp>
        <p:nvSpPr>
          <p:cNvPr id="5" name="Donut 4"/>
          <p:cNvSpPr/>
          <p:nvPr/>
        </p:nvSpPr>
        <p:spPr>
          <a:xfrm>
            <a:off x="8077200" y="3810000"/>
            <a:ext cx="228600" cy="228600"/>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endParaRPr>
          </a:p>
        </p:txBody>
      </p:sp>
      <p:sp>
        <p:nvSpPr>
          <p:cNvPr id="9" name="TextBox 8"/>
          <p:cNvSpPr txBox="1"/>
          <p:nvPr/>
        </p:nvSpPr>
        <p:spPr>
          <a:xfrm>
            <a:off x="153035" y="3726180"/>
            <a:ext cx="3696335" cy="1198880"/>
          </a:xfrm>
          <a:prstGeom prst="rect">
            <a:avLst/>
          </a:prstGeom>
          <a:solidFill>
            <a:srgbClr val="00B050"/>
          </a:solidFill>
        </p:spPr>
        <p:txBody>
          <a:bodyPr wrap="square" rtlCol="0">
            <a:spAutoFit/>
          </a:bodyPr>
          <a:p>
            <a:pPr algn="ctr"/>
            <a:r>
              <a:rPr lang="en-US" sz="2400" b="1" i="1" dirty="0" err="1" smtClean="0">
                <a:solidFill>
                  <a:schemeClr val="bg1"/>
                </a:solidFill>
                <a:latin typeface="Times New Roman" panose="02020603050405020304" pitchFamily="18" charset="0"/>
                <a:cs typeface="Times New Roman" panose="02020603050405020304" pitchFamily="18" charset="0"/>
              </a:rPr>
              <a:t>Từ</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thị</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trấn</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đến</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trường</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học</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sẽ</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đi</a:t>
            </a:r>
            <a:r>
              <a:rPr lang="en-US" sz="2400" b="1" i="1" dirty="0" smtClean="0">
                <a:solidFill>
                  <a:schemeClr val="bg1"/>
                </a:solidFill>
                <a:latin typeface="Times New Roman" panose="02020603050405020304" pitchFamily="18" charset="0"/>
                <a:cs typeface="Times New Roman" panose="02020603050405020304" pitchFamily="18" charset="0"/>
              </a:rPr>
              <a:t> qua </a:t>
            </a:r>
            <a:r>
              <a:rPr lang="en-US" sz="2400" b="1" i="1" dirty="0" err="1" smtClean="0">
                <a:solidFill>
                  <a:schemeClr val="bg1"/>
                </a:solidFill>
                <a:latin typeface="Times New Roman" panose="02020603050405020304" pitchFamily="18" charset="0"/>
                <a:cs typeface="Times New Roman" panose="02020603050405020304" pitchFamily="18" charset="0"/>
              </a:rPr>
              <a:t>những</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địa</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điểm</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nào</a:t>
            </a:r>
            <a:r>
              <a:rPr lang="en-US" sz="2400" b="1" i="1" dirty="0" smtClean="0">
                <a:solidFill>
                  <a:schemeClr val="bg1"/>
                </a:solidFill>
                <a:latin typeface="Times New Roman" panose="02020603050405020304" pitchFamily="18" charset="0"/>
                <a:cs typeface="Times New Roman" panose="02020603050405020304" pitchFamily="18" charset="0"/>
              </a:rPr>
              <a:t>?</a:t>
            </a:r>
            <a:endParaRPr lang="en-US" sz="2400" b="1" i="1" dirty="0" smtClean="0">
              <a:solidFill>
                <a:schemeClr val="bg1"/>
              </a:solidFill>
              <a:latin typeface="Times New Roman" panose="02020603050405020304" pitchFamily="18" charset="0"/>
              <a:cs typeface="Times New Roman" panose="02020603050405020304" pitchFamily="18" charset="0"/>
            </a:endParaRPr>
          </a:p>
        </p:txBody>
      </p:sp>
      <p:sp>
        <p:nvSpPr>
          <p:cNvPr id="6" name="Text Box 5"/>
          <p:cNvSpPr txBox="1"/>
          <p:nvPr/>
        </p:nvSpPr>
        <p:spPr>
          <a:xfrm>
            <a:off x="213360" y="5093970"/>
            <a:ext cx="3659505" cy="1568450"/>
          </a:xfrm>
          <a:prstGeom prst="rect">
            <a:avLst/>
          </a:prstGeom>
          <a:noFill/>
        </p:spPr>
        <p:txBody>
          <a:bodyPr wrap="square" rtlCol="0" anchor="t">
            <a:spAutoFit/>
          </a:bodyPr>
          <a:p>
            <a:pPr algn="just"/>
            <a:r>
              <a:rPr lang="en-US" sz="2400">
                <a:latin typeface="Times New Roman" panose="02020603050405020304" pitchFamily="18" charset="0"/>
                <a:cs typeface="Times New Roman" panose="02020603050405020304" pitchFamily="18" charset="0"/>
                <a:sym typeface="+mn-ea"/>
              </a:rPr>
              <a:t>- Từ thị trấn đến trường học phải đi trên đường giao thông để qua rừng, cánh đồng.</a:t>
            </a:r>
            <a:endParaRPr lang="en-US" sz="2400">
              <a:latin typeface="Times New Roman" panose="02020603050405020304" pitchFamily="18" charset="0"/>
              <a:cs typeface="Times New Roman" panose="02020603050405020304" pitchFamily="18" charset="0"/>
              <a:sym typeface="+mn-ea"/>
            </a:endParaRPr>
          </a:p>
        </p:txBody>
      </p:sp>
      <p:sp>
        <p:nvSpPr>
          <p:cNvPr id="11" name="Freeform 10"/>
          <p:cNvSpPr/>
          <p:nvPr/>
        </p:nvSpPr>
        <p:spPr>
          <a:xfrm>
            <a:off x="6842125" y="3067683"/>
            <a:ext cx="799465" cy="654687"/>
          </a:xfrm>
          <a:custGeom>
            <a:avLst/>
            <a:gdLst>
              <a:gd name="connsiteX0" fmla="*/ 0 w 1259"/>
              <a:gd name="connsiteY0" fmla="*/ 18 h 1031"/>
              <a:gd name="connsiteX1" fmla="*/ 222 w 1259"/>
              <a:gd name="connsiteY1" fmla="*/ 24 h 1031"/>
              <a:gd name="connsiteX2" fmla="*/ 961 w 1259"/>
              <a:gd name="connsiteY2" fmla="*/ 369 h 1031"/>
              <a:gd name="connsiteX3" fmla="*/ 1259 w 1259"/>
              <a:gd name="connsiteY3" fmla="*/ 1031 h 1031"/>
            </a:gdLst>
            <a:ahLst/>
            <a:cxnLst>
              <a:cxn ang="0">
                <a:pos x="connsiteX0" y="connsiteY0"/>
              </a:cxn>
              <a:cxn ang="0">
                <a:pos x="connsiteX1" y="connsiteY1"/>
              </a:cxn>
              <a:cxn ang="0">
                <a:pos x="connsiteX2" y="connsiteY2"/>
              </a:cxn>
              <a:cxn ang="0">
                <a:pos x="connsiteX3" y="connsiteY3"/>
              </a:cxn>
            </a:cxnLst>
            <a:rect l="l" t="t" r="r" b="b"/>
            <a:pathLst>
              <a:path w="1259" h="1031">
                <a:moveTo>
                  <a:pt x="0" y="18"/>
                </a:moveTo>
                <a:cubicBezTo>
                  <a:pt x="30" y="11"/>
                  <a:pt x="71" y="-22"/>
                  <a:pt x="222" y="24"/>
                </a:cubicBezTo>
                <a:cubicBezTo>
                  <a:pt x="374" y="70"/>
                  <a:pt x="788" y="201"/>
                  <a:pt x="961" y="369"/>
                </a:cubicBezTo>
                <a:cubicBezTo>
                  <a:pt x="1165" y="530"/>
                  <a:pt x="1207" y="916"/>
                  <a:pt x="1259" y="103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2" name="Freeform 11"/>
          <p:cNvSpPr/>
          <p:nvPr/>
        </p:nvSpPr>
        <p:spPr>
          <a:xfrm>
            <a:off x="7632700" y="3703955"/>
            <a:ext cx="459740" cy="137795"/>
          </a:xfrm>
          <a:custGeom>
            <a:avLst/>
            <a:gdLst>
              <a:gd name="connsiteX0" fmla="*/ 0 w 724"/>
              <a:gd name="connsiteY0" fmla="*/ 0 h 217"/>
              <a:gd name="connsiteX1" fmla="*/ 724 w 724"/>
              <a:gd name="connsiteY1" fmla="*/ 217 h 217"/>
            </a:gdLst>
            <a:ahLst/>
            <a:cxnLst>
              <a:cxn ang="0">
                <a:pos x="connsiteX0" y="connsiteY0"/>
              </a:cxn>
              <a:cxn ang="0">
                <a:pos x="connsiteX1" y="connsiteY1"/>
              </a:cxn>
            </a:cxnLst>
            <a:rect l="l" t="t" r="r" b="b"/>
            <a:pathLst>
              <a:path w="724" h="217">
                <a:moveTo>
                  <a:pt x="0" y="0"/>
                </a:moveTo>
                <a:cubicBezTo>
                  <a:pt x="227" y="95"/>
                  <a:pt x="391" y="58"/>
                  <a:pt x="724" y="217"/>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Freeform 12"/>
          <p:cNvSpPr/>
          <p:nvPr/>
        </p:nvSpPr>
        <p:spPr>
          <a:xfrm>
            <a:off x="6602730" y="2671190"/>
            <a:ext cx="239395" cy="398400"/>
          </a:xfrm>
          <a:custGeom>
            <a:avLst/>
            <a:gdLst>
              <a:gd name="connsiteX0" fmla="*/ 377 w 377"/>
              <a:gd name="connsiteY0" fmla="*/ 627 h 627"/>
              <a:gd name="connsiteX1" fmla="*/ 333 w 377"/>
              <a:gd name="connsiteY1" fmla="*/ 92 h 627"/>
              <a:gd name="connsiteX2" fmla="*/ 0 w 377"/>
              <a:gd name="connsiteY2" fmla="*/ 19 h 627"/>
            </a:gdLst>
            <a:ahLst/>
            <a:cxnLst>
              <a:cxn ang="0">
                <a:pos x="connsiteX0" y="connsiteY0"/>
              </a:cxn>
              <a:cxn ang="0">
                <a:pos x="connsiteX1" y="connsiteY1"/>
              </a:cxn>
              <a:cxn ang="0">
                <a:pos x="connsiteX2" y="connsiteY2"/>
              </a:cxn>
            </a:cxnLst>
            <a:rect l="l" t="t" r="r" b="b"/>
            <a:pathLst>
              <a:path w="377" h="627">
                <a:moveTo>
                  <a:pt x="377" y="627"/>
                </a:moveTo>
                <a:cubicBezTo>
                  <a:pt x="370" y="538"/>
                  <a:pt x="362" y="164"/>
                  <a:pt x="333" y="92"/>
                </a:cubicBezTo>
                <a:cubicBezTo>
                  <a:pt x="304" y="-68"/>
                  <a:pt x="56" y="31"/>
                  <a:pt x="0" y="1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000" fill="hold">
                                          <p:stCondLst>
                                            <p:cond delay="0"/>
                                          </p:stCondLst>
                                        </p:cTn>
                                        <p:tgtEl>
                                          <p:spTgt spid="5"/>
                                        </p:tgtEl>
                                        <p:attrNameLst>
                                          <p:attrName>style.visibility</p:attrName>
                                        </p:attrNameLst>
                                      </p:cBhvr>
                                      <p:to>
                                        <p:strVal val="visible"/>
                                      </p:to>
                                    </p:set>
                                    <p:animEffect transition="in" filter="wipe(up)">
                                      <p:cBhvr>
                                        <p:cTn id="16" dur="1000"/>
                                        <p:tgtEl>
                                          <p:spTgt spid="5"/>
                                        </p:tgtEl>
                                      </p:cBhvr>
                                    </p:animEffect>
                                  </p:childTnLst>
                                </p:cTn>
                              </p:par>
                            </p:childTnLst>
                          </p:cTn>
                        </p:par>
                        <p:par>
                          <p:cTn id="17" fill="hold">
                            <p:stCondLst>
                              <p:cond delay="2000"/>
                            </p:stCondLst>
                            <p:childTnLst>
                              <p:par>
                                <p:cTn id="18" presetID="21" presetClass="emph" presetSubtype="0" repeatCount="3000" fill="hold" grpId="1" nodeType="afterEffect">
                                  <p:stCondLst>
                                    <p:cond delay="0"/>
                                  </p:stCondLst>
                                  <p:childTnLst>
                                    <p:animClr clrSpc="hsl" dir="cw">
                                      <p:cBhvr override="childStyle">
                                        <p:cTn id="19" dur="1000" fill="hold"/>
                                        <p:tgtEl>
                                          <p:spTgt spid="5"/>
                                        </p:tgtEl>
                                        <p:attrNameLst>
                                          <p:attrName>style.color</p:attrName>
                                        </p:attrNameLst>
                                      </p:cBhvr>
                                      <p:by>
                                        <p:hsl h="7200000" s="0" l="0"/>
                                      </p:by>
                                    </p:animClr>
                                    <p:animClr clrSpc="hsl" dir="cw">
                                      <p:cBhvr>
                                        <p:cTn id="20" dur="1000" fill="hold"/>
                                        <p:tgtEl>
                                          <p:spTgt spid="5"/>
                                        </p:tgtEl>
                                        <p:attrNameLst>
                                          <p:attrName>fillcolor</p:attrName>
                                        </p:attrNameLst>
                                      </p:cBhvr>
                                      <p:by>
                                        <p:hsl h="7200000" s="0" l="0"/>
                                      </p:by>
                                    </p:animClr>
                                    <p:animClr clrSpc="hsl" dir="cw">
                                      <p:cBhvr>
                                        <p:cTn id="21" dur="1000" fill="hold"/>
                                        <p:tgtEl>
                                          <p:spTgt spid="5"/>
                                        </p:tgtEl>
                                        <p:attrNameLst>
                                          <p:attrName>stroke.color</p:attrName>
                                        </p:attrNameLst>
                                      </p:cBhvr>
                                      <p:by>
                                        <p:hsl h="7200000" s="0" l="0"/>
                                      </p:by>
                                    </p:animClr>
                                    <p:set>
                                      <p:cBhvr>
                                        <p:cTn id="22" dur="1000" fill="hold"/>
                                        <p:tgtEl>
                                          <p:spTgt spid="5"/>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000" fill="hold">
                                          <p:stCondLst>
                                            <p:cond delay="0"/>
                                          </p:stCondLst>
                                        </p:cTn>
                                        <p:tgtEl>
                                          <p:spTgt spid="6"/>
                                        </p:tgtEl>
                                        <p:attrNameLst>
                                          <p:attrName>style.visibility</p:attrName>
                                        </p:attrNameLst>
                                      </p:cBhvr>
                                      <p:to>
                                        <p:strVal val="visible"/>
                                      </p:to>
                                    </p:set>
                                    <p:animEffect transition="in" filter="wipe(up)">
                                      <p:cBhvr>
                                        <p:cTn id="32" dur="1000"/>
                                        <p:tgtEl>
                                          <p:spTgt spid="6"/>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000" fill="hold">
                                          <p:stCondLst>
                                            <p:cond delay="0"/>
                                          </p:stCondLst>
                                        </p:cTn>
                                        <p:tgtEl>
                                          <p:spTgt spid="12"/>
                                        </p:tgtEl>
                                        <p:attrNameLst>
                                          <p:attrName>style.visibility</p:attrName>
                                        </p:attrNameLst>
                                      </p:cBhvr>
                                      <p:to>
                                        <p:strVal val="visible"/>
                                      </p:to>
                                    </p:set>
                                    <p:animEffect transition="in" filter="wipe(down)">
                                      <p:cBhvr>
                                        <p:cTn id="36" dur="1000"/>
                                        <p:tgtEl>
                                          <p:spTgt spid="12"/>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000" fill="hold">
                                          <p:stCondLst>
                                            <p:cond delay="0"/>
                                          </p:stCondLst>
                                        </p:cTn>
                                        <p:tgtEl>
                                          <p:spTgt spid="11"/>
                                        </p:tgtEl>
                                        <p:attrNameLst>
                                          <p:attrName>style.visibility</p:attrName>
                                        </p:attrNameLst>
                                      </p:cBhvr>
                                      <p:to>
                                        <p:strVal val="visible"/>
                                      </p:to>
                                    </p:set>
                                    <p:animEffect transition="in" filter="wipe(down)">
                                      <p:cBhvr>
                                        <p:cTn id="40" dur="1000"/>
                                        <p:tgtEl>
                                          <p:spTgt spid="11"/>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000" fill="hold">
                                          <p:stCondLst>
                                            <p:cond delay="0"/>
                                          </p:stCondLst>
                                        </p:cTn>
                                        <p:tgtEl>
                                          <p:spTgt spid="13"/>
                                        </p:tgtEl>
                                        <p:attrNameLst>
                                          <p:attrName>style.visibility</p:attrName>
                                        </p:attrNameLst>
                                      </p:cBhvr>
                                      <p:to>
                                        <p:strVal val="visible"/>
                                      </p:to>
                                    </p:set>
                                    <p:animEffect transition="in" filter="wipe(down)">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p:bldP spid="5" grpId="0" animBg="1"/>
      <p:bldP spid="5" grpId="1" animBg="1"/>
      <p:bldP spid="9" grpId="0" bldLvl="0" animBg="1"/>
      <p:bldP spid="6" grpId="0"/>
      <p:bldP spid="12"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48475" t="23448" r="1487" b="-493"/>
          <a:stretch>
            <a:fillRect/>
          </a:stretch>
        </p:blipFill>
        <p:spPr>
          <a:xfrm>
            <a:off x="4004945" y="551815"/>
            <a:ext cx="5102860" cy="5996940"/>
          </a:xfrm>
          <a:prstGeom prst="rect">
            <a:avLst/>
          </a:prstGeom>
          <a:ln>
            <a:solidFill>
              <a:schemeClr val="tx2"/>
            </a:solidFill>
          </a:ln>
        </p:spPr>
      </p:pic>
      <p:sp>
        <p:nvSpPr>
          <p:cNvPr id="8" name="TextBox 7"/>
          <p:cNvSpPr txBox="1"/>
          <p:nvPr/>
        </p:nvSpPr>
        <p:spPr>
          <a:xfrm>
            <a:off x="152400" y="533400"/>
            <a:ext cx="3716655" cy="1198880"/>
          </a:xfrm>
          <a:prstGeom prst="rect">
            <a:avLst/>
          </a:prstGeom>
          <a:solidFill>
            <a:srgbClr val="00B050"/>
          </a:solidFill>
        </p:spPr>
        <p:txBody>
          <a:bodyPr wrap="square" rtlCol="0">
            <a:spAutoFit/>
          </a:bodyPr>
          <a:p>
            <a:pPr algn="ctr"/>
            <a:r>
              <a:rPr lang="en-US" sz="2400" b="1" i="1" dirty="0" err="1" smtClean="0">
                <a:solidFill>
                  <a:schemeClr val="bg1"/>
                </a:solidFill>
                <a:latin typeface="Times New Roman" panose="02020603050405020304" pitchFamily="18" charset="0"/>
                <a:cs typeface="Times New Roman" panose="02020603050405020304" pitchFamily="18" charset="0"/>
                <a:sym typeface="+mn-ea"/>
              </a:rPr>
              <a:t>Đối</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tượng</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địa</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lí</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nào</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kéo</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dài</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từ</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bắc</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đến</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nam</a:t>
            </a:r>
            <a:r>
              <a:rPr lang="en-US" sz="2400" b="1" i="1" dirty="0" smtClean="0">
                <a:solidFill>
                  <a:schemeClr val="bg1"/>
                </a:solidFill>
                <a:latin typeface="Times New Roman" panose="02020603050405020304" pitchFamily="18" charset="0"/>
                <a:cs typeface="Times New Roman" panose="02020603050405020304" pitchFamily="18" charset="0"/>
                <a:sym typeface="+mn-ea"/>
              </a:rPr>
              <a:t> ở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rìa</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phía</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Tây</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lược</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đồ</a:t>
            </a:r>
            <a:r>
              <a:rPr lang="en-US" sz="2400" b="1" i="1" dirty="0" smtClean="0">
                <a:solidFill>
                  <a:schemeClr val="bg1"/>
                </a:solidFill>
                <a:latin typeface="Times New Roman" panose="02020603050405020304" pitchFamily="18" charset="0"/>
                <a:cs typeface="Times New Roman" panose="02020603050405020304" pitchFamily="18" charset="0"/>
                <a:sym typeface="+mn-ea"/>
              </a:rPr>
              <a:t>?</a:t>
            </a:r>
            <a:endParaRPr lang="en-US" sz="2400" b="1" i="1"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161925" y="2173605"/>
            <a:ext cx="3697605" cy="1198880"/>
          </a:xfrm>
          <a:prstGeom prst="rect">
            <a:avLst/>
          </a:prstGeom>
          <a:noFill/>
        </p:spPr>
        <p:txBody>
          <a:bodyPr wrap="square" rtlCol="0" anchor="t">
            <a:spAutoFit/>
          </a:bodyPr>
          <a:p>
            <a:pPr algn="just"/>
            <a:r>
              <a:rPr lang="en-US" sz="2400">
                <a:latin typeface="Times New Roman" panose="02020603050405020304" pitchFamily="18" charset="0"/>
                <a:cs typeface="Times New Roman" panose="02020603050405020304" pitchFamily="18" charset="0"/>
                <a:sym typeface="+mn-ea"/>
              </a:rPr>
              <a:t>- Đối tượng địa lí kéo dài từ bắc đến nam ở rìa phía tây lược đồ là sông.</a:t>
            </a:r>
            <a:endParaRPr lang="en-US" sz="2400">
              <a:latin typeface="Times New Roman" panose="02020603050405020304" pitchFamily="18" charset="0"/>
              <a:cs typeface="Times New Roman" panose="02020603050405020304" pitchFamily="18" charset="0"/>
              <a:sym typeface="+mn-ea"/>
            </a:endParaRPr>
          </a:p>
        </p:txBody>
      </p:sp>
      <p:sp>
        <p:nvSpPr>
          <p:cNvPr id="9" name="TextBox 8"/>
          <p:cNvSpPr txBox="1"/>
          <p:nvPr/>
        </p:nvSpPr>
        <p:spPr>
          <a:xfrm>
            <a:off x="153035" y="3878580"/>
            <a:ext cx="3696335" cy="829945"/>
          </a:xfrm>
          <a:prstGeom prst="rect">
            <a:avLst/>
          </a:prstGeom>
          <a:solidFill>
            <a:srgbClr val="00B050"/>
          </a:solidFill>
        </p:spPr>
        <p:txBody>
          <a:bodyPr wrap="square" rtlCol="0">
            <a:spAutoFit/>
          </a:bodyPr>
          <a:p>
            <a:pPr algn="ctr"/>
            <a:r>
              <a:rPr lang="en-US" sz="2400" b="1" i="1" dirty="0" err="1" smtClean="0">
                <a:solidFill>
                  <a:schemeClr val="bg1"/>
                </a:solidFill>
                <a:latin typeface="Times New Roman" panose="02020603050405020304" pitchFamily="18" charset="0"/>
                <a:cs typeface="Times New Roman" panose="02020603050405020304" pitchFamily="18" charset="0"/>
                <a:sym typeface="+mn-ea"/>
              </a:rPr>
              <a:t>Hồ</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nằm</a:t>
            </a:r>
            <a:r>
              <a:rPr lang="en-US" sz="2400" b="1" i="1" dirty="0" smtClean="0">
                <a:solidFill>
                  <a:schemeClr val="bg1"/>
                </a:solidFill>
                <a:latin typeface="Times New Roman" panose="02020603050405020304" pitchFamily="18" charset="0"/>
                <a:cs typeface="Times New Roman" panose="02020603050405020304" pitchFamily="18" charset="0"/>
                <a:sym typeface="+mn-ea"/>
              </a:rPr>
              <a:t> ở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vị</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trí</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nào</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trên</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lược</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đồ</a:t>
            </a:r>
            <a:r>
              <a:rPr lang="en-US" sz="2400" b="1" i="1" dirty="0" smtClean="0">
                <a:solidFill>
                  <a:schemeClr val="bg1"/>
                </a:solidFill>
                <a:latin typeface="Times New Roman" panose="02020603050405020304" pitchFamily="18" charset="0"/>
                <a:cs typeface="Times New Roman" panose="02020603050405020304" pitchFamily="18" charset="0"/>
                <a:sym typeface="+mn-ea"/>
              </a:rPr>
              <a:t>?</a:t>
            </a:r>
            <a:endParaRPr lang="en-US" sz="2400" b="1" i="1"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153035" y="5105400"/>
            <a:ext cx="3660140" cy="829945"/>
          </a:xfrm>
          <a:prstGeom prst="rect">
            <a:avLst/>
          </a:prstGeom>
          <a:noFill/>
        </p:spPr>
        <p:txBody>
          <a:bodyPr wrap="square" rtlCol="0" anchor="t">
            <a:spAutoFit/>
          </a:bodyPr>
          <a:p>
            <a:pPr algn="just"/>
            <a:r>
              <a:rPr lang="en-US" sz="2400">
                <a:latin typeface="Times New Roman" panose="02020603050405020304" pitchFamily="18" charset="0"/>
                <a:cs typeface="Times New Roman" panose="02020603050405020304" pitchFamily="18" charset="0"/>
                <a:sym typeface="+mn-ea"/>
              </a:rPr>
              <a:t>- Hồ nằm ở hướng bắc trên lược đồ.</a:t>
            </a:r>
            <a:endParaRPr lang="en-US" sz="2400">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000" fill="hold">
                                          <p:stCondLst>
                                            <p:cond delay="0"/>
                                          </p:stCondLst>
                                        </p:cTn>
                                        <p:tgtEl>
                                          <p:spTgt spid="2"/>
                                        </p:tgtEl>
                                        <p:attrNameLst>
                                          <p:attrName>style.visibility</p:attrName>
                                        </p:attrNameLst>
                                      </p:cBhvr>
                                      <p:to>
                                        <p:strVal val="visible"/>
                                      </p:to>
                                    </p:set>
                                    <p:animEffect transition="in" filter="wipe(up)">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p:bldP spid="9" grpId="0" bldLvl="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2098</Words>
  <Application>WPS Presentation</Application>
  <PresentationFormat>On-screen Show (4:3)</PresentationFormat>
  <Paragraphs>78</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SimSun</vt:lpstr>
      <vt:lpstr>Wingdings</vt:lpstr>
      <vt:lpstr>Times New Roman</vt:lpstr>
      <vt:lpstr>Microsoft YaHei</vt:lpstr>
      <vt:lpstr>Arial Unicode MS</vt:lpstr>
      <vt:lpstr>Calibri</vt:lpstr>
      <vt:lpstr>Office Theme</vt:lpstr>
      <vt:lpstr>PowerPoint 演示文稿</vt:lpstr>
      <vt:lpstr>PowerPoint 演示文稿</vt:lpstr>
      <vt:lpstr>PowerPoint 演示文稿</vt:lpstr>
      <vt:lpstr>Hà Nội</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58</cp:revision>
  <dcterms:created xsi:type="dcterms:W3CDTF">2021-10-03T01:52:00Z</dcterms:created>
  <dcterms:modified xsi:type="dcterms:W3CDTF">2021-11-13T00:50:30Z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FD0BAF11D7EF44138316579944977EE6</vt:lpwstr>
  </property>
  <property fmtid="{D5CDD505-2E9C-101B-9397-08002B2CF9AE}" pid="3" name="KSOProductBuildVer">
    <vt:lpwstr>1033-11.2.0.10351</vt:lpwstr>
  </property>
</Properties>
</file>