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20" r:id="rId2"/>
  </p:sldMasterIdLst>
  <p:notesMasterIdLst>
    <p:notesMasterId r:id="rId15"/>
  </p:notesMasterIdLst>
  <p:sldIdLst>
    <p:sldId id="281" r:id="rId3"/>
    <p:sldId id="283" r:id="rId4"/>
    <p:sldId id="314" r:id="rId5"/>
    <p:sldId id="290" r:id="rId6"/>
    <p:sldId id="267" r:id="rId7"/>
    <p:sldId id="298" r:id="rId8"/>
    <p:sldId id="268" r:id="rId9"/>
    <p:sldId id="276" r:id="rId10"/>
    <p:sldId id="315" r:id="rId11"/>
    <p:sldId id="305" r:id="rId12"/>
    <p:sldId id="275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453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333355-113F-41B3-B9E5-7BEF78FE5601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43F78-30EA-4CB5-8CE3-43092B2BE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565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B43F78-30EA-4CB5-8CE3-43092B2BE07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877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74605-0C97-417F-87F5-6E3A46B6A5FE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1FA28-EB2A-4CD4-8320-674C8855EBF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74605-0C97-417F-87F5-6E3A46B6A5FE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1FA28-EB2A-4CD4-8320-674C8855EB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74605-0C97-417F-87F5-6E3A46B6A5FE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1FA28-EB2A-4CD4-8320-674C8855EB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C9F13-FD1D-4E13-8491-6CBA12EB36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AA752-DD54-4E7F-960B-F4BF1D3E83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845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C9F13-FD1D-4E13-8491-6CBA12EB36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AA752-DD54-4E7F-960B-F4BF1D3E83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873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C9F13-FD1D-4E13-8491-6CBA12EB36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AA752-DD54-4E7F-960B-F4BF1D3E83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370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C9F13-FD1D-4E13-8491-6CBA12EB36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AA752-DD54-4E7F-960B-F4BF1D3E83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270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C9F13-FD1D-4E13-8491-6CBA12EB36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AA752-DD54-4E7F-960B-F4BF1D3E83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6370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C9F13-FD1D-4E13-8491-6CBA12EB36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AA752-DD54-4E7F-960B-F4BF1D3E83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354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C9F13-FD1D-4E13-8491-6CBA12EB36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AA752-DD54-4E7F-960B-F4BF1D3E83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6555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C9F13-FD1D-4E13-8491-6CBA12EB36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AA752-DD54-4E7F-960B-F4BF1D3E83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493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74605-0C97-417F-87F5-6E3A46B6A5FE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1FA28-EB2A-4CD4-8320-674C8855EB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C9F13-FD1D-4E13-8491-6CBA12EB36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AA752-DD54-4E7F-960B-F4BF1D3E83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1529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C9F13-FD1D-4E13-8491-6CBA12EB36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AA752-DD54-4E7F-960B-F4BF1D3E83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346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C9F13-FD1D-4E13-8491-6CBA12EB36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AA752-DD54-4E7F-960B-F4BF1D3E83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782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74605-0C97-417F-87F5-6E3A46B6A5FE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1FA28-EB2A-4CD4-8320-674C8855EBF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74605-0C97-417F-87F5-6E3A46B6A5FE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1FA28-EB2A-4CD4-8320-674C8855EB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74605-0C97-417F-87F5-6E3A46B6A5FE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1FA28-EB2A-4CD4-8320-674C8855EB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74605-0C97-417F-87F5-6E3A46B6A5FE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1FA28-EB2A-4CD4-8320-674C8855EB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74605-0C97-417F-87F5-6E3A46B6A5FE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1FA28-EB2A-4CD4-8320-674C8855EBF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74605-0C97-417F-87F5-6E3A46B6A5FE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1FA28-EB2A-4CD4-8320-674C8855EB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74605-0C97-417F-87F5-6E3A46B6A5FE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1FA28-EB2A-4CD4-8320-674C8855EBF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9874605-0C97-417F-87F5-6E3A46B6A5FE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A81FA28-EB2A-4CD4-8320-674C8855EBF1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C9F13-FD1D-4E13-8491-6CBA12EB36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AA752-DD54-4E7F-960B-F4BF1D3E83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152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389407"/>
            <a:ext cx="89916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11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5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BÀI 2: THỜI TRANG VỚI HÌNH VẼ THỜI TIỀN SỬ (</a:t>
            </a:r>
            <a:r>
              <a:rPr lang="en-US" sz="25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5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1371372"/>
            <a:ext cx="7543800" cy="529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9600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p\Desktop\hinh-nen-powerpoint-don-gian-ma-dep-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0678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686800" cy="5592762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ngực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ngực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….</a:t>
            </a:r>
            <a:br>
              <a:rPr lang="en-US" sz="30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 +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Tỷ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30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   + 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chọn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140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Hp\Desktop\hinh-nen-powerpoint-don-gian-ma-dep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067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0332"/>
            <a:ext cx="7543800" cy="1371600"/>
          </a:xfrm>
        </p:spPr>
        <p:txBody>
          <a:bodyPr>
            <a:normAutofit fontScale="90000"/>
          </a:bodyPr>
          <a:lstStyle/>
          <a:p>
            <a:pPr algn="l"/>
            <a:b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III: Trang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b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endParaRPr lang="en-US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Vertical Scroll 4">
            <a:extLst>
              <a:ext uri="{FF2B5EF4-FFF2-40B4-BE49-F238E27FC236}">
                <a16:creationId xmlns:a16="http://schemas.microsoft.com/office/drawing/2014/main" id="{EA93A0A8-BCCC-E229-CDA7-9C27AEA8CF1D}"/>
              </a:ext>
            </a:extLst>
          </p:cNvPr>
          <p:cNvSpPr/>
          <p:nvPr/>
        </p:nvSpPr>
        <p:spPr>
          <a:xfrm>
            <a:off x="804582" y="1600200"/>
            <a:ext cx="7806018" cy="4734464"/>
          </a:xfrm>
          <a:prstGeom prst="verticalScrol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Các bộ phận trên trang phục phải cân đối, thuận mắt và phù hợp giới tính.</a:t>
            </a:r>
          </a:p>
          <a:p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Tạo dáng trang phục không quá to để sử dụng vào trang trí áp phích quảng cáo ở giờ học sau.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612244DA-F54C-36BF-BD84-EF15C87C36BB}"/>
              </a:ext>
            </a:extLst>
          </p:cNvPr>
          <p:cNvSpPr txBox="1"/>
          <p:nvPr/>
        </p:nvSpPr>
        <p:spPr>
          <a:xfrm>
            <a:off x="3962400" y="2143664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 Ý :</a:t>
            </a:r>
          </a:p>
        </p:txBody>
      </p:sp>
    </p:spTree>
    <p:extLst>
      <p:ext uri="{BB962C8B-B14F-4D97-AF65-F5344CB8AC3E}">
        <p14:creationId xmlns:p14="http://schemas.microsoft.com/office/powerpoint/2010/main" val="1787520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152400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3.3 NHẬN XÉT, ĐÁNH GIÁ</a:t>
            </a:r>
          </a:p>
        </p:txBody>
      </p:sp>
      <p:sp>
        <p:nvSpPr>
          <p:cNvPr id="7" name="Line Callout 2 6"/>
          <p:cNvSpPr/>
          <p:nvPr/>
        </p:nvSpPr>
        <p:spPr>
          <a:xfrm>
            <a:off x="2209800" y="1371600"/>
            <a:ext cx="6477000" cy="3276600"/>
          </a:xfrm>
          <a:prstGeom prst="borderCallout2">
            <a:avLst>
              <a:gd name="adj1" fmla="val -5783"/>
              <a:gd name="adj2" fmla="val 8112"/>
              <a:gd name="adj3" fmla="val -2410"/>
              <a:gd name="adj4" fmla="val -14340"/>
              <a:gd name="adj5" fmla="val 133670"/>
              <a:gd name="adj6" fmla="val -10961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 tiết, màu sắc cân đối, phù hợp với trang phục.</a:t>
            </a:r>
          </a:p>
          <a:p>
            <a:pPr marL="285750" indent="-285750">
              <a:buFontTx/>
              <a:buChar char="-"/>
            </a:pP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Thiết kế trang phục và hoa văn thể hiện sự sáng tạo, sinh động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67000" y="909935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Tiêu chí:</a:t>
            </a:r>
          </a:p>
        </p:txBody>
      </p:sp>
    </p:spTree>
    <p:extLst>
      <p:ext uri="{BB962C8B-B14F-4D97-AF65-F5344CB8AC3E}">
        <p14:creationId xmlns:p14="http://schemas.microsoft.com/office/powerpoint/2010/main" val="350345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p\Desktop\hinh-nen-Powerpoint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38100"/>
            <a:ext cx="9134857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28600" y="341215"/>
            <a:ext cx="68580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b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endParaRPr lang="en-US" sz="3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4378307"/>
            <a:ext cx="8610600" cy="1676400"/>
          </a:xfrm>
        </p:spPr>
        <p:txBody>
          <a:bodyPr>
            <a:normAutofit/>
          </a:bodyPr>
          <a:lstStyle/>
          <a:p>
            <a:pPr algn="ctr"/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endParaRPr lang="en-US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6835518"/>
              </p:ext>
            </p:extLst>
          </p:nvPr>
        </p:nvGraphicFramePr>
        <p:xfrm>
          <a:off x="2433828" y="1236095"/>
          <a:ext cx="4114800" cy="3009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4564440" imgH="3261240" progId="Paint.Picture">
                  <p:embed/>
                </p:oleObj>
              </mc:Choice>
              <mc:Fallback>
                <p:oleObj name="Bitmap Image" r:id="rId3" imgW="4564440" imgH="326124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3828" y="1236095"/>
                        <a:ext cx="4114800" cy="30093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1527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87A0F7C-8EBB-F1C4-6825-D51DE09C4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70411"/>
            <a:ext cx="7543800" cy="642851"/>
          </a:xfrm>
        </p:spPr>
        <p:txBody>
          <a:bodyPr>
            <a:normAutofit fontScale="90000"/>
          </a:bodyPr>
          <a:lstStyle/>
          <a:p>
            <a:r>
              <a:rPr lang="en-US" sz="3600" b="1" dirty="0" err="1"/>
              <a:t>Các</a:t>
            </a:r>
            <a:r>
              <a:rPr lang="en-US" sz="3600" b="1" dirty="0"/>
              <a:t> </a:t>
            </a:r>
            <a:r>
              <a:rPr lang="en-US" sz="3600" b="1" dirty="0" err="1"/>
              <a:t>bước</a:t>
            </a:r>
            <a:r>
              <a:rPr lang="en-US" sz="3600" b="1" dirty="0"/>
              <a:t> </a:t>
            </a:r>
            <a:r>
              <a:rPr lang="en-US" sz="3600" b="1" dirty="0" err="1"/>
              <a:t>tạo</a:t>
            </a:r>
            <a:r>
              <a:rPr lang="en-US" sz="3600" b="1" dirty="0"/>
              <a:t> </a:t>
            </a:r>
            <a:r>
              <a:rPr lang="en-US" sz="3600" b="1" dirty="0" err="1"/>
              <a:t>hình</a:t>
            </a:r>
            <a:r>
              <a:rPr lang="en-US" sz="3600" b="1" dirty="0"/>
              <a:t> </a:t>
            </a:r>
            <a:r>
              <a:rPr lang="en-US" sz="3600" b="1" dirty="0" err="1"/>
              <a:t>thời</a:t>
            </a:r>
            <a:r>
              <a:rPr lang="en-US" sz="3600" b="1" dirty="0"/>
              <a:t> </a:t>
            </a:r>
            <a:r>
              <a:rPr lang="en-US" sz="3600" b="1" dirty="0" err="1"/>
              <a:t>trang</a:t>
            </a:r>
            <a:r>
              <a:rPr lang="en-US" sz="3600" b="1" dirty="0"/>
              <a:t> </a:t>
            </a:r>
            <a:r>
              <a:rPr lang="en-US" sz="3600" b="1" dirty="0" err="1"/>
              <a:t>đơn</a:t>
            </a:r>
            <a:r>
              <a:rPr lang="en-US" sz="3600" b="1" dirty="0"/>
              <a:t> </a:t>
            </a:r>
            <a:r>
              <a:rPr lang="en-US" sz="3600" b="1" dirty="0" err="1"/>
              <a:t>giản</a:t>
            </a:r>
            <a:endParaRPr lang="vi-VN" sz="3600" b="1" dirty="0"/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77A2E86C-39DB-0983-05E2-7CB5AC6B2B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89858"/>
            <a:ext cx="2667878" cy="2367742"/>
          </a:xfrm>
        </p:spPr>
      </p:pic>
      <p:pic>
        <p:nvPicPr>
          <p:cNvPr id="6" name="Chỗ dành sẵn cho Nội dung 4">
            <a:extLst>
              <a:ext uri="{FF2B5EF4-FFF2-40B4-BE49-F238E27FC236}">
                <a16:creationId xmlns:a16="http://schemas.microsoft.com/office/drawing/2014/main" id="{2C354D99-BA26-71BF-B528-C0FE7FF559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55334" y="1289858"/>
            <a:ext cx="1405154" cy="2367742"/>
          </a:xfrm>
          <a:prstGeom prst="rect">
            <a:avLst/>
          </a:prstGeom>
        </p:spPr>
      </p:pic>
      <p:pic>
        <p:nvPicPr>
          <p:cNvPr id="7" name="Chỗ dành sẵn cho Nội dung 4">
            <a:extLst>
              <a:ext uri="{FF2B5EF4-FFF2-40B4-BE49-F238E27FC236}">
                <a16:creationId xmlns:a16="http://schemas.microsoft.com/office/drawing/2014/main" id="{D70790AF-4C25-BEF2-F6F3-C7A6834D76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4453" y="1289858"/>
            <a:ext cx="2475893" cy="236774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F0C4444-37E9-9F76-3263-CD63D83259E6}"/>
              </a:ext>
            </a:extLst>
          </p:cNvPr>
          <p:cNvSpPr txBox="1">
            <a:spLocks/>
          </p:cNvSpPr>
          <p:nvPr/>
        </p:nvSpPr>
        <p:spPr>
          <a:xfrm>
            <a:off x="1448239" y="3886200"/>
            <a:ext cx="2514600" cy="182880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9337909-FF0B-1B47-252C-0D7660EF96CD}"/>
              </a:ext>
            </a:extLst>
          </p:cNvPr>
          <p:cNvSpPr txBox="1">
            <a:spLocks/>
          </p:cNvSpPr>
          <p:nvPr/>
        </p:nvSpPr>
        <p:spPr>
          <a:xfrm>
            <a:off x="6743261" y="3967942"/>
            <a:ext cx="1905000" cy="160020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F59157E-3D3F-ACA4-6F31-7C81068179FF}"/>
              </a:ext>
            </a:extLst>
          </p:cNvPr>
          <p:cNvSpPr txBox="1">
            <a:spLocks/>
          </p:cNvSpPr>
          <p:nvPr/>
        </p:nvSpPr>
        <p:spPr>
          <a:xfrm>
            <a:off x="4214043" y="3967942"/>
            <a:ext cx="2087735" cy="160020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64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600200"/>
            <a:ext cx="9143999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8B06F7F-CCF5-E0F9-3B10-7FF3AC9DAF1D}"/>
              </a:ext>
            </a:extLst>
          </p:cNvPr>
          <p:cNvSpPr txBox="1">
            <a:spLocks/>
          </p:cNvSpPr>
          <p:nvPr/>
        </p:nvSpPr>
        <p:spPr>
          <a:xfrm>
            <a:off x="762000" y="374545"/>
            <a:ext cx="6858000" cy="762000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b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761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7543800" cy="4564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/>
          <a:lstStyle/>
          <a:p>
            <a:pPr algn="ctr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sử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400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p\Desktop\cBhRl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35859"/>
            <a:ext cx="9169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324088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2. </a:t>
            </a:r>
            <a:r>
              <a:rPr lang="en-US" dirty="0" err="1">
                <a:solidFill>
                  <a:srgbClr val="FFFF00"/>
                </a:solidFill>
              </a:rPr>
              <a:t>Cách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trang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trí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sản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phẩm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thời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trang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C000"/>
                </a:solidFill>
              </a:rPr>
              <a:t>+ </a:t>
            </a:r>
            <a:r>
              <a:rPr lang="en-US" dirty="0" err="1">
                <a:solidFill>
                  <a:srgbClr val="FFC000"/>
                </a:solidFill>
              </a:rPr>
              <a:t>Mời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các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em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quan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sát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3582354"/>
              </p:ext>
            </p:extLst>
          </p:nvPr>
        </p:nvGraphicFramePr>
        <p:xfrm>
          <a:off x="914400" y="1905000"/>
          <a:ext cx="723900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4801016" imgH="4160881" progId="Paint.Picture">
                  <p:embed/>
                </p:oleObj>
              </mc:Choice>
              <mc:Fallback>
                <p:oleObj name="Bitmap Image" r:id="rId3" imgW="4801016" imgH="416088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905000"/>
                        <a:ext cx="7239000" cy="4800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5234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72700" cy="742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034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943088" cy="1501966"/>
          </a:xfrm>
        </p:spPr>
        <p:txBody>
          <a:bodyPr>
            <a:normAutofit/>
          </a:bodyPr>
          <a:lstStyle/>
          <a:p>
            <a:pPr algn="ctr"/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endParaRPr lang="en-US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157" y="1613457"/>
            <a:ext cx="38862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776604"/>
            <a:ext cx="3538587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443604"/>
            <a:ext cx="3581400" cy="2414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8996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hỗ dành sẵn cho Nội dung 5">
            <a:extLst>
              <a:ext uri="{FF2B5EF4-FFF2-40B4-BE49-F238E27FC236}">
                <a16:creationId xmlns:a16="http://schemas.microsoft.com/office/drawing/2014/main" id="{8CC330CF-BF31-3AB0-7710-3B2834E66C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52" y="1467856"/>
            <a:ext cx="1909650" cy="1603397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4EFED81-5E36-AE24-6279-8749DD6A8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352" y="3276600"/>
            <a:ext cx="1846248" cy="2286000"/>
          </a:xfrm>
        </p:spPr>
        <p:txBody>
          <a:bodyPr>
            <a:normAutofit fontScale="90000"/>
          </a:bodyPr>
          <a:lstStyle/>
          <a:p>
            <a:r>
              <a:rPr lang="en-US" sz="2600" b="1" dirty="0">
                <a:solidFill>
                  <a:srgbClr val="0070C0"/>
                </a:solidFill>
              </a:rPr>
              <a:t>1. </a:t>
            </a:r>
            <a:r>
              <a:rPr lang="en-US" sz="2600" b="1" dirty="0" err="1">
                <a:solidFill>
                  <a:srgbClr val="0070C0"/>
                </a:solidFill>
              </a:rPr>
              <a:t>Xác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 err="1">
                <a:solidFill>
                  <a:srgbClr val="0070C0"/>
                </a:solidFill>
              </a:rPr>
              <a:t>định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 err="1">
                <a:solidFill>
                  <a:srgbClr val="0070C0"/>
                </a:solidFill>
              </a:rPr>
              <a:t>vị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 err="1">
                <a:solidFill>
                  <a:srgbClr val="0070C0"/>
                </a:solidFill>
              </a:rPr>
              <a:t>trí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 err="1">
                <a:solidFill>
                  <a:srgbClr val="0070C0"/>
                </a:solidFill>
              </a:rPr>
              <a:t>và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 err="1">
                <a:solidFill>
                  <a:srgbClr val="0070C0"/>
                </a:solidFill>
              </a:rPr>
              <a:t>tỉ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 err="1">
                <a:solidFill>
                  <a:srgbClr val="0070C0"/>
                </a:solidFill>
              </a:rPr>
              <a:t>lệ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 err="1">
                <a:solidFill>
                  <a:srgbClr val="0070C0"/>
                </a:solidFill>
              </a:rPr>
              <a:t>của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 err="1">
                <a:solidFill>
                  <a:srgbClr val="0070C0"/>
                </a:solidFill>
              </a:rPr>
              <a:t>hình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 err="1">
                <a:solidFill>
                  <a:srgbClr val="0070C0"/>
                </a:solidFill>
              </a:rPr>
              <a:t>cắt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 err="1">
                <a:solidFill>
                  <a:srgbClr val="0070C0"/>
                </a:solidFill>
              </a:rPr>
              <a:t>trang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 err="1">
                <a:solidFill>
                  <a:srgbClr val="0070C0"/>
                </a:solidFill>
              </a:rPr>
              <a:t>trí</a:t>
            </a:r>
            <a:br>
              <a:rPr lang="en-US" sz="2600" dirty="0">
                <a:solidFill>
                  <a:srgbClr val="0070C0"/>
                </a:solidFill>
              </a:rPr>
            </a:br>
            <a:endParaRPr lang="en-US" sz="2600" dirty="0">
              <a:solidFill>
                <a:srgbClr val="0070C0"/>
              </a:solidFill>
            </a:endParaRPr>
          </a:p>
        </p:txBody>
      </p:sp>
      <p:pic>
        <p:nvPicPr>
          <p:cNvPr id="7" name="Chỗ dành sẵn cho Nội dung 5">
            <a:extLst>
              <a:ext uri="{FF2B5EF4-FFF2-40B4-BE49-F238E27FC236}">
                <a16:creationId xmlns:a16="http://schemas.microsoft.com/office/drawing/2014/main" id="{3C9F7B60-5984-47C4-34D9-F185AC8D9F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0055" y="1347131"/>
            <a:ext cx="1251945" cy="1724123"/>
          </a:xfrm>
          <a:prstGeom prst="rect">
            <a:avLst/>
          </a:prstGeom>
        </p:spPr>
      </p:pic>
      <p:pic>
        <p:nvPicPr>
          <p:cNvPr id="8" name="Chỗ dành sẵn cho Nội dung 5">
            <a:extLst>
              <a:ext uri="{FF2B5EF4-FFF2-40B4-BE49-F238E27FC236}">
                <a16:creationId xmlns:a16="http://schemas.microsoft.com/office/drawing/2014/main" id="{FFE23C93-74AC-96CF-9C72-8D8B3A0066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57503" y="1467857"/>
            <a:ext cx="1913831" cy="1507141"/>
          </a:xfrm>
          <a:prstGeom prst="rect">
            <a:avLst/>
          </a:prstGeom>
        </p:spPr>
      </p:pic>
      <p:pic>
        <p:nvPicPr>
          <p:cNvPr id="9" name="Chỗ dành sẵn cho Nội dung 5">
            <a:extLst>
              <a:ext uri="{FF2B5EF4-FFF2-40B4-BE49-F238E27FC236}">
                <a16:creationId xmlns:a16="http://schemas.microsoft.com/office/drawing/2014/main" id="{C00D3FAD-97A9-FD60-8994-14410511EF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74606" y="1471592"/>
            <a:ext cx="2031972" cy="150340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DDDBE2C-E75A-2651-F0BF-D17AA0D0F4E9}"/>
              </a:ext>
            </a:extLst>
          </p:cNvPr>
          <p:cNvSpPr txBox="1">
            <a:spLocks/>
          </p:cNvSpPr>
          <p:nvPr/>
        </p:nvSpPr>
        <p:spPr>
          <a:xfrm>
            <a:off x="1524000" y="450783"/>
            <a:ext cx="6858000" cy="914400"/>
          </a:xfrm>
          <a:prstGeom prst="rect">
            <a:avLst/>
          </a:prstGeom>
        </p:spPr>
        <p:txBody>
          <a:bodyPr anchor="ctr">
            <a:normAutofit fontScale="7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4000" b="1" dirty="0">
                <a:solidFill>
                  <a:srgbClr val="FF0000"/>
                </a:solidFill>
              </a:rPr>
              <a:t>II. </a:t>
            </a:r>
            <a:r>
              <a:rPr lang="en-US" sz="4000" b="1" dirty="0" err="1">
                <a:solidFill>
                  <a:srgbClr val="FF0000"/>
                </a:solidFill>
              </a:rPr>
              <a:t>Cách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trang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trí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sản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phẩm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thời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trang</a:t>
            </a:r>
            <a:br>
              <a:rPr lang="en-US" dirty="0">
                <a:solidFill>
                  <a:srgbClr val="FFFF00"/>
                </a:solidFill>
              </a:rPr>
            </a:b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25FFAD3-69EB-F74C-D7D6-D4AD02B8BDFE}"/>
              </a:ext>
            </a:extLst>
          </p:cNvPr>
          <p:cNvSpPr txBox="1">
            <a:spLocks/>
          </p:cNvSpPr>
          <p:nvPr/>
        </p:nvSpPr>
        <p:spPr>
          <a:xfrm>
            <a:off x="3310050" y="3299684"/>
            <a:ext cx="1909650" cy="312420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600" b="1" dirty="0">
                <a:solidFill>
                  <a:srgbClr val="0070C0"/>
                </a:solidFill>
              </a:rPr>
              <a:t>2. </a:t>
            </a:r>
            <a:r>
              <a:rPr lang="en-US" sz="2600" b="1" dirty="0" err="1">
                <a:solidFill>
                  <a:srgbClr val="0070C0"/>
                </a:solidFill>
              </a:rPr>
              <a:t>Cắt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 err="1">
                <a:solidFill>
                  <a:srgbClr val="0070C0"/>
                </a:solidFill>
              </a:rPr>
              <a:t>mảnh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 err="1">
                <a:solidFill>
                  <a:srgbClr val="0070C0"/>
                </a:solidFill>
              </a:rPr>
              <a:t>giấy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 err="1">
                <a:solidFill>
                  <a:srgbClr val="0070C0"/>
                </a:solidFill>
              </a:rPr>
              <a:t>có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 err="1">
                <a:solidFill>
                  <a:srgbClr val="0070C0"/>
                </a:solidFill>
              </a:rPr>
              <a:t>kích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 err="1">
                <a:solidFill>
                  <a:srgbClr val="0070C0"/>
                </a:solidFill>
              </a:rPr>
              <a:t>thước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 err="1">
                <a:solidFill>
                  <a:srgbClr val="0070C0"/>
                </a:solidFill>
              </a:rPr>
              <a:t>phù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 err="1">
                <a:solidFill>
                  <a:srgbClr val="0070C0"/>
                </a:solidFill>
              </a:rPr>
              <a:t>hợp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 err="1">
                <a:solidFill>
                  <a:srgbClr val="0070C0"/>
                </a:solidFill>
              </a:rPr>
              <a:t>với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 err="1">
                <a:solidFill>
                  <a:srgbClr val="0070C0"/>
                </a:solidFill>
              </a:rPr>
              <a:t>hình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 err="1">
                <a:solidFill>
                  <a:srgbClr val="0070C0"/>
                </a:solidFill>
              </a:rPr>
              <a:t>sẽ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 err="1">
                <a:solidFill>
                  <a:srgbClr val="0070C0"/>
                </a:solidFill>
              </a:rPr>
              <a:t>trang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 err="1">
                <a:solidFill>
                  <a:srgbClr val="0070C0"/>
                </a:solidFill>
              </a:rPr>
              <a:t>trí</a:t>
            </a:r>
            <a:endParaRPr lang="en-US" sz="2600" dirty="0">
              <a:solidFill>
                <a:srgbClr val="0070C0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D11CF29-8309-C78E-8937-A614BFF456C1}"/>
              </a:ext>
            </a:extLst>
          </p:cNvPr>
          <p:cNvSpPr txBox="1">
            <a:spLocks/>
          </p:cNvSpPr>
          <p:nvPr/>
        </p:nvSpPr>
        <p:spPr>
          <a:xfrm>
            <a:off x="5145826" y="3299684"/>
            <a:ext cx="1752600" cy="228600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600" b="1" dirty="0">
                <a:solidFill>
                  <a:srgbClr val="0070C0"/>
                </a:solidFill>
              </a:rPr>
              <a:t>3. </a:t>
            </a:r>
            <a:r>
              <a:rPr lang="en-US" sz="2600" b="1" dirty="0" err="1">
                <a:solidFill>
                  <a:srgbClr val="0070C0"/>
                </a:solidFill>
              </a:rPr>
              <a:t>Cắt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 err="1">
                <a:solidFill>
                  <a:srgbClr val="0070C0"/>
                </a:solidFill>
              </a:rPr>
              <a:t>và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 err="1">
                <a:solidFill>
                  <a:srgbClr val="0070C0"/>
                </a:solidFill>
              </a:rPr>
              <a:t>dán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 err="1">
                <a:solidFill>
                  <a:srgbClr val="0070C0"/>
                </a:solidFill>
              </a:rPr>
              <a:t>hình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 err="1">
                <a:solidFill>
                  <a:srgbClr val="0070C0"/>
                </a:solidFill>
              </a:rPr>
              <a:t>trang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 err="1">
                <a:solidFill>
                  <a:srgbClr val="0070C0"/>
                </a:solidFill>
              </a:rPr>
              <a:t>trí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 err="1">
                <a:solidFill>
                  <a:srgbClr val="0070C0"/>
                </a:solidFill>
              </a:rPr>
              <a:t>vào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 err="1">
                <a:solidFill>
                  <a:srgbClr val="0070C0"/>
                </a:solidFill>
              </a:rPr>
              <a:t>vị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 err="1">
                <a:solidFill>
                  <a:srgbClr val="0070C0"/>
                </a:solidFill>
              </a:rPr>
              <a:t>trí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 err="1">
                <a:solidFill>
                  <a:srgbClr val="0070C0"/>
                </a:solidFill>
              </a:rPr>
              <a:t>đã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 err="1">
                <a:solidFill>
                  <a:srgbClr val="0070C0"/>
                </a:solidFill>
              </a:rPr>
              <a:t>định</a:t>
            </a:r>
            <a:endParaRPr lang="en-US" sz="2600" dirty="0">
              <a:solidFill>
                <a:srgbClr val="0070C0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567E130-7045-5E03-A04E-8A79CDDDF244}"/>
              </a:ext>
            </a:extLst>
          </p:cNvPr>
          <p:cNvSpPr txBox="1">
            <a:spLocks/>
          </p:cNvSpPr>
          <p:nvPr/>
        </p:nvSpPr>
        <p:spPr>
          <a:xfrm>
            <a:off x="7383910" y="3124200"/>
            <a:ext cx="1752600" cy="205740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600" b="1" dirty="0">
                <a:solidFill>
                  <a:srgbClr val="0070C0"/>
                </a:solidFill>
              </a:rPr>
              <a:t>4. Trang </a:t>
            </a:r>
            <a:r>
              <a:rPr lang="en-US" sz="2600" b="1" dirty="0" err="1">
                <a:solidFill>
                  <a:srgbClr val="0070C0"/>
                </a:solidFill>
              </a:rPr>
              <a:t>trí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 err="1">
                <a:solidFill>
                  <a:srgbClr val="0070C0"/>
                </a:solidFill>
              </a:rPr>
              <a:t>thêm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 err="1">
                <a:solidFill>
                  <a:srgbClr val="0070C0"/>
                </a:solidFill>
              </a:rPr>
              <a:t>hoàn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 err="1">
                <a:solidFill>
                  <a:srgbClr val="0070C0"/>
                </a:solidFill>
              </a:rPr>
              <a:t>thiện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 err="1">
                <a:solidFill>
                  <a:srgbClr val="0070C0"/>
                </a:solidFill>
              </a:rPr>
              <a:t>sản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 err="1">
                <a:solidFill>
                  <a:srgbClr val="0070C0"/>
                </a:solidFill>
              </a:rPr>
              <a:t>phẩm</a:t>
            </a:r>
            <a:endParaRPr lang="en-US" sz="2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47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538</TotalTime>
  <Words>382</Words>
  <Application>Microsoft Office PowerPoint</Application>
  <PresentationFormat>Trình chiếu Trên màn hình (4:3)</PresentationFormat>
  <Paragraphs>30</Paragraphs>
  <Slides>12</Slides>
  <Notes>1</Notes>
  <HiddenSlides>0</HiddenSlides>
  <MMClips>0</MMClips>
  <ScaleCrop>false</ScaleCrop>
  <HeadingPairs>
    <vt:vector size="8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2</vt:i4>
      </vt:variant>
      <vt:variant>
        <vt:lpstr>Máy chủ nhúng OLE</vt:lpstr>
      </vt:variant>
      <vt:variant>
        <vt:i4>1</vt:i4>
      </vt:variant>
      <vt:variant>
        <vt:lpstr>Tiêu đề Bản chiếu</vt:lpstr>
      </vt:variant>
      <vt:variant>
        <vt:i4>12</vt:i4>
      </vt:variant>
    </vt:vector>
  </HeadingPairs>
  <TitlesOfParts>
    <vt:vector size="21" baseType="lpstr">
      <vt:lpstr>Arial</vt:lpstr>
      <vt:lpstr>Calibri</vt:lpstr>
      <vt:lpstr>Gill Sans MT</vt:lpstr>
      <vt:lpstr>Times New Roman</vt:lpstr>
      <vt:lpstr>Verdana</vt:lpstr>
      <vt:lpstr>Wingdings 2</vt:lpstr>
      <vt:lpstr>Solstice</vt:lpstr>
      <vt:lpstr>3_Office Theme</vt:lpstr>
      <vt:lpstr>Bitmap Image</vt:lpstr>
      <vt:lpstr>Bản trình bày PowerPoint</vt:lpstr>
      <vt:lpstr>I. Khám phá cách tạo hình thời trang Em hãy quan sát kỹ hình ảnh sau</vt:lpstr>
      <vt:lpstr>Các bước tạo hình thời trang đơn giản</vt:lpstr>
      <vt:lpstr>Bản trình bày PowerPoint</vt:lpstr>
      <vt:lpstr>Thời tiền sử</vt:lpstr>
      <vt:lpstr>2. Cách trang trí sản phẩm thời trang + Mời các em quan sát</vt:lpstr>
      <vt:lpstr>Bản trình bày PowerPoint</vt:lpstr>
      <vt:lpstr>Tham khảo  Các sản phẩm thời trang được trang trí bằng hình vẽ từ thời sử</vt:lpstr>
      <vt:lpstr>1. Xác định vị trí và tỉ lệ của hình cắt trang trí </vt:lpstr>
      <vt:lpstr>     + Có thể tìm bất cứ vị trí nào để trang trí trên áo: Cổ áo, cổ tay, ngực, bụng hoặc túi ngực….   + Tỷ lệ hình trang trí phải phù hợp, cân đối với áo      +  Có thể sử dụng màu nền phù hợp với họa tiết mà ta lựa chọn</vt:lpstr>
      <vt:lpstr> III: Trang trí sản phẩm thời trang bằng hình vẽ thời Tiền sử                 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Administrator_PC</dc:creator>
  <cp:lastModifiedBy>Hi</cp:lastModifiedBy>
  <cp:revision>51</cp:revision>
  <dcterms:created xsi:type="dcterms:W3CDTF">2017-09-25T09:11:36Z</dcterms:created>
  <dcterms:modified xsi:type="dcterms:W3CDTF">2024-11-23T18:39:22Z</dcterms:modified>
</cp:coreProperties>
</file>