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73" r:id="rId6"/>
    <p:sldId id="374" r:id="rId7"/>
    <p:sldId id="375" r:id="rId8"/>
    <p:sldId id="347" r:id="rId9"/>
    <p:sldId id="356" r:id="rId10"/>
    <p:sldId id="346" r:id="rId11"/>
    <p:sldId id="376" r:id="rId12"/>
    <p:sldId id="352" r:id="rId13"/>
    <p:sldId id="354" r:id="rId14"/>
    <p:sldId id="363" r:id="rId15"/>
    <p:sldId id="377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1CF"/>
    <a:srgbClr val="F19C61"/>
    <a:srgbClr val="FF9801"/>
    <a:srgbClr val="00A9A5"/>
    <a:srgbClr val="0FB7BD"/>
    <a:srgbClr val="FFDAAB"/>
    <a:srgbClr val="048DA4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STRUCTURES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/>
            <a:t>WHAT </a:t>
          </a:r>
          <a:r>
            <a:rPr lang="en-GB" sz="2800" smtClean="0"/>
            <a:t>+ DOES </a:t>
          </a:r>
          <a:r>
            <a:rPr lang="en-GB" sz="2800" dirty="0"/>
            <a:t>+ S + MEAN…?</a:t>
          </a:r>
          <a:endParaRPr lang="en-US" sz="36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800" dirty="0"/>
            <a:t>S + MEANS …</a:t>
          </a:r>
          <a:endParaRPr lang="en-US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3133" y="1302799"/>
            <a:ext cx="85475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explanations.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1194" y="13027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979" y="12001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621481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50E7B83-1ADF-47B6-AAC5-C2DAF3250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15" y="3763839"/>
            <a:ext cx="4348640" cy="320485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729312" y="1996857"/>
            <a:ext cx="3379291" cy="1348508"/>
          </a:xfrm>
          <a:prstGeom prst="wedgeEllipseCallout">
            <a:avLst>
              <a:gd name="adj1" fmla="val 46484"/>
              <a:gd name="adj2" fmla="val 93696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67786" y="2309828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solar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mean?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008" y="3938326"/>
            <a:ext cx="2615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</a:t>
            </a:r>
            <a:r>
              <a:rPr lang="en-US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nuclear power. </a:t>
            </a:r>
            <a:endParaRPr lang="en-US" sz="2000" dirty="0"/>
          </a:p>
        </p:txBody>
      </p:sp>
      <p:sp>
        <p:nvSpPr>
          <p:cNvPr id="18" name="Oval Callout 17"/>
          <p:cNvSpPr/>
          <p:nvPr/>
        </p:nvSpPr>
        <p:spPr>
          <a:xfrm>
            <a:off x="228335" y="3803884"/>
            <a:ext cx="3379291" cy="1514795"/>
          </a:xfrm>
          <a:prstGeom prst="wedgeEllipseCallout">
            <a:avLst>
              <a:gd name="adj1" fmla="val 60013"/>
              <a:gd name="adj2" fmla="val 63514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800103" y="2279026"/>
            <a:ext cx="2854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It’s energy that comes from the sun. What does </a:t>
            </a:r>
            <a:r>
              <a:rPr lang="en-US" i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nuclear energy </a:t>
            </a:r>
            <a:r>
              <a:rPr lang="en-US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mean?</a:t>
            </a:r>
            <a:r>
              <a:rPr lang="vi-VN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p:sp>
        <p:nvSpPr>
          <p:cNvPr id="20" name="Oval Callout 19"/>
          <p:cNvSpPr/>
          <p:nvPr/>
        </p:nvSpPr>
        <p:spPr>
          <a:xfrm>
            <a:off x="8418922" y="1996857"/>
            <a:ext cx="3379291" cy="2318665"/>
          </a:xfrm>
          <a:prstGeom prst="wedgeEllipseCallout">
            <a:avLst>
              <a:gd name="adj1" fmla="val -54823"/>
              <a:gd name="adj2" fmla="val 47419"/>
            </a:avLst>
          </a:prstGeom>
          <a:noFill/>
          <a:ln w="38100">
            <a:solidFill>
              <a:srgbClr val="F19C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ENERGY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89672" y="1282936"/>
            <a:ext cx="107748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your partner the following questions and tick his or her answers in the boxes.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58C927BE-4B1F-9D17-2E52-EC8888AF4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b="-1"/>
          <a:stretch/>
        </p:blipFill>
        <p:spPr bwMode="auto">
          <a:xfrm>
            <a:off x="539852" y="2278055"/>
            <a:ext cx="5146992" cy="4156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6F91D04-ED37-A8F3-AEFA-645FD5B61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82" y="1962833"/>
            <a:ext cx="4937760" cy="43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89672" y="1357587"/>
            <a:ext cx="87118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Tell the group how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well your partner saves energy.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E1D7194-CCDA-0197-A703-CA40BDA3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67" y="2065473"/>
            <a:ext cx="3846196" cy="4279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18411" y="2500371"/>
            <a:ext cx="59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>
                <a:solidFill>
                  <a:srgbClr val="3E91CF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/>
              <a:t>Mai saves a lot of energy. She </a:t>
            </a:r>
            <a:r>
              <a:rPr lang="en-US" sz="2400" smtClean="0"/>
              <a:t>often goes </a:t>
            </a:r>
            <a:r>
              <a:rPr lang="en-US" sz="2400"/>
              <a:t>to school </a:t>
            </a:r>
            <a:r>
              <a:rPr lang="en-US" sz="2400" smtClean="0"/>
              <a:t>on foot </a:t>
            </a:r>
            <a:r>
              <a:rPr lang="en-US" sz="2400"/>
              <a:t>and </a:t>
            </a:r>
            <a:r>
              <a:rPr lang="en-US" sz="2400" smtClean="0"/>
              <a:t>uses public </a:t>
            </a:r>
            <a:r>
              <a:rPr lang="en-US" sz="2400"/>
              <a:t>transport. She always turns </a:t>
            </a:r>
            <a:r>
              <a:rPr lang="en-US" sz="2400" smtClean="0"/>
              <a:t>oﬀ the </a:t>
            </a:r>
            <a:r>
              <a:rPr lang="en-US" sz="2400"/>
              <a:t>lights when going to bed.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SAVING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7DB838AB-5C11-4DFE-8953-ACDA73762D24}"/>
              </a:ext>
            </a:extLst>
          </p:cNvPr>
          <p:cNvSpPr txBox="1"/>
          <p:nvPr/>
        </p:nvSpPr>
        <p:spPr>
          <a:xfrm>
            <a:off x="989672" y="1255395"/>
            <a:ext cx="102842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 in 3 on your own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Tell the class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well you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save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energy.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xmlns="" id="{B465397A-702B-404E-9FCF-B7F63A7B676C}"/>
              </a:ext>
            </a:extLst>
          </p:cNvPr>
          <p:cNvSpPr/>
          <p:nvPr/>
        </p:nvSpPr>
        <p:spPr>
          <a:xfrm>
            <a:off x="487067" y="123492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9B6D1802-E03C-4BD6-92B3-16CF99F5FB28}"/>
              </a:ext>
            </a:extLst>
          </p:cNvPr>
          <p:cNvSpPr txBox="1"/>
          <p:nvPr/>
        </p:nvSpPr>
        <p:spPr>
          <a:xfrm>
            <a:off x="539852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9" y="1989000"/>
            <a:ext cx="4991100" cy="4400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9469" y="2688613"/>
            <a:ext cx="61131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>
                <a:solidFill>
                  <a:srgbClr val="3E91CF"/>
                </a:solidFill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2400"/>
              <a:t>I don’t save much energy. I go </a:t>
            </a:r>
            <a:r>
              <a:rPr lang="en-US" sz="2400" smtClean="0"/>
              <a:t>to school on foot</a:t>
            </a:r>
            <a:r>
              <a:rPr lang="en-US" sz="2400"/>
              <a:t>, but I don’t turn </a:t>
            </a:r>
            <a:r>
              <a:rPr lang="en-US" sz="2400" smtClean="0"/>
              <a:t>oﬀ the </a:t>
            </a:r>
            <a:r>
              <a:rPr lang="en-US" sz="2400"/>
              <a:t>TV when </a:t>
            </a:r>
            <a:r>
              <a:rPr lang="en-US" sz="2400" smtClean="0"/>
              <a:t>not watching </a:t>
            </a:r>
            <a:r>
              <a:rPr lang="en-US" sz="2400"/>
              <a:t>it.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3630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65884" y="4365389"/>
            <a:ext cx="1196556" cy="1145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787073" y="5510960"/>
            <a:ext cx="1950733" cy="6841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40" y="550983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5598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a</a:t>
            </a:r>
            <a:r>
              <a:rPr lang="en-US" sz="2800" dirty="0" smtClean="0">
                <a:latin typeface="Calibri (Body)"/>
              </a:rPr>
              <a:t>sk </a:t>
            </a:r>
            <a:r>
              <a:rPr lang="en-US" sz="2800" dirty="0">
                <a:latin typeface="Calibri (Body)"/>
              </a:rPr>
              <a:t>for explanations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t</a:t>
            </a:r>
            <a:r>
              <a:rPr lang="en-US" sz="2800" dirty="0" smtClean="0">
                <a:latin typeface="Calibri (Body)"/>
              </a:rPr>
              <a:t>alk </a:t>
            </a:r>
            <a:r>
              <a:rPr lang="en-US" sz="2800" dirty="0">
                <a:latin typeface="Calibri (Body)"/>
              </a:rPr>
              <a:t>about saving energy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8624" y="2122522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0961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3897" y="2171785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</a:t>
            </a:r>
            <a:r>
              <a:rPr lang="en-US" sz="2800"/>
              <a:t>workbook</a:t>
            </a:r>
            <a:r>
              <a:rPr lang="en-US" sz="28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for the next lesson.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54" y="18289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 err="1">
                <a:latin typeface="Calibri" panose="020F0502020204030204" pitchFamily="34" charset="0"/>
              </a:rPr>
              <a:t>hoclieu.vn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 err="1">
                <a:latin typeface="Calibri" panose="020F0502020204030204" pitchFamily="34" charset="0"/>
              </a:rPr>
              <a:t>facebook.com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r>
              <a:rPr lang="en-GB" sz="16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600" b="1" i="1">
                <a:latin typeface="Calibri" panose="020F0502020204030204" pitchFamily="34" charset="0"/>
              </a:rPr>
              <a:t>/</a:t>
            </a:r>
            <a:endParaRPr lang="en-GB" sz="1600"/>
          </a:p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xmlns="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5D8122CD-7DAC-43BE-17A9-559461EED1B7}"/>
              </a:ext>
            </a:extLst>
          </p:cNvPr>
          <p:cNvSpPr txBox="1"/>
          <p:nvPr/>
        </p:nvSpPr>
        <p:spPr>
          <a:xfrm>
            <a:off x="3327150" y="264097"/>
            <a:ext cx="864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xmlns="" id="{2E6E7A36-C330-BABC-4111-C5140F885817}"/>
              </a:ext>
            </a:extLst>
          </p:cNvPr>
          <p:cNvSpPr txBox="1"/>
          <p:nvPr/>
        </p:nvSpPr>
        <p:spPr>
          <a:xfrm>
            <a:off x="2038888" y="233260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smtClean="0">
                <a:latin typeface="Calibri (Body)"/>
              </a:rPr>
              <a:t>ask </a:t>
            </a:r>
            <a:r>
              <a:rPr lang="en-US" sz="2800" dirty="0">
                <a:latin typeface="Calibri (Body)"/>
              </a:rPr>
              <a:t>for explanations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smtClean="0">
                <a:latin typeface="Calibri (Body)"/>
              </a:rPr>
              <a:t>talk </a:t>
            </a:r>
            <a:r>
              <a:rPr lang="en-US" sz="2800" dirty="0">
                <a:latin typeface="Calibri (Body)"/>
              </a:rPr>
              <a:t>about how well your partner </a:t>
            </a:r>
            <a:r>
              <a:rPr lang="en-US" sz="2800">
                <a:latin typeface="Calibri (Body)"/>
              </a:rPr>
              <a:t>saves </a:t>
            </a:r>
            <a:r>
              <a:rPr lang="en-US" sz="2800" smtClean="0">
                <a:latin typeface="Calibri (Body)"/>
              </a:rPr>
              <a:t>energy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151" y="401028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SAVING ENERGY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0518" y="2629370"/>
            <a:ext cx="1237444" cy="13809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65884" y="4365389"/>
            <a:ext cx="1196556" cy="11455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787073" y="5510960"/>
            <a:ext cx="1950733" cy="6841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40" y="550983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3445528"/>
            <a:ext cx="5465180" cy="183972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Work in pairs. Ask your </a:t>
            </a:r>
            <a:r>
              <a:rPr lang="en-US">
                <a:solidFill>
                  <a:schemeClr val="tx1"/>
                </a:solidFill>
              </a:rPr>
              <a:t>partner </a:t>
            </a:r>
            <a:r>
              <a:rPr lang="en-US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tick his or her answers in the boxes.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groups. Speech: how well your partner </a:t>
            </a:r>
            <a:r>
              <a:rPr lang="en-US">
                <a:solidFill>
                  <a:schemeClr val="tx1"/>
                </a:solidFill>
              </a:rPr>
              <a:t>saves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</a:p>
          <a:p>
            <a:r>
              <a:rPr lang="en-US">
                <a:solidFill>
                  <a:schemeClr val="tx1"/>
                </a:solidFill>
              </a:rPr>
              <a:t>Task 5: Answer the questions in 3 on your own. Speech: how well you save </a:t>
            </a:r>
            <a:r>
              <a:rPr lang="en-US" smtClean="0">
                <a:solidFill>
                  <a:schemeClr val="tx1"/>
                </a:solidFill>
              </a:rPr>
              <a:t>energy.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Hình ảnh 3">
            <a:extLst>
              <a:ext uri="{FF2B5EF4-FFF2-40B4-BE49-F238E27FC236}">
                <a16:creationId xmlns:a16="http://schemas.microsoft.com/office/drawing/2014/main" xmlns="" id="{37459995-3BC0-4924-8412-2509A965D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60" y="2823960"/>
            <a:ext cx="3719277" cy="29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CAE8308E-F711-4E54-B671-B94F2611A3BF}"/>
              </a:ext>
            </a:extLst>
          </p:cNvPr>
          <p:cNvSpPr/>
          <p:nvPr/>
        </p:nvSpPr>
        <p:spPr>
          <a:xfrm>
            <a:off x="3164412" y="2507042"/>
            <a:ext cx="5187108" cy="2489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TYPES OF ENERGY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094" y="1634554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solar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7494" y="1346842"/>
            <a:ext cx="114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hydro</a:t>
            </a:r>
            <a:endParaRPr lang="en-GB" sz="3200"/>
          </a:p>
        </p:txBody>
      </p:sp>
      <p:sp>
        <p:nvSpPr>
          <p:cNvPr id="8" name="TextBox 7"/>
          <p:cNvSpPr txBox="1"/>
          <p:nvPr/>
        </p:nvSpPr>
        <p:spPr>
          <a:xfrm>
            <a:off x="8991602" y="1766871"/>
            <a:ext cx="86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coal</a:t>
            </a:r>
            <a:endParaRPr lang="en-GB" sz="3200"/>
          </a:p>
        </p:txBody>
      </p:sp>
      <p:sp>
        <p:nvSpPr>
          <p:cNvPr id="9" name="TextBox 8"/>
          <p:cNvSpPr txBox="1"/>
          <p:nvPr/>
        </p:nvSpPr>
        <p:spPr>
          <a:xfrm>
            <a:off x="1415318" y="5631663"/>
            <a:ext cx="201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natural gas</a:t>
            </a:r>
            <a:endParaRPr lang="en-GB" sz="3200"/>
          </a:p>
        </p:txBody>
      </p:sp>
      <p:sp>
        <p:nvSpPr>
          <p:cNvPr id="10" name="TextBox 9"/>
          <p:cNvSpPr txBox="1"/>
          <p:nvPr/>
        </p:nvSpPr>
        <p:spPr>
          <a:xfrm>
            <a:off x="8240809" y="5571667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oil</a:t>
            </a:r>
            <a:endParaRPr lang="en-GB" sz="3200"/>
          </a:p>
        </p:txBody>
      </p:sp>
      <p:sp>
        <p:nvSpPr>
          <p:cNvPr id="11" name="TextBox 10"/>
          <p:cNvSpPr txBox="1"/>
          <p:nvPr/>
        </p:nvSpPr>
        <p:spPr>
          <a:xfrm>
            <a:off x="5317899" y="5924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endParaRPr lang="en-GB" sz="3200"/>
          </a:p>
        </p:txBody>
      </p:sp>
      <p:cxnSp>
        <p:nvCxnSpPr>
          <p:cNvPr id="15" name="Straight Arrow Connector 14"/>
          <p:cNvCxnSpPr>
            <a:stCxn id="2" idx="1"/>
          </p:cNvCxnSpPr>
          <p:nvPr/>
        </p:nvCxnSpPr>
        <p:spPr>
          <a:xfrm flipH="1" flipV="1">
            <a:off x="2477395" y="2059258"/>
            <a:ext cx="1446651" cy="8123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2"/>
          </p:cNvCxnSpPr>
          <p:nvPr/>
        </p:nvCxnSpPr>
        <p:spPr>
          <a:xfrm flipH="1" flipV="1">
            <a:off x="5317900" y="1931617"/>
            <a:ext cx="58247" cy="5754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1"/>
          </p:cNvCxnSpPr>
          <p:nvPr/>
        </p:nvCxnSpPr>
        <p:spPr>
          <a:xfrm flipV="1">
            <a:off x="7638585" y="2059259"/>
            <a:ext cx="1353017" cy="803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01246" y="4538546"/>
            <a:ext cx="1164018" cy="103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5"/>
          </p:cNvCxnSpPr>
          <p:nvPr/>
        </p:nvCxnSpPr>
        <p:spPr>
          <a:xfrm>
            <a:off x="7591886" y="4631707"/>
            <a:ext cx="927646" cy="10554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689956" y="4996242"/>
            <a:ext cx="68010" cy="10588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15151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01669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1338"/>
            <a:ext cx="5459396" cy="56777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66808"/>
            <a:ext cx="5465180" cy="11210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the conversation. Pay attention to the highlighted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Work in pairs. Make </a:t>
            </a:r>
            <a:r>
              <a:rPr lang="en-US">
                <a:solidFill>
                  <a:schemeClr val="tx1"/>
                </a:solidFill>
              </a:rPr>
              <a:t>similar </a:t>
            </a:r>
            <a:r>
              <a:rPr lang="en-US" smtClean="0">
                <a:solidFill>
                  <a:schemeClr val="tx1"/>
                </a:solidFill>
              </a:rPr>
              <a:t>conversations.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8918" y="1558812"/>
            <a:ext cx="1304411" cy="7428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40816" y="497042"/>
            <a:ext cx="4563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329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854" y="1304800"/>
            <a:ext cx="104383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conversation. Pay attention to the highlighted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5916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01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75761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C8C4AD5-D7B4-4D21-96B0-3F75D124B2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53" y="3653607"/>
            <a:ext cx="3558129" cy="319786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452875B3-54AB-21F5-7C5A-A84174B5A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6" y="2541073"/>
            <a:ext cx="5489481" cy="345816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DFEB8730-6C61-B7B0-E7D2-2AB40BD4CB5C}"/>
              </a:ext>
            </a:extLst>
          </p:cNvPr>
          <p:cNvSpPr txBox="1"/>
          <p:nvPr/>
        </p:nvSpPr>
        <p:spPr>
          <a:xfrm>
            <a:off x="5998850" y="2280764"/>
            <a:ext cx="6096000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tense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to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ask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i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answer</a:t>
            </a:r>
            <a:r>
              <a:rPr lang="vi-VN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6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A331E697-C0D0-159A-BE07-6852EB4A790E}"/>
              </a:ext>
            </a:extLst>
          </p:cNvPr>
          <p:cNvSpPr txBox="1"/>
          <p:nvPr/>
        </p:nvSpPr>
        <p:spPr>
          <a:xfrm>
            <a:off x="6024880" y="2970448"/>
            <a:ext cx="6096000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en-US" sz="2600" b="1" i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 question word and verb do we use?</a:t>
            </a:r>
            <a:endParaRPr lang="vi-VN" sz="2600" b="1" dirty="0">
              <a:solidFill>
                <a:srgbClr val="FF98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0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307" y="1671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63856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713176"/>
              </p:ext>
            </p:extLst>
          </p:nvPr>
        </p:nvGraphicFramePr>
        <p:xfrm>
          <a:off x="1168399" y="997962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1326C89-E39D-8762-161C-656E3F3177CD}"/>
              </a:ext>
            </a:extLst>
          </p:cNvPr>
          <p:cNvSpPr txBox="1"/>
          <p:nvPr/>
        </p:nvSpPr>
        <p:spPr>
          <a:xfrm>
            <a:off x="2880732" y="3092077"/>
            <a:ext cx="6096000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>
              <a:lnSpc>
                <a:spcPct val="107000"/>
              </a:lnSpc>
              <a:spcAft>
                <a:spcPts val="800"/>
              </a:spcAft>
            </a:pP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Which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question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word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verb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do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we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</a:t>
            </a:r>
            <a:r>
              <a:rPr lang="vi-VN" sz="24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3014</TotalTime>
  <Words>654</Words>
  <Application>Microsoft Office PowerPoint</Application>
  <PresentationFormat>Widescreen</PresentationFormat>
  <Paragraphs>114</Paragraphs>
  <Slides>18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185</cp:revision>
  <dcterms:created xsi:type="dcterms:W3CDTF">2020-12-09T02:04:09Z</dcterms:created>
  <dcterms:modified xsi:type="dcterms:W3CDTF">2023-04-07T08:48:15Z</dcterms:modified>
</cp:coreProperties>
</file>