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Open Sans" panose="020B0604020202020204" charset="0"/>
      <p:regular r:id="rId25"/>
      <p:bold r:id="rId26"/>
      <p:italic r:id="rId27"/>
      <p:boldItalic r:id="rId28"/>
    </p:embeddedFont>
    <p:embeddedFont>
      <p:font typeface="Bodoni" panose="020B0604020202020204" charset="0"/>
      <p:bold r:id="rId29"/>
      <p:boldItalic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0LvpXKqMyTp3NqUmesuZhn1BL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13239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8881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7568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0026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731347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977740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7495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035245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579064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2498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017682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477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9286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280303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253533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4158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097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010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5176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643578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0356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86250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6597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524001" y="9144"/>
            <a:ext cx="9143999" cy="683971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10"/>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214" name="Google Shape;214;p10"/>
          <p:cNvSpPr txBox="1"/>
          <p:nvPr/>
        </p:nvSpPr>
        <p:spPr>
          <a:xfrm>
            <a:off x="487067" y="218487"/>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WHILE-LISTENING</a:t>
            </a:r>
            <a:endParaRPr/>
          </a:p>
        </p:txBody>
      </p:sp>
      <p:sp>
        <p:nvSpPr>
          <p:cNvPr id="215" name="Google Shape;215;p10"/>
          <p:cNvSpPr txBox="1"/>
          <p:nvPr/>
        </p:nvSpPr>
        <p:spPr>
          <a:xfrm>
            <a:off x="2594308" y="4249200"/>
            <a:ext cx="7120162" cy="954107"/>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00000"/>
                </a:solidFill>
                <a:latin typeface="Calibri"/>
                <a:ea typeface="Calibri"/>
                <a:cs typeface="Calibri"/>
                <a:sym typeface="Calibri"/>
              </a:rPr>
              <a:t>Find keywords -&gt; Underline them.</a:t>
            </a:r>
            <a:endParaRPr/>
          </a:p>
          <a:p>
            <a:pPr marL="0" marR="0" lvl="0" indent="0" algn="l" rtl="0">
              <a:spcBef>
                <a:spcPts val="0"/>
              </a:spcBef>
              <a:spcAft>
                <a:spcPts val="0"/>
              </a:spcAft>
              <a:buNone/>
            </a:pPr>
            <a:r>
              <a:rPr lang="en-US" sz="2800" b="1">
                <a:solidFill>
                  <a:srgbClr val="C00000"/>
                </a:solidFill>
                <a:latin typeface="Calibri"/>
                <a:ea typeface="Calibri"/>
                <a:cs typeface="Calibri"/>
                <a:sym typeface="Calibri"/>
              </a:rPr>
              <a:t>(words that contain important information)</a:t>
            </a:r>
            <a:endParaRPr sz="2800" b="1">
              <a:solidFill>
                <a:srgbClr val="C00000"/>
              </a:solidFill>
              <a:latin typeface="Calibri"/>
              <a:ea typeface="Calibri"/>
              <a:cs typeface="Calibri"/>
              <a:sym typeface="Calibri"/>
            </a:endParaRPr>
          </a:p>
        </p:txBody>
      </p:sp>
      <p:sp>
        <p:nvSpPr>
          <p:cNvPr id="216" name="Google Shape;216;p10"/>
          <p:cNvSpPr txBox="1"/>
          <p:nvPr/>
        </p:nvSpPr>
        <p:spPr>
          <a:xfrm>
            <a:off x="2594308" y="5559745"/>
            <a:ext cx="7120162" cy="954107"/>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00000"/>
                </a:solidFill>
                <a:latin typeface="Calibri"/>
                <a:ea typeface="Calibri"/>
                <a:cs typeface="Calibri"/>
                <a:sym typeface="Calibri"/>
              </a:rPr>
              <a:t>Recall all related lexical items to the topics and keywords.</a:t>
            </a:r>
            <a:endParaRPr sz="2800" b="1">
              <a:solidFill>
                <a:srgbClr val="C00000"/>
              </a:solidFill>
              <a:latin typeface="Calibri"/>
              <a:ea typeface="Calibri"/>
              <a:cs typeface="Calibri"/>
              <a:sym typeface="Calibri"/>
            </a:endParaRPr>
          </a:p>
        </p:txBody>
      </p:sp>
      <p:sp>
        <p:nvSpPr>
          <p:cNvPr id="217" name="Google Shape;217;p10"/>
          <p:cNvSpPr txBox="1"/>
          <p:nvPr/>
        </p:nvSpPr>
        <p:spPr>
          <a:xfrm>
            <a:off x="2594309" y="2938655"/>
            <a:ext cx="7120162" cy="954107"/>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00000"/>
                </a:solidFill>
                <a:latin typeface="Calibri"/>
                <a:ea typeface="Calibri"/>
                <a:cs typeface="Calibri"/>
                <a:sym typeface="Calibri"/>
              </a:rPr>
              <a:t>Pay attention to the keywords/ related words while listening. </a:t>
            </a:r>
            <a:endParaRPr sz="2800" b="1">
              <a:solidFill>
                <a:srgbClr val="C00000"/>
              </a:solidFill>
              <a:latin typeface="Calibri"/>
              <a:ea typeface="Calibri"/>
              <a:cs typeface="Calibri"/>
              <a:sym typeface="Calibri"/>
            </a:endParaRPr>
          </a:p>
        </p:txBody>
      </p:sp>
      <p:sp>
        <p:nvSpPr>
          <p:cNvPr id="218" name="Google Shape;218;p10"/>
          <p:cNvSpPr txBox="1"/>
          <p:nvPr/>
        </p:nvSpPr>
        <p:spPr>
          <a:xfrm>
            <a:off x="487067" y="2111245"/>
            <a:ext cx="763176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1">
                <a:solidFill>
                  <a:srgbClr val="323F4F"/>
                </a:solidFill>
                <a:latin typeface="Calibri"/>
                <a:ea typeface="Calibri"/>
                <a:cs typeface="Calibri"/>
                <a:sym typeface="Calibri"/>
              </a:rPr>
              <a:t>Rearrange the steps to do the listening task:</a:t>
            </a:r>
            <a:endParaRPr/>
          </a:p>
        </p:txBody>
      </p:sp>
      <p:sp>
        <p:nvSpPr>
          <p:cNvPr id="219" name="Google Shape;219;p10"/>
          <p:cNvSpPr txBox="1"/>
          <p:nvPr/>
        </p:nvSpPr>
        <p:spPr>
          <a:xfrm>
            <a:off x="3399063" y="1089919"/>
            <a:ext cx="524737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1">
                <a:solidFill>
                  <a:srgbClr val="833C0B"/>
                </a:solidFill>
                <a:latin typeface="Calibri"/>
                <a:ea typeface="Calibri"/>
                <a:cs typeface="Calibri"/>
                <a:sym typeface="Calibri"/>
              </a:rPr>
              <a:t>LISTENING STRATEGIES</a:t>
            </a:r>
            <a:endParaRPr sz="3600" b="1" i="1">
              <a:solidFill>
                <a:srgbClr val="833C0B"/>
              </a:solidFill>
              <a:latin typeface="Calibri"/>
              <a:ea typeface="Calibri"/>
              <a:cs typeface="Calibri"/>
              <a:sym typeface="Calibri"/>
            </a:endParaRPr>
          </a:p>
        </p:txBody>
      </p:sp>
      <p:sp>
        <p:nvSpPr>
          <p:cNvPr id="220" name="Google Shape;220;p10"/>
          <p:cNvSpPr txBox="1"/>
          <p:nvPr/>
        </p:nvSpPr>
        <p:spPr>
          <a:xfrm>
            <a:off x="4655776" y="1526470"/>
            <a:ext cx="302669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i="1">
                <a:solidFill>
                  <a:srgbClr val="1E4E79"/>
                </a:solidFill>
                <a:latin typeface="Calibri"/>
                <a:ea typeface="Calibri"/>
                <a:cs typeface="Calibri"/>
                <a:sym typeface="Calibri"/>
              </a:rPr>
              <a:t>Listen for details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1"/>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226" name="Google Shape;226;p11"/>
          <p:cNvSpPr txBox="1"/>
          <p:nvPr/>
        </p:nvSpPr>
        <p:spPr>
          <a:xfrm>
            <a:off x="487067" y="218487"/>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WHILE-LISTENING</a:t>
            </a:r>
            <a:endParaRPr/>
          </a:p>
        </p:txBody>
      </p:sp>
      <p:sp>
        <p:nvSpPr>
          <p:cNvPr id="227" name="Google Shape;227;p11"/>
          <p:cNvSpPr txBox="1"/>
          <p:nvPr/>
        </p:nvSpPr>
        <p:spPr>
          <a:xfrm>
            <a:off x="3146713" y="1224033"/>
            <a:ext cx="528897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C00000"/>
                </a:solidFill>
                <a:latin typeface="Calibri"/>
                <a:ea typeface="Calibri"/>
                <a:cs typeface="Calibri"/>
                <a:sym typeface="Calibri"/>
              </a:rPr>
              <a:t>LISTENING STRATEGIES</a:t>
            </a:r>
            <a:endParaRPr sz="3600" b="1">
              <a:solidFill>
                <a:srgbClr val="C00000"/>
              </a:solidFill>
              <a:latin typeface="Calibri"/>
              <a:ea typeface="Calibri"/>
              <a:cs typeface="Calibri"/>
              <a:sym typeface="Calibri"/>
            </a:endParaRPr>
          </a:p>
        </p:txBody>
      </p:sp>
      <p:cxnSp>
        <p:nvCxnSpPr>
          <p:cNvPr id="228" name="Google Shape;228;p11"/>
          <p:cNvCxnSpPr/>
          <p:nvPr/>
        </p:nvCxnSpPr>
        <p:spPr>
          <a:xfrm>
            <a:off x="5680364" y="1849582"/>
            <a:ext cx="0" cy="488373"/>
          </a:xfrm>
          <a:prstGeom prst="straightConnector1">
            <a:avLst/>
          </a:prstGeom>
          <a:noFill/>
          <a:ln w="76200" cap="flat" cmpd="sng">
            <a:solidFill>
              <a:srgbClr val="008A80"/>
            </a:solidFill>
            <a:prstDash val="solid"/>
            <a:miter lim="800000"/>
            <a:headEnd type="none" w="sm" len="sm"/>
            <a:tailEnd type="triangle" w="med" len="med"/>
          </a:ln>
        </p:spPr>
      </p:cxnSp>
      <p:sp>
        <p:nvSpPr>
          <p:cNvPr id="229" name="Google Shape;229;p11"/>
          <p:cNvSpPr txBox="1"/>
          <p:nvPr/>
        </p:nvSpPr>
        <p:spPr>
          <a:xfrm>
            <a:off x="2473041" y="2337955"/>
            <a:ext cx="804255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E4E79"/>
                </a:solidFill>
                <a:latin typeface="Calibri"/>
                <a:ea typeface="Calibri"/>
                <a:cs typeface="Calibri"/>
                <a:sym typeface="Calibri"/>
              </a:rPr>
              <a:t>STEP 1: Find keywords -&gt; underline them.</a:t>
            </a:r>
            <a:endParaRPr sz="2800" b="1">
              <a:solidFill>
                <a:srgbClr val="1E4E79"/>
              </a:solidFill>
              <a:latin typeface="Calibri"/>
              <a:ea typeface="Calibri"/>
              <a:cs typeface="Calibri"/>
              <a:sym typeface="Calibri"/>
            </a:endParaRPr>
          </a:p>
          <a:p>
            <a:pPr marL="0" marR="0" lvl="0" indent="0" algn="l" rtl="0">
              <a:spcBef>
                <a:spcPts val="0"/>
              </a:spcBef>
              <a:spcAft>
                <a:spcPts val="0"/>
              </a:spcAft>
              <a:buNone/>
            </a:pPr>
            <a:r>
              <a:rPr lang="en-US" sz="2800" b="1">
                <a:solidFill>
                  <a:srgbClr val="1E4E79"/>
                </a:solidFill>
                <a:latin typeface="Calibri"/>
                <a:ea typeface="Calibri"/>
                <a:cs typeface="Calibri"/>
                <a:sym typeface="Calibri"/>
              </a:rPr>
              <a:t>(Words that contain important information)</a:t>
            </a:r>
            <a:endParaRPr sz="2800" b="1">
              <a:solidFill>
                <a:srgbClr val="1E4E79"/>
              </a:solidFill>
              <a:latin typeface="Calibri"/>
              <a:ea typeface="Calibri"/>
              <a:cs typeface="Calibri"/>
              <a:sym typeface="Calibri"/>
            </a:endParaRPr>
          </a:p>
        </p:txBody>
      </p:sp>
      <p:cxnSp>
        <p:nvCxnSpPr>
          <p:cNvPr id="230" name="Google Shape;230;p11"/>
          <p:cNvCxnSpPr/>
          <p:nvPr/>
        </p:nvCxnSpPr>
        <p:spPr>
          <a:xfrm>
            <a:off x="5680364" y="3273137"/>
            <a:ext cx="0" cy="488373"/>
          </a:xfrm>
          <a:prstGeom prst="straightConnector1">
            <a:avLst/>
          </a:prstGeom>
          <a:noFill/>
          <a:ln w="76200" cap="flat" cmpd="sng">
            <a:solidFill>
              <a:srgbClr val="008A80"/>
            </a:solidFill>
            <a:prstDash val="solid"/>
            <a:miter lim="800000"/>
            <a:headEnd type="none" w="sm" len="sm"/>
            <a:tailEnd type="triangle" w="med" len="med"/>
          </a:ln>
        </p:spPr>
      </p:cxnSp>
      <p:sp>
        <p:nvSpPr>
          <p:cNvPr id="231" name="Google Shape;231;p11"/>
          <p:cNvSpPr txBox="1"/>
          <p:nvPr/>
        </p:nvSpPr>
        <p:spPr>
          <a:xfrm>
            <a:off x="2473041" y="3761510"/>
            <a:ext cx="804255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8A80"/>
                </a:solidFill>
                <a:latin typeface="Calibri"/>
                <a:ea typeface="Calibri"/>
                <a:cs typeface="Calibri"/>
                <a:sym typeface="Calibri"/>
              </a:rPr>
              <a:t>STEP 2: Recall all related lexical items to the topics and keywords.</a:t>
            </a:r>
            <a:endParaRPr sz="2800" b="1">
              <a:solidFill>
                <a:srgbClr val="008A80"/>
              </a:solidFill>
              <a:latin typeface="Calibri"/>
              <a:ea typeface="Calibri"/>
              <a:cs typeface="Calibri"/>
              <a:sym typeface="Calibri"/>
            </a:endParaRPr>
          </a:p>
        </p:txBody>
      </p:sp>
      <p:cxnSp>
        <p:nvCxnSpPr>
          <p:cNvPr id="232" name="Google Shape;232;p11"/>
          <p:cNvCxnSpPr/>
          <p:nvPr/>
        </p:nvCxnSpPr>
        <p:spPr>
          <a:xfrm>
            <a:off x="5680364" y="4696692"/>
            <a:ext cx="0" cy="488373"/>
          </a:xfrm>
          <a:prstGeom prst="straightConnector1">
            <a:avLst/>
          </a:prstGeom>
          <a:noFill/>
          <a:ln w="76200" cap="flat" cmpd="sng">
            <a:solidFill>
              <a:srgbClr val="008A80"/>
            </a:solidFill>
            <a:prstDash val="solid"/>
            <a:miter lim="800000"/>
            <a:headEnd type="none" w="sm" len="sm"/>
            <a:tailEnd type="triangle" w="med" len="med"/>
          </a:ln>
        </p:spPr>
      </p:cxnSp>
      <p:sp>
        <p:nvSpPr>
          <p:cNvPr id="233" name="Google Shape;233;p11"/>
          <p:cNvSpPr txBox="1"/>
          <p:nvPr/>
        </p:nvSpPr>
        <p:spPr>
          <a:xfrm>
            <a:off x="2473041" y="5185065"/>
            <a:ext cx="804255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48C0B6"/>
                </a:solidFill>
                <a:latin typeface="Calibri"/>
                <a:ea typeface="Calibri"/>
                <a:cs typeface="Calibri"/>
                <a:sym typeface="Calibri"/>
              </a:rPr>
              <a:t>STEP 3: Pay attention to the keywords/ related words while listening. </a:t>
            </a:r>
            <a:endParaRPr sz="2800" b="1">
              <a:solidFill>
                <a:srgbClr val="48C0B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12"/>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240" name="Google Shape;240;p12"/>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WHILE-LISTENING</a:t>
            </a:r>
            <a:endParaRPr/>
          </a:p>
        </p:txBody>
      </p:sp>
      <p:sp>
        <p:nvSpPr>
          <p:cNvPr id="241" name="Google Shape;241;p12"/>
          <p:cNvSpPr txBox="1"/>
          <p:nvPr/>
        </p:nvSpPr>
        <p:spPr>
          <a:xfrm>
            <a:off x="1042458" y="1154958"/>
            <a:ext cx="996477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Listen to the conversation again. Choose the best answer to each question below.</a:t>
            </a:r>
            <a:endParaRPr sz="2400" b="1">
              <a:solidFill>
                <a:schemeClr val="dk1"/>
              </a:solidFill>
              <a:latin typeface="Arial"/>
              <a:ea typeface="Arial"/>
              <a:cs typeface="Arial"/>
              <a:sym typeface="Arial"/>
            </a:endParaRPr>
          </a:p>
        </p:txBody>
      </p:sp>
      <p:sp>
        <p:nvSpPr>
          <p:cNvPr id="242" name="Google Shape;242;p12"/>
          <p:cNvSpPr/>
          <p:nvPr/>
        </p:nvSpPr>
        <p:spPr>
          <a:xfrm>
            <a:off x="487067" y="1220805"/>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43" name="Google Shape;243;p12"/>
          <p:cNvSpPr txBox="1"/>
          <p:nvPr/>
        </p:nvSpPr>
        <p:spPr>
          <a:xfrm>
            <a:off x="539852" y="1118165"/>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3</a:t>
            </a:r>
            <a:endParaRPr/>
          </a:p>
        </p:txBody>
      </p:sp>
      <p:sp>
        <p:nvSpPr>
          <p:cNvPr id="244" name="Google Shape;244;p12"/>
          <p:cNvSpPr txBox="1"/>
          <p:nvPr/>
        </p:nvSpPr>
        <p:spPr>
          <a:xfrm>
            <a:off x="1042458" y="2067660"/>
            <a:ext cx="5916704" cy="4524315"/>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i="0">
                <a:solidFill>
                  <a:srgbClr val="F26548"/>
                </a:solidFill>
                <a:latin typeface="Arial"/>
                <a:ea typeface="Arial"/>
                <a:cs typeface="Arial"/>
                <a:sym typeface="Arial"/>
              </a:rPr>
              <a:t>1. </a:t>
            </a:r>
            <a:r>
              <a:rPr lang="en-US" sz="2400" i="1">
                <a:solidFill>
                  <a:srgbClr val="242021"/>
                </a:solidFill>
                <a:latin typeface="Arial"/>
                <a:ea typeface="Arial"/>
                <a:cs typeface="Arial"/>
                <a:sym typeface="Arial"/>
              </a:rPr>
              <a:t>Naughty Twins</a:t>
            </a:r>
            <a:r>
              <a:rPr lang="en-US" sz="2400" i="0">
                <a:solidFill>
                  <a:srgbClr val="242021"/>
                </a:solidFill>
                <a:latin typeface="Arial"/>
                <a:ea typeface="Arial"/>
                <a:cs typeface="Arial"/>
                <a:sym typeface="Arial"/>
              </a:rPr>
              <a:t> is a </a:t>
            </a:r>
            <a:r>
              <a:rPr lang="en-US" sz="1600" i="0">
                <a:solidFill>
                  <a:srgbClr val="949599"/>
                </a:solidFill>
                <a:latin typeface="Arial"/>
                <a:ea typeface="Arial"/>
                <a:cs typeface="Arial"/>
                <a:sym typeface="Arial"/>
              </a:rPr>
              <a:t>______</a:t>
            </a:r>
            <a:r>
              <a:rPr lang="en-US" sz="2400" i="0">
                <a:solidFill>
                  <a:srgbClr val="242021"/>
                </a:solidFill>
                <a:latin typeface="Arial"/>
                <a:ea typeface="Arial"/>
                <a:cs typeface="Arial"/>
                <a:sym typeface="Arial"/>
              </a:rPr>
              <a:t>.</a:t>
            </a:r>
            <a:r>
              <a:rPr lang="en-US" sz="2400" b="0" i="0">
                <a:solidFill>
                  <a:srgbClr val="242021"/>
                </a:solidFill>
                <a:latin typeface="Arial"/>
                <a:ea typeface="Arial"/>
                <a:cs typeface="Arial"/>
                <a:sym typeface="Arial"/>
              </a:rPr>
              <a:t/>
            </a:r>
            <a:br>
              <a:rPr lang="en-US" sz="2400" b="0" i="0">
                <a:solidFill>
                  <a:srgbClr val="242021"/>
                </a:solidFill>
                <a:latin typeface="Arial"/>
                <a:ea typeface="Arial"/>
                <a:cs typeface="Arial"/>
                <a:sym typeface="Arial"/>
              </a:rPr>
            </a:br>
            <a:r>
              <a:rPr lang="en-US" sz="2400" b="0" i="0">
                <a:solidFill>
                  <a:srgbClr val="242021"/>
                </a:solidFill>
                <a:latin typeface="Arial"/>
                <a:ea typeface="Arial"/>
                <a:cs typeface="Arial"/>
                <a:sym typeface="Arial"/>
              </a:rPr>
              <a:t>	</a:t>
            </a:r>
            <a:r>
              <a:rPr lang="en-US" sz="2400" b="0" i="0">
                <a:solidFill>
                  <a:srgbClr val="00A9A5"/>
                </a:solidFill>
                <a:latin typeface="Arial"/>
                <a:ea typeface="Arial"/>
                <a:cs typeface="Arial"/>
                <a:sym typeface="Arial"/>
              </a:rPr>
              <a:t>A. </a:t>
            </a:r>
            <a:r>
              <a:rPr lang="en-US" sz="2400" b="0" i="0">
                <a:solidFill>
                  <a:srgbClr val="242021"/>
                </a:solidFill>
                <a:latin typeface="Arial"/>
                <a:ea typeface="Arial"/>
                <a:cs typeface="Arial"/>
                <a:sym typeface="Arial"/>
              </a:rPr>
              <a:t>comedy 			</a:t>
            </a:r>
            <a:endParaRPr sz="2400" b="0" i="0">
              <a:solidFill>
                <a:srgbClr val="242021"/>
              </a:solidFill>
              <a:latin typeface="Arial"/>
              <a:ea typeface="Arial"/>
              <a:cs typeface="Arial"/>
              <a:sym typeface="Arial"/>
            </a:endParaRPr>
          </a:p>
          <a:p>
            <a:pPr marL="0" marR="0" lvl="0" indent="0" algn="l" rtl="0">
              <a:lnSpc>
                <a:spcPct val="120000"/>
              </a:lnSpc>
              <a:spcBef>
                <a:spcPts val="0"/>
              </a:spcBef>
              <a:spcAft>
                <a:spcPts val="0"/>
              </a:spcAft>
              <a:buNone/>
            </a:pPr>
            <a:r>
              <a:rPr lang="en-US" sz="2400" b="0" i="0">
                <a:solidFill>
                  <a:srgbClr val="00A9A5"/>
                </a:solidFill>
                <a:latin typeface="Arial"/>
                <a:ea typeface="Arial"/>
                <a:cs typeface="Arial"/>
                <a:sym typeface="Arial"/>
              </a:rPr>
              <a:t>	B. </a:t>
            </a:r>
            <a:r>
              <a:rPr lang="en-US" sz="2400" b="0" i="0">
                <a:solidFill>
                  <a:srgbClr val="242021"/>
                </a:solidFill>
                <a:latin typeface="Arial"/>
                <a:ea typeface="Arial"/>
                <a:cs typeface="Arial"/>
                <a:sym typeface="Arial"/>
              </a:rPr>
              <a:t>science fiction film 	</a:t>
            </a:r>
            <a:endParaRPr sz="2400" b="0" i="0">
              <a:solidFill>
                <a:srgbClr val="242021"/>
              </a:solidFill>
              <a:latin typeface="Arial"/>
              <a:ea typeface="Arial"/>
              <a:cs typeface="Arial"/>
              <a:sym typeface="Arial"/>
            </a:endParaRPr>
          </a:p>
          <a:p>
            <a:pPr marL="0" marR="0" lvl="0" indent="0" algn="l" rtl="0">
              <a:lnSpc>
                <a:spcPct val="120000"/>
              </a:lnSpc>
              <a:spcBef>
                <a:spcPts val="0"/>
              </a:spcBef>
              <a:spcAft>
                <a:spcPts val="0"/>
              </a:spcAft>
              <a:buNone/>
            </a:pPr>
            <a:r>
              <a:rPr lang="en-US" sz="2400" b="0" i="0">
                <a:solidFill>
                  <a:srgbClr val="00A9A5"/>
                </a:solidFill>
                <a:latin typeface="Arial"/>
                <a:ea typeface="Arial"/>
                <a:cs typeface="Arial"/>
                <a:sym typeface="Arial"/>
              </a:rPr>
              <a:t>	C. </a:t>
            </a:r>
            <a:r>
              <a:rPr lang="en-US" sz="2400" b="0" i="0">
                <a:solidFill>
                  <a:srgbClr val="242021"/>
                </a:solidFill>
                <a:latin typeface="Arial"/>
                <a:ea typeface="Arial"/>
                <a:cs typeface="Arial"/>
                <a:sym typeface="Arial"/>
              </a:rPr>
              <a:t>horror film</a:t>
            </a:r>
            <a:endParaRPr/>
          </a:p>
          <a:p>
            <a:pPr marL="0" marR="0" lvl="0" indent="0" algn="l" rtl="0">
              <a:lnSpc>
                <a:spcPct val="120000"/>
              </a:lnSpc>
              <a:spcBef>
                <a:spcPts val="0"/>
              </a:spcBef>
              <a:spcAft>
                <a:spcPts val="0"/>
              </a:spcAft>
              <a:buNone/>
            </a:pPr>
            <a:r>
              <a:rPr lang="en-US" sz="2400" b="0" i="0">
                <a:solidFill>
                  <a:srgbClr val="242021"/>
                </a:solidFill>
                <a:latin typeface="Arial"/>
                <a:ea typeface="Arial"/>
                <a:cs typeface="Arial"/>
                <a:sym typeface="Arial"/>
              </a:rPr>
              <a:t/>
            </a:r>
            <a:br>
              <a:rPr lang="en-US" sz="2400" b="0" i="0">
                <a:solidFill>
                  <a:srgbClr val="242021"/>
                </a:solidFill>
                <a:latin typeface="Arial"/>
                <a:ea typeface="Arial"/>
                <a:cs typeface="Arial"/>
                <a:sym typeface="Arial"/>
              </a:rPr>
            </a:br>
            <a:r>
              <a:rPr lang="en-US" sz="2400">
                <a:solidFill>
                  <a:srgbClr val="F26548"/>
                </a:solidFill>
                <a:latin typeface="Arial"/>
                <a:ea typeface="Arial"/>
                <a:cs typeface="Arial"/>
                <a:sym typeface="Arial"/>
              </a:rPr>
              <a:t>2. </a:t>
            </a:r>
            <a:r>
              <a:rPr lang="en-US" sz="2400" i="0">
                <a:solidFill>
                  <a:srgbClr val="242021"/>
                </a:solidFill>
                <a:latin typeface="Arial"/>
                <a:ea typeface="Arial"/>
                <a:cs typeface="Arial"/>
                <a:sym typeface="Arial"/>
              </a:rPr>
              <a:t>The main characters are </a:t>
            </a:r>
            <a:r>
              <a:rPr lang="en-US" sz="1600" i="0">
                <a:solidFill>
                  <a:srgbClr val="949599"/>
                </a:solidFill>
                <a:latin typeface="Arial"/>
                <a:ea typeface="Arial"/>
                <a:cs typeface="Arial"/>
                <a:sym typeface="Arial"/>
              </a:rPr>
              <a:t>______</a:t>
            </a:r>
            <a:r>
              <a:rPr lang="en-US" sz="2400" i="0">
                <a:solidFill>
                  <a:srgbClr val="242021"/>
                </a:solidFill>
                <a:latin typeface="Arial"/>
                <a:ea typeface="Arial"/>
                <a:cs typeface="Arial"/>
                <a:sym typeface="Arial"/>
              </a:rPr>
              <a:t>.</a:t>
            </a:r>
            <a:r>
              <a:rPr lang="en-US" sz="2400" b="0" i="0">
                <a:solidFill>
                  <a:srgbClr val="242021"/>
                </a:solidFill>
                <a:latin typeface="Arial"/>
                <a:ea typeface="Arial"/>
                <a:cs typeface="Arial"/>
                <a:sym typeface="Arial"/>
              </a:rPr>
              <a:t/>
            </a:r>
            <a:br>
              <a:rPr lang="en-US" sz="2400" b="0" i="0">
                <a:solidFill>
                  <a:srgbClr val="242021"/>
                </a:solidFill>
                <a:latin typeface="Arial"/>
                <a:ea typeface="Arial"/>
                <a:cs typeface="Arial"/>
                <a:sym typeface="Arial"/>
              </a:rPr>
            </a:br>
            <a:r>
              <a:rPr lang="en-US" sz="2400" b="0" i="0">
                <a:solidFill>
                  <a:srgbClr val="242021"/>
                </a:solidFill>
                <a:latin typeface="Arial"/>
                <a:ea typeface="Arial"/>
                <a:cs typeface="Arial"/>
                <a:sym typeface="Arial"/>
              </a:rPr>
              <a:t>	</a:t>
            </a:r>
            <a:r>
              <a:rPr lang="en-US" sz="2400" b="0" i="0">
                <a:solidFill>
                  <a:srgbClr val="00A9A5"/>
                </a:solidFill>
                <a:latin typeface="Arial"/>
                <a:ea typeface="Arial"/>
                <a:cs typeface="Arial"/>
                <a:sym typeface="Arial"/>
              </a:rPr>
              <a:t>A. </a:t>
            </a:r>
            <a:r>
              <a:rPr lang="en-US" sz="2400" b="0" i="0">
                <a:solidFill>
                  <a:srgbClr val="242021"/>
                </a:solidFill>
                <a:latin typeface="Arial"/>
                <a:ea typeface="Arial"/>
                <a:cs typeface="Arial"/>
                <a:sym typeface="Arial"/>
              </a:rPr>
              <a:t>old classmates 		</a:t>
            </a:r>
            <a:endParaRPr sz="2400" b="0" i="0">
              <a:solidFill>
                <a:srgbClr val="242021"/>
              </a:solidFill>
              <a:latin typeface="Arial"/>
              <a:ea typeface="Arial"/>
              <a:cs typeface="Arial"/>
              <a:sym typeface="Arial"/>
            </a:endParaRPr>
          </a:p>
          <a:p>
            <a:pPr marL="0" marR="0" lvl="0" indent="0" algn="l" rtl="0">
              <a:lnSpc>
                <a:spcPct val="120000"/>
              </a:lnSpc>
              <a:spcBef>
                <a:spcPts val="0"/>
              </a:spcBef>
              <a:spcAft>
                <a:spcPts val="0"/>
              </a:spcAft>
              <a:buNone/>
            </a:pPr>
            <a:r>
              <a:rPr lang="en-US" sz="2400">
                <a:solidFill>
                  <a:srgbClr val="242021"/>
                </a:solidFill>
                <a:latin typeface="Arial"/>
                <a:ea typeface="Arial"/>
                <a:cs typeface="Arial"/>
                <a:sym typeface="Arial"/>
              </a:rPr>
              <a:t>	</a:t>
            </a:r>
            <a:r>
              <a:rPr lang="en-US" sz="2400" b="0" i="0">
                <a:solidFill>
                  <a:srgbClr val="00A9A5"/>
                </a:solidFill>
                <a:latin typeface="Arial"/>
                <a:ea typeface="Arial"/>
                <a:cs typeface="Arial"/>
                <a:sym typeface="Arial"/>
              </a:rPr>
              <a:t>B. </a:t>
            </a:r>
            <a:r>
              <a:rPr lang="en-US" sz="2400" b="0" i="0">
                <a:solidFill>
                  <a:srgbClr val="242021"/>
                </a:solidFill>
                <a:latin typeface="Arial"/>
                <a:ea typeface="Arial"/>
                <a:cs typeface="Arial"/>
                <a:sym typeface="Arial"/>
              </a:rPr>
              <a:t>twin brothers 		</a:t>
            </a:r>
            <a:endParaRPr sz="2400" b="0" i="0">
              <a:solidFill>
                <a:srgbClr val="242021"/>
              </a:solidFill>
              <a:latin typeface="Arial"/>
              <a:ea typeface="Arial"/>
              <a:cs typeface="Arial"/>
              <a:sym typeface="Arial"/>
            </a:endParaRPr>
          </a:p>
          <a:p>
            <a:pPr marL="0" marR="0" lvl="0" indent="0" algn="l" rtl="0">
              <a:lnSpc>
                <a:spcPct val="120000"/>
              </a:lnSpc>
              <a:spcBef>
                <a:spcPts val="0"/>
              </a:spcBef>
              <a:spcAft>
                <a:spcPts val="0"/>
              </a:spcAft>
              <a:buNone/>
            </a:pPr>
            <a:r>
              <a:rPr lang="en-US" sz="2400">
                <a:solidFill>
                  <a:srgbClr val="242021"/>
                </a:solidFill>
                <a:latin typeface="Arial"/>
                <a:ea typeface="Arial"/>
                <a:cs typeface="Arial"/>
                <a:sym typeface="Arial"/>
              </a:rPr>
              <a:t>	</a:t>
            </a:r>
            <a:r>
              <a:rPr lang="en-US" sz="2400" b="0" i="0">
                <a:solidFill>
                  <a:srgbClr val="00A9A5"/>
                </a:solidFill>
                <a:latin typeface="Arial"/>
                <a:ea typeface="Arial"/>
                <a:cs typeface="Arial"/>
                <a:sym typeface="Arial"/>
              </a:rPr>
              <a:t>C. </a:t>
            </a:r>
            <a:r>
              <a:rPr lang="en-US" sz="2400" b="0" i="0">
                <a:solidFill>
                  <a:srgbClr val="242021"/>
                </a:solidFill>
                <a:latin typeface="Arial"/>
                <a:ea typeface="Arial"/>
                <a:cs typeface="Arial"/>
                <a:sym typeface="Arial"/>
              </a:rPr>
              <a:t>twin sisters</a:t>
            </a:r>
            <a:br>
              <a:rPr lang="en-US" sz="2400" b="0" i="0">
                <a:solidFill>
                  <a:srgbClr val="242021"/>
                </a:solidFill>
                <a:latin typeface="Arial"/>
                <a:ea typeface="Arial"/>
                <a:cs typeface="Arial"/>
                <a:sym typeface="Arial"/>
              </a:rPr>
            </a:br>
            <a:endParaRPr sz="2400">
              <a:solidFill>
                <a:schemeClr val="dk1"/>
              </a:solidFill>
              <a:latin typeface="Calibri"/>
              <a:ea typeface="Calibri"/>
              <a:cs typeface="Calibri"/>
              <a:sym typeface="Calibri"/>
            </a:endParaRPr>
          </a:p>
        </p:txBody>
      </p:sp>
      <p:sp>
        <p:nvSpPr>
          <p:cNvPr id="245" name="Google Shape;245;p12"/>
          <p:cNvSpPr/>
          <p:nvPr/>
        </p:nvSpPr>
        <p:spPr>
          <a:xfrm>
            <a:off x="1967240" y="2580545"/>
            <a:ext cx="409248" cy="426067"/>
          </a:xfrm>
          <a:prstGeom prst="ellipse">
            <a:avLst/>
          </a:prstGeom>
          <a:noFill/>
          <a:ln w="28575"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12"/>
          <p:cNvSpPr/>
          <p:nvPr/>
        </p:nvSpPr>
        <p:spPr>
          <a:xfrm>
            <a:off x="1967240" y="5647595"/>
            <a:ext cx="409248" cy="426067"/>
          </a:xfrm>
          <a:prstGeom prst="ellipse">
            <a:avLst/>
          </a:prstGeom>
          <a:noFill/>
          <a:ln w="28575"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13"/>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253" name="Google Shape;253;p13"/>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WHILE-LISTENING</a:t>
            </a:r>
            <a:endParaRPr/>
          </a:p>
        </p:txBody>
      </p:sp>
      <p:sp>
        <p:nvSpPr>
          <p:cNvPr id="254" name="Google Shape;254;p13"/>
          <p:cNvSpPr txBox="1"/>
          <p:nvPr/>
        </p:nvSpPr>
        <p:spPr>
          <a:xfrm>
            <a:off x="1042458" y="1154958"/>
            <a:ext cx="996477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Listen to the conversation again. Choose the best answer to each question below.</a:t>
            </a:r>
            <a:endParaRPr sz="2400" b="1">
              <a:solidFill>
                <a:schemeClr val="dk1"/>
              </a:solidFill>
              <a:latin typeface="Arial"/>
              <a:ea typeface="Arial"/>
              <a:cs typeface="Arial"/>
              <a:sym typeface="Arial"/>
            </a:endParaRPr>
          </a:p>
        </p:txBody>
      </p:sp>
      <p:sp>
        <p:nvSpPr>
          <p:cNvPr id="255" name="Google Shape;255;p13"/>
          <p:cNvSpPr/>
          <p:nvPr/>
        </p:nvSpPr>
        <p:spPr>
          <a:xfrm>
            <a:off x="487067" y="1220805"/>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56" name="Google Shape;256;p13"/>
          <p:cNvSpPr txBox="1"/>
          <p:nvPr/>
        </p:nvSpPr>
        <p:spPr>
          <a:xfrm>
            <a:off x="539852" y="1118165"/>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3</a:t>
            </a:r>
            <a:endParaRPr/>
          </a:p>
        </p:txBody>
      </p:sp>
      <p:sp>
        <p:nvSpPr>
          <p:cNvPr id="257" name="Google Shape;257;p13"/>
          <p:cNvSpPr txBox="1"/>
          <p:nvPr/>
        </p:nvSpPr>
        <p:spPr>
          <a:xfrm>
            <a:off x="936887" y="2133507"/>
            <a:ext cx="11414255" cy="40811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i="0">
                <a:solidFill>
                  <a:srgbClr val="F26548"/>
                </a:solidFill>
                <a:latin typeface="Arial"/>
                <a:ea typeface="Arial"/>
                <a:cs typeface="Arial"/>
                <a:sym typeface="Arial"/>
              </a:rPr>
              <a:t>3. </a:t>
            </a:r>
            <a:r>
              <a:rPr lang="en-US" sz="2400" i="0">
                <a:solidFill>
                  <a:srgbClr val="242021"/>
                </a:solidFill>
                <a:latin typeface="Arial"/>
                <a:ea typeface="Arial"/>
                <a:cs typeface="Arial"/>
                <a:sym typeface="Arial"/>
              </a:rPr>
              <a:t>Where do the twins meet each other for the first time?</a:t>
            </a:r>
            <a:r>
              <a:rPr lang="en-US" sz="2400" b="0" i="0">
                <a:solidFill>
                  <a:srgbClr val="242021"/>
                </a:solidFill>
                <a:latin typeface="Arial"/>
                <a:ea typeface="Arial"/>
                <a:cs typeface="Arial"/>
                <a:sym typeface="Arial"/>
              </a:rPr>
              <a:t/>
            </a:r>
            <a:br>
              <a:rPr lang="en-US" sz="2400" b="0" i="0">
                <a:solidFill>
                  <a:srgbClr val="242021"/>
                </a:solidFill>
                <a:latin typeface="Arial"/>
                <a:ea typeface="Arial"/>
                <a:cs typeface="Arial"/>
                <a:sym typeface="Arial"/>
              </a:rPr>
            </a:br>
            <a:r>
              <a:rPr lang="en-US" sz="2400" b="0" i="0">
                <a:solidFill>
                  <a:srgbClr val="242021"/>
                </a:solidFill>
                <a:latin typeface="Arial"/>
                <a:ea typeface="Arial"/>
                <a:cs typeface="Arial"/>
                <a:sym typeface="Arial"/>
              </a:rPr>
              <a:t>	</a:t>
            </a:r>
            <a:r>
              <a:rPr lang="en-US" sz="2400" b="0" i="0">
                <a:solidFill>
                  <a:srgbClr val="00A9A5"/>
                </a:solidFill>
                <a:latin typeface="Arial"/>
                <a:ea typeface="Arial"/>
                <a:cs typeface="Arial"/>
                <a:sym typeface="Arial"/>
              </a:rPr>
              <a:t>A. </a:t>
            </a:r>
            <a:r>
              <a:rPr lang="en-US" sz="2400" b="0" i="0">
                <a:solidFill>
                  <a:srgbClr val="242021"/>
                </a:solidFill>
                <a:latin typeface="Arial"/>
                <a:ea typeface="Arial"/>
                <a:cs typeface="Arial"/>
                <a:sym typeface="Arial"/>
              </a:rPr>
              <a:t>At a summer camp. 	</a:t>
            </a:r>
            <a:endParaRPr sz="2400" b="0" i="0">
              <a:solidFill>
                <a:srgbClr val="242021"/>
              </a:solidFill>
              <a:latin typeface="Arial"/>
              <a:ea typeface="Arial"/>
              <a:cs typeface="Arial"/>
              <a:sym typeface="Arial"/>
            </a:endParaRPr>
          </a:p>
          <a:p>
            <a:pPr marL="0" marR="0" lvl="0" indent="0" algn="l" rtl="0">
              <a:lnSpc>
                <a:spcPct val="120000"/>
              </a:lnSpc>
              <a:spcBef>
                <a:spcPts val="0"/>
              </a:spcBef>
              <a:spcAft>
                <a:spcPts val="0"/>
              </a:spcAft>
              <a:buNone/>
            </a:pPr>
            <a:r>
              <a:rPr lang="en-US" sz="2400">
                <a:solidFill>
                  <a:srgbClr val="242021"/>
                </a:solidFill>
                <a:latin typeface="Arial"/>
                <a:ea typeface="Arial"/>
                <a:cs typeface="Arial"/>
                <a:sym typeface="Arial"/>
              </a:rPr>
              <a:t>	</a:t>
            </a:r>
            <a:r>
              <a:rPr lang="en-US" sz="2400" b="0" i="0">
                <a:solidFill>
                  <a:srgbClr val="00A9A5"/>
                </a:solidFill>
                <a:latin typeface="Arial"/>
                <a:ea typeface="Arial"/>
                <a:cs typeface="Arial"/>
                <a:sym typeface="Arial"/>
              </a:rPr>
              <a:t>B. </a:t>
            </a:r>
            <a:r>
              <a:rPr lang="en-US" sz="2400" b="0" i="0">
                <a:solidFill>
                  <a:srgbClr val="242021"/>
                </a:solidFill>
                <a:latin typeface="Arial"/>
                <a:ea typeface="Arial"/>
                <a:cs typeface="Arial"/>
                <a:sym typeface="Arial"/>
              </a:rPr>
              <a:t>At a summer school. 	</a:t>
            </a:r>
            <a:endParaRPr sz="2400" b="0" i="0">
              <a:solidFill>
                <a:srgbClr val="242021"/>
              </a:solidFill>
              <a:latin typeface="Arial"/>
              <a:ea typeface="Arial"/>
              <a:cs typeface="Arial"/>
              <a:sym typeface="Arial"/>
            </a:endParaRPr>
          </a:p>
          <a:p>
            <a:pPr marL="0" marR="0" lvl="0" indent="0" algn="l" rtl="0">
              <a:lnSpc>
                <a:spcPct val="120000"/>
              </a:lnSpc>
              <a:spcBef>
                <a:spcPts val="0"/>
              </a:spcBef>
              <a:spcAft>
                <a:spcPts val="0"/>
              </a:spcAft>
              <a:buNone/>
            </a:pPr>
            <a:r>
              <a:rPr lang="en-US" sz="2400">
                <a:solidFill>
                  <a:srgbClr val="242021"/>
                </a:solidFill>
                <a:latin typeface="Arial"/>
                <a:ea typeface="Arial"/>
                <a:cs typeface="Arial"/>
                <a:sym typeface="Arial"/>
              </a:rPr>
              <a:t>	</a:t>
            </a:r>
            <a:r>
              <a:rPr lang="en-US" sz="2400" b="0" i="0">
                <a:solidFill>
                  <a:srgbClr val="00A9A5"/>
                </a:solidFill>
                <a:latin typeface="Arial"/>
                <a:ea typeface="Arial"/>
                <a:cs typeface="Arial"/>
                <a:sym typeface="Arial"/>
              </a:rPr>
              <a:t>C. </a:t>
            </a:r>
            <a:r>
              <a:rPr lang="en-US" sz="2400" b="0" i="0">
                <a:solidFill>
                  <a:srgbClr val="242021"/>
                </a:solidFill>
                <a:latin typeface="Arial"/>
                <a:ea typeface="Arial"/>
                <a:cs typeface="Arial"/>
                <a:sym typeface="Arial"/>
              </a:rPr>
              <a:t>At a hospital.</a:t>
            </a:r>
            <a:endParaRPr/>
          </a:p>
          <a:p>
            <a:pPr marL="0" marR="0" lvl="0" indent="0" algn="l" rtl="0">
              <a:lnSpc>
                <a:spcPct val="120000"/>
              </a:lnSpc>
              <a:spcBef>
                <a:spcPts val="0"/>
              </a:spcBef>
              <a:spcAft>
                <a:spcPts val="0"/>
              </a:spcAft>
              <a:buNone/>
            </a:pPr>
            <a:r>
              <a:rPr lang="en-US" sz="2400" b="0" i="0">
                <a:solidFill>
                  <a:srgbClr val="242021"/>
                </a:solidFill>
                <a:latin typeface="Arial"/>
                <a:ea typeface="Arial"/>
                <a:cs typeface="Arial"/>
                <a:sym typeface="Arial"/>
              </a:rPr>
              <a:t/>
            </a:r>
            <a:br>
              <a:rPr lang="en-US" sz="2400" b="0" i="0">
                <a:solidFill>
                  <a:srgbClr val="242021"/>
                </a:solidFill>
                <a:latin typeface="Arial"/>
                <a:ea typeface="Arial"/>
                <a:cs typeface="Arial"/>
                <a:sym typeface="Arial"/>
              </a:rPr>
            </a:br>
            <a:r>
              <a:rPr lang="en-US" sz="2400" i="0">
                <a:solidFill>
                  <a:srgbClr val="F26548"/>
                </a:solidFill>
                <a:latin typeface="Arial"/>
                <a:ea typeface="Arial"/>
                <a:cs typeface="Arial"/>
                <a:sym typeface="Arial"/>
              </a:rPr>
              <a:t>4. </a:t>
            </a:r>
            <a:r>
              <a:rPr lang="en-US" sz="2400" i="0">
                <a:solidFill>
                  <a:srgbClr val="242021"/>
                </a:solidFill>
                <a:latin typeface="Arial"/>
                <a:ea typeface="Arial"/>
                <a:cs typeface="Arial"/>
                <a:sym typeface="Arial"/>
              </a:rPr>
              <a:t>People say </a:t>
            </a:r>
            <a:r>
              <a:rPr lang="en-US" sz="2400" i="1">
                <a:solidFill>
                  <a:srgbClr val="242021"/>
                </a:solidFill>
                <a:latin typeface="Arial"/>
                <a:ea typeface="Arial"/>
                <a:cs typeface="Arial"/>
                <a:sym typeface="Arial"/>
              </a:rPr>
              <a:t>Naughty Twins </a:t>
            </a:r>
            <a:r>
              <a:rPr lang="en-US" sz="2400" i="0">
                <a:solidFill>
                  <a:srgbClr val="242021"/>
                </a:solidFill>
                <a:latin typeface="Arial"/>
                <a:ea typeface="Arial"/>
                <a:cs typeface="Arial"/>
                <a:sym typeface="Arial"/>
              </a:rPr>
              <a:t>is a film that </a:t>
            </a:r>
            <a:r>
              <a:rPr lang="en-US" sz="1600" i="0">
                <a:solidFill>
                  <a:srgbClr val="949599"/>
                </a:solidFill>
                <a:latin typeface="Arial"/>
                <a:ea typeface="Arial"/>
                <a:cs typeface="Arial"/>
                <a:sym typeface="Arial"/>
              </a:rPr>
              <a:t>______</a:t>
            </a:r>
            <a:r>
              <a:rPr lang="en-US" sz="2400" i="0">
                <a:solidFill>
                  <a:srgbClr val="242021"/>
                </a:solidFill>
                <a:latin typeface="Arial"/>
                <a:ea typeface="Arial"/>
                <a:cs typeface="Arial"/>
                <a:sym typeface="Arial"/>
              </a:rPr>
              <a:t>.</a:t>
            </a:r>
            <a:r>
              <a:rPr lang="en-US" sz="2400" b="0" i="0">
                <a:solidFill>
                  <a:srgbClr val="242021"/>
                </a:solidFill>
                <a:latin typeface="Arial"/>
                <a:ea typeface="Arial"/>
                <a:cs typeface="Arial"/>
                <a:sym typeface="Arial"/>
              </a:rPr>
              <a:t/>
            </a:r>
            <a:br>
              <a:rPr lang="en-US" sz="2400" b="0" i="0">
                <a:solidFill>
                  <a:srgbClr val="242021"/>
                </a:solidFill>
                <a:latin typeface="Arial"/>
                <a:ea typeface="Arial"/>
                <a:cs typeface="Arial"/>
                <a:sym typeface="Arial"/>
              </a:rPr>
            </a:br>
            <a:r>
              <a:rPr lang="en-US" sz="2400" b="0" i="0">
                <a:solidFill>
                  <a:srgbClr val="242021"/>
                </a:solidFill>
                <a:latin typeface="Arial"/>
                <a:ea typeface="Arial"/>
                <a:cs typeface="Arial"/>
                <a:sym typeface="Arial"/>
              </a:rPr>
              <a:t>	</a:t>
            </a:r>
            <a:r>
              <a:rPr lang="en-US" sz="2400" b="0" i="0">
                <a:solidFill>
                  <a:srgbClr val="00A9A5"/>
                </a:solidFill>
                <a:latin typeface="Arial"/>
                <a:ea typeface="Arial"/>
                <a:cs typeface="Arial"/>
                <a:sym typeface="Arial"/>
              </a:rPr>
              <a:t>A. </a:t>
            </a:r>
            <a:r>
              <a:rPr lang="en-US" sz="2400" b="0" i="0">
                <a:solidFill>
                  <a:srgbClr val="242021"/>
                </a:solidFill>
                <a:latin typeface="Arial"/>
                <a:ea typeface="Arial"/>
                <a:cs typeface="Arial"/>
                <a:sym typeface="Arial"/>
              </a:rPr>
              <a:t>young people should see</a:t>
            </a:r>
            <a:br>
              <a:rPr lang="en-US" sz="2400" b="0" i="0">
                <a:solidFill>
                  <a:srgbClr val="242021"/>
                </a:solidFill>
                <a:latin typeface="Arial"/>
                <a:ea typeface="Arial"/>
                <a:cs typeface="Arial"/>
                <a:sym typeface="Arial"/>
              </a:rPr>
            </a:br>
            <a:r>
              <a:rPr lang="en-US" sz="2400" b="0" i="0">
                <a:solidFill>
                  <a:srgbClr val="242021"/>
                </a:solidFill>
                <a:latin typeface="Arial"/>
                <a:ea typeface="Arial"/>
                <a:cs typeface="Arial"/>
                <a:sym typeface="Arial"/>
              </a:rPr>
              <a:t>	</a:t>
            </a:r>
            <a:r>
              <a:rPr lang="en-US" sz="2400" b="0" i="0">
                <a:solidFill>
                  <a:srgbClr val="00A9A5"/>
                </a:solidFill>
                <a:latin typeface="Arial"/>
                <a:ea typeface="Arial"/>
                <a:cs typeface="Arial"/>
                <a:sym typeface="Arial"/>
              </a:rPr>
              <a:t>B. </a:t>
            </a:r>
            <a:r>
              <a:rPr lang="en-US" sz="2400" b="0" i="0">
                <a:solidFill>
                  <a:srgbClr val="242021"/>
                </a:solidFill>
                <a:latin typeface="Arial"/>
                <a:ea typeface="Arial"/>
                <a:cs typeface="Arial"/>
                <a:sym typeface="Arial"/>
              </a:rPr>
              <a:t>young people shouldn’t see</a:t>
            </a:r>
            <a:br>
              <a:rPr lang="en-US" sz="2400" b="0" i="0">
                <a:solidFill>
                  <a:srgbClr val="242021"/>
                </a:solidFill>
                <a:latin typeface="Arial"/>
                <a:ea typeface="Arial"/>
                <a:cs typeface="Arial"/>
                <a:sym typeface="Arial"/>
              </a:rPr>
            </a:br>
            <a:r>
              <a:rPr lang="en-US" sz="2400" b="0" i="0">
                <a:solidFill>
                  <a:srgbClr val="242021"/>
                </a:solidFill>
                <a:latin typeface="Arial"/>
                <a:ea typeface="Arial"/>
                <a:cs typeface="Arial"/>
                <a:sym typeface="Arial"/>
              </a:rPr>
              <a:t>	</a:t>
            </a:r>
            <a:r>
              <a:rPr lang="en-US" sz="2400" b="0" i="0">
                <a:solidFill>
                  <a:srgbClr val="00A9A5"/>
                </a:solidFill>
                <a:latin typeface="Arial"/>
                <a:ea typeface="Arial"/>
                <a:cs typeface="Arial"/>
                <a:sym typeface="Arial"/>
              </a:rPr>
              <a:t>C. </a:t>
            </a:r>
            <a:r>
              <a:rPr lang="en-US" sz="2400" b="0" i="0">
                <a:solidFill>
                  <a:srgbClr val="242021"/>
                </a:solidFill>
                <a:latin typeface="Arial"/>
                <a:ea typeface="Arial"/>
                <a:cs typeface="Arial"/>
                <a:sym typeface="Arial"/>
              </a:rPr>
              <a:t>is shocking</a:t>
            </a:r>
            <a:r>
              <a:rPr lang="en-US" sz="2400">
                <a:solidFill>
                  <a:schemeClr val="dk1"/>
                </a:solidFill>
                <a:latin typeface="Calibri"/>
                <a:ea typeface="Calibri"/>
                <a:cs typeface="Calibri"/>
                <a:sym typeface="Calibri"/>
              </a:rPr>
              <a:t> </a:t>
            </a:r>
            <a:endParaRPr/>
          </a:p>
        </p:txBody>
      </p:sp>
      <p:sp>
        <p:nvSpPr>
          <p:cNvPr id="258" name="Google Shape;258;p13"/>
          <p:cNvSpPr/>
          <p:nvPr/>
        </p:nvSpPr>
        <p:spPr>
          <a:xfrm>
            <a:off x="1859290" y="2655760"/>
            <a:ext cx="409248" cy="426067"/>
          </a:xfrm>
          <a:prstGeom prst="ellipse">
            <a:avLst/>
          </a:prstGeom>
          <a:noFill/>
          <a:ln w="28575"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13"/>
          <p:cNvSpPr/>
          <p:nvPr/>
        </p:nvSpPr>
        <p:spPr>
          <a:xfrm>
            <a:off x="1859290" y="4853845"/>
            <a:ext cx="409248" cy="426067"/>
          </a:xfrm>
          <a:prstGeom prst="ellipse">
            <a:avLst/>
          </a:prstGeom>
          <a:noFill/>
          <a:ln w="28575"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4"/>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265" name="Google Shape;265;p14"/>
          <p:cNvSpPr/>
          <p:nvPr/>
        </p:nvSpPr>
        <p:spPr>
          <a:xfrm>
            <a:off x="675509" y="1248784"/>
            <a:ext cx="1883767" cy="655074"/>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266" name="Google Shape;266;p14"/>
          <p:cNvSpPr/>
          <p:nvPr/>
        </p:nvSpPr>
        <p:spPr>
          <a:xfrm>
            <a:off x="2922721" y="2435102"/>
            <a:ext cx="1883770" cy="65540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267" name="Google Shape;267;p14"/>
          <p:cNvSpPr/>
          <p:nvPr/>
        </p:nvSpPr>
        <p:spPr>
          <a:xfrm>
            <a:off x="681327" y="3739733"/>
            <a:ext cx="1883770" cy="65540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WRITING</a:t>
            </a:r>
            <a:endParaRPr sz="1800">
              <a:solidFill>
                <a:schemeClr val="dk1"/>
              </a:solidFill>
              <a:latin typeface="Calibri"/>
              <a:ea typeface="Calibri"/>
              <a:cs typeface="Calibri"/>
              <a:sym typeface="Calibri"/>
            </a:endParaRPr>
          </a:p>
        </p:txBody>
      </p:sp>
      <p:sp>
        <p:nvSpPr>
          <p:cNvPr id="268" name="Google Shape;268;p14"/>
          <p:cNvSpPr/>
          <p:nvPr/>
        </p:nvSpPr>
        <p:spPr>
          <a:xfrm>
            <a:off x="5588839" y="1280803"/>
            <a:ext cx="5459396" cy="56227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Game: </a:t>
            </a:r>
            <a:r>
              <a:rPr lang="en-US" sz="1800">
                <a:solidFill>
                  <a:schemeClr val="dk1"/>
                </a:solidFill>
                <a:latin typeface="Calibri"/>
                <a:ea typeface="Calibri"/>
                <a:cs typeface="Calibri"/>
                <a:sym typeface="Calibri"/>
              </a:rPr>
              <a:t>Name the types of films</a:t>
            </a:r>
            <a:endParaRPr sz="1800">
              <a:solidFill>
                <a:schemeClr val="dk1"/>
              </a:solidFill>
              <a:latin typeface="Calibri"/>
              <a:ea typeface="Calibri"/>
              <a:cs typeface="Calibri"/>
              <a:sym typeface="Calibri"/>
            </a:endParaRPr>
          </a:p>
        </p:txBody>
      </p:sp>
      <p:sp>
        <p:nvSpPr>
          <p:cNvPr id="269" name="Google Shape;269;p14"/>
          <p:cNvSpPr/>
          <p:nvPr/>
        </p:nvSpPr>
        <p:spPr>
          <a:xfrm>
            <a:off x="5571062" y="2089884"/>
            <a:ext cx="5456245" cy="1207287"/>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Listening</a:t>
            </a:r>
            <a:endParaRPr sz="1800" b="1">
              <a:solidFill>
                <a:srgbClr val="FF0000"/>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1: Work in pairs and discuss.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2: Listen and check.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3: Listen again and choose the correct answer.</a:t>
            </a:r>
            <a:endParaRPr/>
          </a:p>
        </p:txBody>
      </p:sp>
      <p:sp>
        <p:nvSpPr>
          <p:cNvPr id="270" name="Google Shape;270;p14"/>
          <p:cNvSpPr/>
          <p:nvPr/>
        </p:nvSpPr>
        <p:spPr>
          <a:xfrm>
            <a:off x="5585947" y="3407543"/>
            <a:ext cx="5465179" cy="1444501"/>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Writing </a:t>
            </a:r>
            <a:endParaRPr sz="1800" b="1">
              <a:solidFill>
                <a:srgbClr val="FF0000"/>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4: Work in groups. Make notes about your favourite film.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5: Work in groups. Make a film review.</a:t>
            </a:r>
            <a:endParaRPr/>
          </a:p>
        </p:txBody>
      </p:sp>
      <p:cxnSp>
        <p:nvCxnSpPr>
          <p:cNvPr id="271" name="Google Shape;271;p14"/>
          <p:cNvCxnSpPr>
            <a:stCxn id="265" idx="3"/>
            <a:endCxn id="266" idx="0"/>
          </p:cNvCxnSpPr>
          <p:nvPr/>
        </p:nvCxnSpPr>
        <p:spPr>
          <a:xfrm>
            <a:off x="2559276" y="1576321"/>
            <a:ext cx="1305300" cy="858900"/>
          </a:xfrm>
          <a:prstGeom prst="curvedConnector2">
            <a:avLst/>
          </a:prstGeom>
          <a:noFill/>
          <a:ln w="57150" cap="flat" cmpd="sng">
            <a:solidFill>
              <a:srgbClr val="F7941E"/>
            </a:solidFill>
            <a:prstDash val="solid"/>
            <a:miter lim="800000"/>
            <a:headEnd type="none" w="sm" len="sm"/>
            <a:tailEnd type="triangle" w="med" len="med"/>
          </a:ln>
        </p:spPr>
      </p:cxnSp>
      <p:cxnSp>
        <p:nvCxnSpPr>
          <p:cNvPr id="272" name="Google Shape;272;p14"/>
          <p:cNvCxnSpPr>
            <a:stCxn id="266" idx="1"/>
            <a:endCxn id="267" idx="0"/>
          </p:cNvCxnSpPr>
          <p:nvPr/>
        </p:nvCxnSpPr>
        <p:spPr>
          <a:xfrm flipH="1">
            <a:off x="1623121" y="2762803"/>
            <a:ext cx="1299600" cy="976800"/>
          </a:xfrm>
          <a:prstGeom prst="curvedConnector2">
            <a:avLst/>
          </a:prstGeom>
          <a:noFill/>
          <a:ln w="57150" cap="flat" cmpd="sng">
            <a:solidFill>
              <a:srgbClr val="F7941E"/>
            </a:solidFill>
            <a:prstDash val="solid"/>
            <a:miter lim="800000"/>
            <a:headEnd type="none" w="sm" len="sm"/>
            <a:tailEnd type="triangle" w="med" len="med"/>
          </a:ln>
        </p:spPr>
      </p:cxnSp>
      <p:sp>
        <p:nvSpPr>
          <p:cNvPr id="273" name="Google Shape;273;p14"/>
          <p:cNvSpPr/>
          <p:nvPr/>
        </p:nvSpPr>
        <p:spPr>
          <a:xfrm>
            <a:off x="4239945" y="323788"/>
            <a:ext cx="4042994" cy="635340"/>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4" name="Google Shape;274;p14"/>
          <p:cNvPicPr preferRelativeResize="0"/>
          <p:nvPr/>
        </p:nvPicPr>
        <p:blipFill rotWithShape="1">
          <a:blip r:embed="rId3">
            <a:alphaModFix/>
          </a:blip>
          <a:srcRect/>
          <a:stretch/>
        </p:blipFill>
        <p:spPr>
          <a:xfrm>
            <a:off x="3648156" y="-42519"/>
            <a:ext cx="1344559" cy="1277694"/>
          </a:xfrm>
          <a:prstGeom prst="rect">
            <a:avLst/>
          </a:prstGeom>
          <a:noFill/>
          <a:ln>
            <a:noFill/>
          </a:ln>
        </p:spPr>
      </p:pic>
      <p:sp>
        <p:nvSpPr>
          <p:cNvPr id="275" name="Google Shape;275;p14"/>
          <p:cNvSpPr txBox="1"/>
          <p:nvPr/>
        </p:nvSpPr>
        <p:spPr>
          <a:xfrm>
            <a:off x="4992716" y="411000"/>
            <a:ext cx="31229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LESSON 6: SKILLS 2</a:t>
            </a:r>
            <a:endParaRPr/>
          </a:p>
        </p:txBody>
      </p:sp>
      <p:sp>
        <p:nvSpPr>
          <p:cNvPr id="276" name="Google Shape;276;p14"/>
          <p:cNvSpPr/>
          <p:nvPr/>
        </p:nvSpPr>
        <p:spPr>
          <a:xfrm>
            <a:off x="4343840" y="4962416"/>
            <a:ext cx="5827840" cy="160043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000000"/>
                </a:solidFill>
                <a:latin typeface="Calibri"/>
                <a:ea typeface="Calibri"/>
                <a:cs typeface="Calibri"/>
                <a:sym typeface="Calibri"/>
              </a:rPr>
              <a:t>Aims of the stage:</a:t>
            </a:r>
            <a:endParaRPr/>
          </a:p>
          <a:p>
            <a:pPr marL="457200" marR="0" lvl="0" indent="-457200" algn="l" rtl="0">
              <a:spcBef>
                <a:spcPts val="0"/>
              </a:spcBef>
              <a:spcAft>
                <a:spcPts val="0"/>
              </a:spcAft>
              <a:buClr>
                <a:srgbClr val="000000"/>
              </a:buClr>
              <a:buSzPts val="2800"/>
              <a:buFont typeface="Noto Sans Symbols"/>
              <a:buChar char="⮚"/>
            </a:pPr>
            <a:r>
              <a:rPr lang="en-US" sz="2800">
                <a:solidFill>
                  <a:srgbClr val="000000"/>
                </a:solidFill>
                <a:latin typeface="Calibri"/>
                <a:ea typeface="Calibri"/>
                <a:cs typeface="Calibri"/>
                <a:sym typeface="Calibri"/>
              </a:rPr>
              <a:t>To teach students how to write a film review. </a:t>
            </a:r>
            <a:endParaRPr sz="2800">
              <a:solidFill>
                <a:schemeClr val="dk1"/>
              </a:solidFill>
              <a:latin typeface="Calibri"/>
              <a:ea typeface="Calibri"/>
              <a:cs typeface="Calibri"/>
              <a:sym typeface="Calibri"/>
            </a:endParaRPr>
          </a:p>
        </p:txBody>
      </p:sp>
      <p:pic>
        <p:nvPicPr>
          <p:cNvPr id="277" name="Google Shape;277;p14" descr="Quill with solid fill"/>
          <p:cNvPicPr preferRelativeResize="0"/>
          <p:nvPr/>
        </p:nvPicPr>
        <p:blipFill rotWithShape="1">
          <a:blip r:embed="rId4">
            <a:alphaModFix/>
          </a:blip>
          <a:srcRect/>
          <a:stretch/>
        </p:blipFill>
        <p:spPr>
          <a:xfrm>
            <a:off x="2263571" y="4775090"/>
            <a:ext cx="1601035" cy="160103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15"/>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284" name="Google Shape;284;p15"/>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PRE-WRITING</a:t>
            </a:r>
            <a:endParaRPr/>
          </a:p>
        </p:txBody>
      </p:sp>
      <p:sp>
        <p:nvSpPr>
          <p:cNvPr id="285" name="Google Shape;285;p15"/>
          <p:cNvSpPr txBox="1"/>
          <p:nvPr/>
        </p:nvSpPr>
        <p:spPr>
          <a:xfrm>
            <a:off x="1042458" y="1166138"/>
            <a:ext cx="9964774"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chemeClr val="dk1"/>
                </a:solidFill>
                <a:latin typeface="Arial"/>
                <a:ea typeface="Arial"/>
                <a:cs typeface="Arial"/>
                <a:sym typeface="Arial"/>
              </a:rPr>
              <a:t>Make notes about one of your favourite films.</a:t>
            </a:r>
            <a:endParaRPr sz="2600" b="1">
              <a:solidFill>
                <a:schemeClr val="dk1"/>
              </a:solidFill>
              <a:latin typeface="Arial"/>
              <a:ea typeface="Arial"/>
              <a:cs typeface="Arial"/>
              <a:sym typeface="Arial"/>
            </a:endParaRPr>
          </a:p>
        </p:txBody>
      </p:sp>
      <p:sp>
        <p:nvSpPr>
          <p:cNvPr id="286" name="Google Shape;286;p15"/>
          <p:cNvSpPr/>
          <p:nvPr/>
        </p:nvSpPr>
        <p:spPr>
          <a:xfrm>
            <a:off x="487067" y="1144099"/>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87" name="Google Shape;287;p15"/>
          <p:cNvSpPr txBox="1"/>
          <p:nvPr/>
        </p:nvSpPr>
        <p:spPr>
          <a:xfrm>
            <a:off x="539852" y="1041459"/>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4</a:t>
            </a:r>
            <a:endParaRPr/>
          </a:p>
        </p:txBody>
      </p:sp>
      <p:pic>
        <p:nvPicPr>
          <p:cNvPr id="288" name="Google Shape;288;p15"/>
          <p:cNvPicPr preferRelativeResize="0"/>
          <p:nvPr/>
        </p:nvPicPr>
        <p:blipFill rotWithShape="1">
          <a:blip r:embed="rId4">
            <a:alphaModFix/>
          </a:blip>
          <a:srcRect/>
          <a:stretch/>
        </p:blipFill>
        <p:spPr>
          <a:xfrm>
            <a:off x="329660" y="1749345"/>
            <a:ext cx="5766340" cy="5098807"/>
          </a:xfrm>
          <a:prstGeom prst="rect">
            <a:avLst/>
          </a:prstGeom>
          <a:noFill/>
          <a:ln>
            <a:noFill/>
          </a:ln>
        </p:spPr>
      </p:pic>
      <p:cxnSp>
        <p:nvCxnSpPr>
          <p:cNvPr id="289" name="Google Shape;289;p15"/>
          <p:cNvCxnSpPr/>
          <p:nvPr/>
        </p:nvCxnSpPr>
        <p:spPr>
          <a:xfrm>
            <a:off x="3498273" y="2920808"/>
            <a:ext cx="2902527" cy="0"/>
          </a:xfrm>
          <a:prstGeom prst="straightConnector1">
            <a:avLst/>
          </a:prstGeom>
          <a:noFill/>
          <a:ln w="38100" cap="flat" cmpd="sng">
            <a:solidFill>
              <a:srgbClr val="C00000"/>
            </a:solidFill>
            <a:prstDash val="solid"/>
            <a:miter lim="800000"/>
            <a:headEnd type="none" w="sm" len="sm"/>
            <a:tailEnd type="triangle" w="med" len="med"/>
          </a:ln>
        </p:spPr>
      </p:cxnSp>
      <p:cxnSp>
        <p:nvCxnSpPr>
          <p:cNvPr id="290" name="Google Shape;290;p15"/>
          <p:cNvCxnSpPr/>
          <p:nvPr/>
        </p:nvCxnSpPr>
        <p:spPr>
          <a:xfrm>
            <a:off x="2698173" y="3492308"/>
            <a:ext cx="3702627" cy="0"/>
          </a:xfrm>
          <a:prstGeom prst="straightConnector1">
            <a:avLst/>
          </a:prstGeom>
          <a:noFill/>
          <a:ln w="38100" cap="flat" cmpd="sng">
            <a:solidFill>
              <a:srgbClr val="C00000"/>
            </a:solidFill>
            <a:prstDash val="solid"/>
            <a:miter lim="800000"/>
            <a:headEnd type="none" w="sm" len="sm"/>
            <a:tailEnd type="triangle" w="med" len="med"/>
          </a:ln>
        </p:spPr>
      </p:cxnSp>
      <p:cxnSp>
        <p:nvCxnSpPr>
          <p:cNvPr id="291" name="Google Shape;291;p15"/>
          <p:cNvCxnSpPr/>
          <p:nvPr/>
        </p:nvCxnSpPr>
        <p:spPr>
          <a:xfrm>
            <a:off x="2240973" y="4298748"/>
            <a:ext cx="4159827" cy="0"/>
          </a:xfrm>
          <a:prstGeom prst="straightConnector1">
            <a:avLst/>
          </a:prstGeom>
          <a:noFill/>
          <a:ln w="38100" cap="flat" cmpd="sng">
            <a:solidFill>
              <a:srgbClr val="C00000"/>
            </a:solidFill>
            <a:prstDash val="solid"/>
            <a:miter lim="800000"/>
            <a:headEnd type="none" w="sm" len="sm"/>
            <a:tailEnd type="triangle" w="med" len="med"/>
          </a:ln>
        </p:spPr>
      </p:cxnSp>
      <p:cxnSp>
        <p:nvCxnSpPr>
          <p:cNvPr id="292" name="Google Shape;292;p15"/>
          <p:cNvCxnSpPr/>
          <p:nvPr/>
        </p:nvCxnSpPr>
        <p:spPr>
          <a:xfrm>
            <a:off x="4610100" y="4846169"/>
            <a:ext cx="1790700" cy="0"/>
          </a:xfrm>
          <a:prstGeom prst="straightConnector1">
            <a:avLst/>
          </a:prstGeom>
          <a:noFill/>
          <a:ln w="38100" cap="flat" cmpd="sng">
            <a:solidFill>
              <a:srgbClr val="C00000"/>
            </a:solidFill>
            <a:prstDash val="solid"/>
            <a:miter lim="800000"/>
            <a:headEnd type="none" w="sm" len="sm"/>
            <a:tailEnd type="triangle" w="med" len="med"/>
          </a:ln>
        </p:spPr>
      </p:cxnSp>
      <p:cxnSp>
        <p:nvCxnSpPr>
          <p:cNvPr id="293" name="Google Shape;293;p15"/>
          <p:cNvCxnSpPr/>
          <p:nvPr/>
        </p:nvCxnSpPr>
        <p:spPr>
          <a:xfrm>
            <a:off x="2615045" y="5632836"/>
            <a:ext cx="3785755" cy="0"/>
          </a:xfrm>
          <a:prstGeom prst="straightConnector1">
            <a:avLst/>
          </a:prstGeom>
          <a:noFill/>
          <a:ln w="38100" cap="flat" cmpd="sng">
            <a:solidFill>
              <a:srgbClr val="C00000"/>
            </a:solidFill>
            <a:prstDash val="solid"/>
            <a:miter lim="800000"/>
            <a:headEnd type="none" w="sm" len="sm"/>
            <a:tailEnd type="triangle" w="med" len="med"/>
          </a:ln>
        </p:spPr>
      </p:cxnSp>
      <p:cxnSp>
        <p:nvCxnSpPr>
          <p:cNvPr id="294" name="Google Shape;294;p15"/>
          <p:cNvCxnSpPr/>
          <p:nvPr/>
        </p:nvCxnSpPr>
        <p:spPr>
          <a:xfrm>
            <a:off x="3955473" y="6158518"/>
            <a:ext cx="2445327" cy="0"/>
          </a:xfrm>
          <a:prstGeom prst="straightConnector1">
            <a:avLst/>
          </a:prstGeom>
          <a:noFill/>
          <a:ln w="38100" cap="flat" cmpd="sng">
            <a:solidFill>
              <a:srgbClr val="C00000"/>
            </a:solidFill>
            <a:prstDash val="solid"/>
            <a:miter lim="800000"/>
            <a:headEnd type="none" w="sm" len="sm"/>
            <a:tailEnd type="triangle" w="med" len="med"/>
          </a:ln>
        </p:spPr>
      </p:cxnSp>
      <p:sp>
        <p:nvSpPr>
          <p:cNvPr id="295" name="Google Shape;295;p15"/>
          <p:cNvSpPr txBox="1"/>
          <p:nvPr/>
        </p:nvSpPr>
        <p:spPr>
          <a:xfrm>
            <a:off x="6517370" y="2659198"/>
            <a:ext cx="29798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E4E79"/>
                </a:solidFill>
                <a:latin typeface="Calibri"/>
                <a:ea typeface="Calibri"/>
                <a:cs typeface="Calibri"/>
                <a:sym typeface="Calibri"/>
              </a:rPr>
              <a:t>Harry Potter</a:t>
            </a:r>
            <a:endParaRPr sz="2800" b="1">
              <a:solidFill>
                <a:srgbClr val="1E4E79"/>
              </a:solidFill>
              <a:latin typeface="Calibri"/>
              <a:ea typeface="Calibri"/>
              <a:cs typeface="Calibri"/>
              <a:sym typeface="Calibri"/>
            </a:endParaRPr>
          </a:p>
        </p:txBody>
      </p:sp>
      <p:sp>
        <p:nvSpPr>
          <p:cNvPr id="296" name="Google Shape;296;p15"/>
          <p:cNvSpPr txBox="1"/>
          <p:nvPr/>
        </p:nvSpPr>
        <p:spPr>
          <a:xfrm>
            <a:off x="6517370" y="3279084"/>
            <a:ext cx="29798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E4E79"/>
                </a:solidFill>
                <a:latin typeface="Calibri"/>
                <a:ea typeface="Calibri"/>
                <a:cs typeface="Calibri"/>
                <a:sym typeface="Calibri"/>
              </a:rPr>
              <a:t>Fantasy / Fiction</a:t>
            </a:r>
            <a:endParaRPr sz="2800" b="1">
              <a:solidFill>
                <a:srgbClr val="1E4E79"/>
              </a:solidFill>
              <a:latin typeface="Calibri"/>
              <a:ea typeface="Calibri"/>
              <a:cs typeface="Calibri"/>
              <a:sym typeface="Calibri"/>
            </a:endParaRPr>
          </a:p>
        </p:txBody>
      </p:sp>
      <p:sp>
        <p:nvSpPr>
          <p:cNvPr id="297" name="Google Shape;297;p15"/>
          <p:cNvSpPr txBox="1"/>
          <p:nvPr/>
        </p:nvSpPr>
        <p:spPr>
          <a:xfrm>
            <a:off x="6483926" y="3832410"/>
            <a:ext cx="5274581" cy="8154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a:solidFill>
                  <a:srgbClr val="1E4E79"/>
                </a:solidFill>
                <a:latin typeface="Calibri"/>
                <a:ea typeface="Calibri"/>
                <a:cs typeface="Calibri"/>
                <a:sym typeface="Calibri"/>
              </a:rPr>
              <a:t>Daniel Radcliffe, </a:t>
            </a:r>
            <a:r>
              <a:rPr lang="en-US" sz="2800" b="1">
                <a:solidFill>
                  <a:srgbClr val="F7941E"/>
                </a:solidFill>
                <a:latin typeface="Calibri"/>
                <a:ea typeface="Calibri"/>
                <a:cs typeface="Calibri"/>
                <a:sym typeface="Calibri"/>
              </a:rPr>
              <a:t>Emma Watson</a:t>
            </a:r>
            <a:r>
              <a:rPr lang="en-US" sz="2800" b="1">
                <a:solidFill>
                  <a:srgbClr val="1E4E79"/>
                </a:solidFill>
                <a:latin typeface="Calibri"/>
                <a:ea typeface="Calibri"/>
                <a:cs typeface="Calibri"/>
                <a:sym typeface="Calibri"/>
              </a:rPr>
              <a:t>, </a:t>
            </a:r>
            <a:endParaRPr sz="2800" b="1">
              <a:solidFill>
                <a:srgbClr val="1E4E79"/>
              </a:solidFill>
              <a:latin typeface="Calibri"/>
              <a:ea typeface="Calibri"/>
              <a:cs typeface="Calibri"/>
              <a:sym typeface="Calibri"/>
            </a:endParaRPr>
          </a:p>
          <a:p>
            <a:pPr marL="0" marR="0" lvl="0" indent="0" algn="l" rtl="0">
              <a:lnSpc>
                <a:spcPct val="100000"/>
              </a:lnSpc>
              <a:spcBef>
                <a:spcPts val="0"/>
              </a:spcBef>
              <a:spcAft>
                <a:spcPts val="0"/>
              </a:spcAft>
              <a:buNone/>
            </a:pPr>
            <a:r>
              <a:rPr lang="en-US" sz="2800" b="1">
                <a:solidFill>
                  <a:srgbClr val="1E4E79"/>
                </a:solidFill>
                <a:latin typeface="Calibri"/>
                <a:ea typeface="Calibri"/>
                <a:cs typeface="Calibri"/>
                <a:sym typeface="Calibri"/>
              </a:rPr>
              <a:t>Rupert Grint </a:t>
            </a:r>
            <a:endParaRPr sz="2800" b="1">
              <a:solidFill>
                <a:srgbClr val="1E4E79"/>
              </a:solidFill>
              <a:latin typeface="Calibri"/>
              <a:ea typeface="Calibri"/>
              <a:cs typeface="Calibri"/>
              <a:sym typeface="Calibri"/>
            </a:endParaRPr>
          </a:p>
        </p:txBody>
      </p:sp>
      <p:sp>
        <p:nvSpPr>
          <p:cNvPr id="298" name="Google Shape;298;p15"/>
          <p:cNvSpPr txBox="1"/>
          <p:nvPr/>
        </p:nvSpPr>
        <p:spPr>
          <a:xfrm>
            <a:off x="6517369" y="5373688"/>
            <a:ext cx="47771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E4E79"/>
                </a:solidFill>
                <a:latin typeface="Calibri"/>
                <a:ea typeface="Calibri"/>
                <a:cs typeface="Calibri"/>
                <a:sym typeface="Calibri"/>
              </a:rPr>
              <a:t>Great acting, beautiful scences</a:t>
            </a:r>
            <a:endParaRPr sz="2800" b="1">
              <a:solidFill>
                <a:srgbClr val="1E4E79"/>
              </a:solidFill>
              <a:latin typeface="Calibri"/>
              <a:ea typeface="Calibri"/>
              <a:cs typeface="Calibri"/>
              <a:sym typeface="Calibri"/>
            </a:endParaRPr>
          </a:p>
        </p:txBody>
      </p:sp>
      <p:sp>
        <p:nvSpPr>
          <p:cNvPr id="299" name="Google Shape;299;p15"/>
          <p:cNvSpPr txBox="1"/>
          <p:nvPr/>
        </p:nvSpPr>
        <p:spPr>
          <a:xfrm>
            <a:off x="6517369" y="5896908"/>
            <a:ext cx="47771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E4E79"/>
                </a:solidFill>
                <a:latin typeface="Calibri"/>
                <a:ea typeface="Calibri"/>
                <a:cs typeface="Calibri"/>
                <a:sym typeface="Calibri"/>
              </a:rPr>
              <a:t>Gripping, moving, funny</a:t>
            </a:r>
            <a:endParaRPr sz="2800" b="1">
              <a:solidFill>
                <a:srgbClr val="1E4E79"/>
              </a:solidFill>
              <a:latin typeface="Calibri"/>
              <a:ea typeface="Calibri"/>
              <a:cs typeface="Calibri"/>
              <a:sym typeface="Calibri"/>
            </a:endParaRPr>
          </a:p>
        </p:txBody>
      </p:sp>
      <p:sp>
        <p:nvSpPr>
          <p:cNvPr id="300" name="Google Shape;300;p15"/>
          <p:cNvSpPr txBox="1"/>
          <p:nvPr/>
        </p:nvSpPr>
        <p:spPr>
          <a:xfrm>
            <a:off x="6483926" y="4528102"/>
            <a:ext cx="5843579"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rgbClr val="1E4E79"/>
                </a:solidFill>
                <a:latin typeface="Calibri"/>
                <a:ea typeface="Calibri"/>
                <a:cs typeface="Calibri"/>
                <a:sym typeface="Calibri"/>
              </a:rPr>
              <a:t>A group of teenage wizards and witches in Hogwarts fight against the Dark Lord.</a:t>
            </a:r>
            <a:endParaRPr sz="2600" b="1">
              <a:solidFill>
                <a:srgbClr val="1E4E79"/>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16"/>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307" name="Google Shape;307;p16"/>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WHILE-WRITING</a:t>
            </a:r>
            <a:endParaRPr/>
          </a:p>
        </p:txBody>
      </p:sp>
      <p:sp>
        <p:nvSpPr>
          <p:cNvPr id="308" name="Google Shape;308;p16"/>
          <p:cNvSpPr txBox="1"/>
          <p:nvPr/>
        </p:nvSpPr>
        <p:spPr>
          <a:xfrm>
            <a:off x="682538" y="1111365"/>
            <a:ext cx="4140741"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Write a paragraph of about 70 words about your favourite film, using the information in    . </a:t>
            </a:r>
            <a:endParaRPr sz="2400" b="1">
              <a:solidFill>
                <a:schemeClr val="dk1"/>
              </a:solidFill>
              <a:latin typeface="Arial"/>
              <a:ea typeface="Arial"/>
              <a:cs typeface="Arial"/>
              <a:sym typeface="Arial"/>
            </a:endParaRPr>
          </a:p>
        </p:txBody>
      </p:sp>
      <p:sp>
        <p:nvSpPr>
          <p:cNvPr id="309" name="Google Shape;309;p16"/>
          <p:cNvSpPr/>
          <p:nvPr/>
        </p:nvSpPr>
        <p:spPr>
          <a:xfrm>
            <a:off x="187371" y="1163608"/>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10" name="Google Shape;310;p16"/>
          <p:cNvSpPr txBox="1"/>
          <p:nvPr/>
        </p:nvSpPr>
        <p:spPr>
          <a:xfrm>
            <a:off x="215904" y="1048684"/>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5</a:t>
            </a:r>
            <a:endParaRPr/>
          </a:p>
        </p:txBody>
      </p:sp>
      <p:sp>
        <p:nvSpPr>
          <p:cNvPr id="311" name="Google Shape;311;p16"/>
          <p:cNvSpPr txBox="1"/>
          <p:nvPr/>
        </p:nvSpPr>
        <p:spPr>
          <a:xfrm>
            <a:off x="2786911" y="2109469"/>
            <a:ext cx="39703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48C0B6"/>
                </a:solidFill>
                <a:latin typeface="Open Sans"/>
                <a:ea typeface="Open Sans"/>
                <a:cs typeface="Open Sans"/>
                <a:sym typeface="Open Sans"/>
              </a:rPr>
              <a:t>4 </a:t>
            </a:r>
            <a:endParaRPr sz="3200" b="1">
              <a:solidFill>
                <a:srgbClr val="48C0B6"/>
              </a:solidFill>
              <a:latin typeface="Open Sans"/>
              <a:ea typeface="Open Sans"/>
              <a:cs typeface="Open Sans"/>
              <a:sym typeface="Open Sans"/>
            </a:endParaRPr>
          </a:p>
        </p:txBody>
      </p:sp>
      <p:pic>
        <p:nvPicPr>
          <p:cNvPr id="312" name="Google Shape;312;p16"/>
          <p:cNvPicPr preferRelativeResize="0"/>
          <p:nvPr/>
        </p:nvPicPr>
        <p:blipFill rotWithShape="1">
          <a:blip r:embed="rId4">
            <a:alphaModFix/>
          </a:blip>
          <a:srcRect/>
          <a:stretch/>
        </p:blipFill>
        <p:spPr>
          <a:xfrm>
            <a:off x="528559" y="2994818"/>
            <a:ext cx="4139098" cy="2751817"/>
          </a:xfrm>
          <a:prstGeom prst="roundRect">
            <a:avLst>
              <a:gd name="adj" fmla="val 8594"/>
            </a:avLst>
          </a:prstGeom>
          <a:solidFill>
            <a:srgbClr val="ECECEC"/>
          </a:solidFill>
          <a:ln>
            <a:noFill/>
          </a:ln>
          <a:effectLst>
            <a:reflection stA="38000" endPos="28000" dist="5000" dir="5400000" sy="-100000" algn="bl" rotWithShape="0"/>
          </a:effectLst>
        </p:spPr>
      </p:pic>
      <p:pic>
        <p:nvPicPr>
          <p:cNvPr id="313" name="Google Shape;313;p16"/>
          <p:cNvPicPr preferRelativeResize="0"/>
          <p:nvPr/>
        </p:nvPicPr>
        <p:blipFill rotWithShape="1">
          <a:blip r:embed="rId5">
            <a:alphaModFix/>
          </a:blip>
          <a:srcRect/>
          <a:stretch/>
        </p:blipFill>
        <p:spPr>
          <a:xfrm>
            <a:off x="4823279" y="1163608"/>
            <a:ext cx="7144761" cy="5485958"/>
          </a:xfrm>
          <a:prstGeom prst="rect">
            <a:avLst/>
          </a:prstGeom>
          <a:noFill/>
          <a:ln>
            <a:noFill/>
          </a:ln>
        </p:spPr>
      </p:pic>
      <p:sp>
        <p:nvSpPr>
          <p:cNvPr id="314" name="Google Shape;314;p16"/>
          <p:cNvSpPr txBox="1"/>
          <p:nvPr/>
        </p:nvSpPr>
        <p:spPr>
          <a:xfrm>
            <a:off x="5247411" y="2142728"/>
            <a:ext cx="6340025" cy="40934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rgbClr val="1E4E79"/>
                </a:solidFill>
                <a:latin typeface="Calibri"/>
                <a:ea typeface="Calibri"/>
                <a:cs typeface="Calibri"/>
                <a:sym typeface="Calibri"/>
              </a:rPr>
              <a:t>My favourite film is the Harry Potter series. It is based on one of the best selling novels.  They are fantasy and fiction films about the wizard named Harry Potter and his friends: Ron and Hermione. Daniel Radcliffe, Emma Watson, Rupert Grint starred in this film. I like this film and I find it gripping, moving and funny, too. The scenes were set in the beautiful spots in the UK and the acting was really great.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4"/>
                                        </p:tgtEl>
                                        <p:attrNameLst>
                                          <p:attrName>style.visibility</p:attrName>
                                        </p:attrNameLst>
                                      </p:cBhvr>
                                      <p:to>
                                        <p:strVal val="visible"/>
                                      </p:to>
                                    </p:set>
                                    <p:anim calcmode="lin" valueType="num">
                                      <p:cBhvr additive="base">
                                        <p:cTn id="7" dur="500"/>
                                        <p:tgtEl>
                                          <p:spTgt spid="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7"/>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320" name="Google Shape;320;p17"/>
          <p:cNvSpPr/>
          <p:nvPr/>
        </p:nvSpPr>
        <p:spPr>
          <a:xfrm>
            <a:off x="3977081" y="5090340"/>
            <a:ext cx="1603229" cy="845902"/>
          </a:xfrm>
          <a:custGeom>
            <a:avLst/>
            <a:gdLst/>
            <a:ahLst/>
            <a:cxnLst/>
            <a:rect l="l" t="t" r="r" b="b"/>
            <a:pathLst>
              <a:path w="1419439" h="941884" extrusionOk="0">
                <a:moveTo>
                  <a:pt x="0" y="0"/>
                </a:moveTo>
                <a:lnTo>
                  <a:pt x="1419439" y="0"/>
                </a:lnTo>
                <a:lnTo>
                  <a:pt x="1419439"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321" name="Google Shape;321;p17"/>
          <p:cNvSpPr/>
          <p:nvPr/>
        </p:nvSpPr>
        <p:spPr>
          <a:xfrm>
            <a:off x="675509" y="1248784"/>
            <a:ext cx="1883767" cy="655074"/>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322" name="Google Shape;322;p17"/>
          <p:cNvSpPr/>
          <p:nvPr/>
        </p:nvSpPr>
        <p:spPr>
          <a:xfrm>
            <a:off x="2922721" y="2435102"/>
            <a:ext cx="1883770" cy="65540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323" name="Google Shape;323;p17"/>
          <p:cNvSpPr/>
          <p:nvPr/>
        </p:nvSpPr>
        <p:spPr>
          <a:xfrm>
            <a:off x="681327" y="3739733"/>
            <a:ext cx="1883770" cy="65540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WRITING</a:t>
            </a:r>
            <a:endParaRPr sz="1800">
              <a:solidFill>
                <a:schemeClr val="dk1"/>
              </a:solidFill>
              <a:latin typeface="Calibri"/>
              <a:ea typeface="Calibri"/>
              <a:cs typeface="Calibri"/>
              <a:sym typeface="Calibri"/>
            </a:endParaRPr>
          </a:p>
        </p:txBody>
      </p:sp>
      <p:sp>
        <p:nvSpPr>
          <p:cNvPr id="324" name="Google Shape;324;p17"/>
          <p:cNvSpPr/>
          <p:nvPr/>
        </p:nvSpPr>
        <p:spPr>
          <a:xfrm>
            <a:off x="2731936" y="4979968"/>
            <a:ext cx="2437123" cy="62348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POST-LISTEN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AND WRITE</a:t>
            </a:r>
            <a:endParaRPr sz="1800">
              <a:solidFill>
                <a:schemeClr val="dk1"/>
              </a:solidFill>
              <a:latin typeface="Calibri"/>
              <a:ea typeface="Calibri"/>
              <a:cs typeface="Calibri"/>
              <a:sym typeface="Calibri"/>
            </a:endParaRPr>
          </a:p>
        </p:txBody>
      </p:sp>
      <p:sp>
        <p:nvSpPr>
          <p:cNvPr id="325" name="Google Shape;325;p17"/>
          <p:cNvSpPr/>
          <p:nvPr/>
        </p:nvSpPr>
        <p:spPr>
          <a:xfrm>
            <a:off x="5588839" y="1280803"/>
            <a:ext cx="5459396" cy="56227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Game: </a:t>
            </a:r>
            <a:r>
              <a:rPr lang="en-US" sz="1800">
                <a:solidFill>
                  <a:schemeClr val="dk1"/>
                </a:solidFill>
                <a:latin typeface="Calibri"/>
                <a:ea typeface="Calibri"/>
                <a:cs typeface="Calibri"/>
                <a:sym typeface="Calibri"/>
              </a:rPr>
              <a:t>Name the types of films</a:t>
            </a:r>
            <a:endParaRPr sz="1800">
              <a:solidFill>
                <a:schemeClr val="dk1"/>
              </a:solidFill>
              <a:latin typeface="Calibri"/>
              <a:ea typeface="Calibri"/>
              <a:cs typeface="Calibri"/>
              <a:sym typeface="Calibri"/>
            </a:endParaRPr>
          </a:p>
        </p:txBody>
      </p:sp>
      <p:sp>
        <p:nvSpPr>
          <p:cNvPr id="326" name="Google Shape;326;p17"/>
          <p:cNvSpPr/>
          <p:nvPr/>
        </p:nvSpPr>
        <p:spPr>
          <a:xfrm>
            <a:off x="5571062" y="2089884"/>
            <a:ext cx="5456245" cy="1207287"/>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Listening</a:t>
            </a:r>
            <a:endParaRPr sz="1800" b="1">
              <a:solidFill>
                <a:srgbClr val="FF0000"/>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1: Work in pairs and discuss.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2: Listen and check.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3: Listen again and choose the correct answer.</a:t>
            </a:r>
            <a:endParaRPr/>
          </a:p>
        </p:txBody>
      </p:sp>
      <p:sp>
        <p:nvSpPr>
          <p:cNvPr id="327" name="Google Shape;327;p17"/>
          <p:cNvSpPr/>
          <p:nvPr/>
        </p:nvSpPr>
        <p:spPr>
          <a:xfrm>
            <a:off x="5585947" y="3407543"/>
            <a:ext cx="5465179" cy="1444501"/>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Writing </a:t>
            </a:r>
            <a:endParaRPr sz="1800" b="1">
              <a:solidFill>
                <a:srgbClr val="FF0000"/>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4: Work in groups. Make notes about your favourite film.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5: Work in groups. Make a film review.</a:t>
            </a:r>
            <a:endParaRPr/>
          </a:p>
        </p:txBody>
      </p:sp>
      <p:cxnSp>
        <p:nvCxnSpPr>
          <p:cNvPr id="328" name="Google Shape;328;p17"/>
          <p:cNvCxnSpPr>
            <a:stCxn id="321" idx="3"/>
            <a:endCxn id="322" idx="0"/>
          </p:cNvCxnSpPr>
          <p:nvPr/>
        </p:nvCxnSpPr>
        <p:spPr>
          <a:xfrm>
            <a:off x="2559276" y="1576321"/>
            <a:ext cx="1305300" cy="858900"/>
          </a:xfrm>
          <a:prstGeom prst="curvedConnector2">
            <a:avLst/>
          </a:prstGeom>
          <a:noFill/>
          <a:ln w="57150" cap="flat" cmpd="sng">
            <a:solidFill>
              <a:srgbClr val="F7941E"/>
            </a:solidFill>
            <a:prstDash val="solid"/>
            <a:miter lim="800000"/>
            <a:headEnd type="none" w="sm" len="sm"/>
            <a:tailEnd type="triangle" w="med" len="med"/>
          </a:ln>
        </p:spPr>
      </p:cxnSp>
      <p:cxnSp>
        <p:nvCxnSpPr>
          <p:cNvPr id="329" name="Google Shape;329;p17"/>
          <p:cNvCxnSpPr>
            <a:stCxn id="322" idx="1"/>
            <a:endCxn id="323" idx="0"/>
          </p:cNvCxnSpPr>
          <p:nvPr/>
        </p:nvCxnSpPr>
        <p:spPr>
          <a:xfrm flipH="1">
            <a:off x="1623121" y="2762803"/>
            <a:ext cx="1299600" cy="976800"/>
          </a:xfrm>
          <a:prstGeom prst="curvedConnector2">
            <a:avLst/>
          </a:prstGeom>
          <a:noFill/>
          <a:ln w="57150" cap="flat" cmpd="sng">
            <a:solidFill>
              <a:srgbClr val="F7941E"/>
            </a:solidFill>
            <a:prstDash val="solid"/>
            <a:miter lim="800000"/>
            <a:headEnd type="none" w="sm" len="sm"/>
            <a:tailEnd type="triangle" w="med" len="med"/>
          </a:ln>
        </p:spPr>
      </p:cxnSp>
      <p:cxnSp>
        <p:nvCxnSpPr>
          <p:cNvPr id="330" name="Google Shape;330;p17"/>
          <p:cNvCxnSpPr>
            <a:stCxn id="323" idx="3"/>
            <a:endCxn id="324" idx="0"/>
          </p:cNvCxnSpPr>
          <p:nvPr/>
        </p:nvCxnSpPr>
        <p:spPr>
          <a:xfrm>
            <a:off x="2565097" y="4067435"/>
            <a:ext cx="1385400" cy="912600"/>
          </a:xfrm>
          <a:prstGeom prst="curvedConnector2">
            <a:avLst/>
          </a:prstGeom>
          <a:noFill/>
          <a:ln w="57150" cap="flat" cmpd="sng">
            <a:solidFill>
              <a:srgbClr val="F7941E"/>
            </a:solidFill>
            <a:prstDash val="solid"/>
            <a:miter lim="800000"/>
            <a:headEnd type="none" w="sm" len="sm"/>
            <a:tailEnd type="triangle" w="med" len="med"/>
          </a:ln>
        </p:spPr>
      </p:cxnSp>
      <p:sp>
        <p:nvSpPr>
          <p:cNvPr id="331" name="Google Shape;331;p17"/>
          <p:cNvSpPr/>
          <p:nvPr/>
        </p:nvSpPr>
        <p:spPr>
          <a:xfrm>
            <a:off x="5583056" y="4979968"/>
            <a:ext cx="5465179" cy="667678"/>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6: Class gallery.</a:t>
            </a:r>
            <a:endParaRPr sz="1800">
              <a:solidFill>
                <a:schemeClr val="dk1"/>
              </a:solidFill>
              <a:latin typeface="Calibri"/>
              <a:ea typeface="Calibri"/>
              <a:cs typeface="Calibri"/>
              <a:sym typeface="Calibri"/>
            </a:endParaRPr>
          </a:p>
        </p:txBody>
      </p:sp>
      <p:sp>
        <p:nvSpPr>
          <p:cNvPr id="332" name="Google Shape;332;p17"/>
          <p:cNvSpPr/>
          <p:nvPr/>
        </p:nvSpPr>
        <p:spPr>
          <a:xfrm>
            <a:off x="4239945" y="323788"/>
            <a:ext cx="4042994" cy="635340"/>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3" name="Google Shape;333;p17"/>
          <p:cNvPicPr preferRelativeResize="0"/>
          <p:nvPr/>
        </p:nvPicPr>
        <p:blipFill rotWithShape="1">
          <a:blip r:embed="rId3">
            <a:alphaModFix/>
          </a:blip>
          <a:srcRect/>
          <a:stretch/>
        </p:blipFill>
        <p:spPr>
          <a:xfrm>
            <a:off x="3648156" y="-42519"/>
            <a:ext cx="1344559" cy="1277694"/>
          </a:xfrm>
          <a:prstGeom prst="rect">
            <a:avLst/>
          </a:prstGeom>
          <a:noFill/>
          <a:ln>
            <a:noFill/>
          </a:ln>
        </p:spPr>
      </p:pic>
      <p:sp>
        <p:nvSpPr>
          <p:cNvPr id="334" name="Google Shape;334;p17"/>
          <p:cNvSpPr txBox="1"/>
          <p:nvPr/>
        </p:nvSpPr>
        <p:spPr>
          <a:xfrm>
            <a:off x="4992716" y="411000"/>
            <a:ext cx="31229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LESSON 6: SKILLS 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18"/>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341" name="Google Shape;341;p18"/>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PRODUCTION</a:t>
            </a:r>
            <a:endParaRPr/>
          </a:p>
        </p:txBody>
      </p:sp>
      <p:sp>
        <p:nvSpPr>
          <p:cNvPr id="342" name="Google Shape;342;p18"/>
          <p:cNvSpPr txBox="1"/>
          <p:nvPr/>
        </p:nvSpPr>
        <p:spPr>
          <a:xfrm>
            <a:off x="991791" y="1330941"/>
            <a:ext cx="609686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FF0000"/>
                </a:solidFill>
                <a:latin typeface="Calibri"/>
                <a:ea typeface="Calibri"/>
                <a:cs typeface="Calibri"/>
                <a:sym typeface="Calibri"/>
              </a:rPr>
              <a:t>Class gallery </a:t>
            </a:r>
            <a:endParaRPr sz="4800">
              <a:solidFill>
                <a:schemeClr val="dk1"/>
              </a:solidFill>
              <a:latin typeface="Calibri"/>
              <a:ea typeface="Calibri"/>
              <a:cs typeface="Calibri"/>
              <a:sym typeface="Calibri"/>
            </a:endParaRPr>
          </a:p>
        </p:txBody>
      </p:sp>
      <p:sp>
        <p:nvSpPr>
          <p:cNvPr id="343" name="Google Shape;343;p18"/>
          <p:cNvSpPr txBox="1"/>
          <p:nvPr/>
        </p:nvSpPr>
        <p:spPr>
          <a:xfrm>
            <a:off x="5820583" y="2683895"/>
            <a:ext cx="5743232" cy="23083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Calibri"/>
                <a:ea typeface="Calibri"/>
                <a:cs typeface="Calibri"/>
                <a:sym typeface="Calibri"/>
              </a:rPr>
              <a:t>Students can:</a:t>
            </a:r>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go and see other’s work</a:t>
            </a:r>
            <a:endParaRPr sz="3200">
              <a:solidFill>
                <a:schemeClr val="dk1"/>
              </a:solidFill>
              <a:latin typeface="Calibri"/>
              <a:ea typeface="Calibri"/>
              <a:cs typeface="Calibri"/>
              <a:sym typeface="Calibri"/>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give comments to each other</a:t>
            </a:r>
            <a:endParaRPr/>
          </a:p>
        </p:txBody>
      </p:sp>
      <p:pic>
        <p:nvPicPr>
          <p:cNvPr id="344" name="Google Shape;344;p18"/>
          <p:cNvPicPr preferRelativeResize="0"/>
          <p:nvPr/>
        </p:nvPicPr>
        <p:blipFill rotWithShape="1">
          <a:blip r:embed="rId4">
            <a:alphaModFix/>
          </a:blip>
          <a:srcRect/>
          <a:stretch/>
        </p:blipFill>
        <p:spPr>
          <a:xfrm>
            <a:off x="1360754" y="2500481"/>
            <a:ext cx="3601539" cy="360153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9"/>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350" name="Google Shape;350;p19"/>
          <p:cNvSpPr/>
          <p:nvPr/>
        </p:nvSpPr>
        <p:spPr>
          <a:xfrm>
            <a:off x="3977081" y="5090340"/>
            <a:ext cx="1603229" cy="845902"/>
          </a:xfrm>
          <a:custGeom>
            <a:avLst/>
            <a:gdLst/>
            <a:ahLst/>
            <a:cxnLst/>
            <a:rect l="l" t="t" r="r" b="b"/>
            <a:pathLst>
              <a:path w="1419439" h="941884" extrusionOk="0">
                <a:moveTo>
                  <a:pt x="0" y="0"/>
                </a:moveTo>
                <a:lnTo>
                  <a:pt x="1419439" y="0"/>
                </a:lnTo>
                <a:lnTo>
                  <a:pt x="1419439"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351" name="Google Shape;351;p19"/>
          <p:cNvSpPr/>
          <p:nvPr/>
        </p:nvSpPr>
        <p:spPr>
          <a:xfrm>
            <a:off x="675509" y="1248784"/>
            <a:ext cx="1883767" cy="655074"/>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352" name="Google Shape;352;p19"/>
          <p:cNvSpPr/>
          <p:nvPr/>
        </p:nvSpPr>
        <p:spPr>
          <a:xfrm>
            <a:off x="2922721" y="2435102"/>
            <a:ext cx="1883770" cy="65540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353" name="Google Shape;353;p19"/>
          <p:cNvSpPr/>
          <p:nvPr/>
        </p:nvSpPr>
        <p:spPr>
          <a:xfrm>
            <a:off x="681327" y="3739733"/>
            <a:ext cx="1883770" cy="65540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WRITING</a:t>
            </a:r>
            <a:endParaRPr sz="1800">
              <a:solidFill>
                <a:schemeClr val="dk1"/>
              </a:solidFill>
              <a:latin typeface="Calibri"/>
              <a:ea typeface="Calibri"/>
              <a:cs typeface="Calibri"/>
              <a:sym typeface="Calibri"/>
            </a:endParaRPr>
          </a:p>
        </p:txBody>
      </p:sp>
      <p:sp>
        <p:nvSpPr>
          <p:cNvPr id="354" name="Google Shape;354;p19"/>
          <p:cNvSpPr/>
          <p:nvPr/>
        </p:nvSpPr>
        <p:spPr>
          <a:xfrm>
            <a:off x="2731936" y="4979968"/>
            <a:ext cx="2437123" cy="62348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POST-LISTEN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AND WRITE</a:t>
            </a:r>
            <a:endParaRPr sz="1800">
              <a:solidFill>
                <a:schemeClr val="dk1"/>
              </a:solidFill>
              <a:latin typeface="Calibri"/>
              <a:ea typeface="Calibri"/>
              <a:cs typeface="Calibri"/>
              <a:sym typeface="Calibri"/>
            </a:endParaRPr>
          </a:p>
        </p:txBody>
      </p:sp>
      <p:sp>
        <p:nvSpPr>
          <p:cNvPr id="355" name="Google Shape;355;p19"/>
          <p:cNvSpPr/>
          <p:nvPr/>
        </p:nvSpPr>
        <p:spPr>
          <a:xfrm>
            <a:off x="5588839" y="1280803"/>
            <a:ext cx="5459396" cy="56227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Game: </a:t>
            </a:r>
            <a:r>
              <a:rPr lang="en-US" sz="1800">
                <a:solidFill>
                  <a:schemeClr val="dk1"/>
                </a:solidFill>
                <a:latin typeface="Calibri"/>
                <a:ea typeface="Calibri"/>
                <a:cs typeface="Calibri"/>
                <a:sym typeface="Calibri"/>
              </a:rPr>
              <a:t>Name the types of films</a:t>
            </a:r>
            <a:endParaRPr sz="1800">
              <a:solidFill>
                <a:schemeClr val="dk1"/>
              </a:solidFill>
              <a:latin typeface="Calibri"/>
              <a:ea typeface="Calibri"/>
              <a:cs typeface="Calibri"/>
              <a:sym typeface="Calibri"/>
            </a:endParaRPr>
          </a:p>
        </p:txBody>
      </p:sp>
      <p:sp>
        <p:nvSpPr>
          <p:cNvPr id="356" name="Google Shape;356;p19"/>
          <p:cNvSpPr/>
          <p:nvPr/>
        </p:nvSpPr>
        <p:spPr>
          <a:xfrm>
            <a:off x="5571062" y="2089884"/>
            <a:ext cx="5456245" cy="1207287"/>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Listening</a:t>
            </a:r>
            <a:endParaRPr sz="1800" b="1">
              <a:solidFill>
                <a:srgbClr val="FF0000"/>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1: Work in pairs and discuss.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2: Listen and check.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3: Listen again and choose the correct answer.</a:t>
            </a:r>
            <a:endParaRPr/>
          </a:p>
        </p:txBody>
      </p:sp>
      <p:sp>
        <p:nvSpPr>
          <p:cNvPr id="357" name="Google Shape;357;p19"/>
          <p:cNvSpPr/>
          <p:nvPr/>
        </p:nvSpPr>
        <p:spPr>
          <a:xfrm>
            <a:off x="5585947" y="3407543"/>
            <a:ext cx="5465179" cy="1444501"/>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Writing </a:t>
            </a:r>
            <a:endParaRPr sz="1800" b="1">
              <a:solidFill>
                <a:srgbClr val="FF0000"/>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4: Work in groups. Make notes about your favourite film.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5: Work in groups. Make a film review.</a:t>
            </a:r>
            <a:endParaRPr/>
          </a:p>
        </p:txBody>
      </p:sp>
      <p:cxnSp>
        <p:nvCxnSpPr>
          <p:cNvPr id="358" name="Google Shape;358;p19"/>
          <p:cNvCxnSpPr>
            <a:stCxn id="351" idx="3"/>
            <a:endCxn id="352" idx="0"/>
          </p:cNvCxnSpPr>
          <p:nvPr/>
        </p:nvCxnSpPr>
        <p:spPr>
          <a:xfrm>
            <a:off x="2559276" y="1576321"/>
            <a:ext cx="1305300" cy="858900"/>
          </a:xfrm>
          <a:prstGeom prst="curvedConnector2">
            <a:avLst/>
          </a:prstGeom>
          <a:noFill/>
          <a:ln w="57150" cap="flat" cmpd="sng">
            <a:solidFill>
              <a:srgbClr val="F7941E"/>
            </a:solidFill>
            <a:prstDash val="solid"/>
            <a:miter lim="800000"/>
            <a:headEnd type="none" w="sm" len="sm"/>
            <a:tailEnd type="triangle" w="med" len="med"/>
          </a:ln>
        </p:spPr>
      </p:cxnSp>
      <p:cxnSp>
        <p:nvCxnSpPr>
          <p:cNvPr id="359" name="Google Shape;359;p19"/>
          <p:cNvCxnSpPr>
            <a:stCxn id="352" idx="1"/>
            <a:endCxn id="353" idx="0"/>
          </p:cNvCxnSpPr>
          <p:nvPr/>
        </p:nvCxnSpPr>
        <p:spPr>
          <a:xfrm flipH="1">
            <a:off x="1623121" y="2762803"/>
            <a:ext cx="1299600" cy="976800"/>
          </a:xfrm>
          <a:prstGeom prst="curvedConnector2">
            <a:avLst/>
          </a:prstGeom>
          <a:noFill/>
          <a:ln w="57150" cap="flat" cmpd="sng">
            <a:solidFill>
              <a:srgbClr val="F7941E"/>
            </a:solidFill>
            <a:prstDash val="solid"/>
            <a:miter lim="800000"/>
            <a:headEnd type="none" w="sm" len="sm"/>
            <a:tailEnd type="triangle" w="med" len="med"/>
          </a:ln>
        </p:spPr>
      </p:cxnSp>
      <p:cxnSp>
        <p:nvCxnSpPr>
          <p:cNvPr id="360" name="Google Shape;360;p19"/>
          <p:cNvCxnSpPr>
            <a:stCxn id="353" idx="3"/>
            <a:endCxn id="354" idx="0"/>
          </p:cNvCxnSpPr>
          <p:nvPr/>
        </p:nvCxnSpPr>
        <p:spPr>
          <a:xfrm>
            <a:off x="2565097" y="4067435"/>
            <a:ext cx="1385400" cy="912600"/>
          </a:xfrm>
          <a:prstGeom prst="curvedConnector2">
            <a:avLst/>
          </a:prstGeom>
          <a:noFill/>
          <a:ln w="57150" cap="flat" cmpd="sng">
            <a:solidFill>
              <a:srgbClr val="F7941E"/>
            </a:solidFill>
            <a:prstDash val="solid"/>
            <a:miter lim="800000"/>
            <a:headEnd type="none" w="sm" len="sm"/>
            <a:tailEnd type="triangle" w="med" len="med"/>
          </a:ln>
        </p:spPr>
      </p:cxnSp>
      <p:sp>
        <p:nvSpPr>
          <p:cNvPr id="361" name="Google Shape;361;p19"/>
          <p:cNvSpPr/>
          <p:nvPr/>
        </p:nvSpPr>
        <p:spPr>
          <a:xfrm>
            <a:off x="675509" y="5778823"/>
            <a:ext cx="1881024" cy="682238"/>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CONSOLIDATION</a:t>
            </a:r>
            <a:endParaRPr sz="1800">
              <a:solidFill>
                <a:schemeClr val="dk1"/>
              </a:solidFill>
              <a:latin typeface="Calibri"/>
              <a:ea typeface="Calibri"/>
              <a:cs typeface="Calibri"/>
              <a:sym typeface="Calibri"/>
            </a:endParaRPr>
          </a:p>
        </p:txBody>
      </p:sp>
      <p:cxnSp>
        <p:nvCxnSpPr>
          <p:cNvPr id="362" name="Google Shape;362;p19"/>
          <p:cNvCxnSpPr>
            <a:stCxn id="354" idx="1"/>
            <a:endCxn id="361" idx="0"/>
          </p:cNvCxnSpPr>
          <p:nvPr/>
        </p:nvCxnSpPr>
        <p:spPr>
          <a:xfrm flipH="1">
            <a:off x="1615936" y="5291710"/>
            <a:ext cx="1116000" cy="487200"/>
          </a:xfrm>
          <a:prstGeom prst="curvedConnector2">
            <a:avLst/>
          </a:prstGeom>
          <a:noFill/>
          <a:ln w="57150" cap="flat" cmpd="sng">
            <a:solidFill>
              <a:srgbClr val="F7941E"/>
            </a:solidFill>
            <a:prstDash val="solid"/>
            <a:miter lim="800000"/>
            <a:headEnd type="none" w="sm" len="sm"/>
            <a:tailEnd type="triangle" w="med" len="med"/>
          </a:ln>
        </p:spPr>
      </p:cxnSp>
      <p:sp>
        <p:nvSpPr>
          <p:cNvPr id="363" name="Google Shape;363;p19"/>
          <p:cNvSpPr/>
          <p:nvPr/>
        </p:nvSpPr>
        <p:spPr>
          <a:xfrm>
            <a:off x="5594317" y="5776099"/>
            <a:ext cx="5465179" cy="68496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Wrap-up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Homework</a:t>
            </a:r>
            <a:endParaRPr sz="1800">
              <a:solidFill>
                <a:schemeClr val="dk1"/>
              </a:solidFill>
              <a:latin typeface="Calibri"/>
              <a:ea typeface="Calibri"/>
              <a:cs typeface="Calibri"/>
              <a:sym typeface="Calibri"/>
            </a:endParaRPr>
          </a:p>
        </p:txBody>
      </p:sp>
      <p:sp>
        <p:nvSpPr>
          <p:cNvPr id="364" name="Google Shape;364;p19"/>
          <p:cNvSpPr/>
          <p:nvPr/>
        </p:nvSpPr>
        <p:spPr>
          <a:xfrm>
            <a:off x="5583056" y="4979968"/>
            <a:ext cx="5465179" cy="667678"/>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6: Class gallery.</a:t>
            </a:r>
            <a:endParaRPr sz="1800">
              <a:solidFill>
                <a:schemeClr val="dk1"/>
              </a:solidFill>
              <a:latin typeface="Calibri"/>
              <a:ea typeface="Calibri"/>
              <a:cs typeface="Calibri"/>
              <a:sym typeface="Calibri"/>
            </a:endParaRPr>
          </a:p>
        </p:txBody>
      </p:sp>
      <p:sp>
        <p:nvSpPr>
          <p:cNvPr id="365" name="Google Shape;365;p19"/>
          <p:cNvSpPr/>
          <p:nvPr/>
        </p:nvSpPr>
        <p:spPr>
          <a:xfrm>
            <a:off x="4239945" y="323788"/>
            <a:ext cx="4042994" cy="635340"/>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6" name="Google Shape;366;p19"/>
          <p:cNvPicPr preferRelativeResize="0"/>
          <p:nvPr/>
        </p:nvPicPr>
        <p:blipFill rotWithShape="1">
          <a:blip r:embed="rId3">
            <a:alphaModFix/>
          </a:blip>
          <a:srcRect/>
          <a:stretch/>
        </p:blipFill>
        <p:spPr>
          <a:xfrm>
            <a:off x="3648156" y="-42519"/>
            <a:ext cx="1344559" cy="1277694"/>
          </a:xfrm>
          <a:prstGeom prst="rect">
            <a:avLst/>
          </a:prstGeom>
          <a:noFill/>
          <a:ln>
            <a:noFill/>
          </a:ln>
        </p:spPr>
      </p:pic>
      <p:sp>
        <p:nvSpPr>
          <p:cNvPr id="367" name="Google Shape;367;p19"/>
          <p:cNvSpPr txBox="1"/>
          <p:nvPr/>
        </p:nvSpPr>
        <p:spPr>
          <a:xfrm>
            <a:off x="4992716" y="411000"/>
            <a:ext cx="31229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LESSON 6: SKILLS 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3918939" y="1670264"/>
            <a:ext cx="4042994" cy="635340"/>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4" name="Google Shape;94;p2"/>
          <p:cNvPicPr preferRelativeResize="0"/>
          <p:nvPr/>
        </p:nvPicPr>
        <p:blipFill rotWithShape="1">
          <a:blip r:embed="rId3">
            <a:alphaModFix/>
          </a:blip>
          <a:srcRect/>
          <a:stretch/>
        </p:blipFill>
        <p:spPr>
          <a:xfrm>
            <a:off x="3327150" y="1303957"/>
            <a:ext cx="1344559" cy="1277694"/>
          </a:xfrm>
          <a:prstGeom prst="rect">
            <a:avLst/>
          </a:prstGeom>
          <a:noFill/>
          <a:ln>
            <a:noFill/>
          </a:ln>
        </p:spPr>
      </p:pic>
      <p:sp>
        <p:nvSpPr>
          <p:cNvPr id="95" name="Google Shape;95;p2"/>
          <p:cNvSpPr txBox="1"/>
          <p:nvPr/>
        </p:nvSpPr>
        <p:spPr>
          <a:xfrm>
            <a:off x="4671710" y="1757476"/>
            <a:ext cx="31229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chemeClr val="lt1"/>
                </a:solidFill>
                <a:latin typeface="Calibri"/>
                <a:ea typeface="Calibri"/>
                <a:cs typeface="Calibri"/>
                <a:sym typeface="Calibri"/>
              </a:rPr>
              <a:t>LESSON 6: SKILLS 2</a:t>
            </a:r>
            <a:endParaRPr/>
          </a:p>
        </p:txBody>
      </p:sp>
      <p:pic>
        <p:nvPicPr>
          <p:cNvPr id="96" name="Google Shape;96;p2"/>
          <p:cNvPicPr preferRelativeResize="0"/>
          <p:nvPr/>
        </p:nvPicPr>
        <p:blipFill rotWithShape="1">
          <a:blip r:embed="rId4">
            <a:alphaModFix/>
          </a:blip>
          <a:srcRect/>
          <a:stretch/>
        </p:blipFill>
        <p:spPr>
          <a:xfrm>
            <a:off x="-1" y="0"/>
            <a:ext cx="12192000" cy="1303957"/>
          </a:xfrm>
          <a:prstGeom prst="rect">
            <a:avLst/>
          </a:prstGeom>
          <a:noFill/>
          <a:ln>
            <a:noFill/>
          </a:ln>
        </p:spPr>
      </p:pic>
      <p:pic>
        <p:nvPicPr>
          <p:cNvPr id="97" name="Google Shape;97;p2"/>
          <p:cNvPicPr preferRelativeResize="0"/>
          <p:nvPr/>
        </p:nvPicPr>
        <p:blipFill rotWithShape="1">
          <a:blip r:embed="rId5">
            <a:alphaModFix/>
          </a:blip>
          <a:srcRect/>
          <a:stretch/>
        </p:blipFill>
        <p:spPr>
          <a:xfrm>
            <a:off x="2168547" y="172218"/>
            <a:ext cx="855823" cy="848808"/>
          </a:xfrm>
          <a:prstGeom prst="rect">
            <a:avLst/>
          </a:prstGeom>
          <a:noFill/>
          <a:ln>
            <a:noFill/>
          </a:ln>
        </p:spPr>
      </p:pic>
      <p:sp>
        <p:nvSpPr>
          <p:cNvPr id="98" name="Google Shape;98;p2"/>
          <p:cNvSpPr txBox="1"/>
          <p:nvPr/>
        </p:nvSpPr>
        <p:spPr>
          <a:xfrm>
            <a:off x="780915" y="237708"/>
            <a:ext cx="138763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Unit</a:t>
            </a:r>
            <a:endParaRPr/>
          </a:p>
        </p:txBody>
      </p:sp>
      <p:sp>
        <p:nvSpPr>
          <p:cNvPr id="99" name="Google Shape;99;p2"/>
          <p:cNvSpPr txBox="1"/>
          <p:nvPr/>
        </p:nvSpPr>
        <p:spPr>
          <a:xfrm>
            <a:off x="3327150" y="229764"/>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Open Sans"/>
                <a:ea typeface="Open Sans"/>
                <a:cs typeface="Open Sans"/>
                <a:sym typeface="Open Sans"/>
              </a:rPr>
              <a:t>FILMS</a:t>
            </a:r>
            <a:endParaRPr/>
          </a:p>
        </p:txBody>
      </p:sp>
      <p:sp>
        <p:nvSpPr>
          <p:cNvPr id="100" name="Google Shape;100;p2"/>
          <p:cNvSpPr txBox="1"/>
          <p:nvPr/>
        </p:nvSpPr>
        <p:spPr>
          <a:xfrm>
            <a:off x="2235238" y="190029"/>
            <a:ext cx="72244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lt1"/>
                </a:solidFill>
                <a:latin typeface="Open Sans"/>
                <a:ea typeface="Open Sans"/>
                <a:cs typeface="Open Sans"/>
                <a:sym typeface="Open Sans"/>
              </a:rPr>
              <a:t>8</a:t>
            </a:r>
            <a:endParaRPr/>
          </a:p>
        </p:txBody>
      </p:sp>
      <p:pic>
        <p:nvPicPr>
          <p:cNvPr id="101" name="Google Shape;101;p2" descr="Free Watching Movie Cliparts, Download Free Watching Movie Cliparts png  images, Free ClipArts on Clipart Library"/>
          <p:cNvPicPr preferRelativeResize="0"/>
          <p:nvPr/>
        </p:nvPicPr>
        <p:blipFill rotWithShape="1">
          <a:blip r:embed="rId6">
            <a:alphaModFix/>
          </a:blip>
          <a:srcRect/>
          <a:stretch/>
        </p:blipFill>
        <p:spPr>
          <a:xfrm>
            <a:off x="2235238" y="2947958"/>
            <a:ext cx="1724025" cy="2647950"/>
          </a:xfrm>
          <a:prstGeom prst="rect">
            <a:avLst/>
          </a:prstGeom>
          <a:noFill/>
          <a:ln>
            <a:noFill/>
          </a:ln>
        </p:spPr>
      </p:pic>
      <p:pic>
        <p:nvPicPr>
          <p:cNvPr id="102" name="Google Shape;102;p2" descr="Free Watching Movie Cliparts, Download Free Watching Movie Cliparts png  images, Free ClipArts on Clipart Library"/>
          <p:cNvPicPr preferRelativeResize="0"/>
          <p:nvPr/>
        </p:nvPicPr>
        <p:blipFill rotWithShape="1">
          <a:blip r:embed="rId7">
            <a:alphaModFix/>
          </a:blip>
          <a:srcRect/>
          <a:stretch/>
        </p:blipFill>
        <p:spPr>
          <a:xfrm>
            <a:off x="5249544" y="3005108"/>
            <a:ext cx="1898530" cy="2647950"/>
          </a:xfrm>
          <a:prstGeom prst="rect">
            <a:avLst/>
          </a:prstGeom>
          <a:noFill/>
          <a:ln>
            <a:noFill/>
          </a:ln>
        </p:spPr>
      </p:pic>
      <p:pic>
        <p:nvPicPr>
          <p:cNvPr id="103" name="Google Shape;103;p2" descr="Free Watching Movie Cliparts, Download Free Watching Movie Cliparts png  images, Free ClipArts on Clipart Library"/>
          <p:cNvPicPr preferRelativeResize="0"/>
          <p:nvPr/>
        </p:nvPicPr>
        <p:blipFill rotWithShape="1">
          <a:blip r:embed="rId8">
            <a:alphaModFix/>
          </a:blip>
          <a:srcRect/>
          <a:stretch/>
        </p:blipFill>
        <p:spPr>
          <a:xfrm>
            <a:off x="8117003" y="3005108"/>
            <a:ext cx="1800225" cy="2533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0"/>
          <p:cNvSpPr txBox="1"/>
          <p:nvPr/>
        </p:nvSpPr>
        <p:spPr>
          <a:xfrm>
            <a:off x="1149944" y="1294750"/>
            <a:ext cx="1081531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Wrap-up</a:t>
            </a:r>
            <a:endParaRPr sz="2800" b="1">
              <a:solidFill>
                <a:schemeClr val="dk1"/>
              </a:solidFill>
              <a:latin typeface="Arial"/>
              <a:ea typeface="Arial"/>
              <a:cs typeface="Arial"/>
              <a:sym typeface="Arial"/>
            </a:endParaRPr>
          </a:p>
        </p:txBody>
      </p:sp>
      <p:sp>
        <p:nvSpPr>
          <p:cNvPr id="374" name="Google Shape;374;p20"/>
          <p:cNvSpPr/>
          <p:nvPr/>
        </p:nvSpPr>
        <p:spPr>
          <a:xfrm>
            <a:off x="576198" y="129097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75" name="Google Shape;375;p20"/>
          <p:cNvSpPr txBox="1"/>
          <p:nvPr/>
        </p:nvSpPr>
        <p:spPr>
          <a:xfrm>
            <a:off x="628983" y="1188331"/>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a:p>
        </p:txBody>
      </p:sp>
      <p:pic>
        <p:nvPicPr>
          <p:cNvPr id="376" name="Google Shape;376;p20"/>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377" name="Google Shape;377;p20"/>
          <p:cNvSpPr txBox="1"/>
          <p:nvPr/>
        </p:nvSpPr>
        <p:spPr>
          <a:xfrm>
            <a:off x="487067" y="207665"/>
            <a:ext cx="41326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CONSOLIDATION</a:t>
            </a:r>
            <a:endParaRPr sz="3600" b="1">
              <a:solidFill>
                <a:schemeClr val="dk1"/>
              </a:solidFill>
              <a:latin typeface="Arial"/>
              <a:ea typeface="Arial"/>
              <a:cs typeface="Arial"/>
              <a:sym typeface="Arial"/>
            </a:endParaRPr>
          </a:p>
        </p:txBody>
      </p:sp>
      <p:sp>
        <p:nvSpPr>
          <p:cNvPr id="378" name="Google Shape;378;p20"/>
          <p:cNvSpPr txBox="1"/>
          <p:nvPr/>
        </p:nvSpPr>
        <p:spPr>
          <a:xfrm>
            <a:off x="3812292" y="1916750"/>
            <a:ext cx="8152967" cy="2800767"/>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3200" b="1">
                <a:solidFill>
                  <a:schemeClr val="dk1"/>
                </a:solidFill>
                <a:latin typeface="Calibri"/>
                <a:ea typeface="Calibri"/>
                <a:cs typeface="Calibri"/>
                <a:sym typeface="Calibri"/>
              </a:rPr>
              <a:t>In this lesson, we have learnt to:</a:t>
            </a:r>
            <a:endParaRPr/>
          </a:p>
          <a:p>
            <a:pPr marL="457200" marR="0" lvl="0" indent="-457200" algn="l" rtl="0">
              <a:lnSpc>
                <a:spcPct val="200000"/>
              </a:lnSpc>
              <a:spcBef>
                <a:spcPts val="0"/>
              </a:spcBef>
              <a:spcAft>
                <a:spcPts val="0"/>
              </a:spcAft>
              <a:buClr>
                <a:schemeClr val="dk1"/>
              </a:buClr>
              <a:buSzPts val="2800"/>
              <a:buFont typeface="Courier New"/>
              <a:buChar char="o"/>
            </a:pPr>
            <a:r>
              <a:rPr lang="en-US" sz="2800">
                <a:solidFill>
                  <a:schemeClr val="dk1"/>
                </a:solidFill>
                <a:latin typeface="Calibri"/>
                <a:ea typeface="Calibri"/>
                <a:cs typeface="Calibri"/>
                <a:sym typeface="Calibri"/>
              </a:rPr>
              <a:t>listen for special information about a comedy;</a:t>
            </a:r>
            <a:endParaRPr sz="2800">
              <a:solidFill>
                <a:schemeClr val="dk1"/>
              </a:solidFill>
              <a:latin typeface="Calibri"/>
              <a:ea typeface="Calibri"/>
              <a:cs typeface="Calibri"/>
              <a:sym typeface="Calibri"/>
            </a:endParaRPr>
          </a:p>
          <a:p>
            <a:pPr marL="457200" marR="0" lvl="0" indent="-457200" algn="l" rtl="0">
              <a:lnSpc>
                <a:spcPct val="200000"/>
              </a:lnSpc>
              <a:spcBef>
                <a:spcPts val="0"/>
              </a:spcBef>
              <a:spcAft>
                <a:spcPts val="0"/>
              </a:spcAft>
              <a:buClr>
                <a:schemeClr val="dk1"/>
              </a:buClr>
              <a:buSzPts val="2800"/>
              <a:buFont typeface="Courier New"/>
              <a:buChar char="o"/>
            </a:pPr>
            <a:r>
              <a:rPr lang="en-US" sz="2800">
                <a:solidFill>
                  <a:schemeClr val="dk1"/>
                </a:solidFill>
                <a:latin typeface="Calibri"/>
                <a:ea typeface="Calibri"/>
                <a:cs typeface="Calibri"/>
                <a:sym typeface="Calibri"/>
              </a:rPr>
              <a:t>write a short paragraph about your favorite film. </a:t>
            </a:r>
            <a:endParaRPr sz="2800">
              <a:solidFill>
                <a:schemeClr val="dk1"/>
              </a:solidFill>
              <a:latin typeface="Calibri"/>
              <a:ea typeface="Calibri"/>
              <a:cs typeface="Calibri"/>
              <a:sym typeface="Calibri"/>
            </a:endParaRPr>
          </a:p>
        </p:txBody>
      </p:sp>
      <p:pic>
        <p:nvPicPr>
          <p:cNvPr id="379" name="Google Shape;379;p20" descr="Presentation with checklist with solid fill"/>
          <p:cNvPicPr preferRelativeResize="0"/>
          <p:nvPr/>
        </p:nvPicPr>
        <p:blipFill rotWithShape="1">
          <a:blip r:embed="rId4">
            <a:alphaModFix/>
          </a:blip>
          <a:srcRect/>
          <a:stretch/>
        </p:blipFill>
        <p:spPr>
          <a:xfrm>
            <a:off x="576198" y="2042184"/>
            <a:ext cx="2851881" cy="285188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1"/>
          <p:cNvSpPr txBox="1"/>
          <p:nvPr/>
        </p:nvSpPr>
        <p:spPr>
          <a:xfrm>
            <a:off x="1131589" y="1299111"/>
            <a:ext cx="1081531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Homework</a:t>
            </a:r>
            <a:endParaRPr sz="2800" b="1">
              <a:solidFill>
                <a:schemeClr val="dk1"/>
              </a:solidFill>
              <a:latin typeface="Arial"/>
              <a:ea typeface="Arial"/>
              <a:cs typeface="Arial"/>
              <a:sym typeface="Arial"/>
            </a:endParaRPr>
          </a:p>
        </p:txBody>
      </p:sp>
      <p:sp>
        <p:nvSpPr>
          <p:cNvPr id="386" name="Google Shape;386;p21"/>
          <p:cNvSpPr/>
          <p:nvPr/>
        </p:nvSpPr>
        <p:spPr>
          <a:xfrm>
            <a:off x="576198" y="129097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87" name="Google Shape;387;p21"/>
          <p:cNvSpPr txBox="1"/>
          <p:nvPr/>
        </p:nvSpPr>
        <p:spPr>
          <a:xfrm>
            <a:off x="628983" y="1188331"/>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pic>
        <p:nvPicPr>
          <p:cNvPr id="388" name="Google Shape;388;p21"/>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389" name="Google Shape;389;p21"/>
          <p:cNvSpPr txBox="1"/>
          <p:nvPr/>
        </p:nvSpPr>
        <p:spPr>
          <a:xfrm>
            <a:off x="487067" y="207665"/>
            <a:ext cx="41326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CONSOLIDATION</a:t>
            </a:r>
            <a:endParaRPr sz="3600" b="1">
              <a:solidFill>
                <a:schemeClr val="dk1"/>
              </a:solidFill>
              <a:latin typeface="Arial"/>
              <a:ea typeface="Arial"/>
              <a:cs typeface="Arial"/>
              <a:sym typeface="Arial"/>
            </a:endParaRPr>
          </a:p>
        </p:txBody>
      </p:sp>
      <p:sp>
        <p:nvSpPr>
          <p:cNvPr id="390" name="Google Shape;390;p21"/>
          <p:cNvSpPr txBox="1"/>
          <p:nvPr/>
        </p:nvSpPr>
        <p:spPr>
          <a:xfrm>
            <a:off x="628983" y="2238692"/>
            <a:ext cx="10513304" cy="92333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Prepare for the next lesson: </a:t>
            </a:r>
            <a:r>
              <a:rPr lang="en-US" sz="3600" b="1">
                <a:solidFill>
                  <a:schemeClr val="accent2"/>
                </a:solidFill>
                <a:latin typeface="Calibri"/>
                <a:ea typeface="Calibri"/>
                <a:cs typeface="Calibri"/>
                <a:sym typeface="Calibri"/>
              </a:rPr>
              <a:t>Looking back &amp; Project</a:t>
            </a:r>
            <a:endParaRPr/>
          </a:p>
        </p:txBody>
      </p:sp>
      <p:pic>
        <p:nvPicPr>
          <p:cNvPr id="391" name="Google Shape;391;p21"/>
          <p:cNvPicPr preferRelativeResize="0"/>
          <p:nvPr/>
        </p:nvPicPr>
        <p:blipFill rotWithShape="1">
          <a:blip r:embed="rId4">
            <a:alphaModFix/>
          </a:blip>
          <a:srcRect/>
          <a:stretch/>
        </p:blipFill>
        <p:spPr>
          <a:xfrm>
            <a:off x="6713339" y="3336073"/>
            <a:ext cx="3222397" cy="322239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22"/>
          <p:cNvPicPr preferRelativeResize="0">
            <a:picLocks noGrp="1"/>
          </p:cNvPicPr>
          <p:nvPr>
            <p:ph type="body" idx="1"/>
          </p:nvPr>
        </p:nvPicPr>
        <p:blipFill rotWithShape="1">
          <a:blip r:embed="rId3">
            <a:alphaModFix/>
          </a:blip>
          <a:srcRect/>
          <a:stretch/>
        </p:blipFill>
        <p:spPr>
          <a:xfrm>
            <a:off x="1524001" y="7553"/>
            <a:ext cx="9143999" cy="6839711"/>
          </a:xfrm>
          <a:prstGeom prst="rect">
            <a:avLst/>
          </a:prstGeom>
          <a:noFill/>
          <a:ln>
            <a:noFill/>
          </a:ln>
        </p:spPr>
      </p:pic>
      <p:sp>
        <p:nvSpPr>
          <p:cNvPr id="4" name="TextBox 3"/>
          <p:cNvSpPr txBox="1"/>
          <p:nvPr/>
        </p:nvSpPr>
        <p:spPr>
          <a:xfrm>
            <a:off x="3253339" y="6000797"/>
            <a:ext cx="5685322" cy="646331"/>
          </a:xfrm>
          <a:prstGeom prst="rect">
            <a:avLst/>
          </a:prstGeom>
          <a:noFill/>
        </p:spPr>
        <p:txBody>
          <a:bodyPr wrap="square" rtlCol="0">
            <a:spAutoFit/>
          </a:bodyPr>
          <a:lstStyle/>
          <a:p>
            <a:pPr algn="ctr"/>
            <a:r>
              <a:rPr lang="en-GB" sz="1800" b="1">
                <a:latin typeface="Calibri" panose="020F0502020204030204" pitchFamily="34" charset="0"/>
              </a:rPr>
              <a:t>Website: </a:t>
            </a:r>
            <a:r>
              <a:rPr lang="en-GB" sz="1800" b="1" i="1">
                <a:latin typeface="Calibri" panose="020F0502020204030204" pitchFamily="34" charset="0"/>
              </a:rPr>
              <a:t>hoclieu.vn</a:t>
            </a:r>
            <a:endParaRPr lang="en-GB" sz="1800"/>
          </a:p>
          <a:p>
            <a:pPr algn="ctr"/>
            <a:r>
              <a:rPr lang="en-GB" sz="1800" b="1">
                <a:latin typeface="Calibri" panose="020F0502020204030204" pitchFamily="34" charset="0"/>
              </a:rPr>
              <a:t>Fanpage: </a:t>
            </a:r>
            <a:r>
              <a:rPr lang="en-GB" sz="1800" b="1" i="1">
                <a:latin typeface="Calibri" panose="020F0502020204030204" pitchFamily="34" charset="0"/>
              </a:rPr>
              <a:t>facebook.com/www.tienganhglobalsuccess.vn</a:t>
            </a:r>
            <a:r>
              <a:rPr lang="en-GB" sz="1800" b="1" i="1" smtClean="0">
                <a:latin typeface="Calibri" panose="020F0502020204030204" pitchFamily="34" charset="0"/>
              </a:rPr>
              <a:t>/</a:t>
            </a:r>
            <a:endParaRPr lang="en-GB" sz="1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p:nvPr/>
        </p:nvSpPr>
        <p:spPr>
          <a:xfrm>
            <a:off x="3427102" y="587387"/>
            <a:ext cx="4958616" cy="884574"/>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3"/>
          <p:cNvSpPr txBox="1"/>
          <p:nvPr/>
        </p:nvSpPr>
        <p:spPr>
          <a:xfrm>
            <a:off x="4791560" y="706508"/>
            <a:ext cx="331537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Open Sans"/>
                <a:ea typeface="Open Sans"/>
                <a:cs typeface="Open Sans"/>
                <a:sym typeface="Open Sans"/>
              </a:rPr>
              <a:t>OBJECTIVES</a:t>
            </a:r>
            <a:endParaRPr/>
          </a:p>
        </p:txBody>
      </p:sp>
      <p:pic>
        <p:nvPicPr>
          <p:cNvPr id="110" name="Google Shape;110;p3"/>
          <p:cNvPicPr preferRelativeResize="0"/>
          <p:nvPr/>
        </p:nvPicPr>
        <p:blipFill rotWithShape="1">
          <a:blip r:embed="rId3">
            <a:alphaModFix/>
          </a:blip>
          <a:srcRect/>
          <a:stretch/>
        </p:blipFill>
        <p:spPr>
          <a:xfrm>
            <a:off x="3192320" y="144696"/>
            <a:ext cx="1515332" cy="1583743"/>
          </a:xfrm>
          <a:prstGeom prst="rect">
            <a:avLst/>
          </a:prstGeom>
          <a:noFill/>
          <a:ln>
            <a:noFill/>
          </a:ln>
        </p:spPr>
      </p:pic>
      <p:sp>
        <p:nvSpPr>
          <p:cNvPr id="111" name="Google Shape;111;p3"/>
          <p:cNvSpPr txBox="1"/>
          <p:nvPr/>
        </p:nvSpPr>
        <p:spPr>
          <a:xfrm>
            <a:off x="1823258" y="1914652"/>
            <a:ext cx="9770226" cy="267765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2800">
                <a:solidFill>
                  <a:schemeClr val="dk1"/>
                </a:solidFill>
                <a:latin typeface="Calibri"/>
                <a:ea typeface="Calibri"/>
                <a:cs typeface="Calibri"/>
                <a:sym typeface="Calibri"/>
              </a:rPr>
              <a:t>By the end of the lesson, students will be able to:</a:t>
            </a:r>
            <a:endParaRPr/>
          </a:p>
          <a:p>
            <a:pPr marL="457200" marR="0" lvl="0" indent="-457200" algn="l" rtl="0">
              <a:lnSpc>
                <a:spcPct val="200000"/>
              </a:lnSpc>
              <a:spcBef>
                <a:spcPts val="0"/>
              </a:spcBef>
              <a:spcAft>
                <a:spcPts val="0"/>
              </a:spcAft>
              <a:buClr>
                <a:schemeClr val="dk1"/>
              </a:buClr>
              <a:buSzPts val="2800"/>
              <a:buFont typeface="Courier New"/>
              <a:buChar char="o"/>
            </a:pPr>
            <a:r>
              <a:rPr lang="en-US" sz="2800">
                <a:solidFill>
                  <a:schemeClr val="dk1"/>
                </a:solidFill>
                <a:latin typeface="Calibri"/>
                <a:ea typeface="Calibri"/>
                <a:cs typeface="Calibri"/>
                <a:sym typeface="Calibri"/>
              </a:rPr>
              <a:t>listen for special information about a comedy;</a:t>
            </a:r>
            <a:endParaRPr sz="2800">
              <a:solidFill>
                <a:schemeClr val="dk1"/>
              </a:solidFill>
              <a:latin typeface="Calibri"/>
              <a:ea typeface="Calibri"/>
              <a:cs typeface="Calibri"/>
              <a:sym typeface="Calibri"/>
            </a:endParaRPr>
          </a:p>
          <a:p>
            <a:pPr marL="457200" marR="0" lvl="0" indent="-457200" algn="l" rtl="0">
              <a:lnSpc>
                <a:spcPct val="200000"/>
              </a:lnSpc>
              <a:spcBef>
                <a:spcPts val="0"/>
              </a:spcBef>
              <a:spcAft>
                <a:spcPts val="0"/>
              </a:spcAft>
              <a:buClr>
                <a:schemeClr val="dk1"/>
              </a:buClr>
              <a:buSzPts val="2800"/>
              <a:buFont typeface="Courier New"/>
              <a:buChar char="o"/>
            </a:pPr>
            <a:r>
              <a:rPr lang="en-US" sz="2800">
                <a:solidFill>
                  <a:schemeClr val="dk1"/>
                </a:solidFill>
                <a:latin typeface="Calibri"/>
                <a:ea typeface="Calibri"/>
                <a:cs typeface="Calibri"/>
                <a:sym typeface="Calibri"/>
              </a:rPr>
              <a:t>write a short paragraph about your favorite film. </a:t>
            </a:r>
            <a:endParaRPr sz="2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17" name="Google Shape;117;p4"/>
          <p:cNvSpPr/>
          <p:nvPr/>
        </p:nvSpPr>
        <p:spPr>
          <a:xfrm>
            <a:off x="3977081" y="5090340"/>
            <a:ext cx="1603229" cy="845902"/>
          </a:xfrm>
          <a:custGeom>
            <a:avLst/>
            <a:gdLst/>
            <a:ahLst/>
            <a:cxnLst/>
            <a:rect l="l" t="t" r="r" b="b"/>
            <a:pathLst>
              <a:path w="1419439" h="941884" extrusionOk="0">
                <a:moveTo>
                  <a:pt x="0" y="0"/>
                </a:moveTo>
                <a:lnTo>
                  <a:pt x="1419439" y="0"/>
                </a:lnTo>
                <a:lnTo>
                  <a:pt x="1419439"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18" name="Google Shape;118;p4"/>
          <p:cNvSpPr/>
          <p:nvPr/>
        </p:nvSpPr>
        <p:spPr>
          <a:xfrm>
            <a:off x="675509" y="1248784"/>
            <a:ext cx="1883767" cy="655074"/>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119" name="Google Shape;119;p4"/>
          <p:cNvSpPr/>
          <p:nvPr/>
        </p:nvSpPr>
        <p:spPr>
          <a:xfrm>
            <a:off x="2922721" y="2435102"/>
            <a:ext cx="1883770" cy="65540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120" name="Google Shape;120;p4"/>
          <p:cNvSpPr/>
          <p:nvPr/>
        </p:nvSpPr>
        <p:spPr>
          <a:xfrm>
            <a:off x="681327" y="3739733"/>
            <a:ext cx="1883770" cy="65540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WRITING</a:t>
            </a:r>
            <a:endParaRPr sz="1800">
              <a:solidFill>
                <a:schemeClr val="dk1"/>
              </a:solidFill>
              <a:latin typeface="Calibri"/>
              <a:ea typeface="Calibri"/>
              <a:cs typeface="Calibri"/>
              <a:sym typeface="Calibri"/>
            </a:endParaRPr>
          </a:p>
        </p:txBody>
      </p:sp>
      <p:sp>
        <p:nvSpPr>
          <p:cNvPr id="121" name="Google Shape;121;p4"/>
          <p:cNvSpPr/>
          <p:nvPr/>
        </p:nvSpPr>
        <p:spPr>
          <a:xfrm>
            <a:off x="2731936" y="4979968"/>
            <a:ext cx="2437123" cy="62348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POST-LISTEN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AND WRITE</a:t>
            </a:r>
            <a:endParaRPr sz="1800">
              <a:solidFill>
                <a:schemeClr val="dk1"/>
              </a:solidFill>
              <a:latin typeface="Calibri"/>
              <a:ea typeface="Calibri"/>
              <a:cs typeface="Calibri"/>
              <a:sym typeface="Calibri"/>
            </a:endParaRPr>
          </a:p>
        </p:txBody>
      </p:sp>
      <p:sp>
        <p:nvSpPr>
          <p:cNvPr id="122" name="Google Shape;122;p4"/>
          <p:cNvSpPr/>
          <p:nvPr/>
        </p:nvSpPr>
        <p:spPr>
          <a:xfrm>
            <a:off x="5588839" y="1280803"/>
            <a:ext cx="5459396" cy="56227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Game: </a:t>
            </a:r>
            <a:r>
              <a:rPr lang="en-US" sz="1800">
                <a:solidFill>
                  <a:schemeClr val="dk1"/>
                </a:solidFill>
                <a:latin typeface="Calibri"/>
                <a:ea typeface="Calibri"/>
                <a:cs typeface="Calibri"/>
                <a:sym typeface="Calibri"/>
              </a:rPr>
              <a:t>Name the types of films</a:t>
            </a:r>
            <a:endParaRPr sz="1800">
              <a:solidFill>
                <a:schemeClr val="dk1"/>
              </a:solidFill>
              <a:latin typeface="Calibri"/>
              <a:ea typeface="Calibri"/>
              <a:cs typeface="Calibri"/>
              <a:sym typeface="Calibri"/>
            </a:endParaRPr>
          </a:p>
        </p:txBody>
      </p:sp>
      <p:sp>
        <p:nvSpPr>
          <p:cNvPr id="123" name="Google Shape;123;p4"/>
          <p:cNvSpPr/>
          <p:nvPr/>
        </p:nvSpPr>
        <p:spPr>
          <a:xfrm>
            <a:off x="5571062" y="2089884"/>
            <a:ext cx="5456245" cy="1207287"/>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Listening</a:t>
            </a:r>
            <a:endParaRPr sz="1800" b="1">
              <a:solidFill>
                <a:srgbClr val="FF0000"/>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1: Work in pairs and discuss.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2: Listen and check.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3: Listen again and choose the correct answer.</a:t>
            </a:r>
            <a:endParaRPr/>
          </a:p>
        </p:txBody>
      </p:sp>
      <p:sp>
        <p:nvSpPr>
          <p:cNvPr id="124" name="Google Shape;124;p4"/>
          <p:cNvSpPr/>
          <p:nvPr/>
        </p:nvSpPr>
        <p:spPr>
          <a:xfrm>
            <a:off x="5585947" y="3407543"/>
            <a:ext cx="5465179" cy="1444501"/>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Writing </a:t>
            </a:r>
            <a:endParaRPr sz="1800" b="1">
              <a:solidFill>
                <a:srgbClr val="FF0000"/>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4: Work in groups. Make notes about your favourite film.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5: Work in groups. Make a film review.</a:t>
            </a:r>
            <a:endParaRPr/>
          </a:p>
        </p:txBody>
      </p:sp>
      <p:cxnSp>
        <p:nvCxnSpPr>
          <p:cNvPr id="125" name="Google Shape;125;p4"/>
          <p:cNvCxnSpPr>
            <a:stCxn id="118" idx="3"/>
            <a:endCxn id="119" idx="0"/>
          </p:cNvCxnSpPr>
          <p:nvPr/>
        </p:nvCxnSpPr>
        <p:spPr>
          <a:xfrm>
            <a:off x="2559276" y="1576321"/>
            <a:ext cx="1305300" cy="858900"/>
          </a:xfrm>
          <a:prstGeom prst="curvedConnector2">
            <a:avLst/>
          </a:prstGeom>
          <a:noFill/>
          <a:ln w="57150" cap="flat" cmpd="sng">
            <a:solidFill>
              <a:srgbClr val="F7941E"/>
            </a:solidFill>
            <a:prstDash val="solid"/>
            <a:miter lim="800000"/>
            <a:headEnd type="none" w="sm" len="sm"/>
            <a:tailEnd type="triangle" w="med" len="med"/>
          </a:ln>
        </p:spPr>
      </p:cxnSp>
      <p:cxnSp>
        <p:nvCxnSpPr>
          <p:cNvPr id="126" name="Google Shape;126;p4"/>
          <p:cNvCxnSpPr>
            <a:stCxn id="119" idx="1"/>
            <a:endCxn id="120" idx="0"/>
          </p:cNvCxnSpPr>
          <p:nvPr/>
        </p:nvCxnSpPr>
        <p:spPr>
          <a:xfrm flipH="1">
            <a:off x="1623121" y="2762803"/>
            <a:ext cx="1299600" cy="976800"/>
          </a:xfrm>
          <a:prstGeom prst="curvedConnector2">
            <a:avLst/>
          </a:prstGeom>
          <a:noFill/>
          <a:ln w="57150" cap="flat" cmpd="sng">
            <a:solidFill>
              <a:srgbClr val="F7941E"/>
            </a:solidFill>
            <a:prstDash val="solid"/>
            <a:miter lim="800000"/>
            <a:headEnd type="none" w="sm" len="sm"/>
            <a:tailEnd type="triangle" w="med" len="med"/>
          </a:ln>
        </p:spPr>
      </p:cxnSp>
      <p:cxnSp>
        <p:nvCxnSpPr>
          <p:cNvPr id="127" name="Google Shape;127;p4"/>
          <p:cNvCxnSpPr>
            <a:stCxn id="120" idx="3"/>
            <a:endCxn id="121" idx="0"/>
          </p:cNvCxnSpPr>
          <p:nvPr/>
        </p:nvCxnSpPr>
        <p:spPr>
          <a:xfrm>
            <a:off x="2565097" y="4067435"/>
            <a:ext cx="1385400" cy="912600"/>
          </a:xfrm>
          <a:prstGeom prst="curvedConnector2">
            <a:avLst/>
          </a:prstGeom>
          <a:noFill/>
          <a:ln w="57150" cap="flat" cmpd="sng">
            <a:solidFill>
              <a:srgbClr val="F7941E"/>
            </a:solidFill>
            <a:prstDash val="solid"/>
            <a:miter lim="800000"/>
            <a:headEnd type="none" w="sm" len="sm"/>
            <a:tailEnd type="triangle" w="med" len="med"/>
          </a:ln>
        </p:spPr>
      </p:cxnSp>
      <p:sp>
        <p:nvSpPr>
          <p:cNvPr id="128" name="Google Shape;128;p4"/>
          <p:cNvSpPr/>
          <p:nvPr/>
        </p:nvSpPr>
        <p:spPr>
          <a:xfrm>
            <a:off x="675509" y="5778823"/>
            <a:ext cx="1881024" cy="682238"/>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CONSOLIDATION</a:t>
            </a:r>
            <a:endParaRPr sz="1800">
              <a:solidFill>
                <a:schemeClr val="dk1"/>
              </a:solidFill>
              <a:latin typeface="Calibri"/>
              <a:ea typeface="Calibri"/>
              <a:cs typeface="Calibri"/>
              <a:sym typeface="Calibri"/>
            </a:endParaRPr>
          </a:p>
        </p:txBody>
      </p:sp>
      <p:cxnSp>
        <p:nvCxnSpPr>
          <p:cNvPr id="129" name="Google Shape;129;p4"/>
          <p:cNvCxnSpPr>
            <a:stCxn id="121" idx="1"/>
            <a:endCxn id="128" idx="0"/>
          </p:cNvCxnSpPr>
          <p:nvPr/>
        </p:nvCxnSpPr>
        <p:spPr>
          <a:xfrm flipH="1">
            <a:off x="1615936" y="5291710"/>
            <a:ext cx="1116000" cy="487200"/>
          </a:xfrm>
          <a:prstGeom prst="curvedConnector2">
            <a:avLst/>
          </a:prstGeom>
          <a:noFill/>
          <a:ln w="57150" cap="flat" cmpd="sng">
            <a:solidFill>
              <a:srgbClr val="F7941E"/>
            </a:solidFill>
            <a:prstDash val="solid"/>
            <a:miter lim="800000"/>
            <a:headEnd type="none" w="sm" len="sm"/>
            <a:tailEnd type="triangle" w="med" len="med"/>
          </a:ln>
        </p:spPr>
      </p:cxnSp>
      <p:sp>
        <p:nvSpPr>
          <p:cNvPr id="130" name="Google Shape;130;p4"/>
          <p:cNvSpPr/>
          <p:nvPr/>
        </p:nvSpPr>
        <p:spPr>
          <a:xfrm>
            <a:off x="5594317" y="5776099"/>
            <a:ext cx="5465179" cy="68496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Wrap-up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Homework</a:t>
            </a:r>
            <a:endParaRPr sz="1800">
              <a:solidFill>
                <a:schemeClr val="dk1"/>
              </a:solidFill>
              <a:latin typeface="Calibri"/>
              <a:ea typeface="Calibri"/>
              <a:cs typeface="Calibri"/>
              <a:sym typeface="Calibri"/>
            </a:endParaRPr>
          </a:p>
        </p:txBody>
      </p:sp>
      <p:sp>
        <p:nvSpPr>
          <p:cNvPr id="131" name="Google Shape;131;p4"/>
          <p:cNvSpPr/>
          <p:nvPr/>
        </p:nvSpPr>
        <p:spPr>
          <a:xfrm>
            <a:off x="5583056" y="4979968"/>
            <a:ext cx="5465179" cy="667678"/>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6: Class gallery.</a:t>
            </a:r>
            <a:endParaRPr sz="1800">
              <a:solidFill>
                <a:schemeClr val="dk1"/>
              </a:solidFill>
              <a:latin typeface="Calibri"/>
              <a:ea typeface="Calibri"/>
              <a:cs typeface="Calibri"/>
              <a:sym typeface="Calibri"/>
            </a:endParaRPr>
          </a:p>
        </p:txBody>
      </p:sp>
      <p:sp>
        <p:nvSpPr>
          <p:cNvPr id="132" name="Google Shape;132;p4"/>
          <p:cNvSpPr/>
          <p:nvPr/>
        </p:nvSpPr>
        <p:spPr>
          <a:xfrm>
            <a:off x="4239945" y="323788"/>
            <a:ext cx="4042994" cy="635340"/>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3" name="Google Shape;133;p4"/>
          <p:cNvPicPr preferRelativeResize="0"/>
          <p:nvPr/>
        </p:nvPicPr>
        <p:blipFill rotWithShape="1">
          <a:blip r:embed="rId3">
            <a:alphaModFix/>
          </a:blip>
          <a:srcRect/>
          <a:stretch/>
        </p:blipFill>
        <p:spPr>
          <a:xfrm>
            <a:off x="3648156" y="-42519"/>
            <a:ext cx="1344559" cy="1277694"/>
          </a:xfrm>
          <a:prstGeom prst="rect">
            <a:avLst/>
          </a:prstGeom>
          <a:noFill/>
          <a:ln>
            <a:noFill/>
          </a:ln>
        </p:spPr>
      </p:pic>
      <p:sp>
        <p:nvSpPr>
          <p:cNvPr id="134" name="Google Shape;134;p4"/>
          <p:cNvSpPr txBox="1"/>
          <p:nvPr/>
        </p:nvSpPr>
        <p:spPr>
          <a:xfrm>
            <a:off x="4992716" y="411000"/>
            <a:ext cx="31229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LESSON 6: SKILLS 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p:nvPr/>
        </p:nvSpPr>
        <p:spPr>
          <a:xfrm>
            <a:off x="3977081" y="5312012"/>
            <a:ext cx="1603229" cy="845902"/>
          </a:xfrm>
          <a:custGeom>
            <a:avLst/>
            <a:gdLst/>
            <a:ahLst/>
            <a:cxnLst/>
            <a:rect l="l" t="t" r="r" b="b"/>
            <a:pathLst>
              <a:path w="1419439" h="941884" extrusionOk="0">
                <a:moveTo>
                  <a:pt x="0" y="0"/>
                </a:moveTo>
                <a:lnTo>
                  <a:pt x="1419439" y="0"/>
                </a:lnTo>
                <a:lnTo>
                  <a:pt x="1419439"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40" name="Google Shape;140;p5"/>
          <p:cNvSpPr/>
          <p:nvPr/>
        </p:nvSpPr>
        <p:spPr>
          <a:xfrm>
            <a:off x="971990" y="1451193"/>
            <a:ext cx="1883767" cy="655074"/>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WARM-UP</a:t>
            </a:r>
            <a:endParaRPr sz="2000">
              <a:solidFill>
                <a:schemeClr val="dk1"/>
              </a:solidFill>
              <a:latin typeface="Calibri"/>
              <a:ea typeface="Calibri"/>
              <a:cs typeface="Calibri"/>
              <a:sym typeface="Calibri"/>
            </a:endParaRPr>
          </a:p>
        </p:txBody>
      </p:sp>
      <p:sp>
        <p:nvSpPr>
          <p:cNvPr id="141" name="Google Shape;141;p5"/>
          <p:cNvSpPr/>
          <p:nvPr/>
        </p:nvSpPr>
        <p:spPr>
          <a:xfrm>
            <a:off x="5588839" y="1456120"/>
            <a:ext cx="5459396" cy="699274"/>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0000"/>
                </a:solidFill>
                <a:latin typeface="Calibri"/>
                <a:ea typeface="Calibri"/>
                <a:cs typeface="Calibri"/>
                <a:sym typeface="Calibri"/>
              </a:rPr>
              <a:t>Game: </a:t>
            </a:r>
            <a:r>
              <a:rPr lang="en-US" sz="2000">
                <a:solidFill>
                  <a:schemeClr val="dk1"/>
                </a:solidFill>
                <a:latin typeface="Calibri"/>
                <a:ea typeface="Calibri"/>
                <a:cs typeface="Calibri"/>
                <a:sym typeface="Calibri"/>
              </a:rPr>
              <a:t>Name the types of films</a:t>
            </a:r>
            <a:endParaRPr sz="2000">
              <a:solidFill>
                <a:schemeClr val="dk1"/>
              </a:solidFill>
              <a:latin typeface="Calibri"/>
              <a:ea typeface="Calibri"/>
              <a:cs typeface="Calibri"/>
              <a:sym typeface="Calibri"/>
            </a:endParaRPr>
          </a:p>
        </p:txBody>
      </p:sp>
      <p:sp>
        <p:nvSpPr>
          <p:cNvPr id="142" name="Google Shape;142;p5"/>
          <p:cNvSpPr/>
          <p:nvPr/>
        </p:nvSpPr>
        <p:spPr>
          <a:xfrm>
            <a:off x="5580310" y="2891840"/>
            <a:ext cx="5827840" cy="147732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b="1">
                <a:solidFill>
                  <a:srgbClr val="000000"/>
                </a:solidFill>
                <a:latin typeface="Calibri"/>
                <a:ea typeface="Calibri"/>
                <a:cs typeface="Calibri"/>
                <a:sym typeface="Calibri"/>
              </a:rPr>
              <a:t>Aims of the stage:</a:t>
            </a:r>
            <a:endParaRPr/>
          </a:p>
          <a:p>
            <a:pPr marL="342900" marR="0" lvl="0" indent="-342900" algn="l" rtl="0">
              <a:lnSpc>
                <a:spcPct val="150000"/>
              </a:lnSpc>
              <a:spcBef>
                <a:spcPts val="0"/>
              </a:spcBef>
              <a:spcAft>
                <a:spcPts val="0"/>
              </a:spcAft>
              <a:buClr>
                <a:srgbClr val="000000"/>
              </a:buClr>
              <a:buSzPts val="2800"/>
              <a:buFont typeface="Noto Sans Symbols"/>
              <a:buChar char="⮚"/>
            </a:pPr>
            <a:r>
              <a:rPr lang="en-US" sz="2800">
                <a:solidFill>
                  <a:srgbClr val="000000"/>
                </a:solidFill>
                <a:latin typeface="Calibri"/>
                <a:ea typeface="Calibri"/>
                <a:cs typeface="Calibri"/>
                <a:sym typeface="Calibri"/>
              </a:rPr>
              <a:t>To waken up students’ interest.</a:t>
            </a:r>
            <a:endParaRPr sz="4000">
              <a:solidFill>
                <a:schemeClr val="dk1"/>
              </a:solidFill>
              <a:latin typeface="Calibri"/>
              <a:ea typeface="Calibri"/>
              <a:cs typeface="Calibri"/>
              <a:sym typeface="Calibri"/>
            </a:endParaRPr>
          </a:p>
        </p:txBody>
      </p:sp>
      <p:pic>
        <p:nvPicPr>
          <p:cNvPr id="143" name="Google Shape;143;p5" descr="Useful video resources"/>
          <p:cNvPicPr preferRelativeResize="0"/>
          <p:nvPr/>
        </p:nvPicPr>
        <p:blipFill rotWithShape="1">
          <a:blip r:embed="rId3">
            <a:alphaModFix/>
          </a:blip>
          <a:srcRect/>
          <a:stretch/>
        </p:blipFill>
        <p:spPr>
          <a:xfrm>
            <a:off x="1114858" y="2388665"/>
            <a:ext cx="2371232" cy="2783620"/>
          </a:xfrm>
          <a:prstGeom prst="rect">
            <a:avLst/>
          </a:prstGeom>
          <a:noFill/>
          <a:ln>
            <a:noFill/>
          </a:ln>
        </p:spPr>
      </p:pic>
      <p:sp>
        <p:nvSpPr>
          <p:cNvPr id="144" name="Google Shape;144;p5"/>
          <p:cNvSpPr/>
          <p:nvPr/>
        </p:nvSpPr>
        <p:spPr>
          <a:xfrm>
            <a:off x="3977081" y="448740"/>
            <a:ext cx="4042994" cy="635340"/>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5" name="Google Shape;145;p5"/>
          <p:cNvPicPr preferRelativeResize="0"/>
          <p:nvPr/>
        </p:nvPicPr>
        <p:blipFill rotWithShape="1">
          <a:blip r:embed="rId4">
            <a:alphaModFix/>
          </a:blip>
          <a:srcRect/>
          <a:stretch/>
        </p:blipFill>
        <p:spPr>
          <a:xfrm>
            <a:off x="3385292" y="82433"/>
            <a:ext cx="1344559" cy="1277694"/>
          </a:xfrm>
          <a:prstGeom prst="rect">
            <a:avLst/>
          </a:prstGeom>
          <a:noFill/>
          <a:ln>
            <a:noFill/>
          </a:ln>
        </p:spPr>
      </p:pic>
      <p:sp>
        <p:nvSpPr>
          <p:cNvPr id="146" name="Google Shape;146;p5"/>
          <p:cNvSpPr txBox="1"/>
          <p:nvPr/>
        </p:nvSpPr>
        <p:spPr>
          <a:xfrm>
            <a:off x="4729852" y="535952"/>
            <a:ext cx="31229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LESSON 6: SKILLS 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6"/>
          <p:cNvPicPr preferRelativeResize="0"/>
          <p:nvPr/>
        </p:nvPicPr>
        <p:blipFill rotWithShape="1">
          <a:blip r:embed="rId3">
            <a:alphaModFix/>
          </a:blip>
          <a:srcRect/>
          <a:stretch/>
        </p:blipFill>
        <p:spPr>
          <a:xfrm>
            <a:off x="-2" y="1"/>
            <a:ext cx="12192000" cy="1083306"/>
          </a:xfrm>
          <a:prstGeom prst="rect">
            <a:avLst/>
          </a:prstGeom>
          <a:noFill/>
          <a:ln>
            <a:noFill/>
          </a:ln>
        </p:spPr>
      </p:pic>
      <p:sp>
        <p:nvSpPr>
          <p:cNvPr id="153" name="Google Shape;153;p6"/>
          <p:cNvSpPr txBox="1"/>
          <p:nvPr/>
        </p:nvSpPr>
        <p:spPr>
          <a:xfrm>
            <a:off x="663572" y="202239"/>
            <a:ext cx="3059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WARM-UP</a:t>
            </a:r>
            <a:endParaRPr sz="3600" b="1">
              <a:solidFill>
                <a:schemeClr val="dk1"/>
              </a:solidFill>
              <a:latin typeface="Arial"/>
              <a:ea typeface="Arial"/>
              <a:cs typeface="Arial"/>
              <a:sym typeface="Arial"/>
            </a:endParaRPr>
          </a:p>
        </p:txBody>
      </p:sp>
      <p:sp>
        <p:nvSpPr>
          <p:cNvPr id="154" name="Google Shape;154;p6"/>
          <p:cNvSpPr/>
          <p:nvPr/>
        </p:nvSpPr>
        <p:spPr>
          <a:xfrm>
            <a:off x="2034633" y="1681882"/>
            <a:ext cx="4938173"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Watch the video and write down the types of the films. </a:t>
            </a:r>
            <a:endParaRPr sz="2800" b="1">
              <a:solidFill>
                <a:schemeClr val="dk1"/>
              </a:solidFill>
              <a:latin typeface="Arial"/>
              <a:ea typeface="Arial"/>
              <a:cs typeface="Arial"/>
              <a:sym typeface="Arial"/>
            </a:endParaRPr>
          </a:p>
        </p:txBody>
      </p:sp>
      <p:pic>
        <p:nvPicPr>
          <p:cNvPr id="155" name="Google Shape;155;p6" descr="Useful video resources"/>
          <p:cNvPicPr preferRelativeResize="0"/>
          <p:nvPr/>
        </p:nvPicPr>
        <p:blipFill rotWithShape="1">
          <a:blip r:embed="rId4">
            <a:alphaModFix/>
          </a:blip>
          <a:srcRect/>
          <a:stretch/>
        </p:blipFill>
        <p:spPr>
          <a:xfrm>
            <a:off x="268557" y="1218816"/>
            <a:ext cx="1653761" cy="1797313"/>
          </a:xfrm>
          <a:prstGeom prst="rect">
            <a:avLst/>
          </a:prstGeom>
          <a:noFill/>
          <a:ln>
            <a:noFill/>
          </a:ln>
        </p:spPr>
      </p:pic>
      <p:pic>
        <p:nvPicPr>
          <p:cNvPr id="156" name="Google Shape;156;p6"/>
          <p:cNvPicPr preferRelativeResize="0"/>
          <p:nvPr/>
        </p:nvPicPr>
        <p:blipFill rotWithShape="1">
          <a:blip r:embed="rId5">
            <a:alphaModFix/>
          </a:blip>
          <a:srcRect/>
          <a:stretch/>
        </p:blipFill>
        <p:spPr>
          <a:xfrm>
            <a:off x="7510137" y="202239"/>
            <a:ext cx="4256846" cy="6296585"/>
          </a:xfrm>
          <a:prstGeom prst="rect">
            <a:avLst/>
          </a:prstGeom>
          <a:noFill/>
          <a:ln>
            <a:noFill/>
          </a:ln>
        </p:spPr>
      </p:pic>
      <p:sp>
        <p:nvSpPr>
          <p:cNvPr id="157" name="Google Shape;157;p6"/>
          <p:cNvSpPr/>
          <p:nvPr/>
        </p:nvSpPr>
        <p:spPr>
          <a:xfrm>
            <a:off x="1633499" y="3006235"/>
            <a:ext cx="5451623"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1">
                <a:solidFill>
                  <a:srgbClr val="C00000"/>
                </a:solidFill>
                <a:latin typeface="Arial"/>
                <a:ea typeface="Arial"/>
                <a:cs typeface="Arial"/>
                <a:sym typeface="Arial"/>
              </a:rPr>
              <a:t>WHICH TYPES OF FILMS CAN YOU SEE THE MOST IN THE VIDEO?</a:t>
            </a:r>
            <a:endParaRPr sz="3200" b="1" i="1">
              <a:solidFill>
                <a:srgbClr val="C00000"/>
              </a:solidFill>
              <a:latin typeface="Arial"/>
              <a:ea typeface="Arial"/>
              <a:cs typeface="Arial"/>
              <a:sym typeface="Arial"/>
            </a:endParaRPr>
          </a:p>
        </p:txBody>
      </p:sp>
      <p:sp>
        <p:nvSpPr>
          <p:cNvPr id="158" name="Google Shape;158;p6"/>
          <p:cNvSpPr/>
          <p:nvPr/>
        </p:nvSpPr>
        <p:spPr>
          <a:xfrm>
            <a:off x="2980947" y="4894118"/>
            <a:ext cx="347056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rgbClr val="008A80"/>
                </a:solidFill>
                <a:latin typeface="Bodoni"/>
                <a:ea typeface="Bodoni"/>
                <a:cs typeface="Bodoni"/>
                <a:sym typeface="Bodoni"/>
              </a:rPr>
              <a:t>COMEDY</a:t>
            </a:r>
            <a:endParaRPr sz="4800">
              <a:solidFill>
                <a:srgbClr val="008A80"/>
              </a:solidFill>
              <a:latin typeface="Bodoni"/>
              <a:ea typeface="Bodoni"/>
              <a:cs typeface="Bodoni"/>
              <a:sym typeface="Bodon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fade">
                                      <p:cBhvr>
                                        <p:cTn id="12" dur="1000"/>
                                        <p:tgtEl>
                                          <p:spTgt spid="1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gtEl>
                                        <p:attrNameLst>
                                          <p:attrName>style.visibility</p:attrName>
                                        </p:attrNameLst>
                                      </p:cBhvr>
                                      <p:to>
                                        <p:strVal val="visible"/>
                                      </p:to>
                                    </p:set>
                                    <p:animEffect transition="in" filter="fade">
                                      <p:cBhvr>
                                        <p:cTn id="17"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7"/>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64" name="Google Shape;164;p7"/>
          <p:cNvSpPr/>
          <p:nvPr/>
        </p:nvSpPr>
        <p:spPr>
          <a:xfrm>
            <a:off x="675509" y="1248784"/>
            <a:ext cx="1883767" cy="655074"/>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WARM-UP</a:t>
            </a:r>
            <a:endParaRPr sz="1800">
              <a:solidFill>
                <a:schemeClr val="dk1"/>
              </a:solidFill>
              <a:latin typeface="Calibri"/>
              <a:ea typeface="Calibri"/>
              <a:cs typeface="Calibri"/>
              <a:sym typeface="Calibri"/>
            </a:endParaRPr>
          </a:p>
        </p:txBody>
      </p:sp>
      <p:sp>
        <p:nvSpPr>
          <p:cNvPr id="165" name="Google Shape;165;p7"/>
          <p:cNvSpPr/>
          <p:nvPr/>
        </p:nvSpPr>
        <p:spPr>
          <a:xfrm>
            <a:off x="2922721" y="2435102"/>
            <a:ext cx="1883770" cy="65540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LISTENING</a:t>
            </a:r>
            <a:endParaRPr sz="1800">
              <a:solidFill>
                <a:schemeClr val="dk1"/>
              </a:solidFill>
              <a:latin typeface="Calibri"/>
              <a:ea typeface="Calibri"/>
              <a:cs typeface="Calibri"/>
              <a:sym typeface="Calibri"/>
            </a:endParaRPr>
          </a:p>
        </p:txBody>
      </p:sp>
      <p:sp>
        <p:nvSpPr>
          <p:cNvPr id="166" name="Google Shape;166;p7"/>
          <p:cNvSpPr/>
          <p:nvPr/>
        </p:nvSpPr>
        <p:spPr>
          <a:xfrm>
            <a:off x="5588839" y="1280803"/>
            <a:ext cx="5459396" cy="562272"/>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Game: </a:t>
            </a:r>
            <a:r>
              <a:rPr lang="en-US" sz="1800">
                <a:solidFill>
                  <a:schemeClr val="dk1"/>
                </a:solidFill>
                <a:latin typeface="Calibri"/>
                <a:ea typeface="Calibri"/>
                <a:cs typeface="Calibri"/>
                <a:sym typeface="Calibri"/>
              </a:rPr>
              <a:t>Name the types of films</a:t>
            </a:r>
            <a:endParaRPr sz="1800">
              <a:solidFill>
                <a:schemeClr val="dk1"/>
              </a:solidFill>
              <a:latin typeface="Calibri"/>
              <a:ea typeface="Calibri"/>
              <a:cs typeface="Calibri"/>
              <a:sym typeface="Calibri"/>
            </a:endParaRPr>
          </a:p>
        </p:txBody>
      </p:sp>
      <p:sp>
        <p:nvSpPr>
          <p:cNvPr id="167" name="Google Shape;167;p7"/>
          <p:cNvSpPr/>
          <p:nvPr/>
        </p:nvSpPr>
        <p:spPr>
          <a:xfrm>
            <a:off x="5571062" y="2089884"/>
            <a:ext cx="5456245" cy="1207287"/>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Listening</a:t>
            </a:r>
            <a:endParaRPr sz="1800" b="1">
              <a:solidFill>
                <a:srgbClr val="FF0000"/>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1: Work in pairs and discuss.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2: Listen and check.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Task 3: Listen again and choose the correct answer.</a:t>
            </a:r>
            <a:endParaRPr/>
          </a:p>
        </p:txBody>
      </p:sp>
      <p:cxnSp>
        <p:nvCxnSpPr>
          <p:cNvPr id="168" name="Google Shape;168;p7"/>
          <p:cNvCxnSpPr>
            <a:stCxn id="164" idx="3"/>
            <a:endCxn id="165" idx="0"/>
          </p:cNvCxnSpPr>
          <p:nvPr/>
        </p:nvCxnSpPr>
        <p:spPr>
          <a:xfrm>
            <a:off x="2559276" y="1576321"/>
            <a:ext cx="1305300" cy="858900"/>
          </a:xfrm>
          <a:prstGeom prst="curvedConnector2">
            <a:avLst/>
          </a:prstGeom>
          <a:noFill/>
          <a:ln w="57150" cap="flat" cmpd="sng">
            <a:solidFill>
              <a:srgbClr val="F7941E"/>
            </a:solidFill>
            <a:prstDash val="solid"/>
            <a:miter lim="800000"/>
            <a:headEnd type="none" w="sm" len="sm"/>
            <a:tailEnd type="triangle" w="med" len="med"/>
          </a:ln>
        </p:spPr>
      </p:cxnSp>
      <p:sp>
        <p:nvSpPr>
          <p:cNvPr id="169" name="Google Shape;169;p7"/>
          <p:cNvSpPr/>
          <p:nvPr/>
        </p:nvSpPr>
        <p:spPr>
          <a:xfrm>
            <a:off x="4239945" y="323788"/>
            <a:ext cx="4042994" cy="635340"/>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0" name="Google Shape;170;p7"/>
          <p:cNvPicPr preferRelativeResize="0"/>
          <p:nvPr/>
        </p:nvPicPr>
        <p:blipFill rotWithShape="1">
          <a:blip r:embed="rId3">
            <a:alphaModFix/>
          </a:blip>
          <a:srcRect/>
          <a:stretch/>
        </p:blipFill>
        <p:spPr>
          <a:xfrm>
            <a:off x="3648156" y="-42519"/>
            <a:ext cx="1344559" cy="1277694"/>
          </a:xfrm>
          <a:prstGeom prst="rect">
            <a:avLst/>
          </a:prstGeom>
          <a:noFill/>
          <a:ln>
            <a:noFill/>
          </a:ln>
        </p:spPr>
      </p:pic>
      <p:sp>
        <p:nvSpPr>
          <p:cNvPr id="171" name="Google Shape;171;p7"/>
          <p:cNvSpPr txBox="1"/>
          <p:nvPr/>
        </p:nvSpPr>
        <p:spPr>
          <a:xfrm>
            <a:off x="4992716" y="411000"/>
            <a:ext cx="31229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LESSON 6: SKILLS 2</a:t>
            </a:r>
            <a:endParaRPr/>
          </a:p>
        </p:txBody>
      </p:sp>
      <p:sp>
        <p:nvSpPr>
          <p:cNvPr id="172" name="Google Shape;172;p7"/>
          <p:cNvSpPr/>
          <p:nvPr/>
        </p:nvSpPr>
        <p:spPr>
          <a:xfrm>
            <a:off x="5404616" y="3791137"/>
            <a:ext cx="5824661" cy="16927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b="1">
                <a:solidFill>
                  <a:srgbClr val="000000"/>
                </a:solidFill>
                <a:latin typeface="Calibri"/>
                <a:ea typeface="Calibri"/>
                <a:cs typeface="Calibri"/>
                <a:sym typeface="Calibri"/>
              </a:rPr>
              <a:t>Aims of the stage:</a:t>
            </a:r>
            <a:endParaRPr/>
          </a:p>
          <a:p>
            <a:pPr marL="342900" marR="0" lvl="0" indent="-342900" algn="l" rtl="0">
              <a:spcBef>
                <a:spcPts val="0"/>
              </a:spcBef>
              <a:spcAft>
                <a:spcPts val="0"/>
              </a:spcAft>
              <a:buClr>
                <a:srgbClr val="000000"/>
              </a:buClr>
              <a:buSzPts val="2800"/>
              <a:buFont typeface="Noto Sans Symbols"/>
              <a:buChar char="⮚"/>
            </a:pPr>
            <a:r>
              <a:rPr lang="en-US" sz="2800">
                <a:solidFill>
                  <a:srgbClr val="000000"/>
                </a:solidFill>
                <a:latin typeface="Calibri"/>
                <a:ea typeface="Calibri"/>
                <a:cs typeface="Calibri"/>
                <a:sym typeface="Calibri"/>
              </a:rPr>
              <a:t>To help students develop </a:t>
            </a:r>
            <a:endParaRPr sz="2800">
              <a:solidFill>
                <a:srgbClr val="000000"/>
              </a:solidFill>
              <a:latin typeface="Calibri"/>
              <a:ea typeface="Calibri"/>
              <a:cs typeface="Calibri"/>
              <a:sym typeface="Calibri"/>
            </a:endParaRPr>
          </a:p>
          <a:p>
            <a:pPr marL="0" marR="0" lvl="0" indent="0" algn="l" rtl="0">
              <a:spcBef>
                <a:spcPts val="0"/>
              </a:spcBef>
              <a:spcAft>
                <a:spcPts val="0"/>
              </a:spcAft>
              <a:buNone/>
            </a:pPr>
            <a:r>
              <a:rPr lang="en-US" sz="2800">
                <a:solidFill>
                  <a:srgbClr val="000000"/>
                </a:solidFill>
                <a:latin typeface="Calibri"/>
                <a:ea typeface="Calibri"/>
                <a:cs typeface="Calibri"/>
                <a:sym typeface="Calibri"/>
              </a:rPr>
              <a:t>listening skills for specific information. </a:t>
            </a:r>
            <a:endParaRPr sz="2800">
              <a:solidFill>
                <a:schemeClr val="dk1"/>
              </a:solidFill>
              <a:latin typeface="Calibri"/>
              <a:ea typeface="Calibri"/>
              <a:cs typeface="Calibri"/>
              <a:sym typeface="Calibri"/>
            </a:endParaRPr>
          </a:p>
        </p:txBody>
      </p:sp>
      <p:pic>
        <p:nvPicPr>
          <p:cNvPr id="173" name="Google Shape;173;p7" descr="Headphones with solid fill"/>
          <p:cNvPicPr preferRelativeResize="0"/>
          <p:nvPr/>
        </p:nvPicPr>
        <p:blipFill rotWithShape="1">
          <a:blip r:embed="rId4">
            <a:alphaModFix/>
          </a:blip>
          <a:srcRect/>
          <a:stretch/>
        </p:blipFill>
        <p:spPr>
          <a:xfrm>
            <a:off x="2849262" y="3933463"/>
            <a:ext cx="1771650" cy="1771650"/>
          </a:xfrm>
          <a:prstGeom prst="rect">
            <a:avLst/>
          </a:prstGeom>
          <a:noFill/>
          <a:ln>
            <a:noFill/>
          </a:ln>
          <a:effectLst>
            <a:outerShdw blurRad="190500" dist="228600" dir="2700000" algn="ctr">
              <a:srgbClr val="000000">
                <a:alpha val="29803"/>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8"/>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180" name="Google Shape;180;p8"/>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PRE-LISTENING</a:t>
            </a:r>
            <a:endParaRPr/>
          </a:p>
        </p:txBody>
      </p:sp>
      <p:sp>
        <p:nvSpPr>
          <p:cNvPr id="181" name="Google Shape;181;p8"/>
          <p:cNvSpPr txBox="1"/>
          <p:nvPr/>
        </p:nvSpPr>
        <p:spPr>
          <a:xfrm>
            <a:off x="1120911" y="1306071"/>
            <a:ext cx="9964774"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chemeClr val="dk1"/>
                </a:solidFill>
                <a:latin typeface="Arial"/>
                <a:ea typeface="Arial"/>
                <a:cs typeface="Arial"/>
                <a:sym typeface="Arial"/>
              </a:rPr>
              <a:t>Work in pairs. Discuss the following question.</a:t>
            </a:r>
            <a:endParaRPr sz="2600" b="1">
              <a:solidFill>
                <a:schemeClr val="dk1"/>
              </a:solidFill>
              <a:latin typeface="Arial"/>
              <a:ea typeface="Arial"/>
              <a:cs typeface="Arial"/>
              <a:sym typeface="Arial"/>
            </a:endParaRPr>
          </a:p>
        </p:txBody>
      </p:sp>
      <p:sp>
        <p:nvSpPr>
          <p:cNvPr id="182" name="Google Shape;182;p8"/>
          <p:cNvSpPr/>
          <p:nvPr/>
        </p:nvSpPr>
        <p:spPr>
          <a:xfrm>
            <a:off x="537816" y="1284336"/>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83" name="Google Shape;183;p8"/>
          <p:cNvSpPr txBox="1"/>
          <p:nvPr/>
        </p:nvSpPr>
        <p:spPr>
          <a:xfrm>
            <a:off x="602748" y="1183476"/>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a:p>
        </p:txBody>
      </p:sp>
      <p:sp>
        <p:nvSpPr>
          <p:cNvPr id="184" name="Google Shape;184;p8"/>
          <p:cNvSpPr/>
          <p:nvPr/>
        </p:nvSpPr>
        <p:spPr>
          <a:xfrm>
            <a:off x="1382751" y="1908231"/>
            <a:ext cx="7694342" cy="578882"/>
          </a:xfrm>
          <a:prstGeom prst="wedgeRoundRectCallout">
            <a:avLst>
              <a:gd name="adj1" fmla="val 38355"/>
              <a:gd name="adj2" fmla="val 106991"/>
              <a:gd name="adj3" fmla="val 16667"/>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a:solidFill>
                  <a:srgbClr val="242021"/>
                </a:solidFill>
                <a:latin typeface="Arial"/>
                <a:ea typeface="Arial"/>
                <a:cs typeface="Arial"/>
                <a:sym typeface="Arial"/>
              </a:rPr>
              <a:t>What do you like / dislike about a comedy?</a:t>
            </a:r>
            <a:r>
              <a:rPr lang="en-US" sz="2800">
                <a:solidFill>
                  <a:schemeClr val="dk1"/>
                </a:solidFill>
                <a:latin typeface="Calibri"/>
                <a:ea typeface="Calibri"/>
                <a:cs typeface="Calibri"/>
                <a:sym typeface="Calibri"/>
              </a:rPr>
              <a:t> </a:t>
            </a:r>
            <a:endParaRPr/>
          </a:p>
        </p:txBody>
      </p:sp>
      <p:pic>
        <p:nvPicPr>
          <p:cNvPr id="185" name="Google Shape;185;p8" descr="Conversation - Free people icons"/>
          <p:cNvPicPr preferRelativeResize="0"/>
          <p:nvPr/>
        </p:nvPicPr>
        <p:blipFill rotWithShape="1">
          <a:blip r:embed="rId4">
            <a:alphaModFix/>
          </a:blip>
          <a:srcRect/>
          <a:stretch/>
        </p:blipFill>
        <p:spPr>
          <a:xfrm>
            <a:off x="9313157" y="1073253"/>
            <a:ext cx="2462282" cy="2462283"/>
          </a:xfrm>
          <a:prstGeom prst="rect">
            <a:avLst/>
          </a:prstGeom>
          <a:noFill/>
          <a:ln>
            <a:noFill/>
          </a:ln>
        </p:spPr>
      </p:pic>
      <p:pic>
        <p:nvPicPr>
          <p:cNvPr id="186" name="Google Shape;186;p8" descr="Icon&#10;&#10;Description automatically generated"/>
          <p:cNvPicPr preferRelativeResize="0"/>
          <p:nvPr/>
        </p:nvPicPr>
        <p:blipFill rotWithShape="1">
          <a:blip r:embed="rId5">
            <a:alphaModFix/>
          </a:blip>
          <a:srcRect/>
          <a:stretch/>
        </p:blipFill>
        <p:spPr>
          <a:xfrm>
            <a:off x="6698836" y="2873936"/>
            <a:ext cx="1430866" cy="1251778"/>
          </a:xfrm>
          <a:prstGeom prst="rect">
            <a:avLst/>
          </a:prstGeom>
          <a:noFill/>
          <a:ln>
            <a:noFill/>
          </a:ln>
        </p:spPr>
      </p:pic>
      <p:pic>
        <p:nvPicPr>
          <p:cNvPr id="187" name="Google Shape;187;p8" descr="Icon&#10;&#10;Description automatically generated"/>
          <p:cNvPicPr preferRelativeResize="0"/>
          <p:nvPr/>
        </p:nvPicPr>
        <p:blipFill rotWithShape="1">
          <a:blip r:embed="rId6">
            <a:alphaModFix/>
          </a:blip>
          <a:srcRect/>
          <a:stretch/>
        </p:blipFill>
        <p:spPr>
          <a:xfrm>
            <a:off x="1151826" y="2608258"/>
            <a:ext cx="2201705" cy="1284327"/>
          </a:xfrm>
          <a:prstGeom prst="rect">
            <a:avLst/>
          </a:prstGeom>
          <a:noFill/>
          <a:ln>
            <a:noFill/>
          </a:ln>
        </p:spPr>
      </p:pic>
      <p:sp>
        <p:nvSpPr>
          <p:cNvPr id="188" name="Google Shape;188;p8"/>
          <p:cNvSpPr/>
          <p:nvPr/>
        </p:nvSpPr>
        <p:spPr>
          <a:xfrm>
            <a:off x="685228" y="4102514"/>
            <a:ext cx="4132079" cy="64633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000000"/>
                </a:solidFill>
                <a:latin typeface="Calibri"/>
                <a:ea typeface="Calibri"/>
                <a:cs typeface="Calibri"/>
                <a:sym typeface="Calibri"/>
              </a:rPr>
              <a:t>MAKES PEOPLE LAUGH</a:t>
            </a:r>
            <a:endParaRPr sz="2400">
              <a:solidFill>
                <a:schemeClr val="dk1"/>
              </a:solidFill>
              <a:latin typeface="Calibri"/>
              <a:ea typeface="Calibri"/>
              <a:cs typeface="Calibri"/>
              <a:sym typeface="Calibri"/>
            </a:endParaRPr>
          </a:p>
        </p:txBody>
      </p:sp>
      <p:sp>
        <p:nvSpPr>
          <p:cNvPr id="189" name="Google Shape;189;p8"/>
          <p:cNvSpPr/>
          <p:nvPr/>
        </p:nvSpPr>
        <p:spPr>
          <a:xfrm>
            <a:off x="685228" y="4724281"/>
            <a:ext cx="4626730" cy="57785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000000"/>
                </a:solidFill>
                <a:latin typeface="Calibri"/>
                <a:ea typeface="Calibri"/>
                <a:cs typeface="Calibri"/>
                <a:sym typeface="Calibri"/>
              </a:rPr>
              <a:t>HELPS PEOPLE RELAX</a:t>
            </a:r>
            <a:endParaRPr/>
          </a:p>
        </p:txBody>
      </p:sp>
      <p:sp>
        <p:nvSpPr>
          <p:cNvPr id="190" name="Google Shape;190;p8"/>
          <p:cNvSpPr/>
          <p:nvPr/>
        </p:nvSpPr>
        <p:spPr>
          <a:xfrm>
            <a:off x="685228" y="5353611"/>
            <a:ext cx="3775260" cy="64633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000000"/>
                </a:solidFill>
                <a:latin typeface="Calibri"/>
                <a:ea typeface="Calibri"/>
                <a:cs typeface="Calibri"/>
                <a:sym typeface="Calibri"/>
              </a:rPr>
              <a:t>REDUCES STRESS</a:t>
            </a:r>
            <a:endParaRPr/>
          </a:p>
        </p:txBody>
      </p:sp>
      <p:sp>
        <p:nvSpPr>
          <p:cNvPr id="191" name="Google Shape;191;p8"/>
          <p:cNvSpPr/>
          <p:nvPr/>
        </p:nvSpPr>
        <p:spPr>
          <a:xfrm>
            <a:off x="5467137" y="4116930"/>
            <a:ext cx="5636007" cy="58669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000000"/>
                </a:solidFill>
                <a:latin typeface="Calibri"/>
                <a:ea typeface="Calibri"/>
                <a:cs typeface="Calibri"/>
                <a:sym typeface="Calibri"/>
              </a:rPr>
              <a:t>MOSTLY NOT EDUCATIONAL</a:t>
            </a:r>
            <a:endParaRPr sz="2000">
              <a:solidFill>
                <a:schemeClr val="dk1"/>
              </a:solidFill>
              <a:latin typeface="Calibri"/>
              <a:ea typeface="Calibri"/>
              <a:cs typeface="Calibri"/>
              <a:sym typeface="Calibri"/>
            </a:endParaRPr>
          </a:p>
        </p:txBody>
      </p:sp>
      <p:sp>
        <p:nvSpPr>
          <p:cNvPr id="192" name="Google Shape;192;p8"/>
          <p:cNvSpPr/>
          <p:nvPr/>
        </p:nvSpPr>
        <p:spPr>
          <a:xfrm>
            <a:off x="5467137" y="4633260"/>
            <a:ext cx="6724863" cy="64633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000000"/>
                </a:solidFill>
                <a:latin typeface="Calibri"/>
                <a:ea typeface="Calibri"/>
                <a:cs typeface="Calibri"/>
                <a:sym typeface="Calibri"/>
              </a:rPr>
              <a:t>SOME ARE NOT SUITABLE FOR CHILDREN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8"/>
                                        </p:tgtEl>
                                        <p:attrNameLst>
                                          <p:attrName>style.visibility</p:attrName>
                                        </p:attrNameLst>
                                      </p:cBhvr>
                                      <p:to>
                                        <p:strVal val="visible"/>
                                      </p:to>
                                    </p:set>
                                    <p:animEffect transition="in" filter="fade">
                                      <p:cBhvr>
                                        <p:cTn id="15" dur="500"/>
                                        <p:tgtEl>
                                          <p:spTgt spid="18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9"/>
                                        </p:tgtEl>
                                        <p:attrNameLst>
                                          <p:attrName>style.visibility</p:attrName>
                                        </p:attrNameLst>
                                      </p:cBhvr>
                                      <p:to>
                                        <p:strVal val="visible"/>
                                      </p:to>
                                    </p:set>
                                    <p:animEffect transition="in" filter="fade">
                                      <p:cBhvr>
                                        <p:cTn id="20" dur="500"/>
                                        <p:tgtEl>
                                          <p:spTgt spid="18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0"/>
                                        </p:tgtEl>
                                        <p:attrNameLst>
                                          <p:attrName>style.visibility</p:attrName>
                                        </p:attrNameLst>
                                      </p:cBhvr>
                                      <p:to>
                                        <p:strVal val="visible"/>
                                      </p:to>
                                    </p:set>
                                    <p:animEffect transition="in" filter="fade">
                                      <p:cBhvr>
                                        <p:cTn id="25" dur="500"/>
                                        <p:tgtEl>
                                          <p:spTgt spid="19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9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9"/>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199" name="Google Shape;199;p9"/>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WHILE-LISTENING</a:t>
            </a:r>
            <a:endParaRPr/>
          </a:p>
        </p:txBody>
      </p:sp>
      <p:sp>
        <p:nvSpPr>
          <p:cNvPr id="200" name="Google Shape;200;p9"/>
          <p:cNvSpPr txBox="1"/>
          <p:nvPr/>
        </p:nvSpPr>
        <p:spPr>
          <a:xfrm>
            <a:off x="1042458" y="1232611"/>
            <a:ext cx="996477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Mark and Hoa are talking about the film </a:t>
            </a:r>
            <a:r>
              <a:rPr lang="en-US" sz="2400" b="1" i="1">
                <a:solidFill>
                  <a:schemeClr val="dk1"/>
                </a:solidFill>
                <a:latin typeface="Arial"/>
                <a:ea typeface="Arial"/>
                <a:cs typeface="Arial"/>
                <a:sym typeface="Arial"/>
              </a:rPr>
              <a:t>Naughty Twins</a:t>
            </a:r>
            <a:r>
              <a:rPr lang="en-US" sz="2400" b="1">
                <a:solidFill>
                  <a:schemeClr val="dk1"/>
                </a:solidFill>
                <a:latin typeface="Arial"/>
                <a:ea typeface="Arial"/>
                <a:cs typeface="Arial"/>
                <a:sym typeface="Arial"/>
              </a:rPr>
              <a:t>. </a:t>
            </a:r>
            <a:endParaRPr sz="2400" b="1">
              <a:solidFill>
                <a:schemeClr val="dk1"/>
              </a:solidFill>
              <a:latin typeface="Arial"/>
              <a:ea typeface="Arial"/>
              <a:cs typeface="Arial"/>
              <a:sym typeface="Arial"/>
            </a:endParaRPr>
          </a:p>
          <a:p>
            <a:pPr marL="0" marR="0" lvl="0" indent="0" algn="l" rtl="0">
              <a:spcBef>
                <a:spcPts val="0"/>
              </a:spcBef>
              <a:spcAft>
                <a:spcPts val="0"/>
              </a:spcAft>
              <a:buNone/>
            </a:pPr>
            <a:r>
              <a:rPr lang="en-US" sz="2400" b="1">
                <a:solidFill>
                  <a:schemeClr val="dk1"/>
                </a:solidFill>
                <a:latin typeface="Arial"/>
                <a:ea typeface="Arial"/>
                <a:cs typeface="Arial"/>
                <a:sym typeface="Arial"/>
              </a:rPr>
              <a:t>Listen to their conversation. Who stars in the film?</a:t>
            </a:r>
            <a:endParaRPr sz="2400" b="1">
              <a:solidFill>
                <a:schemeClr val="dk1"/>
              </a:solidFill>
              <a:latin typeface="Arial"/>
              <a:ea typeface="Arial"/>
              <a:cs typeface="Arial"/>
              <a:sym typeface="Arial"/>
            </a:endParaRPr>
          </a:p>
        </p:txBody>
      </p:sp>
      <p:sp>
        <p:nvSpPr>
          <p:cNvPr id="201" name="Google Shape;201;p9"/>
          <p:cNvSpPr/>
          <p:nvPr/>
        </p:nvSpPr>
        <p:spPr>
          <a:xfrm>
            <a:off x="487067" y="1357587"/>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02" name="Google Shape;202;p9"/>
          <p:cNvSpPr txBox="1"/>
          <p:nvPr/>
        </p:nvSpPr>
        <p:spPr>
          <a:xfrm>
            <a:off x="539852" y="1254947"/>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203" name="Google Shape;203;p9"/>
          <p:cNvSpPr/>
          <p:nvPr/>
        </p:nvSpPr>
        <p:spPr>
          <a:xfrm>
            <a:off x="8681845" y="1962833"/>
            <a:ext cx="3383670" cy="1259919"/>
          </a:xfrm>
          <a:prstGeom prst="wedgeRoundRectCallout">
            <a:avLst>
              <a:gd name="adj1" fmla="val -55091"/>
              <a:gd name="adj2" fmla="val 88065"/>
              <a:gd name="adj3" fmla="val 16667"/>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1">
                <a:solidFill>
                  <a:srgbClr val="242021"/>
                </a:solidFill>
                <a:latin typeface="Open Sans"/>
                <a:ea typeface="Open Sans"/>
                <a:cs typeface="Open Sans"/>
                <a:sym typeface="Open Sans"/>
              </a:rPr>
              <a:t>Linda Brown and Susan Smith</a:t>
            </a:r>
            <a:r>
              <a:rPr lang="en-US" sz="4000" b="1" i="1">
                <a:solidFill>
                  <a:schemeClr val="dk1"/>
                </a:solidFill>
                <a:latin typeface="Calibri"/>
                <a:ea typeface="Calibri"/>
                <a:cs typeface="Calibri"/>
                <a:sym typeface="Calibri"/>
              </a:rPr>
              <a:t> </a:t>
            </a:r>
            <a:endParaRPr/>
          </a:p>
        </p:txBody>
      </p:sp>
      <p:pic>
        <p:nvPicPr>
          <p:cNvPr id="204" name="Google Shape;204;p9" descr="Conversation - Free people icons"/>
          <p:cNvPicPr preferRelativeResize="0"/>
          <p:nvPr/>
        </p:nvPicPr>
        <p:blipFill rotWithShape="1">
          <a:blip r:embed="rId4">
            <a:alphaModFix/>
          </a:blip>
          <a:srcRect/>
          <a:stretch/>
        </p:blipFill>
        <p:spPr>
          <a:xfrm>
            <a:off x="6278369" y="2626484"/>
            <a:ext cx="2403476" cy="2403477"/>
          </a:xfrm>
          <a:prstGeom prst="rect">
            <a:avLst/>
          </a:prstGeom>
          <a:noFill/>
          <a:ln>
            <a:noFill/>
          </a:ln>
        </p:spPr>
      </p:pic>
      <p:sp>
        <p:nvSpPr>
          <p:cNvPr id="205" name="Google Shape;205;p9"/>
          <p:cNvSpPr txBox="1"/>
          <p:nvPr/>
        </p:nvSpPr>
        <p:spPr>
          <a:xfrm>
            <a:off x="679509" y="2626484"/>
            <a:ext cx="5416491" cy="2368854"/>
          </a:xfrm>
          <a:prstGeom prst="rect">
            <a:avLst/>
          </a:prstGeom>
          <a:noFill/>
          <a:ln>
            <a:noFill/>
          </a:ln>
        </p:spPr>
        <p:txBody>
          <a:bodyPr spcFirstLastPara="1" wrap="square" lIns="91425" tIns="45700" rIns="91425" bIns="45700" anchor="t" anchorCtr="0">
            <a:spAutoFit/>
          </a:bodyPr>
          <a:lstStyle/>
          <a:p>
            <a:pPr marL="457200" marR="0" lvl="0" indent="-457200" algn="l" rtl="0">
              <a:lnSpc>
                <a:spcPct val="200000"/>
              </a:lnSpc>
              <a:spcBef>
                <a:spcPts val="0"/>
              </a:spcBef>
              <a:spcAft>
                <a:spcPts val="0"/>
              </a:spcAft>
              <a:buClr>
                <a:schemeClr val="dk1"/>
              </a:buClr>
              <a:buSzPts val="2600"/>
              <a:buFont typeface="Arial"/>
              <a:buAutoNum type="alphaUcPeriod"/>
            </a:pPr>
            <a:r>
              <a:rPr lang="en-US" sz="2600" b="1">
                <a:solidFill>
                  <a:schemeClr val="dk1"/>
                </a:solidFill>
                <a:latin typeface="Arial"/>
                <a:ea typeface="Arial"/>
                <a:cs typeface="Arial"/>
                <a:sym typeface="Arial"/>
              </a:rPr>
              <a:t>Linda Smith and Susan Brown</a:t>
            </a:r>
            <a:endParaRPr/>
          </a:p>
          <a:p>
            <a:pPr marL="457200" marR="0" lvl="0" indent="-457200" algn="l" rtl="0">
              <a:lnSpc>
                <a:spcPct val="200000"/>
              </a:lnSpc>
              <a:spcBef>
                <a:spcPts val="0"/>
              </a:spcBef>
              <a:spcAft>
                <a:spcPts val="0"/>
              </a:spcAft>
              <a:buClr>
                <a:schemeClr val="dk1"/>
              </a:buClr>
              <a:buSzPts val="2600"/>
              <a:buFont typeface="Arial"/>
              <a:buAutoNum type="alphaUcPeriod"/>
            </a:pPr>
            <a:r>
              <a:rPr lang="en-US" sz="2600" b="1">
                <a:solidFill>
                  <a:schemeClr val="dk1"/>
                </a:solidFill>
                <a:latin typeface="Arial"/>
                <a:ea typeface="Arial"/>
                <a:cs typeface="Arial"/>
                <a:sym typeface="Arial"/>
              </a:rPr>
              <a:t>Linda Brown and Susan Smith </a:t>
            </a:r>
            <a:endParaRPr/>
          </a:p>
          <a:p>
            <a:pPr marL="457200" marR="0" lvl="0" indent="-457200" algn="l" rtl="0">
              <a:lnSpc>
                <a:spcPct val="200000"/>
              </a:lnSpc>
              <a:spcBef>
                <a:spcPts val="0"/>
              </a:spcBef>
              <a:spcAft>
                <a:spcPts val="0"/>
              </a:spcAft>
              <a:buClr>
                <a:schemeClr val="dk1"/>
              </a:buClr>
              <a:buSzPts val="2600"/>
              <a:buFont typeface="Arial"/>
              <a:buAutoNum type="alphaUcPeriod"/>
            </a:pPr>
            <a:r>
              <a:rPr lang="en-US" sz="2600" b="1">
                <a:solidFill>
                  <a:schemeClr val="dk1"/>
                </a:solidFill>
                <a:latin typeface="Arial"/>
                <a:ea typeface="Arial"/>
                <a:cs typeface="Arial"/>
                <a:sym typeface="Arial"/>
              </a:rPr>
              <a:t>Susan Linda and Brown Smith</a:t>
            </a:r>
            <a:endParaRPr sz="2600" b="1">
              <a:solidFill>
                <a:schemeClr val="dk1"/>
              </a:solidFill>
              <a:latin typeface="Arial"/>
              <a:ea typeface="Arial"/>
              <a:cs typeface="Arial"/>
              <a:sym typeface="Arial"/>
            </a:endParaRPr>
          </a:p>
        </p:txBody>
      </p:sp>
      <p:sp>
        <p:nvSpPr>
          <p:cNvPr id="206" name="Google Shape;206;p9"/>
          <p:cNvSpPr/>
          <p:nvPr/>
        </p:nvSpPr>
        <p:spPr>
          <a:xfrm>
            <a:off x="589080" y="3633505"/>
            <a:ext cx="613063" cy="623455"/>
          </a:xfrm>
          <a:prstGeom prst="ellipse">
            <a:avLst/>
          </a:prstGeom>
          <a:noFill/>
          <a:ln w="571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07" name="Google Shape;207;p9"/>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208" name="Google Shape;208;p9"/>
          <p:cNvSpPr txBox="1"/>
          <p:nvPr/>
        </p:nvSpPr>
        <p:spPr>
          <a:xfrm>
            <a:off x="487067" y="218487"/>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WHILE-LISTENING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936</Words>
  <Application>Microsoft Office PowerPoint</Application>
  <PresentationFormat>Widescreen</PresentationFormat>
  <Paragraphs>180</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Open Sans</vt:lpstr>
      <vt:lpstr>Noto Sans Symbols</vt:lpstr>
      <vt:lpstr>Arial</vt:lpstr>
      <vt:lpstr>Bodoni</vt:lpstr>
      <vt:lpstr>Courier New</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Hoai Linh</cp:lastModifiedBy>
  <cp:revision>2</cp:revision>
  <dcterms:created xsi:type="dcterms:W3CDTF">2020-12-09T02:04:09Z</dcterms:created>
  <dcterms:modified xsi:type="dcterms:W3CDTF">2023-04-19T04:13:14Z</dcterms:modified>
</cp:coreProperties>
</file>