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32" r:id="rId3"/>
    <p:sldId id="258" r:id="rId4"/>
    <p:sldId id="302" r:id="rId5"/>
    <p:sldId id="343" r:id="rId6"/>
    <p:sldId id="335" r:id="rId7"/>
    <p:sldId id="336" r:id="rId8"/>
    <p:sldId id="261" r:id="rId9"/>
    <p:sldId id="333" r:id="rId10"/>
    <p:sldId id="334" r:id="rId11"/>
    <p:sldId id="344" r:id="rId12"/>
    <p:sldId id="264" r:id="rId13"/>
    <p:sldId id="266" r:id="rId14"/>
    <p:sldId id="345" r:id="rId15"/>
    <p:sldId id="278" r:id="rId16"/>
    <p:sldId id="268" r:id="rId17"/>
    <p:sldId id="342" r:id="rId18"/>
    <p:sldId id="346" r:id="rId19"/>
    <p:sldId id="314" r:id="rId20"/>
    <p:sldId id="330" r:id="rId21"/>
    <p:sldId id="27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yriad Pro" panose="020B0503030403020204" pitchFamily="34" charset="0"/>
      <p:bold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7BD"/>
    <a:srgbClr val="FAB13F"/>
    <a:srgbClr val="FDB040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073"/>
  </p:normalViewPr>
  <p:slideViewPr>
    <p:cSldViewPr snapToGrid="0">
      <p:cViewPr varScale="1">
        <p:scale>
          <a:sx n="107" d="100"/>
          <a:sy n="107" d="100"/>
        </p:scale>
        <p:origin x="76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7547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833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33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8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93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97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36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78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392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43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4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54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3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2343832" y="5824329"/>
            <a:ext cx="722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Songkran (Water Festival)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650F-737E-B141-A462-E83D4401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82" y="1353836"/>
            <a:ext cx="6516882" cy="4341084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C179C9BC-5314-B44E-ACCC-805EB4B012AB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1175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1432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5" y="156952"/>
            <a:ext cx="61731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945217" y="1257051"/>
            <a:ext cx="115643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read the conversation. Pay attention to the highlighted sentences.</a:t>
            </a:r>
            <a:endParaRPr sz="24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B57E-941A-514A-BAA7-2AC6D798941B}"/>
              </a:ext>
            </a:extLst>
          </p:cNvPr>
          <p:cNvSpPr/>
          <p:nvPr/>
        </p:nvSpPr>
        <p:spPr>
          <a:xfrm>
            <a:off x="945217" y="1665098"/>
            <a:ext cx="106731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was the music festival last Sunday?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was disappointing!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Why?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band was late.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singers weren’t very good either. 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was a big disappointment.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D28BF-6979-ED4B-B605-87D972D54ED4}"/>
              </a:ext>
            </a:extLst>
          </p:cNvPr>
          <p:cNvSpPr/>
          <p:nvPr/>
        </p:nvSpPr>
        <p:spPr>
          <a:xfrm>
            <a:off x="3131764" y="4503345"/>
            <a:ext cx="4066392" cy="21977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/>
                </a:solidFill>
              </a:rPr>
              <a:t>Other expressions: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too bad!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What a disaster!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so disappointing!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A4DA08-422C-A64B-B68C-A208DD8750CF}"/>
              </a:ext>
            </a:extLst>
          </p:cNvPr>
          <p:cNvSpPr/>
          <p:nvPr/>
        </p:nvSpPr>
        <p:spPr>
          <a:xfrm>
            <a:off x="432637" y="12269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BE642-4290-3C40-BBD5-9CCE99296352}"/>
              </a:ext>
            </a:extLst>
          </p:cNvPr>
          <p:cNvSpPr txBox="1"/>
          <p:nvPr/>
        </p:nvSpPr>
        <p:spPr>
          <a:xfrm>
            <a:off x="485422" y="11243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64.mp3" descr="064.mp3">
            <a:hlinkClick r:id="" action="ppaction://media"/>
            <a:extLst>
              <a:ext uri="{FF2B5EF4-FFF2-40B4-BE49-F238E27FC236}">
                <a16:creationId xmlns:a16="http://schemas.microsoft.com/office/drawing/2014/main" id="{EC1FC005-F34D-C141-A876-28E4082AB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6886" y="17073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/>
          <p:nvPr/>
        </p:nvSpPr>
        <p:spPr>
          <a:xfrm>
            <a:off x="947773" y="1268671"/>
            <a:ext cx="1116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1159083" y="2134473"/>
            <a:ext cx="4370859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5974365" y="2134473"/>
            <a:ext cx="4370858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  <p:sp>
        <p:nvSpPr>
          <p:cNvPr id="11" name="Google Shape;188;p9">
            <a:extLst>
              <a:ext uri="{FF2B5EF4-FFF2-40B4-BE49-F238E27FC236}">
                <a16:creationId xmlns:a16="http://schemas.microsoft.com/office/drawing/2014/main" id="{408E4D27-03E1-1241-84B0-476B577963A6}"/>
              </a:ext>
            </a:extLst>
          </p:cNvPr>
          <p:cNvSpPr txBox="1"/>
          <p:nvPr/>
        </p:nvSpPr>
        <p:spPr>
          <a:xfrm>
            <a:off x="499775" y="156952"/>
            <a:ext cx="61731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40D93E0-42FD-4E46-AE33-1C2F4624E9A1}"/>
              </a:ext>
            </a:extLst>
          </p:cNvPr>
          <p:cNvSpPr/>
          <p:nvPr/>
        </p:nvSpPr>
        <p:spPr>
          <a:xfrm>
            <a:off x="443523" y="125138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64630-FCC7-5946-A6B8-3E476BD227F7}"/>
              </a:ext>
            </a:extLst>
          </p:cNvPr>
          <p:cNvSpPr txBox="1"/>
          <p:nvPr/>
        </p:nvSpPr>
        <p:spPr>
          <a:xfrm>
            <a:off x="496308" y="114874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20543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080698" y="1282704"/>
            <a:ext cx="108696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festival symbols. Fill in each blank with ONE word.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E1DFC-7A8A-3446-9475-48DA3B6B477D}"/>
              </a:ext>
            </a:extLst>
          </p:cNvPr>
          <p:cNvSpPr/>
          <p:nvPr/>
        </p:nvSpPr>
        <p:spPr>
          <a:xfrm>
            <a:off x="1065873" y="2563215"/>
            <a:ext cx="10794337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is an image we use or _________ of when celebrating a festival.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usually has a special _________.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AB1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Christmas tree is the symbol of a long _________.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AB1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Claus is the symbol of joy and _________. </a:t>
            </a: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5524826" y="276487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1" name="Google Shape;246;p13">
            <a:extLst>
              <a:ext uri="{FF2B5EF4-FFF2-40B4-BE49-F238E27FC236}">
                <a16:creationId xmlns:a16="http://schemas.microsoft.com/office/drawing/2014/main" id="{6EB203F6-DAD1-BF46-B0C0-37178DCBECEC}"/>
              </a:ext>
            </a:extLst>
          </p:cNvPr>
          <p:cNvSpPr txBox="1"/>
          <p:nvPr/>
        </p:nvSpPr>
        <p:spPr>
          <a:xfrm>
            <a:off x="5202865" y="3491914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2" name="Google Shape;246;p13">
            <a:extLst>
              <a:ext uri="{FF2B5EF4-FFF2-40B4-BE49-F238E27FC236}">
                <a16:creationId xmlns:a16="http://schemas.microsoft.com/office/drawing/2014/main" id="{AC36E05A-9FA1-954C-A41B-128683416DD6}"/>
              </a:ext>
            </a:extLst>
          </p:cNvPr>
          <p:cNvSpPr txBox="1"/>
          <p:nvPr/>
        </p:nvSpPr>
        <p:spPr>
          <a:xfrm>
            <a:off x="6924648" y="4237622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3" name="Google Shape;246;p13">
            <a:extLst>
              <a:ext uri="{FF2B5EF4-FFF2-40B4-BE49-F238E27FC236}">
                <a16:creationId xmlns:a16="http://schemas.microsoft.com/office/drawing/2014/main" id="{570E47AA-6932-424D-BC98-1D74E67C1D26}"/>
              </a:ext>
            </a:extLst>
          </p:cNvPr>
          <p:cNvSpPr txBox="1"/>
          <p:nvPr/>
        </p:nvSpPr>
        <p:spPr>
          <a:xfrm>
            <a:off x="5923755" y="496466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happiness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72FC783-8C42-3A44-93DE-AE007225E3CC}"/>
              </a:ext>
            </a:extLst>
          </p:cNvPr>
          <p:cNvSpPr/>
          <p:nvPr/>
        </p:nvSpPr>
        <p:spPr>
          <a:xfrm>
            <a:off x="563267" y="125138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538B2-F589-EB40-AC9F-DF9C96AB1A62}"/>
              </a:ext>
            </a:extLst>
          </p:cNvPr>
          <p:cNvSpPr txBox="1"/>
          <p:nvPr/>
        </p:nvSpPr>
        <p:spPr>
          <a:xfrm>
            <a:off x="616052" y="11487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065.mp3" descr="065.mp3">
            <a:hlinkClick r:id="" action="ppaction://media"/>
            <a:extLst>
              <a:ext uri="{FF2B5EF4-FFF2-40B4-BE49-F238E27FC236}">
                <a16:creationId xmlns:a16="http://schemas.microsoft.com/office/drawing/2014/main" id="{C0CA4B67-688D-2946-8917-79ACCD20B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658" y="1750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902585" y="1016003"/>
            <a:ext cx="83829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Match each festival with its symbol and meaning.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1060870190"/>
              </p:ext>
            </p:extLst>
          </p:nvPr>
        </p:nvGraphicFramePr>
        <p:xfrm>
          <a:off x="278924" y="1630616"/>
          <a:ext cx="11634152" cy="51205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209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1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4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572">
                  <a:extLst>
                    <a:ext uri="{9D8B030D-6E8A-4147-A177-3AD203B41FA5}">
                      <a16:colId xmlns:a16="http://schemas.microsoft.com/office/drawing/2014/main" val="4462626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Mid-Autumn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black cat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a new life because it has a lot of babies.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Halloween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Golden Palm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the moon, prosperity and family reunion.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moon cake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bad luck.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Cannes Film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Bunny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the winner’s prize.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D1D959-142D-BE4F-AA4F-F101BBA4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065" y="1677259"/>
            <a:ext cx="1128545" cy="112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989EB-C756-4D45-A77D-ACA94E1F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37" y="3218905"/>
            <a:ext cx="1333365" cy="77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7ECA0-9F2A-4145-884C-CBAB129F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337" y="4351598"/>
            <a:ext cx="1552286" cy="1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1DFEC-294D-BD4B-9936-3110FCF06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462" y="5560200"/>
            <a:ext cx="1142036" cy="1095558"/>
          </a:xfrm>
          <a:prstGeom prst="rect">
            <a:avLst/>
          </a:prstGeom>
        </p:spPr>
      </p:pic>
      <p:sp>
        <p:nvSpPr>
          <p:cNvPr id="16" name="Google Shape;246;p13">
            <a:extLst>
              <a:ext uri="{FF2B5EF4-FFF2-40B4-BE49-F238E27FC236}">
                <a16:creationId xmlns:a16="http://schemas.microsoft.com/office/drawing/2014/main" id="{DA8FE662-3EBD-5746-87C0-48FDF711AEDB}"/>
              </a:ext>
            </a:extLst>
          </p:cNvPr>
          <p:cNvSpPr txBox="1"/>
          <p:nvPr/>
        </p:nvSpPr>
        <p:spPr>
          <a:xfrm>
            <a:off x="10576743" y="2044069"/>
            <a:ext cx="126227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1. C - b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21CCABB8-D18D-5046-948A-EEA915FFCF9E}"/>
              </a:ext>
            </a:extLst>
          </p:cNvPr>
          <p:cNvSpPr txBox="1"/>
          <p:nvPr/>
        </p:nvSpPr>
        <p:spPr>
          <a:xfrm>
            <a:off x="10597920" y="3226012"/>
            <a:ext cx="112854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2. A - c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6;p13">
            <a:extLst>
              <a:ext uri="{FF2B5EF4-FFF2-40B4-BE49-F238E27FC236}">
                <a16:creationId xmlns:a16="http://schemas.microsoft.com/office/drawing/2014/main" id="{C2DCC614-5742-CF4A-A6C5-AE34844096DB}"/>
              </a:ext>
            </a:extLst>
          </p:cNvPr>
          <p:cNvSpPr txBox="1"/>
          <p:nvPr/>
        </p:nvSpPr>
        <p:spPr>
          <a:xfrm>
            <a:off x="10576743" y="4481963"/>
            <a:ext cx="133336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3. D - a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6;p13">
            <a:extLst>
              <a:ext uri="{FF2B5EF4-FFF2-40B4-BE49-F238E27FC236}">
                <a16:creationId xmlns:a16="http://schemas.microsoft.com/office/drawing/2014/main" id="{D4D0F2B6-24D7-B74B-AAFD-50A913ADCEB6}"/>
              </a:ext>
            </a:extLst>
          </p:cNvPr>
          <p:cNvSpPr txBox="1"/>
          <p:nvPr/>
        </p:nvSpPr>
        <p:spPr>
          <a:xfrm>
            <a:off x="10576742" y="5756082"/>
            <a:ext cx="133336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4. B - d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2;p13">
            <a:extLst>
              <a:ext uri="{FF2B5EF4-FFF2-40B4-BE49-F238E27FC236}">
                <a16:creationId xmlns:a16="http://schemas.microsoft.com/office/drawing/2014/main" id="{6CF37748-654D-AD4C-B33D-B4ED44171F95}"/>
              </a:ext>
            </a:extLst>
          </p:cNvPr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BB5002E-915D-1144-AC02-A508F181574A}"/>
              </a:ext>
            </a:extLst>
          </p:cNvPr>
          <p:cNvSpPr/>
          <p:nvPr/>
        </p:nvSpPr>
        <p:spPr>
          <a:xfrm>
            <a:off x="410866" y="97924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08CE6A-8CC2-2140-84D0-990BE6C60315}"/>
              </a:ext>
            </a:extLst>
          </p:cNvPr>
          <p:cNvSpPr txBox="1"/>
          <p:nvPr/>
        </p:nvSpPr>
        <p:spPr>
          <a:xfrm>
            <a:off x="463651" y="8766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087363" y="1156772"/>
            <a:ext cx="115025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D36CA-3642-BB42-8F74-5EAB4400F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33" y="1908394"/>
            <a:ext cx="6903156" cy="41418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D5C5D-2BA2-2B46-BCDA-3367C6801F59}"/>
              </a:ext>
            </a:extLst>
          </p:cNvPr>
          <p:cNvSpPr/>
          <p:nvPr/>
        </p:nvSpPr>
        <p:spPr>
          <a:xfrm>
            <a:off x="500744" y="1935196"/>
            <a:ext cx="4189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4CA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When we talk about Christmas, we think of the Christmas tree. It is the symbol of a long life. </a:t>
            </a:r>
          </a:p>
        </p:txBody>
      </p:sp>
      <p:sp>
        <p:nvSpPr>
          <p:cNvPr id="11" name="Google Shape;242;p13">
            <a:extLst>
              <a:ext uri="{FF2B5EF4-FFF2-40B4-BE49-F238E27FC236}">
                <a16:creationId xmlns:a16="http://schemas.microsoft.com/office/drawing/2014/main" id="{F3F72A8A-C172-394F-9EFB-39374E4F773A}"/>
              </a:ext>
            </a:extLst>
          </p:cNvPr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1C38B7-7A3F-E447-9BF6-8BA821F83174}"/>
              </a:ext>
            </a:extLst>
          </p:cNvPr>
          <p:cNvSpPr/>
          <p:nvPr/>
        </p:nvSpPr>
        <p:spPr>
          <a:xfrm>
            <a:off x="585040" y="113164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313F5-614C-294A-9CD0-C4817FE1ADC0}"/>
              </a:ext>
            </a:extLst>
          </p:cNvPr>
          <p:cNvSpPr txBox="1"/>
          <p:nvPr/>
        </p:nvSpPr>
        <p:spPr>
          <a:xfrm>
            <a:off x="637825" y="10290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952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464857" y="4614785"/>
            <a:ext cx="1208458" cy="10273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97948" y="5642148"/>
            <a:ext cx="1950733" cy="6200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0214" y="5633237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495104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104025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to: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festival activities and festival symbols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express disappointment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0C58C-9853-F142-8709-7639AC976D59}"/>
              </a:ext>
            </a:extLst>
          </p:cNvPr>
          <p:cNvSpPr txBox="1"/>
          <p:nvPr/>
        </p:nvSpPr>
        <p:spPr>
          <a:xfrm>
            <a:off x="1073742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4331A7-1C16-8847-B832-D37675386726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5B847E-3FB6-8C4C-9BD8-F508B75167F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79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67414"/>
            <a:ext cx="12192001" cy="574326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549466" y="1745696"/>
            <a:ext cx="531638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8" y="137938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302238" y="183290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4488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292" y="2103882"/>
            <a:ext cx="1041827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next lesson.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013AE-1CCE-7148-89D8-9DDCA1911DC6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FB122-0D29-9640-A07E-7E843823BDD0}"/>
              </a:ext>
            </a:extLst>
          </p:cNvPr>
          <p:cNvSpPr txBox="1"/>
          <p:nvPr/>
        </p:nvSpPr>
        <p:spPr>
          <a:xfrm>
            <a:off x="1084628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ABF5B0-C22E-6941-942B-E25B00F5210F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8FBCE-B5AA-744B-889A-4062B36E33F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1E1FB5-3E80-0842-9D3F-178448200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53" y="3170668"/>
            <a:ext cx="4314350" cy="30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FF30E-A75B-CF4D-BC93-8EC6C6F8582D}"/>
              </a:ext>
            </a:extLst>
          </p:cNvPr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800" b="1" dirty="0">
                <a:latin typeface="Calibri" panose="020F0502020204030204" pitchFamily="34" charset="0"/>
              </a:rPr>
              <a:t>Website: </a:t>
            </a:r>
            <a:r>
              <a:rPr lang="en-GB" sz="1800" b="1" i="1" dirty="0" err="1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err="1">
                <a:latin typeface="Calibri" panose="020F0502020204030204" pitchFamily="34" charset="0"/>
              </a:rPr>
              <a:t>facebook.com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r>
              <a:rPr lang="en-GB" sz="1800" b="1" i="1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 smtClean="0">
                <a:latin typeface="Calibri" panose="020F0502020204030204" pitchFamily="34" charset="0"/>
              </a:rPr>
              <a:t>/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217700" y="1779472"/>
            <a:ext cx="109743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the end of this lesson, Ss will be able to:</a:t>
            </a:r>
            <a:endParaRPr sz="2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Knowledge: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express disappointment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understand the concept of festival symbols and their meanings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talk about the concept of festival symbols and their meanings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competence: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communication skills and creativity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teamwork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self-study skills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464857" y="4614785"/>
            <a:ext cx="1208458" cy="10273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97948" y="5642148"/>
            <a:ext cx="1950733" cy="6200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0214" y="5633237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52942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  <p:sp>
        <p:nvSpPr>
          <p:cNvPr id="19" name="Google Shape;145;p5">
            <a:extLst>
              <a:ext uri="{FF2B5EF4-FFF2-40B4-BE49-F238E27FC236}">
                <a16:creationId xmlns:a16="http://schemas.microsoft.com/office/drawing/2014/main" id="{F6DC4E75-F6DF-2749-A685-CEF9D76B7DBC}"/>
              </a:ext>
            </a:extLst>
          </p:cNvPr>
          <p:cNvSpPr/>
          <p:nvPr/>
        </p:nvSpPr>
        <p:spPr>
          <a:xfrm>
            <a:off x="5988133" y="2924432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52ECC7-6E43-894A-A2CB-A113507BB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7" y="2311293"/>
            <a:ext cx="4747998" cy="2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3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259937" y="5971249"/>
            <a:ext cx="3672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C4676-48CD-0A48-A1DC-A6AA9678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15" y="1198738"/>
            <a:ext cx="7158766" cy="47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E0DC-2AB7-9341-A552-083E91F7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6" y="1222384"/>
            <a:ext cx="6898192" cy="4601945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5475F7B9-9FA0-F849-B580-5F062CF9C53C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30729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F86FC-744A-9A42-ADD9-D91C0663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196" y="1435406"/>
            <a:ext cx="7896113" cy="4388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Diwali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A3FFA9A0-EC7B-CE4A-8748-2DBE8894E866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415922" y="5489033"/>
            <a:ext cx="3360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in Rio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2F77-B82F-9343-9D47-11D6FB80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34" y="1198738"/>
            <a:ext cx="8349728" cy="4174864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2BE47CFC-4D9A-CB4E-B42C-112A60509733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17373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2897</TotalTime>
  <Words>908</Words>
  <Application>Microsoft Office PowerPoint</Application>
  <PresentationFormat>Widescreen</PresentationFormat>
  <Paragraphs>159</Paragraphs>
  <Slides>21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Courier New</vt:lpstr>
      <vt:lpstr>Adobe Gothic Std B</vt:lpstr>
      <vt:lpstr>Calibri</vt:lpstr>
      <vt:lpstr>Myriad Pro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Hoai Linh</cp:lastModifiedBy>
  <cp:revision>44</cp:revision>
  <dcterms:modified xsi:type="dcterms:W3CDTF">2023-04-19T04:33:25Z</dcterms:modified>
</cp:coreProperties>
</file>