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95" r:id="rId4"/>
    <p:sldId id="296" r:id="rId5"/>
    <p:sldId id="297" r:id="rId6"/>
    <p:sldId id="298" r:id="rId7"/>
    <p:sldId id="299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Space Grotesk Light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0ad265bab82a25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50550"/>
            <a:ext cx="10626641" cy="509295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735675" y="1991825"/>
            <a:ext cx="5672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12"/>
          <p:cNvGrpSpPr/>
          <p:nvPr/>
        </p:nvGrpSpPr>
        <p:grpSpPr>
          <a:xfrm>
            <a:off x="-52200" y="50550"/>
            <a:ext cx="9256075" cy="5245735"/>
            <a:chOff x="-52200" y="50550"/>
            <a:chExt cx="9256075" cy="5245735"/>
          </a:xfrm>
        </p:grpSpPr>
        <p:sp>
          <p:nvSpPr>
            <p:cNvPr id="830" name="Google Shape;830;p12"/>
            <p:cNvSpPr/>
            <p:nvPr/>
          </p:nvSpPr>
          <p:spPr>
            <a:xfrm>
              <a:off x="-52200" y="299053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567033" y="3780191"/>
              <a:ext cx="2154572" cy="9869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3626041" y="3244742"/>
              <a:ext cx="2038292" cy="694227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3907840" y="3671766"/>
              <a:ext cx="3406627" cy="1462743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434903" y="4215970"/>
              <a:ext cx="2406853" cy="91722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flipH="1">
              <a:off x="-50423" y="3671774"/>
              <a:ext cx="1322417" cy="60577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47332" y="4053480"/>
              <a:ext cx="3261193" cy="124280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flipH="1">
              <a:off x="5619392" y="314441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8" name="Google Shape;838;p1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839" name="Google Shape;839;p1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0" name="Google Shape;840;p1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-m-wikipedia-org.translate.goog/wiki/Christian_Friedrich_Daniel_Schubart?_x_tr_sl=en&amp;_x_tr_tl=vi&amp;_x_tr_hl=vi&amp;_x_tr_pto=ajax,sc,ele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2736111" y="474913"/>
            <a:ext cx="3671777" cy="6521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indent="252095">
              <a:spcBef>
                <a:spcPts val="300"/>
              </a:spcBef>
              <a:spcAft>
                <a:spcPts val="300"/>
              </a:spcAft>
              <a:tabLst>
                <a:tab pos="1391285" algn="l"/>
              </a:tabLst>
            </a:pPr>
            <a:r>
              <a:rPr lang="en-US" sz="1400" b="1" dirty="0"/>
              <a:t>BÀI 1 - TIẾT 1</a:t>
            </a:r>
            <a:br>
              <a:rPr lang="en-US" sz="1400" dirty="0"/>
            </a:b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–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b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– Nghe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Foren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73BB57-C74C-4899-8CCD-1A57BC802914}"/>
              </a:ext>
            </a:extLst>
          </p:cNvPr>
          <p:cNvSpPr/>
          <p:nvPr/>
        </p:nvSpPr>
        <p:spPr>
          <a:xfrm>
            <a:off x="437332" y="1450866"/>
            <a:ext cx="8430221" cy="41934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1)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: </a:t>
            </a:r>
            <a:r>
              <a:rPr lang="en-US" dirty="0" err="1"/>
              <a:t>Khúc</a:t>
            </a:r>
            <a:r>
              <a:rPr lang="en-US" dirty="0"/>
              <a:t> ca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en-US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-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thiệu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Giới thiệu bài hát:</a:t>
            </a:r>
          </a:p>
          <a:p>
            <a:pPr>
              <a:lnSpc>
                <a:spcPct val="150000"/>
              </a:lnSpc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Viết ở nhịp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3/8</a:t>
            </a: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gồm có 2 đoạn</a:t>
            </a:r>
          </a:p>
          <a:p>
            <a:pPr>
              <a:lnSpc>
                <a:spcPct val="150000"/>
              </a:lnSpc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Đoạn 1: 17 nhịp (từ đầu đến cây vườn thêm xanh).</a:t>
            </a:r>
          </a:p>
          <a:p>
            <a:pPr>
              <a:lnSpc>
                <a:spcPct val="150000"/>
              </a:lnSpc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Đoạn 2: 25 nhịp (từ Khi trời đổ nắng đến hết bài).</a:t>
            </a:r>
          </a:p>
          <a:p>
            <a:pPr>
              <a:lnSpc>
                <a:spcPct val="150000"/>
              </a:lnSpc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Với giai điệu nhịp nhàng, êm ái, bài hát thể hiện cách nhìn hồn nhiên và lạc quan của tuổi thơ trước hiện tượng mưa nắng của thiên nhiên.</a:t>
            </a:r>
          </a:p>
          <a:p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104821-E2EA-4187-960C-BFBB0A1BC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41850" cy="5143500"/>
          </a:xfrm>
          <a:prstGeom prst="rect">
            <a:avLst/>
          </a:prstGeom>
        </p:spPr>
      </p:pic>
      <p:pic>
        <p:nvPicPr>
          <p:cNvPr id="8" name="KHÚC CA BỐN MÙA (Hát mẫu)- Chủ đề 1 - SGK Âm nhạc 8 - Cánh diều. Tone Edur. Ca sĩ- Trịnh Huyền Trang">
            <a:hlinkClick r:id="" action="ppaction://media"/>
            <a:extLst>
              <a:ext uri="{FF2B5EF4-FFF2-40B4-BE49-F238E27FC236}">
                <a16:creationId xmlns:a16="http://schemas.microsoft.com/office/drawing/2014/main" id="{AEA0BA4C-36D7-4947-8215-FC9A7CCFB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1004" y="61188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E7193-D2B8-47D1-98D2-2DDE207EA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D0F7C-B2B3-4900-887A-28EA31C3AAB8}"/>
              </a:ext>
            </a:extLst>
          </p:cNvPr>
          <p:cNvSpPr/>
          <p:nvPr/>
        </p:nvSpPr>
        <p:spPr>
          <a:xfrm>
            <a:off x="757337" y="631593"/>
            <a:ext cx="2608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2: Nghe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Foren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DFBFF-FFE2-4854-86A0-BC408DBE0A2D}"/>
              </a:ext>
            </a:extLst>
          </p:cNvPr>
          <p:cNvSpPr/>
          <p:nvPr/>
        </p:nvSpPr>
        <p:spPr>
          <a:xfrm>
            <a:off x="757337" y="1066883"/>
            <a:ext cx="4572000" cy="3607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/>
              <a:t>- Giới thiệu tác phẩm:</a:t>
            </a:r>
          </a:p>
          <a:p>
            <a:pPr>
              <a:lnSpc>
                <a:spcPct val="150000"/>
              </a:lnSpc>
            </a:pPr>
            <a:r>
              <a:rPr lang="vi-VN" dirty="0"/>
              <a:t>Die Forelle (tiếng Đức nghĩa là "Cá hồi"), là một trong những bài hát nổi tiếng nhất của nhà soạn nhạc người Áo Franz Schubert (1797–1828) sáng tác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đơn</a:t>
            </a:r>
            <a:r>
              <a:rPr lang="en-US" i="1" dirty="0"/>
              <a:t> ca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đệm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 </a:t>
            </a:r>
            <a:r>
              <a:rPr lang="en-US" i="1" dirty="0" err="1"/>
              <a:t>đàn</a:t>
            </a:r>
            <a:r>
              <a:rPr lang="en-US" i="1" dirty="0"/>
              <a:t> piano. </a:t>
            </a:r>
            <a:r>
              <a:rPr lang="en-US" i="1" dirty="0" err="1"/>
              <a:t>Lời</a:t>
            </a:r>
            <a:r>
              <a:rPr lang="en-US" i="1" dirty="0"/>
              <a:t> ca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bài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Đức</a:t>
            </a:r>
            <a:r>
              <a:rPr lang="en-US" i="1" dirty="0"/>
              <a:t> </a:t>
            </a:r>
            <a:r>
              <a:rPr lang="en-US" i="1" u="sng" dirty="0">
                <a:hlinkClick r:id="rId2" tooltip="Christian Friedrich Daniel Schubart"/>
              </a:rPr>
              <a:t>Christian Friedrich Daniel </a:t>
            </a:r>
            <a:r>
              <a:rPr lang="en-US" i="1" u="sng" dirty="0" err="1">
                <a:hlinkClick r:id="rId2" tooltip="Christian Friedrich Daniel Schubart"/>
              </a:rPr>
              <a:t>Schubart</a:t>
            </a:r>
            <a:r>
              <a:rPr lang="en-US" i="1" u="sng" dirty="0"/>
              <a:t> (1739 – 1791), </a:t>
            </a:r>
            <a:r>
              <a:rPr lang="en-US" i="1" dirty="0" err="1"/>
              <a:t>gợi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suối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xanh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đàn</a:t>
            </a:r>
            <a:r>
              <a:rPr lang="en-US" i="1" dirty="0"/>
              <a:t> </a:t>
            </a:r>
            <a:r>
              <a:rPr lang="en-US" i="1" dirty="0" err="1"/>
              <a:t>cá</a:t>
            </a:r>
            <a:r>
              <a:rPr lang="en-US" i="1" dirty="0"/>
              <a:t> </a:t>
            </a:r>
            <a:r>
              <a:rPr lang="en-US" i="1" dirty="0" err="1"/>
              <a:t>hồi</a:t>
            </a:r>
            <a:r>
              <a:rPr lang="en-US" i="1" dirty="0"/>
              <a:t> </a:t>
            </a:r>
            <a:r>
              <a:rPr lang="en-US" i="1" dirty="0" err="1"/>
              <a:t>đang</a:t>
            </a:r>
            <a:r>
              <a:rPr lang="en-US" i="1" dirty="0"/>
              <a:t> </a:t>
            </a:r>
            <a:r>
              <a:rPr lang="en-US" i="1" dirty="0" err="1"/>
              <a:t>tung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bơi</a:t>
            </a:r>
            <a:r>
              <a:rPr lang="en-US" i="1" dirty="0"/>
              <a:t> </a:t>
            </a:r>
            <a:r>
              <a:rPr lang="en-US" i="1" dirty="0" err="1"/>
              <a:t>lội</a:t>
            </a:r>
            <a:r>
              <a:rPr lang="en-US" i="1" dirty="0"/>
              <a:t>.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ở</a:t>
            </a:r>
            <a:r>
              <a:rPr lang="vi-VN" i="1" dirty="0"/>
              <a:t> nhịp độ</a:t>
            </a:r>
            <a:r>
              <a:rPr lang="en-US" i="1" dirty="0"/>
              <a:t> </a:t>
            </a:r>
            <a:r>
              <a:rPr lang="en-US" i="1" dirty="0" err="1"/>
              <a:t>vừa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, </a:t>
            </a:r>
            <a:r>
              <a:rPr lang="en-US" i="1" dirty="0" err="1"/>
              <a:t>giai</a:t>
            </a:r>
            <a:r>
              <a:rPr lang="en-US" i="1" dirty="0"/>
              <a:t> </a:t>
            </a:r>
            <a:r>
              <a:rPr lang="en-US" i="1" dirty="0" err="1"/>
              <a:t>điệu</a:t>
            </a:r>
            <a:r>
              <a:rPr lang="en-US" i="1" dirty="0"/>
              <a:t> </a:t>
            </a:r>
            <a:r>
              <a:rPr lang="en-US" i="1" dirty="0" err="1"/>
              <a:t>tươi</a:t>
            </a:r>
            <a:r>
              <a:rPr lang="en-US" i="1" dirty="0"/>
              <a:t> </a:t>
            </a:r>
            <a:r>
              <a:rPr lang="en-US" i="1" dirty="0" err="1"/>
              <a:t>sáng</a:t>
            </a:r>
            <a:r>
              <a:rPr lang="en-US" i="1" dirty="0"/>
              <a:t>, </a:t>
            </a:r>
            <a:r>
              <a:rPr lang="en-US" i="1" dirty="0" err="1"/>
              <a:t>nhẹ</a:t>
            </a:r>
            <a:r>
              <a:rPr lang="en-US" i="1" dirty="0"/>
              <a:t> </a:t>
            </a:r>
            <a:r>
              <a:rPr lang="en-US" i="1" dirty="0" err="1"/>
              <a:t>nhàng</a:t>
            </a:r>
            <a:r>
              <a:rPr lang="en-US" i="1" dirty="0"/>
              <a:t> (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giai</a:t>
            </a:r>
            <a:r>
              <a:rPr lang="en-US" i="1" dirty="0"/>
              <a:t> </a:t>
            </a:r>
            <a:r>
              <a:rPr lang="en-US" i="1" dirty="0" err="1"/>
              <a:t>điệu</a:t>
            </a:r>
            <a:r>
              <a:rPr lang="en-US" i="1" dirty="0"/>
              <a:t> </a:t>
            </a:r>
            <a:r>
              <a:rPr lang="en-US" i="1" dirty="0" err="1"/>
              <a:t>trầm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kịch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r>
              <a:rPr lang="en-US" i="1" dirty="0"/>
              <a:t>).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612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0EC087-656A-42D0-9C7E-1768EC95F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956"/>
          <a:stretch/>
        </p:blipFill>
        <p:spPr>
          <a:xfrm>
            <a:off x="0" y="0"/>
            <a:ext cx="5791200" cy="5143500"/>
          </a:xfrm>
          <a:prstGeom prst="rect">
            <a:avLst/>
          </a:prstGeom>
        </p:spPr>
      </p:pic>
      <p:pic>
        <p:nvPicPr>
          <p:cNvPr id="6" name="YouTube CON CÁ FOREN Ngọc Lan">
            <a:hlinkClick r:id="" action="ppaction://media"/>
            <a:extLst>
              <a:ext uri="{FF2B5EF4-FFF2-40B4-BE49-F238E27FC236}">
                <a16:creationId xmlns:a16="http://schemas.microsoft.com/office/drawing/2014/main" id="{0A609886-AEA4-400B-9CA7-560E6923C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5785" y="6260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AE4DC-E084-492B-9798-4AAD7D6A5A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55EC95-7FA0-41A1-90F1-B058EAE2BAE8}"/>
                  </a:ext>
                </a:extLst>
              </p:cNvPr>
              <p:cNvSpPr/>
              <p:nvPr/>
            </p:nvSpPr>
            <p:spPr>
              <a:xfrm>
                <a:off x="2011650" y="229666"/>
                <a:ext cx="4572000" cy="13186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52095" algn="ctr">
                  <a:spcBef>
                    <a:spcPts val="300"/>
                  </a:spcBef>
                  <a:spcAft>
                    <a:spcPts val="300"/>
                  </a:spcAft>
                  <a:tabLst>
                    <a:tab pos="1391285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1 - TIẾT 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–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 </a:t>
                </a:r>
                <a:r>
                  <a:rPr lang="en-US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–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Nhịp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1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mr>
                    </m:m>
                  </m:oMath>
                </a14:m>
                <a:r>
                  <a:rPr lang="en-US" sz="11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–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nhịp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1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mr>
                    </m:m>
                  </m:oMath>
                </a14:m>
                <a:r>
                  <a:rPr lang="en-US" sz="11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55EC95-7FA0-41A1-90F1-B058EAE2B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50" y="229666"/>
                <a:ext cx="4572000" cy="1318694"/>
              </a:xfrm>
              <a:prstGeom prst="rect">
                <a:avLst/>
              </a:prstGeom>
              <a:blipFill>
                <a:blip r:embed="rId2"/>
                <a:stretch>
                  <a:fillRect t="-926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5F96EA-E2E8-4FA4-98F8-7546EFC0D35D}"/>
                  </a:ext>
                </a:extLst>
              </p:cNvPr>
              <p:cNvSpPr/>
              <p:nvPr/>
            </p:nvSpPr>
            <p:spPr>
              <a:xfrm>
                <a:off x="483572" y="1443016"/>
                <a:ext cx="4362778" cy="1092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1: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Ôn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hát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Khúc</a:t>
                </a:r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 </a:t>
                </a:r>
                <a:r>
                  <a:rPr lang="en-US" b="1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bốn</a:t>
                </a:r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mùa</a:t>
                </a:r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 </a:t>
                </a: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Nhịp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100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mr>
                    </m:m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5F96EA-E2E8-4FA4-98F8-7546EFC0D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2" y="1443016"/>
                <a:ext cx="4362778" cy="1092928"/>
              </a:xfrm>
              <a:prstGeom prst="rect">
                <a:avLst/>
              </a:prstGeom>
              <a:blipFill>
                <a:blip r:embed="rId3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29CB068-14D6-4794-AE87-9A1FD1A95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942" y="2002971"/>
            <a:ext cx="6408057" cy="31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BAE5E-634C-4281-907B-C136D811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0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9CD72-9F79-4B50-983C-F056F3E8F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C2298-7CD7-450E-81E5-6890B0F8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83437"/>
      </p:ext>
    </p:extLst>
  </p:cSld>
  <p:clrMapOvr>
    <a:masterClrMapping/>
  </p:clrMapOvr>
</p:sld>
</file>

<file path=ppt/theme/theme1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362</Words>
  <Application>Microsoft Office PowerPoint</Application>
  <PresentationFormat>On-screen Show (16:9)</PresentationFormat>
  <Paragraphs>25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Cambria Math</vt:lpstr>
      <vt:lpstr>Space Grotesk Light</vt:lpstr>
      <vt:lpstr>Times New Roman</vt:lpstr>
      <vt:lpstr>Calibri</vt:lpstr>
      <vt:lpstr>Arial</vt:lpstr>
      <vt:lpstr>Bianca template</vt:lpstr>
      <vt:lpstr>BÀI 1 - TIẾT 1           – Hát bài Khúc ca bốn mùa                                                 tác giả: Nguyễn Hải     – Nghe tác phẩm: Con cá Foren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1 - TIẾT 1           – Hát bài Khúc ca bốn mùa                                                 tác giả: Nguyễn Hải     – Nghe tác phẩm: Con cá Foren</dc:title>
  <dc:creator>admin</dc:creator>
  <cp:lastModifiedBy>Administrator</cp:lastModifiedBy>
  <cp:revision>9</cp:revision>
  <dcterms:modified xsi:type="dcterms:W3CDTF">2024-09-16T17:26:37Z</dcterms:modified>
</cp:coreProperties>
</file>