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371944dd248b4ad8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28"/>
  </p:notesMasterIdLst>
  <p:sldIdLst>
    <p:sldId id="283" r:id="rId3"/>
    <p:sldId id="609" r:id="rId4"/>
    <p:sldId id="299" r:id="rId5"/>
    <p:sldId id="300" r:id="rId6"/>
    <p:sldId id="350" r:id="rId7"/>
    <p:sldId id="301" r:id="rId8"/>
    <p:sldId id="302" r:id="rId9"/>
    <p:sldId id="303" r:id="rId10"/>
    <p:sldId id="309" r:id="rId11"/>
    <p:sldId id="611" r:id="rId12"/>
    <p:sldId id="256" r:id="rId13"/>
    <p:sldId id="614" r:id="rId14"/>
    <p:sldId id="617" r:id="rId15"/>
    <p:sldId id="618" r:id="rId16"/>
    <p:sldId id="620" r:id="rId17"/>
    <p:sldId id="619" r:id="rId18"/>
    <p:sldId id="616" r:id="rId19"/>
    <p:sldId id="621" r:id="rId20"/>
    <p:sldId id="351" r:id="rId21"/>
    <p:sldId id="625" r:id="rId22"/>
    <p:sldId id="626" r:id="rId23"/>
    <p:sldId id="630" r:id="rId24"/>
    <p:sldId id="631" r:id="rId25"/>
    <p:sldId id="632" r:id="rId26"/>
    <p:sldId id="63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10" initials="w" lastIdx="14" clrIdx="0">
    <p:extLst>
      <p:ext uri="{19B8F6BF-5375-455C-9EA6-DF929625EA0E}">
        <p15:presenceInfo xmlns:p15="http://schemas.microsoft.com/office/powerpoint/2012/main" userId="windows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EE"/>
    <a:srgbClr val="F8F8F8"/>
    <a:srgbClr val="4057C8"/>
    <a:srgbClr val="43ADAA"/>
    <a:srgbClr val="2CC454"/>
    <a:srgbClr val="3ACEC0"/>
    <a:srgbClr val="EAEAEA"/>
    <a:srgbClr val="FFFFFF"/>
    <a:srgbClr val="EBE9E9"/>
    <a:srgbClr val="F7F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2FE48-FED8-451A-B5BC-D45B7C224628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F3C9C-4C11-4475-92E5-52C39B50C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0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67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69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04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4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56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09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vi-VN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Kí hiệu “</a:t>
                </a:r>
                <a:r>
                  <a:rPr lang="en-US" sz="120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𝛥</a:t>
                </a:r>
                <a:r>
                  <a:rPr lang="en-US" sz="1200" b="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𝐴𝐵𝐶</a:t>
                </a:r>
                <a:r>
                  <a:rPr lang="en-US"/>
                  <a:t>”,</a:t>
                </a:r>
                <a:r>
                  <a:rPr lang="en-US" baseline="0"/>
                  <a:t> đáp án </a:t>
                </a:r>
                <a:r>
                  <a:rPr lang="en-US"/>
                  <a:t>chưa</a:t>
                </a:r>
                <a:r>
                  <a:rPr lang="en-US" baseline="0"/>
                  <a:t> chuyển sang time new roman</a:t>
                </a:r>
                <a:endParaRPr lang="vi-VN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12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Kí hiệu “</a:t>
                </a:r>
                <a:r>
                  <a:rPr lang="en-US" sz="120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𝛥</a:t>
                </a:r>
                <a:r>
                  <a:rPr lang="en-US" sz="1200" b="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𝐴𝐵𝐶</a:t>
                </a:r>
                <a:r>
                  <a:rPr lang="en-US"/>
                  <a:t>” chưa</a:t>
                </a:r>
                <a:r>
                  <a:rPr lang="en-US" baseline="0"/>
                  <a:t> chuyển sang time new roman</a:t>
                </a:r>
                <a:endParaRPr lang="vi-VN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4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Nên thay chữ “ta” bằng chữ “em”. Và quy định thời gian trả lời cho mỗi câu hỏi.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1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7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vi-VN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Kí hiệu “</a:t>
                </a:r>
                <a:r>
                  <a:rPr lang="en-US" sz="120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𝛥</a:t>
                </a:r>
                <a:r>
                  <a:rPr lang="en-US" sz="1200" b="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𝐴𝐵𝐶</a:t>
                </a:r>
                <a:r>
                  <a:rPr lang="en-US"/>
                  <a:t>”,</a:t>
                </a:r>
                <a:r>
                  <a:rPr lang="en-US" baseline="0"/>
                  <a:t> đáp án </a:t>
                </a:r>
                <a:r>
                  <a:rPr lang="en-US"/>
                  <a:t>chưa</a:t>
                </a:r>
                <a:r>
                  <a:rPr lang="en-US" baseline="0"/>
                  <a:t> chuyển sang time new roman</a:t>
                </a:r>
                <a:endParaRPr lang="vi-VN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56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Kí hiệu “</a:t>
                </a:r>
                <a:r>
                  <a:rPr lang="en-US" sz="120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𝛥</a:t>
                </a:r>
                <a:r>
                  <a:rPr lang="en-US" sz="1200" b="0" i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𝐴𝐵𝐶</a:t>
                </a:r>
                <a:r>
                  <a:rPr lang="en-US"/>
                  <a:t>” chưa</a:t>
                </a:r>
                <a:r>
                  <a:rPr lang="en-US" baseline="0"/>
                  <a:t> chuyển sang time new roman</a:t>
                </a:r>
                <a:endParaRPr lang="vi-VN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6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39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3C9C-4C11-4475-92E5-52C39B50C0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4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C9B-856A-4F5E-A6BB-8F0BD352E50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446B-BB84-4D63-8C92-A0EC3CB9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C9B-856A-4F5E-A6BB-8F0BD352E50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446B-BB84-4D63-8C92-A0EC3CB9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4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C9B-856A-4F5E-A6BB-8F0BD352E50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446B-BB84-4D63-8C92-A0EC3CB9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4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031CD3E-630A-4787-A963-5EAA4F1F29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27/01/2025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B51F0E3-EC31-4F5C-A840-3755DBF6244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78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031CD3E-630A-4787-A963-5EAA4F1F29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27/01/2025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B51F0E3-EC31-4F5C-A840-3755DBF6244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5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031CD3E-630A-4787-A963-5EAA4F1F29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27/01/2025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B51F0E3-EC31-4F5C-A840-3755DBF6244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36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031CD3E-630A-4787-A963-5EAA4F1F29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27/01/2025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B51F0E3-EC31-4F5C-A840-3755DBF6244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9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031CD3E-630A-4787-A963-5EAA4F1F29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27/01/2025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B51F0E3-EC31-4F5C-A840-3755DBF6244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16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031CD3E-630A-4787-A963-5EAA4F1F29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27/01/2025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B51F0E3-EC31-4F5C-A840-3755DBF6244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031CD3E-630A-4787-A963-5EAA4F1F29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27/01/2025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B51F0E3-EC31-4F5C-A840-3755DBF6244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59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031CD3E-630A-4787-A963-5EAA4F1F29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27/01/2025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B51F0E3-EC31-4F5C-A840-3755DBF6244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C9B-856A-4F5E-A6BB-8F0BD352E50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446B-BB84-4D63-8C92-A0EC3CB9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4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031CD3E-630A-4787-A963-5EAA4F1F29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27/01/2025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B51F0E3-EC31-4F5C-A840-3755DBF6244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32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031CD3E-630A-4787-A963-5EAA4F1F29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27/01/2025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B51F0E3-EC31-4F5C-A840-3755DBF6244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1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031CD3E-630A-4787-A963-5EAA4F1F2900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27/01/2025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B51F0E3-EC31-4F5C-A840-3755DBF6244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24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-1" r="2801" b="10600"/>
          <a:stretch>
            <a:fillRect/>
          </a:stretch>
        </p:blipFill>
        <p:spPr>
          <a:xfrm rot="19622740">
            <a:off x="8200527" y="4771020"/>
            <a:ext cx="4705524" cy="2910127"/>
          </a:xfrm>
          <a:custGeom>
            <a:avLst/>
            <a:gdLst>
              <a:gd name="connsiteX0" fmla="*/ 4743355 w 6628787"/>
              <a:gd name="connsiteY0" fmla="*/ 0 h 4099567"/>
              <a:gd name="connsiteX1" fmla="*/ 6628787 w 6628787"/>
              <a:gd name="connsiteY1" fmla="*/ 1222278 h 4099567"/>
              <a:gd name="connsiteX2" fmla="*/ 4763512 w 6628787"/>
              <a:gd name="connsiteY2" fmla="*/ 4099567 h 4099567"/>
              <a:gd name="connsiteX3" fmla="*/ 0 w 6628787"/>
              <a:gd name="connsiteY3" fmla="*/ 1011501 h 4099567"/>
              <a:gd name="connsiteX4" fmla="*/ 655731 w 6628787"/>
              <a:gd name="connsiteY4" fmla="*/ 0 h 409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8787" h="4099567">
                <a:moveTo>
                  <a:pt x="4743355" y="0"/>
                </a:moveTo>
                <a:lnTo>
                  <a:pt x="6628787" y="1222278"/>
                </a:lnTo>
                <a:lnTo>
                  <a:pt x="4763512" y="4099567"/>
                </a:lnTo>
                <a:lnTo>
                  <a:pt x="0" y="1011501"/>
                </a:lnTo>
                <a:lnTo>
                  <a:pt x="655731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60114" r="42924" b="4711"/>
          <a:stretch>
            <a:fillRect/>
          </a:stretch>
        </p:blipFill>
        <p:spPr>
          <a:xfrm>
            <a:off x="3" y="0"/>
            <a:ext cx="394335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57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0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301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-1" r="2801" b="10600"/>
          <a:stretch>
            <a:fillRect/>
          </a:stretch>
        </p:blipFill>
        <p:spPr>
          <a:xfrm rot="19622740">
            <a:off x="8200527" y="4771020"/>
            <a:ext cx="4705524" cy="2910127"/>
          </a:xfrm>
          <a:custGeom>
            <a:avLst/>
            <a:gdLst>
              <a:gd name="connsiteX0" fmla="*/ 4743355 w 6628787"/>
              <a:gd name="connsiteY0" fmla="*/ 0 h 4099567"/>
              <a:gd name="connsiteX1" fmla="*/ 6628787 w 6628787"/>
              <a:gd name="connsiteY1" fmla="*/ 1222278 h 4099567"/>
              <a:gd name="connsiteX2" fmla="*/ 4763512 w 6628787"/>
              <a:gd name="connsiteY2" fmla="*/ 4099567 h 4099567"/>
              <a:gd name="connsiteX3" fmla="*/ 0 w 6628787"/>
              <a:gd name="connsiteY3" fmla="*/ 1011501 h 4099567"/>
              <a:gd name="connsiteX4" fmla="*/ 655731 w 6628787"/>
              <a:gd name="connsiteY4" fmla="*/ 0 h 409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8787" h="4099567">
                <a:moveTo>
                  <a:pt x="4743355" y="0"/>
                </a:moveTo>
                <a:lnTo>
                  <a:pt x="6628787" y="1222278"/>
                </a:lnTo>
                <a:lnTo>
                  <a:pt x="4763512" y="4099567"/>
                </a:lnTo>
                <a:lnTo>
                  <a:pt x="0" y="1011501"/>
                </a:lnTo>
                <a:lnTo>
                  <a:pt x="655731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60114" r="42924" b="4711"/>
          <a:stretch>
            <a:fillRect/>
          </a:stretch>
        </p:blipFill>
        <p:spPr>
          <a:xfrm>
            <a:off x="3" y="0"/>
            <a:ext cx="394335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9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7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C9B-856A-4F5E-A6BB-8F0BD352E50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446B-BB84-4D63-8C92-A0EC3CB9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6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C9B-856A-4F5E-A6BB-8F0BD352E50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446B-BB84-4D63-8C92-A0EC3CB9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1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C9B-856A-4F5E-A6BB-8F0BD352E50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446B-BB84-4D63-8C92-A0EC3CB9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C9B-856A-4F5E-A6BB-8F0BD352E50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446B-BB84-4D63-8C92-A0EC3CB9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5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C9B-856A-4F5E-A6BB-8F0BD352E50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446B-BB84-4D63-8C92-A0EC3CB9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1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C9B-856A-4F5E-A6BB-8F0BD352E50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446B-BB84-4D63-8C92-A0EC3CB9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5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C9B-856A-4F5E-A6BB-8F0BD352E50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F446B-BB84-4D63-8C92-A0EC3CB9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3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8C9B-856A-4F5E-A6BB-8F0BD352E50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F446B-BB84-4D63-8C92-A0EC3CB9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4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8C9B-856A-4F5E-A6BB-8F0BD352E50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F446B-BB84-4D63-8C92-A0EC3CB94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8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674" r:id="rId12"/>
    <p:sldLayoutId id="2147483675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6.png"/><Relationship Id="rId18" Type="http://schemas.openxmlformats.org/officeDocument/2006/relationships/image" Target="../media/image16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17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0.png"/><Relationship Id="rId20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5" Type="http://schemas.openxmlformats.org/officeDocument/2006/relationships/image" Target="../media/image53.png"/><Relationship Id="rId10" Type="http://schemas.openxmlformats.org/officeDocument/2006/relationships/image" Target="../media/image32.png"/><Relationship Id="rId19" Type="http://schemas.openxmlformats.org/officeDocument/2006/relationships/image" Target="../media/image39.emf"/><Relationship Id="rId4" Type="http://schemas.openxmlformats.org/officeDocument/2006/relationships/image" Target="../media/image24.png"/><Relationship Id="rId9" Type="http://schemas.openxmlformats.org/officeDocument/2006/relationships/image" Target="../media/image31.png"/><Relationship Id="rId1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17" Type="http://schemas.openxmlformats.org/officeDocument/2006/relationships/slide" Target="slide6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4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60.png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63.png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66.png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8.emf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27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5" Type="http://schemas.openxmlformats.org/officeDocument/2006/relationships/slide" Target="slide23.xml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34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slide" Target="slide25.xml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33298C-AB1A-4432-8595-E4198C06A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4400">
            <a:off x="8281317" y="2005312"/>
            <a:ext cx="432088" cy="516626"/>
          </a:xfrm>
          <a:prstGeom prst="rect">
            <a:avLst/>
          </a:prstGeom>
        </p:spPr>
      </p:pic>
      <p:pic>
        <p:nvPicPr>
          <p:cNvPr id="13" name="Picture 1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53414" flipH="1">
            <a:off x="2780686" y="3706149"/>
            <a:ext cx="447856" cy="535480"/>
          </a:xfrm>
          <a:prstGeom prst="rect">
            <a:avLst/>
          </a:prstGeom>
        </p:spPr>
      </p:pic>
      <p:sp>
        <p:nvSpPr>
          <p:cNvPr id="16" name="TextBox 1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FEE2C5-A15C-4677-AD56-F43F7AAB787C}"/>
              </a:ext>
            </a:extLst>
          </p:cNvPr>
          <p:cNvSpPr txBox="1"/>
          <p:nvPr/>
        </p:nvSpPr>
        <p:spPr>
          <a:xfrm>
            <a:off x="1527578" y="2192015"/>
            <a:ext cx="91404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soft" dir="t">
                <a:rot lat="0" lon="0" rev="15600000"/>
              </a:lightRig>
            </a:scene3d>
            <a:sp3d extrusionH="57150" prstMaterial="softEdge">
              <a:bevelT w="25400" h="38100" prst="relaxedInset"/>
            </a:sp3d>
          </a:bodyPr>
          <a:lstStyle/>
          <a:p>
            <a:pPr algn="ctr" defTabSz="685800"/>
            <a:r>
              <a:rPr lang="en-US" sz="3600" b="1" dirty="0">
                <a:ln/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IV</a:t>
            </a:r>
          </a:p>
        </p:txBody>
      </p:sp>
    </p:spTree>
    <p:extLst>
      <p:ext uri="{BB962C8B-B14F-4D97-AF65-F5344CB8AC3E}">
        <p14:creationId xmlns:p14="http://schemas.microsoft.com/office/powerpoint/2010/main" val="251980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12370" y="606224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980499" y="2216199"/>
            <a:ext cx="7821101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4267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281103-9F2C-470A-A267-FBB7F422DDD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74" y="1363515"/>
            <a:ext cx="2605087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861778-3B2C-4753-A989-C35E65133BB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78" y="249989"/>
            <a:ext cx="1644651" cy="167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1EEC22-A39A-4454-880B-1BE90613464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35" y="1425427"/>
            <a:ext cx="174783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6807FDB-E64E-4A9C-9068-5B5191050EC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61" y="844401"/>
            <a:ext cx="11525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02BDCB-C021-43EA-B9DC-D07130D7CD8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60" y="1673076"/>
            <a:ext cx="17668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F369A3-D13D-4EC0-9B0E-3E04EB84E117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74" y="3165326"/>
            <a:ext cx="380523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D9BE6C-B601-4DE4-99A9-3183EB3F8809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99" y="2962127"/>
            <a:ext cx="10509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0C947A-126D-4376-A1E5-A5004E202EEA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48" y="4001940"/>
            <a:ext cx="11747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DF9E38-2686-488C-A17E-1904B6B4318B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35" y="3963839"/>
            <a:ext cx="11239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9736CC-D29C-4BD8-9FA0-5B17CE6F9BF5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928">
            <a:off x="1091212" y="3327858"/>
            <a:ext cx="4519354" cy="285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4003A2-1586-4008-A8E0-39C06F095BAB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063727"/>
            <a:ext cx="255746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B5E038-4C45-46EE-95EB-B49B6FF4D1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362" y="545120"/>
            <a:ext cx="1938973" cy="1668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9D8B77-5B9C-4372-AF09-D364092469F5}"/>
                  </a:ext>
                </a:extLst>
              </p:cNvPr>
              <p:cNvSpPr txBox="1"/>
              <p:nvPr/>
            </p:nvSpPr>
            <p:spPr>
              <a:xfrm>
                <a:off x="5369442" y="262663"/>
                <a:ext cx="6584350" cy="107644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ABC, DE // BC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𝐴𝐶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𝐷𝐵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𝐸𝐶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𝐷𝐵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𝐸𝐶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𝐴𝐶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9D8B77-5B9C-4372-AF09-D36409246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42" y="262663"/>
                <a:ext cx="6584350" cy="1076449"/>
              </a:xfrm>
              <a:prstGeom prst="rect">
                <a:avLst/>
              </a:prstGeom>
              <a:blipFill>
                <a:blip r:embed="rId15"/>
                <a:stretch>
                  <a:fillRect l="-1292" t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0F1782-74C8-4D72-BD04-0AEC0A9C6FDE}"/>
                  </a:ext>
                </a:extLst>
              </p:cNvPr>
              <p:cNvSpPr txBox="1"/>
              <p:nvPr/>
            </p:nvSpPr>
            <p:spPr>
              <a:xfrm>
                <a:off x="5994674" y="1590465"/>
                <a:ext cx="5959118" cy="107644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𝐴𝐶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𝐷𝐵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𝐸𝐶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𝐷𝐵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𝐸𝐶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𝐴𝐶</m:t>
                        </m:r>
                      </m:den>
                    </m:f>
                  </m:oMath>
                </a14:m>
                <a:endParaRPr lang="en-US" sz="2800" b="0" i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DE</m:t>
                      </m:r>
                      <m:r>
                        <m:rPr>
                          <m:nor/>
                        </m:rP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// </m:t>
                      </m:r>
                      <m:r>
                        <m:rPr>
                          <m:nor/>
                        </m:rP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BC</m:t>
                      </m:r>
                    </m:oMath>
                  </m:oMathPara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0F1782-74C8-4D72-BD04-0AEC0A9C6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674" y="1590465"/>
                <a:ext cx="5959118" cy="1076449"/>
              </a:xfrm>
              <a:prstGeom prst="rect">
                <a:avLst/>
              </a:prstGeom>
              <a:blipFill>
                <a:blip r:embed="rId16"/>
                <a:stretch>
                  <a:fillRect l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91C12D4-6DBB-492D-831F-527F68BCC4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43658" y="2165530"/>
            <a:ext cx="1803081" cy="1450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FE47E3-AD0E-4BF1-8A82-7FAB5AC68C58}"/>
                  </a:ext>
                </a:extLst>
              </p:cNvPr>
              <p:cNvSpPr txBox="1"/>
              <p:nvPr/>
            </p:nvSpPr>
            <p:spPr>
              <a:xfrm>
                <a:off x="5377167" y="3876718"/>
                <a:ext cx="6576625" cy="70070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MN là đường TB của ABC  MN //BC; MN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2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BC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FE47E3-AD0E-4BF1-8A82-7FAB5AC68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167" y="3876718"/>
                <a:ext cx="6576625" cy="700705"/>
              </a:xfrm>
              <a:prstGeom prst="rect">
                <a:avLst/>
              </a:prstGeom>
              <a:blipFill>
                <a:blip r:embed="rId18"/>
                <a:stretch>
                  <a:fillRect l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01879E0-CA35-46C1-9E8A-368A4C0FE5F5}"/>
              </a:ext>
            </a:extLst>
          </p:cNvPr>
          <p:cNvSpPr txBox="1"/>
          <p:nvPr/>
        </p:nvSpPr>
        <p:spPr>
          <a:xfrm>
            <a:off x="5330304" y="2816565"/>
            <a:ext cx="662348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ABC, M là Tđ của AB, N là Tđ của AC 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MN là đ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ờng TB của ABC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DD4E06-6241-4366-BD58-86B77E6BFEE4}"/>
              </a:ext>
            </a:extLst>
          </p:cNvPr>
          <p:cNvSpPr txBox="1"/>
          <p:nvPr/>
        </p:nvSpPr>
        <p:spPr>
          <a:xfrm>
            <a:off x="5251359" y="4833153"/>
            <a:ext cx="6702433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ABC, M là Tđ của AB, MN // BC  N là Tđ của BC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C7A259-EE73-4CF7-913B-24CE9C2EBD1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34621" y="4485372"/>
            <a:ext cx="1982724" cy="1886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820600-06E3-4B55-913B-641C7982861A}"/>
                  </a:ext>
                </a:extLst>
              </p:cNvPr>
              <p:cNvSpPr txBox="1"/>
              <p:nvPr/>
            </p:nvSpPr>
            <p:spPr>
              <a:xfrm>
                <a:off x="5242537" y="5748740"/>
                <a:ext cx="6702432" cy="7068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AD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phân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giác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ABC 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𝐵𝐷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𝐷𝐶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820600-06E3-4B55-913B-641C79828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37" y="5748740"/>
                <a:ext cx="6702432" cy="706860"/>
              </a:xfrm>
              <a:prstGeom prst="rect">
                <a:avLst/>
              </a:prstGeom>
              <a:blipFill>
                <a:blip r:embed="rId20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807201" y="2280025"/>
            <a:ext cx="4126436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4267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</a:t>
            </a:r>
            <a:r>
              <a:rPr lang="vi-VN" sz="2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IV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07313F-67FD-42E3-95DE-CA05F176059E}"/>
              </a:ext>
            </a:extLst>
          </p:cNvPr>
          <p:cNvCxnSpPr>
            <a:cxnSpLocks/>
          </p:cNvCxnSpPr>
          <p:nvPr/>
        </p:nvCxnSpPr>
        <p:spPr>
          <a:xfrm flipV="1">
            <a:off x="5029200" y="523220"/>
            <a:ext cx="0" cy="625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1405E7-E03C-4377-8ED3-88577D9DC1C2}"/>
              </a:ext>
            </a:extLst>
          </p:cNvPr>
          <p:cNvSpPr txBox="1"/>
          <p:nvPr/>
        </p:nvSpPr>
        <p:spPr>
          <a:xfrm>
            <a:off x="152400" y="685800"/>
            <a:ext cx="4876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4.23 (SGK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89)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= 2cm,                        OB = 5cm.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 = 3cm.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</a:p>
        </p:txBody>
      </p:sp>
      <p:pic>
        <p:nvPicPr>
          <p:cNvPr id="8" name="Picture 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C7E471-AC2C-46D9-96EC-CB13A52000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29" y="418454"/>
            <a:ext cx="4149572" cy="33915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67B241-1FC4-40B5-B544-655F3A84C27A}"/>
                  </a:ext>
                </a:extLst>
              </p:cNvPr>
              <p:cNvSpPr txBox="1"/>
              <p:nvPr/>
            </p:nvSpPr>
            <p:spPr>
              <a:xfrm>
                <a:off x="5029191" y="3735836"/>
                <a:ext cx="7010398" cy="2641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OA + AB = OB</a:t>
                </a:r>
              </a:p>
              <a:p>
                <a:pPr marL="342900" indent="-342900">
                  <a:buFont typeface="Symbol" panose="05050102010706020507" pitchFamily="18" charset="2"/>
                  <a:buChar char="Þ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AB = OB – OA = 5 – 2 = 3 (cm)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AC // BD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áp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dụng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định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Thalès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OBD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CD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3.3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4,5 cm</a:t>
                </a: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67B241-1FC4-40B5-B544-655F3A84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1" y="3735836"/>
                <a:ext cx="7010398" cy="2641685"/>
              </a:xfrm>
              <a:prstGeom prst="rect">
                <a:avLst/>
              </a:prstGeom>
              <a:blipFill>
                <a:blip r:embed="rId4"/>
                <a:stretch>
                  <a:fillRect l="-1391" t="-1848" r="-1826" b="-2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2DD6D4-079B-4697-B332-9629687E0818}"/>
                  </a:ext>
                </a:extLst>
              </p:cNvPr>
              <p:cNvSpPr txBox="1"/>
              <p:nvPr/>
            </p:nvSpPr>
            <p:spPr>
              <a:xfrm>
                <a:off x="381006" y="3352800"/>
                <a:ext cx="4495794" cy="2641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ớng dẫn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 = ?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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𝑂𝐶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AB = OB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 OA   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Thalès trong OBD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AC // BD 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2DD6D4-079B-4697-B332-9629687E0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6" y="3352800"/>
                <a:ext cx="4495794" cy="2641685"/>
              </a:xfrm>
              <a:prstGeom prst="rect">
                <a:avLst/>
              </a:prstGeom>
              <a:blipFill>
                <a:blip r:embed="rId5"/>
                <a:stretch>
                  <a:fillRect l="-814" t="-1848" r="-3528" b="-43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</a:t>
            </a:r>
            <a:r>
              <a:rPr lang="vi-VN" sz="2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IV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07313F-67FD-42E3-95DE-CA05F176059E}"/>
              </a:ext>
            </a:extLst>
          </p:cNvPr>
          <p:cNvCxnSpPr>
            <a:cxnSpLocks/>
          </p:cNvCxnSpPr>
          <p:nvPr/>
        </p:nvCxnSpPr>
        <p:spPr>
          <a:xfrm flipV="1">
            <a:off x="4288466" y="599420"/>
            <a:ext cx="0" cy="625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1405E7-E03C-4377-8ED3-88577D9DC1C2}"/>
              </a:ext>
            </a:extLst>
          </p:cNvPr>
          <p:cNvSpPr txBox="1"/>
          <p:nvPr/>
        </p:nvSpPr>
        <p:spPr>
          <a:xfrm>
            <a:off x="152401" y="6858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4.24 (SGK trang 89)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 vuông tại A. Gọi D, E, F lần l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ợt là trung điểm của AB, BC, AC.</a:t>
            </a:r>
          </a:p>
          <a:p>
            <a:pPr marL="457200" indent="-457200" algn="just">
              <a:buAutoNum type="alphaLcParenR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rằng: AE = DF</a:t>
            </a:r>
          </a:p>
          <a:p>
            <a:pPr marL="457200" indent="-457200" algn="just">
              <a:buAutoNum type="alphaLcParenR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Gọi I là trung điểm của DE. Chứng minh rằng ba điểm B, I, F thẳng hàng.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67B241-1FC4-40B5-B544-655F3A84C27A}"/>
                  </a:ext>
                </a:extLst>
              </p:cNvPr>
              <p:cNvSpPr txBox="1"/>
              <p:nvPr/>
            </p:nvSpPr>
            <p:spPr>
              <a:xfrm>
                <a:off x="4429761" y="2743199"/>
                <a:ext cx="7772399" cy="3892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giải: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Vì D là trung điểm của AB nên AD = DB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Vì E là trung điểm của BC và F là trung điểm của AC nên EF là đ</a:t>
                </a:r>
                <a:r>
                  <a:rPr lang="vi-V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 trung bình của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ABC.</a:t>
                </a:r>
              </a:p>
              <a:p>
                <a:pPr marL="342900" indent="-342900">
                  <a:lnSpc>
                    <a:spcPct val="90000"/>
                  </a:lnSpc>
                  <a:buFont typeface="Symbol" panose="05050102010706020507" pitchFamily="18" charset="2"/>
                  <a:buChar char="Þ"/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EF // AB và EF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EF // AD và EF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và (2)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EF // AD và EF = AD</a:t>
                </a:r>
              </a:p>
              <a:p>
                <a:pPr marL="342900" indent="-342900">
                  <a:lnSpc>
                    <a:spcPct val="90000"/>
                  </a:lnSpc>
                  <a:buFont typeface="Symbol" panose="05050102010706020507" pitchFamily="18" charset="2"/>
                  <a:buChar char="Þ"/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ADEF là hình bình hành (3)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Mà ABC vuông tại A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𝐷𝐴𝐹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=90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°</m:t>
                    </m:r>
                  </m:oMath>
                </a14:m>
                <a:r>
                  <a:rPr lang="en-US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(3) và (4)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ADEF là hình chữ nhật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AE = DF</a:t>
                </a:r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67B241-1FC4-40B5-B544-655F3A84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761" y="2743199"/>
                <a:ext cx="7772399" cy="3892348"/>
              </a:xfrm>
              <a:prstGeom prst="rect">
                <a:avLst/>
              </a:prstGeom>
              <a:blipFill>
                <a:blip r:embed="rId3"/>
                <a:stretch>
                  <a:fillRect l="-1255" t="-2191" r="-1725" b="-2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4356C3-B096-4187-81A6-161F4D335ED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7" y="398856"/>
            <a:ext cx="3276572" cy="280154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094FE5-FEA9-4B3C-B563-284CA0BDA048}"/>
                  </a:ext>
                </a:extLst>
              </p:cNvPr>
              <p:cNvSpPr txBox="1"/>
              <p:nvPr/>
            </p:nvSpPr>
            <p:spPr>
              <a:xfrm>
                <a:off x="141778" y="685800"/>
                <a:ext cx="3994761" cy="379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4.24 (SGK trang 89)</a:t>
                </a:r>
              </a:p>
              <a:p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AE = DF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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ADEF là hình chữ nhật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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ADEF là hbh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𝐷𝐴𝐹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=90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°</m:t>
                    </m:r>
                  </m:oMath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                          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EF // AD,    ABC vuông tại A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EF = AD</a:t>
                </a:r>
              </a:p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2" name="TextBox 2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094FE5-FEA9-4B3C-B563-284CA0BDA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78" y="685800"/>
                <a:ext cx="3994761" cy="3797963"/>
              </a:xfrm>
              <a:prstGeom prst="rect">
                <a:avLst/>
              </a:prstGeom>
              <a:blipFill>
                <a:blip r:embed="rId5"/>
                <a:stretch>
                  <a:fillRect l="-2287" t="-1284" r="-3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7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</a:t>
            </a:r>
            <a:r>
              <a:rPr lang="vi-VN" sz="2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IV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07313F-67FD-42E3-95DE-CA05F176059E}"/>
              </a:ext>
            </a:extLst>
          </p:cNvPr>
          <p:cNvCxnSpPr>
            <a:cxnSpLocks/>
          </p:cNvCxnSpPr>
          <p:nvPr/>
        </p:nvCxnSpPr>
        <p:spPr>
          <a:xfrm flipV="1">
            <a:off x="4288466" y="599420"/>
            <a:ext cx="0" cy="625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1405E7-E03C-4377-8ED3-88577D9DC1C2}"/>
              </a:ext>
            </a:extLst>
          </p:cNvPr>
          <p:cNvSpPr txBox="1"/>
          <p:nvPr/>
        </p:nvSpPr>
        <p:spPr>
          <a:xfrm>
            <a:off x="152401" y="6858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4.24 (SGK trang 89)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B, I, F thẳng hàng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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 là trung điểm của BF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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BDFE là hbh;  I là tđ của DE</a:t>
            </a:r>
          </a:p>
        </p:txBody>
      </p:sp>
      <p:sp>
        <p:nvSpPr>
          <p:cNvPr id="9" name="TextBox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67B241-1FC4-40B5-B544-655F3A84C27A}"/>
              </a:ext>
            </a:extLst>
          </p:cNvPr>
          <p:cNvSpPr txBox="1"/>
          <p:nvPr/>
        </p:nvSpPr>
        <p:spPr>
          <a:xfrm>
            <a:off x="4288466" y="3200400"/>
            <a:ext cx="7772399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EF // BD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EF = BD</a:t>
            </a:r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BDEF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hành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BF</a:t>
            </a:r>
          </a:p>
          <a:p>
            <a:pPr marL="342900" indent="-342900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B, I, 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7" name="Pictur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4356C3-B096-4187-81A6-161F4D335E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7" y="398856"/>
            <a:ext cx="3276572" cy="2801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6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</a:t>
            </a:r>
            <a:r>
              <a:rPr lang="vi-VN" sz="28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IV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07313F-67FD-42E3-95DE-CA05F176059E}"/>
              </a:ext>
            </a:extLst>
          </p:cNvPr>
          <p:cNvCxnSpPr>
            <a:cxnSpLocks/>
          </p:cNvCxnSpPr>
          <p:nvPr/>
        </p:nvCxnSpPr>
        <p:spPr>
          <a:xfrm flipV="1">
            <a:off x="4290632" y="523220"/>
            <a:ext cx="0" cy="625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1405E7-E03C-4377-8ED3-88577D9DC1C2}"/>
              </a:ext>
            </a:extLst>
          </p:cNvPr>
          <p:cNvSpPr txBox="1"/>
          <p:nvPr/>
        </p:nvSpPr>
        <p:spPr>
          <a:xfrm>
            <a:off x="-12444" y="506819"/>
            <a:ext cx="42034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4.26 (SGK trang 89)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ABC, điểm I thuộc cạnh AB, điểm K thuộc cạnh AC. Kẻ IM song song với BK (M thuộc AC), kẻ KN song song với CI (N thuộc AB). Chứng minh: MN // BC.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67B241-1FC4-40B5-B544-655F3A84C27A}"/>
                  </a:ext>
                </a:extLst>
              </p:cNvPr>
              <p:cNvSpPr txBox="1"/>
              <p:nvPr/>
            </p:nvSpPr>
            <p:spPr>
              <a:xfrm>
                <a:off x="4290632" y="3200400"/>
                <a:ext cx="7839747" cy="3410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AIC, ta có NK // IC 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𝐴𝑁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𝐴𝐼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(Áp dụng ĐL Thalès)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AN.AC = AI.AK (1)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ABK, ta có IM // BK 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𝐼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𝑀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(Áp dụng ĐL Thalès)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AM.AB = AI.AK (2)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và (2) suy ra: AN.AC = AM.AB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𝐴𝑁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𝑀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MN // BC (Theo ĐL Thalès đảo)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67B241-1FC4-40B5-B544-655F3A84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32" y="3200400"/>
                <a:ext cx="7839747" cy="3410421"/>
              </a:xfrm>
              <a:prstGeom prst="rect">
                <a:avLst/>
              </a:prstGeom>
              <a:blipFill>
                <a:blip r:embed="rId3"/>
                <a:stretch>
                  <a:fillRect l="-1244" t="-1431" r="-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594D57-5590-4FA5-82E7-5A9ACFE5F7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80478"/>
            <a:ext cx="2743199" cy="27199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28B7A9C-3DC4-4DC8-BAC5-C427D206525A}"/>
                  </a:ext>
                </a:extLst>
              </p:cNvPr>
              <p:cNvSpPr txBox="1"/>
              <p:nvPr/>
            </p:nvSpPr>
            <p:spPr>
              <a:xfrm>
                <a:off x="75388" y="506819"/>
                <a:ext cx="4725211" cy="5450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4.26 (SGK trang 89)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 // BC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 Thalès đảo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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AN.AC =  AB.AM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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AN.AC = AI.AK ; AB.AM = AI.AK</a:t>
                </a:r>
              </a:p>
              <a:p>
                <a:pPr marL="285750" indent="-285750" algn="ctr">
                  <a:buFont typeface="Symbol" panose="05050102010706020507" pitchFamily="18" charset="2"/>
                  <a:buChar char="Ý"/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       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𝐴𝑁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𝐴𝑀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                                    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NK // IC                    IM // BK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28B7A9C-3DC4-4DC8-BAC5-C427D2065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8" y="506819"/>
                <a:ext cx="4725211" cy="5450338"/>
              </a:xfrm>
              <a:prstGeom prst="rect">
                <a:avLst/>
              </a:prstGeom>
              <a:blipFill>
                <a:blip r:embed="rId5"/>
                <a:stretch>
                  <a:fillRect l="-1935" t="-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0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</a:t>
            </a:r>
            <a:r>
              <a:rPr lang="vi-VN" sz="28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IV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07313F-67FD-42E3-95DE-CA05F176059E}"/>
              </a:ext>
            </a:extLst>
          </p:cNvPr>
          <p:cNvCxnSpPr>
            <a:cxnSpLocks/>
          </p:cNvCxnSpPr>
          <p:nvPr/>
        </p:nvCxnSpPr>
        <p:spPr>
          <a:xfrm flipV="1">
            <a:off x="4290632" y="523220"/>
            <a:ext cx="0" cy="625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1405E7-E03C-4377-8ED3-88577D9DC1C2}"/>
              </a:ext>
            </a:extLst>
          </p:cNvPr>
          <p:cNvSpPr txBox="1"/>
          <p:nvPr/>
        </p:nvSpPr>
        <p:spPr>
          <a:xfrm>
            <a:off x="304801" y="506819"/>
            <a:ext cx="38861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4.27 (SGK trang 89)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Bác Mến muốn tính khoảng cách giữa hai vị trí P, Q ở hai bên bờ ao cá. Để làm điều đó, bác Mến chọn ba vị trí A, B, C thực hiện đo đạc và vẽ mô phỏng như Hình 4.32. Em hãy giúp bác Mến tỉnh khoảng cách giữa hai điểm P và Q.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67B241-1FC4-40B5-B544-655F3A84C27A}"/>
                  </a:ext>
                </a:extLst>
              </p:cNvPr>
              <p:cNvSpPr txBox="1"/>
              <p:nvPr/>
            </p:nvSpPr>
            <p:spPr>
              <a:xfrm>
                <a:off x="4384386" y="3774969"/>
                <a:ext cx="7839747" cy="2964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giải: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AP = PB = 150 (m) nên P là trung điểm của AB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AQ = QC = 250 (m) nên Q là trung điểm của AC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có: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là trung điểm của AB, Q là trung điểm của AC nên PQ là đường trung bình của tam giác.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PQ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𝐵𝐶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400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200 (m)</a:t>
                </a: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C67B241-1FC4-40B5-B544-655F3A84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386" y="3774969"/>
                <a:ext cx="7839747" cy="2964081"/>
              </a:xfrm>
              <a:prstGeom prst="rect">
                <a:avLst/>
              </a:prstGeom>
              <a:blipFill>
                <a:blip r:embed="rId3"/>
                <a:stretch>
                  <a:fillRect l="-1166" t="-1646" b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1742FD-C046-4DEA-B87A-08BFF9DAF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819" y="523220"/>
            <a:ext cx="4247782" cy="32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76000" y="81943"/>
            <a:ext cx="1254488" cy="1254488"/>
          </a:xfrm>
          <a:prstGeom prst="rect">
            <a:avLst/>
          </a:prstGeom>
        </p:spPr>
      </p:pic>
      <p:pic>
        <p:nvPicPr>
          <p:cNvPr id="4" name="Google Shape;213;p2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1" y="1498601"/>
            <a:ext cx="3632199" cy="3149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3251200" y="334745"/>
            <a:ext cx="7702888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buClr>
                <a:srgbClr val="000000"/>
              </a:buClr>
            </a:pP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4267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3581401" y="1751403"/>
            <a:ext cx="78485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Xem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.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Thalès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SGK: </a:t>
            </a:r>
          </a:p>
          <a:p>
            <a:pPr defTabSz="914377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4.25 (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 trang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89).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14400" y="313491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3200" y="2024033"/>
            <a:ext cx="6197600" cy="748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4267" dirty="0"/>
          </a:p>
        </p:txBody>
      </p:sp>
      <p:pic>
        <p:nvPicPr>
          <p:cNvPr id="6" name="Hình ảnh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6096000" y="2921000"/>
            <a:ext cx="2336800" cy="22622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2328301" y="1455290"/>
            <a:ext cx="797686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EFEF13-E5FE-77E9-6029-E8E4AA299CBE}"/>
              </a:ext>
            </a:extLst>
          </p:cNvPr>
          <p:cNvSpPr/>
          <p:nvPr/>
        </p:nvSpPr>
        <p:spPr>
          <a:xfrm>
            <a:off x="0" y="50080"/>
            <a:ext cx="120396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Câu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4.31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6B4A0E-97D3-08F7-55C1-6FE00A7D4411}"/>
              </a:ext>
            </a:extLst>
          </p:cNvPr>
          <p:cNvSpPr/>
          <p:nvPr/>
        </p:nvSpPr>
        <p:spPr>
          <a:xfrm>
            <a:off x="0" y="1295400"/>
            <a:ext cx="2162911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2,75.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CE24E7-4DF7-2F94-0519-72BF07F2B130}"/>
              </a:ext>
            </a:extLst>
          </p:cNvPr>
          <p:cNvSpPr/>
          <p:nvPr/>
        </p:nvSpPr>
        <p:spPr>
          <a:xfrm>
            <a:off x="35013" y="1849941"/>
            <a:ext cx="1740979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FF487F-2A47-D5EB-94BD-27708FAB16DA}"/>
              </a:ext>
            </a:extLst>
          </p:cNvPr>
          <p:cNvSpPr/>
          <p:nvPr/>
        </p:nvSpPr>
        <p:spPr>
          <a:xfrm>
            <a:off x="2162911" y="1359267"/>
            <a:ext cx="2162911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2,25.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72CF5E-A5DC-2F32-501B-D00EF63EEB79}"/>
              </a:ext>
            </a:extLst>
          </p:cNvPr>
          <p:cNvSpPr/>
          <p:nvPr/>
        </p:nvSpPr>
        <p:spPr>
          <a:xfrm>
            <a:off x="2193353" y="1938986"/>
            <a:ext cx="1725025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3,75.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C8E6B-C481-8C5C-064F-9C91037BE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E9C1F4-4061-97A6-14B9-B0D36D06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6142"/>
            <a:ext cx="2519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00"/>
              <a:t> </a:t>
            </a: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9" name="Object 2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AC0902-92F4-64FF-CAD1-B0D96E52D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463004"/>
              </p:ext>
            </p:extLst>
          </p:nvPr>
        </p:nvGraphicFramePr>
        <p:xfrm>
          <a:off x="58928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BBAC0902-92F4-64FF-CAD1-B0D96E52D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28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92CD32-E3C0-D58B-00F3-4D4C41AD1587}"/>
              </a:ext>
            </a:extLst>
          </p:cNvPr>
          <p:cNvSpPr/>
          <p:nvPr/>
        </p:nvSpPr>
        <p:spPr>
          <a:xfrm>
            <a:off x="2018518" y="1363097"/>
            <a:ext cx="806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953BBD-92C0-9F0D-F245-DB58FB022BAA}"/>
              </a:ext>
            </a:extLst>
          </p:cNvPr>
          <p:cNvSpPr/>
          <p:nvPr/>
        </p:nvSpPr>
        <p:spPr>
          <a:xfrm>
            <a:off x="7194373" y="208128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193B25-84CF-34BD-B764-B62C499A2CF0}"/>
              </a:ext>
            </a:extLst>
          </p:cNvPr>
          <p:cNvSpPr/>
          <p:nvPr/>
        </p:nvSpPr>
        <p:spPr>
          <a:xfrm>
            <a:off x="2018518" y="203712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5538B6-B056-AFA9-B329-9E48BDA8ED76}"/>
              </a:ext>
            </a:extLst>
          </p:cNvPr>
          <p:cNvSpPr/>
          <p:nvPr/>
        </p:nvSpPr>
        <p:spPr>
          <a:xfrm>
            <a:off x="7194374" y="1348116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663F78C-5C88-453B-A5AA-C941E25A77B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57" y="353919"/>
            <a:ext cx="3120238" cy="263066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2B654A-3094-4B65-AC2C-F7AAEB4F8241}"/>
                  </a:ext>
                </a:extLst>
              </p:cNvPr>
              <p:cNvSpPr txBox="1"/>
              <p:nvPr/>
            </p:nvSpPr>
            <p:spPr>
              <a:xfrm>
                <a:off x="457200" y="2895600"/>
                <a:ext cx="11277599" cy="317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mà 2 góc này ở vị trí đồng vị nên MN // BC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ABC, có MN // BC nên theo định lý Thalès ta có: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𝑁𝐶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</m:t>
                    </m:r>
                  </m:oMath>
                </a14:m>
                <a:r>
                  <a:rPr lang="en-US" sz="32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x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3.1,5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2,25</a:t>
                </a:r>
              </a:p>
              <a:p>
                <a:pPr marL="342900" indent="-342900">
                  <a:buFont typeface="Symbol" panose="05050102010706020507" pitchFamily="18" charset="2"/>
                  <a:buChar char="Þ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Chọn đáp án C.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2B654A-3094-4B65-AC2C-F7AAEB4F8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95600"/>
                <a:ext cx="11277599" cy="3178242"/>
              </a:xfrm>
              <a:prstGeom prst="rect">
                <a:avLst/>
              </a:prstGeom>
              <a:blipFill>
                <a:blip r:embed="rId7"/>
                <a:stretch>
                  <a:fillRect l="-1135" t="-1536" b="-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Left 2">
            <a:hlinkClick r:id="rId8" action="ppaction://hlinksldjump"/>
            <a:extLst>
              <a:ext uri="{FF2B5EF4-FFF2-40B4-BE49-F238E27FC236}">
                <a16:creationId xmlns:a16="http://schemas.microsoft.com/office/drawing/2014/main" id="{081398E0-2F68-4385-BB6A-15BF1C67A2CC}"/>
              </a:ext>
            </a:extLst>
          </p:cNvPr>
          <p:cNvSpPr/>
          <p:nvPr/>
        </p:nvSpPr>
        <p:spPr>
          <a:xfrm>
            <a:off x="9220200" y="5562600"/>
            <a:ext cx="1089095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28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52400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0" y="1295400"/>
            <a:ext cx="20574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0" y="2057400"/>
            <a:ext cx="5791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Rectangle 28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705600" y="1304491"/>
            <a:ext cx="5486400" cy="63552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705599" y="2095500"/>
            <a:ext cx="5486399" cy="495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6E295FE-AF9F-479D-A14B-B8B5C397FF14}"/>
                  </a:ext>
                </a:extLst>
              </p:cNvPr>
              <p:cNvSpPr/>
              <p:nvPr/>
            </p:nvSpPr>
            <p:spPr>
              <a:xfrm>
                <a:off x="0" y="91346"/>
                <a:ext cx="12192000" cy="1146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2: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H, K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AC, BC.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HK = 3,5 cm.  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6E295FE-AF9F-479D-A14B-B8B5C397F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346"/>
                <a:ext cx="12192000" cy="1146211"/>
              </a:xfrm>
              <a:prstGeom prst="rect">
                <a:avLst/>
              </a:prstGeom>
              <a:blipFill>
                <a:blip r:embed="rId3"/>
                <a:stretch>
                  <a:fillRect l="-1000" t="-3723" r="-2750" b="-143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DAAE56-043B-49F1-B507-6AA03B1C70BD}"/>
              </a:ext>
            </a:extLst>
          </p:cNvPr>
          <p:cNvSpPr/>
          <p:nvPr/>
        </p:nvSpPr>
        <p:spPr>
          <a:xfrm>
            <a:off x="2450769" y="1264040"/>
            <a:ext cx="1587831" cy="556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80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7 cm.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8BD0EA-5DAE-48E1-A50D-0965CA6BFFCA}"/>
              </a:ext>
            </a:extLst>
          </p:cNvPr>
          <p:cNvSpPr/>
          <p:nvPr/>
        </p:nvSpPr>
        <p:spPr>
          <a:xfrm>
            <a:off x="532436" y="1264040"/>
            <a:ext cx="182880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3,5 cm.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800A1B-421B-4D64-8D60-98B02EFE5460}"/>
              </a:ext>
            </a:extLst>
          </p:cNvPr>
          <p:cNvSpPr/>
          <p:nvPr/>
        </p:nvSpPr>
        <p:spPr>
          <a:xfrm>
            <a:off x="4107455" y="1288050"/>
            <a:ext cx="1759945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10 cm.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75E5EE-125A-47C0-B5FC-A000F1A637EE}"/>
              </a:ext>
            </a:extLst>
          </p:cNvPr>
          <p:cNvSpPr/>
          <p:nvPr/>
        </p:nvSpPr>
        <p:spPr>
          <a:xfrm>
            <a:off x="5943600" y="1313757"/>
            <a:ext cx="1676400" cy="556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15 cm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F5F152-6857-4769-AD21-37A7F8EA927C}"/>
                  </a:ext>
                </a:extLst>
              </p:cNvPr>
              <p:cNvSpPr txBox="1"/>
              <p:nvPr/>
            </p:nvSpPr>
            <p:spPr>
              <a:xfrm>
                <a:off x="381000" y="1836149"/>
                <a:ext cx="7772400" cy="2453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có H, K lần l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ư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ợt là trung điểm của AC và BC nên HK là đ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ư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ờng trung bình của ABC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AB = 2.HK = 2.3,5 = 7 (cm)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Chọn đáp án B.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F5F152-6857-4769-AD21-37A7F8EA9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36149"/>
                <a:ext cx="7772400" cy="2453557"/>
              </a:xfrm>
              <a:prstGeom prst="rect">
                <a:avLst/>
              </a:prstGeom>
              <a:blipFill>
                <a:blip r:embed="rId15"/>
                <a:stretch>
                  <a:fillRect l="-1647" t="-1985" r="-1490" b="-5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99D212B-DDB6-4B0B-98E7-13C0091602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0438" y="1447800"/>
            <a:ext cx="4289499" cy="3470183"/>
          </a:xfrm>
          <a:prstGeom prst="rect">
            <a:avLst/>
          </a:prstGeom>
        </p:spPr>
      </p:pic>
      <p:sp>
        <p:nvSpPr>
          <p:cNvPr id="13" name="Arrow: Left 12">
            <a:hlinkClick r:id="rId17" action="ppaction://hlinksldjump"/>
            <a:extLst>
              <a:ext uri="{FF2B5EF4-FFF2-40B4-BE49-F238E27FC236}">
                <a16:creationId xmlns:a16="http://schemas.microsoft.com/office/drawing/2014/main" id="{A2969B45-8D91-402C-A8DA-5962FF51D0AE}"/>
              </a:ext>
            </a:extLst>
          </p:cNvPr>
          <p:cNvSpPr/>
          <p:nvPr/>
        </p:nvSpPr>
        <p:spPr>
          <a:xfrm>
            <a:off x="10134600" y="5715000"/>
            <a:ext cx="1219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9370F4C-15A8-4BBA-811D-2FF0CA7CE143}"/>
                  </a:ext>
                </a:extLst>
              </p:cNvPr>
              <p:cNvSpPr/>
              <p:nvPr/>
            </p:nvSpPr>
            <p:spPr>
              <a:xfrm>
                <a:off x="0" y="6268"/>
                <a:ext cx="12192000" cy="10542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32 cm.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AC, BC. Chu vi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MNP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9370F4C-15A8-4BBA-811D-2FF0CA7CE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68"/>
                <a:ext cx="12192000" cy="1054263"/>
              </a:xfrm>
              <a:prstGeom prst="rect">
                <a:avLst/>
              </a:prstGeom>
              <a:blipFill>
                <a:blip r:embed="rId3"/>
                <a:stretch>
                  <a:fillRect l="-1000" t="-3468" b="-14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85EE13-33A9-4574-9482-340A0408BB96}"/>
              </a:ext>
            </a:extLst>
          </p:cNvPr>
          <p:cNvSpPr/>
          <p:nvPr/>
        </p:nvSpPr>
        <p:spPr>
          <a:xfrm>
            <a:off x="762000" y="1538699"/>
            <a:ext cx="179070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 cm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04CF28-8890-4650-B348-C05DF03D0172}"/>
              </a:ext>
            </a:extLst>
          </p:cNvPr>
          <p:cNvSpPr/>
          <p:nvPr/>
        </p:nvSpPr>
        <p:spPr>
          <a:xfrm>
            <a:off x="762001" y="990600"/>
            <a:ext cx="1790699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cm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051D5A-4425-43F4-9E3C-48EF01219650}"/>
              </a:ext>
            </a:extLst>
          </p:cNvPr>
          <p:cNvSpPr/>
          <p:nvPr/>
        </p:nvSpPr>
        <p:spPr>
          <a:xfrm>
            <a:off x="2864709" y="1000569"/>
            <a:ext cx="1790699" cy="556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30 cm.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6591BC-CFC4-4E11-A75F-D420C485247D}"/>
              </a:ext>
            </a:extLst>
          </p:cNvPr>
          <p:cNvSpPr/>
          <p:nvPr/>
        </p:nvSpPr>
        <p:spPr>
          <a:xfrm>
            <a:off x="2873569" y="1538699"/>
            <a:ext cx="1676400" cy="556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16 cm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0458EC-2EA7-4AD0-BC16-773B01AD6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999" y="671831"/>
            <a:ext cx="4114801" cy="3328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436B12B-BEA2-458E-8BC6-06E1656EB2FB}"/>
                  </a:ext>
                </a:extLst>
              </p:cNvPr>
              <p:cNvSpPr txBox="1"/>
              <p:nvPr/>
            </p:nvSpPr>
            <p:spPr>
              <a:xfrm>
                <a:off x="228600" y="2133600"/>
                <a:ext cx="8229600" cy="4613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M, N lần l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ợt là trung điểm của AB, AC nên MN là đ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 trung bình của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𝐵𝐶</m:t>
                        </m:r>
                      </m:num>
                      <m:den>
                        <m:r>
                          <a:rPr lang="el-G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tự: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num>
                      <m:den>
                        <m:r>
                          <a:rPr lang="el-G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num>
                      <m:den>
                        <m:r>
                          <a:rPr lang="el-G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MN + NP + MP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𝐵𝐶</m:t>
                        </m:r>
                      </m:num>
                      <m:den>
                        <m:r>
                          <a:rPr lang="el-G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num>
                      <m:den>
                        <m:r>
                          <a:rPr lang="el-G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num>
                      <m:den>
                        <m:r>
                          <a:rPr lang="el-G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𝐴𝐶</m:t>
                        </m:r>
                      </m:num>
                      <m:den>
                        <m:r>
                          <a:rPr lang="el-G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l-G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32</m:t>
                        </m:r>
                      </m:num>
                      <m:den>
                        <m:r>
                          <a:rPr lang="el-GR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16 (cm)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đáp án D.</a:t>
                </a: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436B12B-BEA2-458E-8BC6-06E1656EB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33600"/>
                <a:ext cx="8229600" cy="4613827"/>
              </a:xfrm>
              <a:prstGeom prst="rect">
                <a:avLst/>
              </a:prstGeom>
              <a:blipFill>
                <a:blip r:embed="rId5"/>
                <a:stretch>
                  <a:fillRect l="-1556" t="-1321" b="-2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Left 16" descr="OPL20U25GSXzBJYl68kk8uQGfFKzs7yb1M4KJWUiLk6ZEvGF+qCIPSnY57AbBFCvTW$2023.18.30$30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DB65C5B5-2FFE-458E-A0B6-B3611DFDFD56}"/>
              </a:ext>
            </a:extLst>
          </p:cNvPr>
          <p:cNvSpPr/>
          <p:nvPr/>
        </p:nvSpPr>
        <p:spPr>
          <a:xfrm>
            <a:off x="10058400" y="5791201"/>
            <a:ext cx="1295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69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414791" y="-17507"/>
            <a:ext cx="9144000" cy="80684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0" y="845628"/>
            <a:ext cx="5856743" cy="531852"/>
          </a:xfrm>
          <a:prstGeom prst="rect">
            <a:avLst/>
          </a:prstGeom>
          <a:solidFill>
            <a:srgbClr val="F5F6E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F53153C-CEF7-4C07-A08E-99B9149BB5C1}"/>
                  </a:ext>
                </a:extLst>
              </p:cNvPr>
              <p:cNvSpPr/>
              <p:nvPr/>
            </p:nvSpPr>
            <p:spPr>
              <a:xfrm>
                <a:off x="305308" y="145689"/>
                <a:ext cx="11861292" cy="15391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4: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9cm, D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= 6cm.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song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(E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AC),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EF song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CD (F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AB).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AF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F53153C-CEF7-4C07-A08E-99B9149BB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8" y="145689"/>
                <a:ext cx="11861292" cy="1539139"/>
              </a:xfrm>
              <a:prstGeom prst="rect">
                <a:avLst/>
              </a:prstGeom>
              <a:blipFill>
                <a:blip r:embed="rId3"/>
                <a:stretch>
                  <a:fillRect l="-1028" t="-2778" b="-1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D9CD50-96A7-428F-857D-A31FE7FC9978}"/>
              </a:ext>
            </a:extLst>
          </p:cNvPr>
          <p:cNvSpPr/>
          <p:nvPr/>
        </p:nvSpPr>
        <p:spPr>
          <a:xfrm>
            <a:off x="4625553" y="1587769"/>
            <a:ext cx="210705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6 cm.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9FA71A-BF84-45BE-A6F5-CB3597C424D2}"/>
              </a:ext>
            </a:extLst>
          </p:cNvPr>
          <p:cNvSpPr/>
          <p:nvPr/>
        </p:nvSpPr>
        <p:spPr>
          <a:xfrm>
            <a:off x="1003301" y="1610380"/>
            <a:ext cx="22098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4 cm.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84E7FEE-53EC-4D8F-BA6F-2E6D1DFA98AB}"/>
              </a:ext>
            </a:extLst>
          </p:cNvPr>
          <p:cNvSpPr/>
          <p:nvPr/>
        </p:nvSpPr>
        <p:spPr>
          <a:xfrm>
            <a:off x="2765332" y="1587769"/>
            <a:ext cx="150615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5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18D12C-A0BF-4E14-B317-2472AC86E1A1}"/>
              </a:ext>
            </a:extLst>
          </p:cNvPr>
          <p:cNvSpPr/>
          <p:nvPr/>
        </p:nvSpPr>
        <p:spPr>
          <a:xfrm>
            <a:off x="6096000" y="1587769"/>
            <a:ext cx="150615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7 cm.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99A4159-68F1-4889-BE3C-8101463B7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219200"/>
            <a:ext cx="3490248" cy="3567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D64FB92-A0D0-4FFD-950E-1BCF6DF840CC}"/>
                  </a:ext>
                </a:extLst>
              </p:cNvPr>
              <p:cNvSpPr txBox="1"/>
              <p:nvPr/>
            </p:nvSpPr>
            <p:spPr>
              <a:xfrm>
                <a:off x="305308" y="2133600"/>
                <a:ext cx="7543292" cy="4621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ABC, có DE // BC nên theo định lí Thalès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𝐴𝐸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𝐴𝐶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𝐴𝐸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𝐴𝐶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9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(1)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ADC, có EF // DC nên theo định lí Thalès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𝐴𝐸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𝐴𝐶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𝐹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Từ (1) và (2) 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𝐹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AF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4 (cm)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đáp án A.</a:t>
                </a: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D64FB92-A0D0-4FFD-950E-1BCF6DF84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8" y="2133600"/>
                <a:ext cx="7543292" cy="4621393"/>
              </a:xfrm>
              <a:prstGeom prst="rect">
                <a:avLst/>
              </a:prstGeom>
              <a:blipFill>
                <a:blip r:embed="rId5"/>
                <a:stretch>
                  <a:fillRect l="-1696" t="-1319" r="-81" b="-2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Left 12" descr="OPL20U25GSXzBJYl68kk8uQGfFKzs7yb1M4KJWUiLk6ZEvGF+qCIPSnY57AbBFCvTW$2023.18.30$30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EEBECE32-792B-4EC1-BA29-E25F663C5BFE}"/>
              </a:ext>
            </a:extLst>
          </p:cNvPr>
          <p:cNvSpPr/>
          <p:nvPr/>
        </p:nvSpPr>
        <p:spPr>
          <a:xfrm>
            <a:off x="9601200" y="5562600"/>
            <a:ext cx="1295400" cy="2972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20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524000" y="121568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2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990600" y="1418736"/>
            <a:ext cx="1752600" cy="5495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2618603" y="1434916"/>
            <a:ext cx="17526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384546" y="1430560"/>
            <a:ext cx="1850104" cy="58934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247993" y="1488566"/>
            <a:ext cx="1983018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cm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E28305E-3A5A-400B-8FC1-07532BD2F77E}"/>
                  </a:ext>
                </a:extLst>
              </p:cNvPr>
              <p:cNvSpPr/>
              <p:nvPr/>
            </p:nvSpPr>
            <p:spPr>
              <a:xfrm>
                <a:off x="238897" y="366781"/>
                <a:ext cx="11734800" cy="1051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5: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 tại A có AB = 15cm, BC = 10cm, đường phân giác trong của góc B cắt AC tại D. Khi đó, đoạn thẳng AD có độ dài là 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E28305E-3A5A-400B-8FC1-07532BD2F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7" y="366781"/>
                <a:ext cx="11734800" cy="1051955"/>
              </a:xfrm>
              <a:prstGeom prst="rect">
                <a:avLst/>
              </a:prstGeom>
              <a:blipFill>
                <a:blip r:embed="rId3"/>
                <a:stretch>
                  <a:fillRect l="-1039" t="-3468" r="-883" b="-14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7C6914-C8E6-41BC-8978-EA1955F0F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1323046"/>
            <a:ext cx="3505200" cy="3901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D909077-0F96-4115-8DBF-54BB1397B2EF}"/>
                  </a:ext>
                </a:extLst>
              </p:cNvPr>
              <p:cNvSpPr txBox="1"/>
              <p:nvPr/>
            </p:nvSpPr>
            <p:spPr>
              <a:xfrm>
                <a:off x="457200" y="2019903"/>
                <a:ext cx="7848600" cy="4353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BD là phân giác của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nên theo tính chất đ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ư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ờng phân giác trong tam giác ta có: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3+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= 9 (cm)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đáp án C.</a:t>
                </a: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D909077-0F96-4115-8DBF-54BB1397B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19903"/>
                <a:ext cx="7848600" cy="4353179"/>
              </a:xfrm>
              <a:prstGeom prst="rect">
                <a:avLst/>
              </a:prstGeom>
              <a:blipFill>
                <a:blip r:embed="rId5"/>
                <a:stretch>
                  <a:fillRect l="-1630" t="-1401" b="-3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Left 6" descr="OPL20U25GSXzBJYl68kk8uQGfFKzs7yb1M4KJWUiLk6ZEvGF+qCIPSnY57AbBFCvTW$2023.18.30$30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4C255302-27C3-4C8D-B53F-E13C9C72C5F8}"/>
              </a:ext>
            </a:extLst>
          </p:cNvPr>
          <p:cNvSpPr/>
          <p:nvPr/>
        </p:nvSpPr>
        <p:spPr>
          <a:xfrm>
            <a:off x="9525000" y="5791200"/>
            <a:ext cx="1143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" y="0"/>
            <a:ext cx="12072842" cy="7101408"/>
          </a:xfrm>
          <a:prstGeom prst="rect">
            <a:avLst/>
          </a:prstGeom>
        </p:spPr>
      </p:pic>
      <p:pic>
        <p:nvPicPr>
          <p:cNvPr id="4" name="Picture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3792" y="3522664"/>
            <a:ext cx="5638800" cy="4191000"/>
          </a:xfrm>
          <a:prstGeom prst="rect">
            <a:avLst/>
          </a:prstGeom>
        </p:spPr>
      </p:pic>
      <p:sp>
        <p:nvSpPr>
          <p:cNvPr id="5" name="Cloud 4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477000" y="1833265"/>
            <a:ext cx="3939480" cy="25146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 ÔNG LÃO CÂU CÁ</a:t>
            </a:r>
          </a:p>
        </p:txBody>
      </p:sp>
      <p:sp>
        <p:nvSpPr>
          <p:cNvPr id="6" name="Oval 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39196" y="-121704"/>
            <a:ext cx="3630708" cy="7101408"/>
            <a:chOff x="480354" y="990601"/>
            <a:chExt cx="4625045" cy="5586412"/>
          </a:xfrm>
        </p:grpSpPr>
        <p:sp>
          <p:nvSpPr>
            <p:cNvPr id="11" name="Rectangle 10"/>
            <p:cNvSpPr/>
            <p:nvPr/>
          </p:nvSpPr>
          <p:spPr>
            <a:xfrm>
              <a:off x="533400" y="990601"/>
              <a:ext cx="4571999" cy="5586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See the source imag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54" y="1079206"/>
              <a:ext cx="4572000" cy="4310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734923" y="4929779"/>
              <a:ext cx="2357440" cy="4115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866776" y="1247776"/>
              <a:ext cx="4033537" cy="5181600"/>
            </a:xfrm>
            <a:prstGeom prst="ellipse">
              <a:avLst/>
            </a:prstGeom>
            <a:noFill/>
            <a:ln w="28575" cmpd="thickThin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50800" dir="5400000" sx="1000" sy="1000" algn="ctr" rotWithShape="0">
                <a:schemeClr val="accent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699044" y="366020"/>
            <a:ext cx="3435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vi-V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2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 descr="OPL20U25GSXzBJYl68kk8uQGfFKzs7yb1M4KJWUiLk6ZEvGF+qCIPSnY57AbBFCvTW$2023.18.30$30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CHƠI</a:t>
            </a:r>
          </a:p>
        </p:txBody>
      </p:sp>
      <p:sp>
        <p:nvSpPr>
          <p:cNvPr id="3" name="Content Placeholder 2" descr="OPL20U25GSXzBJYl68kk8uQGfFKzs7yb1M4KJWUiLk6ZEvGF+qCIPSnY57AbBFCvTW$2023.18.30$30+K4lPs7H94VUqPe2XwIsfPRnrXQE//QTEXxb8/8N4CNc6FpgZahzpTjFhMzSA7T/nHJa11DE8Ng2TP3iAmRczFlmslSuUNOgUeb6yRvs0="/>
          <p:cNvSpPr>
            <a:spLocks noGrp="1"/>
          </p:cNvSpPr>
          <p:nvPr>
            <p:ph idx="1"/>
          </p:nvPr>
        </p:nvSpPr>
        <p:spPr>
          <a:xfrm>
            <a:off x="1256538" y="2067242"/>
            <a:ext cx="9678924" cy="22761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vi-VN" sz="3200" dirty="0">
                <a:solidFill>
                  <a:srgbClr val="002060"/>
                </a:solidFill>
                <a:latin typeface="+mj-lt"/>
              </a:rPr>
              <a:t>Em hãy giúp ông lão câu cá  bằng cách trả lời các câu hỏi. </a:t>
            </a:r>
            <a:r>
              <a:rPr lang="vi-VN" sz="3200">
                <a:solidFill>
                  <a:srgbClr val="002060"/>
                </a:solidFill>
                <a:latin typeface="+mj-lt"/>
              </a:rPr>
              <a:t>Có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20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câu hỏi ứng </a:t>
            </a:r>
            <a:r>
              <a:rPr lang="vi-VN" sz="3200">
                <a:solidFill>
                  <a:srgbClr val="002060"/>
                </a:solidFill>
                <a:latin typeface="+mj-lt"/>
              </a:rPr>
              <a:t>với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200">
                <a:solidFill>
                  <a:srgbClr val="002060"/>
                </a:solidFill>
                <a:latin typeface="+mj-lt"/>
              </a:rPr>
              <a:t> lần câu, 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mỗi câu trả lời đúng là ta đã giúp ông lão câu được 1 con cá.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FD38726-7F3B-24C0-C43E-020461304D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" y="0"/>
            <a:ext cx="12192000" cy="6934200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8C259F-B0BB-0064-CD14-CFF9B024627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C3EEC38-16E6-DDE3-0F98-8E7881030AF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5" y="5486405"/>
            <a:ext cx="1811217" cy="1828801"/>
          </a:xfrm>
          <a:prstGeom prst="rect">
            <a:avLst/>
          </a:prstGeom>
        </p:spPr>
      </p:pic>
      <p:sp>
        <p:nvSpPr>
          <p:cNvPr id="7" name="Rectangle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EFEF13-E5FE-77E9-6029-E8E4AA299CBE}"/>
              </a:ext>
            </a:extLst>
          </p:cNvPr>
          <p:cNvSpPr/>
          <p:nvPr/>
        </p:nvSpPr>
        <p:spPr>
          <a:xfrm>
            <a:off x="0" y="50080"/>
            <a:ext cx="120396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1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4.31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6B4A0E-97D3-08F7-55C1-6FE00A7D4411}"/>
              </a:ext>
            </a:extLst>
          </p:cNvPr>
          <p:cNvSpPr/>
          <p:nvPr/>
        </p:nvSpPr>
        <p:spPr>
          <a:xfrm>
            <a:off x="0" y="1295400"/>
            <a:ext cx="2162911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2,75.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CE24E7-4DF7-2F94-0519-72BF07F2B130}"/>
              </a:ext>
            </a:extLst>
          </p:cNvPr>
          <p:cNvSpPr/>
          <p:nvPr/>
        </p:nvSpPr>
        <p:spPr>
          <a:xfrm>
            <a:off x="35013" y="1849941"/>
            <a:ext cx="1740979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FF487F-2A47-D5EB-94BD-27708FAB16DA}"/>
              </a:ext>
            </a:extLst>
          </p:cNvPr>
          <p:cNvSpPr/>
          <p:nvPr/>
        </p:nvSpPr>
        <p:spPr>
          <a:xfrm>
            <a:off x="2162911" y="1359267"/>
            <a:ext cx="2162911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2,25.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72CF5E-A5DC-2F32-501B-D00EF63EEB79}"/>
              </a:ext>
            </a:extLst>
          </p:cNvPr>
          <p:cNvSpPr/>
          <p:nvPr/>
        </p:nvSpPr>
        <p:spPr>
          <a:xfrm>
            <a:off x="2193353" y="1938986"/>
            <a:ext cx="1725025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3,75.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2B34F4-E933-35C3-05A6-ECFE06AAC84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282024" y="2514600"/>
            <a:ext cx="4114800" cy="3733800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3AE968-54E5-CEAD-DE58-FBD3C7ECE4F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7200" y="5865556"/>
            <a:ext cx="533400" cy="473671"/>
          </a:xfrm>
          <a:prstGeom prst="rect">
            <a:avLst/>
          </a:prstGeom>
        </p:spPr>
      </p:pic>
      <p:pic>
        <p:nvPicPr>
          <p:cNvPr id="14" name="Picture 13" descr="e86f050d219b5585368f7ef298c00175.png">
            <a:extLst>
              <a:ext uri="{FF2B5EF4-FFF2-40B4-BE49-F238E27FC236}">
                <a16:creationId xmlns:a16="http://schemas.microsoft.com/office/drawing/2014/main" id="{14E1501B-9B73-A334-EFB4-1C044641D56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05721" y="5071630"/>
            <a:ext cx="1676400" cy="1752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89469D-B12D-271D-1A30-1793E3F91026}"/>
              </a:ext>
            </a:extLst>
          </p:cNvPr>
          <p:cNvSpPr txBox="1"/>
          <p:nvPr/>
        </p:nvSpPr>
        <p:spPr>
          <a:xfrm>
            <a:off x="8902689" y="558313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 D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6" name="Picture 15" descr="e86f050d219b5585368f7ef298c00175.png">
            <a:extLst>
              <a:ext uri="{FF2B5EF4-FFF2-40B4-BE49-F238E27FC236}">
                <a16:creationId xmlns:a16="http://schemas.microsoft.com/office/drawing/2014/main" id="{F0668D8C-764F-EA6D-621A-5CEEAFD9FF5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54624" y="5085184"/>
            <a:ext cx="1752600" cy="1752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DA5335-8D2C-C8EB-8D08-4F79456928CE}"/>
              </a:ext>
            </a:extLst>
          </p:cNvPr>
          <p:cNvSpPr txBox="1"/>
          <p:nvPr/>
        </p:nvSpPr>
        <p:spPr>
          <a:xfrm>
            <a:off x="6518463" y="558313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 C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7CB124-5D6C-57A9-1BFF-A2160F7B0A93}"/>
              </a:ext>
            </a:extLst>
          </p:cNvPr>
          <p:cNvSpPr/>
          <p:nvPr/>
        </p:nvSpPr>
        <p:spPr>
          <a:xfrm>
            <a:off x="8781934" y="554732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e324d9d037662d64fc16b51b9bfbdbac.png">
            <a:extLst>
              <a:ext uri="{FF2B5EF4-FFF2-40B4-BE49-F238E27FC236}">
                <a16:creationId xmlns:a16="http://schemas.microsoft.com/office/drawing/2014/main" id="{58ACE914-1291-223B-0DCE-8DC92D15180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9541" y="5486405"/>
            <a:ext cx="1811217" cy="1828801"/>
          </a:xfrm>
          <a:prstGeom prst="rect">
            <a:avLst/>
          </a:prstGeom>
        </p:spPr>
      </p:pic>
      <p:pic>
        <p:nvPicPr>
          <p:cNvPr id="20" name="Picture 19" descr="e86f050d219b5585368f7ef298c00175.png">
            <a:extLst>
              <a:ext uri="{FF2B5EF4-FFF2-40B4-BE49-F238E27FC236}">
                <a16:creationId xmlns:a16="http://schemas.microsoft.com/office/drawing/2014/main" id="{43E23C3C-2448-5C4E-EFFA-05140830158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63552" y="5060776"/>
            <a:ext cx="1752600" cy="1752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075F442-F025-38B3-E06F-B598518A6D0F}"/>
              </a:ext>
            </a:extLst>
          </p:cNvPr>
          <p:cNvSpPr txBox="1"/>
          <p:nvPr/>
        </p:nvSpPr>
        <p:spPr>
          <a:xfrm>
            <a:off x="2454081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528231-07EE-5F6C-E64A-29C5751AC701}"/>
              </a:ext>
            </a:extLst>
          </p:cNvPr>
          <p:cNvSpPr/>
          <p:nvPr/>
        </p:nvSpPr>
        <p:spPr>
          <a:xfrm>
            <a:off x="2225481" y="554732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e324d9d037662d64fc16b51b9bfbdbac.png">
            <a:extLst>
              <a:ext uri="{FF2B5EF4-FFF2-40B4-BE49-F238E27FC236}">
                <a16:creationId xmlns:a16="http://schemas.microsoft.com/office/drawing/2014/main" id="{DFDED642-8089-89EC-8DCA-56C4B9ADC03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3757" y="5486405"/>
            <a:ext cx="1811217" cy="1828801"/>
          </a:xfrm>
          <a:prstGeom prst="rect">
            <a:avLst/>
          </a:prstGeom>
        </p:spPr>
      </p:pic>
      <p:pic>
        <p:nvPicPr>
          <p:cNvPr id="24" name="Picture 23" descr="e86f050d219b5585368f7ef298c00175.png">
            <a:extLst>
              <a:ext uri="{FF2B5EF4-FFF2-40B4-BE49-F238E27FC236}">
                <a16:creationId xmlns:a16="http://schemas.microsoft.com/office/drawing/2014/main" id="{B3D26479-F190-7AAA-703C-09915969FE3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41097" y="5085184"/>
            <a:ext cx="1752600" cy="1752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EE298D0-EAC8-6262-AA53-2FF36EF390E3}"/>
              </a:ext>
            </a:extLst>
          </p:cNvPr>
          <p:cNvSpPr txBox="1"/>
          <p:nvPr/>
        </p:nvSpPr>
        <p:spPr>
          <a:xfrm>
            <a:off x="4398297" y="560143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9D2177-652E-B8B5-6364-A0A7FA7D13D0}"/>
              </a:ext>
            </a:extLst>
          </p:cNvPr>
          <p:cNvSpPr/>
          <p:nvPr/>
        </p:nvSpPr>
        <p:spPr>
          <a:xfrm>
            <a:off x="4144765" y="5574906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F5FC8E6B-C481-8C5C-064F-9C91037BE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33E9C1F4-4061-97A6-14B9-B0D36D06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6142"/>
            <a:ext cx="2519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00"/>
              <a:t> </a:t>
            </a: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BBAC0902-92F4-64FF-CAD1-B0D96E52D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527641"/>
              </p:ext>
            </p:extLst>
          </p:nvPr>
        </p:nvGraphicFramePr>
        <p:xfrm>
          <a:off x="58928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14400" imgH="198720" progId="Equation.DSMT4">
                  <p:embed/>
                </p:oleObj>
              </mc:Choice>
              <mc:Fallback>
                <p:oleObj name="Equation" r:id="rId13" imgW="914400" imgH="1987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78FB166-D86E-4420-BB3A-9D555F967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928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9592CD32-E3C0-D58B-00F3-4D4C41AD1587}"/>
              </a:ext>
            </a:extLst>
          </p:cNvPr>
          <p:cNvSpPr/>
          <p:nvPr/>
        </p:nvSpPr>
        <p:spPr>
          <a:xfrm>
            <a:off x="2018518" y="1363097"/>
            <a:ext cx="806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953BBD-92C0-9F0D-F245-DB58FB022BAA}"/>
              </a:ext>
            </a:extLst>
          </p:cNvPr>
          <p:cNvSpPr/>
          <p:nvPr/>
        </p:nvSpPr>
        <p:spPr>
          <a:xfrm>
            <a:off x="7194373" y="2081283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193B25-84CF-34BD-B764-B62C499A2CF0}"/>
              </a:ext>
            </a:extLst>
          </p:cNvPr>
          <p:cNvSpPr/>
          <p:nvPr/>
        </p:nvSpPr>
        <p:spPr>
          <a:xfrm>
            <a:off x="2018518" y="203712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5538B6-B056-AFA9-B329-9E48BDA8ED76}"/>
              </a:ext>
            </a:extLst>
          </p:cNvPr>
          <p:cNvSpPr/>
          <p:nvPr/>
        </p:nvSpPr>
        <p:spPr>
          <a:xfrm>
            <a:off x="7194374" y="1348116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663F78C-5C88-453B-A5AA-C941E25A77B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62" y="798330"/>
            <a:ext cx="3120238" cy="2630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7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95 -0.02685 C 0.22565 -0.04768 0.24661 -0.06828 0.25273 -0.10185 C 0.25885 -0.13541 0.25351 -0.19699 0.2418 -0.22893 C 0.23021 -0.26087 0.20885 -0.28263 0.1832 -0.29351 C 0.15742 -0.30439 0.122 -0.29351 0.0875 -0.29351 C 0.05286 -0.29351 0.00221 -0.30601 -0.02461 -0.29351 C -0.05143 -0.28101 -0.0625 -0.24976 -0.07344 -0.21851 " pathEditMode="relative" rAng="0" ptsTypes="AAAAA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17" grpId="0"/>
      <p:bldP spid="18" grpId="0" animBg="1"/>
      <p:bldP spid="21" grpId="0"/>
      <p:bldP spid="22" grpId="0" animBg="1"/>
      <p:bldP spid="25" grpId="0"/>
      <p:bldP spid="26" grpId="0" animBg="1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" y="-990600"/>
            <a:ext cx="12192000" cy="7924800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5" y="5486405"/>
            <a:ext cx="1811217" cy="1828801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sp>
        <p:nvSpPr>
          <p:cNvPr id="17" name="Rectangle 16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52400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0" y="1295400"/>
            <a:ext cx="20574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0" y="2057400"/>
            <a:ext cx="5791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Rectangle 28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705600" y="1304491"/>
            <a:ext cx="5486400" cy="63552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705599" y="2095500"/>
            <a:ext cx="5486399" cy="4953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6670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791205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85792" y="5535543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E295FE-AF9F-479D-A14B-B8B5C397FF14}"/>
                  </a:ext>
                </a:extLst>
              </p:cNvPr>
              <p:cNvSpPr/>
              <p:nvPr/>
            </p:nvSpPr>
            <p:spPr>
              <a:xfrm>
                <a:off x="0" y="91346"/>
                <a:ext cx="12192000" cy="1146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4" action="ppaction://hlinksldjump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H, K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AC, BC.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HK = 3,5 cm.  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E295FE-AF9F-479D-A14B-B8B5C397F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346"/>
                <a:ext cx="12192000" cy="1146211"/>
              </a:xfrm>
              <a:prstGeom prst="rect">
                <a:avLst/>
              </a:prstGeom>
              <a:blipFill>
                <a:blip r:embed="rId15"/>
                <a:stretch>
                  <a:fillRect l="-1000" t="-3723" r="-2600" b="-1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6DAAE56-043B-49F1-B507-6AA03B1C70BD}"/>
              </a:ext>
            </a:extLst>
          </p:cNvPr>
          <p:cNvSpPr/>
          <p:nvPr/>
        </p:nvSpPr>
        <p:spPr>
          <a:xfrm>
            <a:off x="2450769" y="1264040"/>
            <a:ext cx="1587831" cy="556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80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7 cm.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8BD0EA-5DAE-48E1-A50D-0965CA6BFFCA}"/>
              </a:ext>
            </a:extLst>
          </p:cNvPr>
          <p:cNvSpPr/>
          <p:nvPr/>
        </p:nvSpPr>
        <p:spPr>
          <a:xfrm>
            <a:off x="532436" y="1264040"/>
            <a:ext cx="182880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3,5 cm.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800A1B-421B-4D64-8D60-98B02EFE5460}"/>
              </a:ext>
            </a:extLst>
          </p:cNvPr>
          <p:cNvSpPr/>
          <p:nvPr/>
        </p:nvSpPr>
        <p:spPr>
          <a:xfrm>
            <a:off x="4107455" y="1288050"/>
            <a:ext cx="1759945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10 cm.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675E5EE-125A-47C0-B5FC-A000F1A637EE}"/>
              </a:ext>
            </a:extLst>
          </p:cNvPr>
          <p:cNvSpPr/>
          <p:nvPr/>
        </p:nvSpPr>
        <p:spPr>
          <a:xfrm>
            <a:off x="5943600" y="1313757"/>
            <a:ext cx="1676400" cy="556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15 cm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 descr="e86f050d219b5585368f7ef298c00175.png">
            <a:extLst>
              <a:ext uri="{FF2B5EF4-FFF2-40B4-BE49-F238E27FC236}">
                <a16:creationId xmlns:a16="http://schemas.microsoft.com/office/drawing/2014/main" id="{E352F9CD-AE89-45B5-948B-DAF67585F19F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648700" y="5111011"/>
            <a:ext cx="1752600" cy="17526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AB3264B-0744-4A52-BC9F-0AE1F1F0A9CC}"/>
              </a:ext>
            </a:extLst>
          </p:cNvPr>
          <p:cNvSpPr txBox="1"/>
          <p:nvPr/>
        </p:nvSpPr>
        <p:spPr>
          <a:xfrm>
            <a:off x="9020913" y="565123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9DA61A-69E5-4145-B221-90748A614D99}"/>
              </a:ext>
            </a:extLst>
          </p:cNvPr>
          <p:cNvSpPr/>
          <p:nvPr/>
        </p:nvSpPr>
        <p:spPr>
          <a:xfrm>
            <a:off x="8953500" y="5572554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0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5" grpId="0" animBg="1"/>
      <p:bldP spid="3" grpId="0"/>
      <p:bldP spid="18" grpId="0" animBg="1"/>
      <p:bldP spid="27" grpId="0" animBg="1"/>
      <p:bldP spid="34" grpId="0" animBg="1"/>
      <p:bldP spid="38" grpId="0" animBg="1"/>
      <p:bldP spid="35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-1338209"/>
            <a:ext cx="12192000" cy="8196209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5" y="5486405"/>
            <a:ext cx="1811217" cy="1828801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33396" y="5015162"/>
            <a:ext cx="1752600" cy="1752600"/>
          </a:xfrm>
          <a:prstGeom prst="rect">
            <a:avLst/>
          </a:prstGeom>
        </p:spPr>
      </p:pic>
      <p:pic>
        <p:nvPicPr>
          <p:cNvPr id="16" name="Picture 15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14689" y="5946407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475357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50786" y="5053262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98789" y="555136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 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0700" y="5524307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70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370F4C-15A8-4BBA-811D-2FF0CA7CE143}"/>
                  </a:ext>
                </a:extLst>
              </p:cNvPr>
              <p:cNvSpPr/>
              <p:nvPr/>
            </p:nvSpPr>
            <p:spPr>
              <a:xfrm>
                <a:off x="0" y="6268"/>
                <a:ext cx="12192000" cy="10542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5" action="ppaction://hlinksldjump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32 cm.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AC, BC. Chu vi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MNP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370F4C-15A8-4BBA-811D-2FF0CA7CE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68"/>
                <a:ext cx="12192000" cy="1054263"/>
              </a:xfrm>
              <a:prstGeom prst="rect">
                <a:avLst/>
              </a:prstGeom>
              <a:blipFill>
                <a:blip r:embed="rId16"/>
                <a:stretch>
                  <a:fillRect l="-1000" t="-3468" b="-14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785EE13-33A9-4574-9482-340A0408BB96}"/>
              </a:ext>
            </a:extLst>
          </p:cNvPr>
          <p:cNvSpPr/>
          <p:nvPr/>
        </p:nvSpPr>
        <p:spPr>
          <a:xfrm>
            <a:off x="762000" y="1895437"/>
            <a:ext cx="179070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 cm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04CF28-8890-4650-B348-C05DF03D0172}"/>
              </a:ext>
            </a:extLst>
          </p:cNvPr>
          <p:cNvSpPr/>
          <p:nvPr/>
        </p:nvSpPr>
        <p:spPr>
          <a:xfrm>
            <a:off x="762001" y="1215662"/>
            <a:ext cx="1790699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cm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051D5A-4425-43F4-9E3C-48EF01219650}"/>
              </a:ext>
            </a:extLst>
          </p:cNvPr>
          <p:cNvSpPr/>
          <p:nvPr/>
        </p:nvSpPr>
        <p:spPr>
          <a:xfrm>
            <a:off x="2864709" y="1225631"/>
            <a:ext cx="1790699" cy="556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30 cm.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6591BC-CFC4-4E11-A75F-D420C485247D}"/>
              </a:ext>
            </a:extLst>
          </p:cNvPr>
          <p:cNvSpPr/>
          <p:nvPr/>
        </p:nvSpPr>
        <p:spPr>
          <a:xfrm>
            <a:off x="2839309" y="1895437"/>
            <a:ext cx="1676400" cy="5564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16 cm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12508" y="54991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 B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38927" y="5535543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1022E-16 L 0.39375 0.0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69 0.07801 C -0.06107 0.04838 -0.04544 0.02083 -0.07174 -0.03912 C -0.09765 -0.09977 -0.18268 -0.22014 -0.23424 -0.28449 C -0.28581 -0.34977 -0.35924 -0.42315 -0.38021 -0.42731 C -0.40247 -0.43056 -0.37435 -0.33333 -0.36354 -0.3044 C -0.35286 -0.27431 -0.33555 -0.26204 -0.31771 -0.25139 " pathEditMode="relative" rAng="17940000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78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19" grpId="0"/>
      <p:bldP spid="22" grpId="0" animBg="1"/>
      <p:bldP spid="25" grpId="0" animBg="1"/>
      <p:bldP spid="3" grpId="0" animBg="1"/>
      <p:bldP spid="6" grpId="0" animBg="1"/>
      <p:bldP spid="15" grpId="0" animBg="1"/>
      <p:bldP spid="26" grpId="0" animBg="1"/>
      <p:bldP spid="33" grpId="0" animBg="1"/>
      <p:bldP spid="21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341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33260" y="5486405"/>
            <a:ext cx="1811217" cy="1828801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sp>
        <p:nvSpPr>
          <p:cNvPr id="17" name="Rectangle 16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414791" y="-17507"/>
            <a:ext cx="9144000" cy="80684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0" y="845628"/>
            <a:ext cx="5856743" cy="531852"/>
          </a:xfrm>
          <a:prstGeom prst="rect">
            <a:avLst/>
          </a:prstGeom>
          <a:solidFill>
            <a:srgbClr val="F5F6E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99675" y="4905947"/>
            <a:ext cx="1981200" cy="1905000"/>
          </a:xfrm>
          <a:prstGeom prst="rect">
            <a:avLst/>
          </a:prstGeom>
        </p:spPr>
      </p:pic>
      <p:sp>
        <p:nvSpPr>
          <p:cNvPr id="32" name="TextBox 31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6769100" y="550450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C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08700" y="5786877"/>
            <a:ext cx="646289" cy="573919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39568" y="5067528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82985" y="5589885"/>
            <a:ext cx="65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58199" y="5002143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57423" y="5484965"/>
            <a:ext cx="830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 A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83023" y="5535771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14800" y="5562600"/>
            <a:ext cx="1090383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F53153C-CEF7-4C07-A08E-99B9149BB5C1}"/>
                  </a:ext>
                </a:extLst>
              </p:cNvPr>
              <p:cNvSpPr/>
              <p:nvPr/>
            </p:nvSpPr>
            <p:spPr>
              <a:xfrm>
                <a:off x="305308" y="145689"/>
                <a:ext cx="11861292" cy="15391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4" action="ppaction://hlinksldjump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9cm, D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= 6cm.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song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(E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AC),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EF song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CD (F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AB).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AF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F53153C-CEF7-4C07-A08E-99B9149BB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8" y="145689"/>
                <a:ext cx="11861292" cy="1539139"/>
              </a:xfrm>
              <a:prstGeom prst="rect">
                <a:avLst/>
              </a:prstGeom>
              <a:blipFill>
                <a:blip r:embed="rId15"/>
                <a:stretch>
                  <a:fillRect l="-1028" t="-2778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3D9CD50-96A7-428F-857D-A31FE7FC9978}"/>
              </a:ext>
            </a:extLst>
          </p:cNvPr>
          <p:cNvSpPr/>
          <p:nvPr/>
        </p:nvSpPr>
        <p:spPr>
          <a:xfrm>
            <a:off x="3939568" y="1707459"/>
            <a:ext cx="210705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6 cm.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9FA71A-BF84-45BE-A6F5-CB3597C424D2}"/>
              </a:ext>
            </a:extLst>
          </p:cNvPr>
          <p:cNvSpPr/>
          <p:nvPr/>
        </p:nvSpPr>
        <p:spPr>
          <a:xfrm>
            <a:off x="1003301" y="1707439"/>
            <a:ext cx="22098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4 cm.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4E7FEE-53EC-4D8F-BA6F-2E6D1DFA98AB}"/>
              </a:ext>
            </a:extLst>
          </p:cNvPr>
          <p:cNvSpPr/>
          <p:nvPr/>
        </p:nvSpPr>
        <p:spPr>
          <a:xfrm>
            <a:off x="1003301" y="2352316"/>
            <a:ext cx="22098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5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18D12C-A0BF-4E14-B317-2472AC86E1A1}"/>
              </a:ext>
            </a:extLst>
          </p:cNvPr>
          <p:cNvSpPr/>
          <p:nvPr/>
        </p:nvSpPr>
        <p:spPr>
          <a:xfrm>
            <a:off x="3919662" y="2350521"/>
            <a:ext cx="210705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7 cm.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 descr="e86f050d219b5585368f7ef298c00175.png">
            <a:extLst>
              <a:ext uri="{FF2B5EF4-FFF2-40B4-BE49-F238E27FC236}">
                <a16:creationId xmlns:a16="http://schemas.microsoft.com/office/drawing/2014/main" id="{7B5F1BB6-BCA8-4A08-A562-7DEC4798B5E9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610600" y="5021932"/>
            <a:ext cx="1752600" cy="1752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A69F6A7-0D4D-4376-A010-03B166FFB773}"/>
              </a:ext>
            </a:extLst>
          </p:cNvPr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 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66BBEB-D07E-4398-8D45-8076E4B5C6A5}"/>
              </a:ext>
            </a:extLst>
          </p:cNvPr>
          <p:cNvSpPr/>
          <p:nvPr/>
        </p:nvSpPr>
        <p:spPr>
          <a:xfrm>
            <a:off x="8801358" y="5586251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C 0.13398 0.00555 0.26823 0.01134 0.37383 -0.02523 C 0.47917 -0.06181 0.59101 -0.16134 0.63268 -0.21945 C 0.67409 -0.27755 0.67917 -0.35602 0.62435 -0.37431 C 0.56953 -0.39236 0.36146 -0.34514 0.30391 -0.32917 C 0.24635 -0.3132 0.26276 -0.29607 0.2793 -0.27847 " pathEditMode="relative" rAng="0" ptsTypes="AAAA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9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32" grpId="0"/>
      <p:bldP spid="20" grpId="0"/>
      <p:bldP spid="19" grpId="0"/>
      <p:bldP spid="22" grpId="0" animBg="1"/>
      <p:bldP spid="25" grpId="0" animBg="1"/>
      <p:bldP spid="3" grpId="0" animBg="1"/>
      <p:bldP spid="14" grpId="0" animBg="1"/>
      <p:bldP spid="18" grpId="0" animBg="1"/>
      <p:bldP spid="27" grpId="0" animBg="1"/>
      <p:bldP spid="36" grpId="0" animBg="1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7" y="-1066800"/>
            <a:ext cx="12192000" cy="7924800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8205" y="5486405"/>
            <a:ext cx="1811217" cy="1828801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sp>
        <p:nvSpPr>
          <p:cNvPr id="17" name="Rectangle 16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524000" y="121568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2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990600" y="1418736"/>
            <a:ext cx="1752600" cy="5495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990600" y="2038906"/>
            <a:ext cx="17526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3569839" y="1443952"/>
            <a:ext cx="1850104" cy="58934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3569839" y="2058512"/>
            <a:ext cx="1983018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cm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600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32274" y="5957773"/>
            <a:ext cx="533400" cy="473671"/>
          </a:xfrm>
          <a:prstGeom prst="rect">
            <a:avLst/>
          </a:prstGeom>
        </p:spPr>
      </p:pic>
      <p:pic>
        <p:nvPicPr>
          <p:cNvPr id="26" name="Picture 25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3365" y="5459243"/>
            <a:ext cx="1811217" cy="1828801"/>
          </a:xfrm>
          <a:prstGeom prst="rect">
            <a:avLst/>
          </a:prstGeom>
        </p:spPr>
      </p:pic>
      <p:pic>
        <p:nvPicPr>
          <p:cNvPr id="27" name="Picture 26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23731" y="5000136"/>
            <a:ext cx="1752600" cy="1752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59838" y="5517232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 A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28800" y="5539032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3757" y="5486405"/>
            <a:ext cx="1811217" cy="1828801"/>
          </a:xfrm>
          <a:prstGeom prst="rect">
            <a:avLst/>
          </a:prstGeom>
        </p:spPr>
      </p:pic>
      <p:pic>
        <p:nvPicPr>
          <p:cNvPr id="45" name="Picture 44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74381" y="5032875"/>
            <a:ext cx="1752600" cy="17526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398297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169697" y="5517232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28305E-3A5A-400B-8FC1-07532BD2F77E}"/>
                  </a:ext>
                </a:extLst>
              </p:cNvPr>
              <p:cNvSpPr/>
              <p:nvPr/>
            </p:nvSpPr>
            <p:spPr>
              <a:xfrm>
                <a:off x="238897" y="366781"/>
                <a:ext cx="11734800" cy="1051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1" action="ppaction://hlinksldjump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 tại A có AB = 15cm, BC = 10cm, đường phân giác trong của góc B cắt AC tại D. Khi đó, đoạn thẳng AD có độ dài là 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28305E-3A5A-400B-8FC1-07532BD2F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7" y="366781"/>
                <a:ext cx="11734800" cy="1051955"/>
              </a:xfrm>
              <a:prstGeom prst="rect">
                <a:avLst/>
              </a:prstGeom>
              <a:blipFill>
                <a:blip r:embed="rId12"/>
                <a:stretch>
                  <a:fillRect l="-1039" t="-3468" r="-416" b="-14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 descr="e86f050d219b5585368f7ef298c00175.png">
            <a:extLst>
              <a:ext uri="{FF2B5EF4-FFF2-40B4-BE49-F238E27FC236}">
                <a16:creationId xmlns:a16="http://schemas.microsoft.com/office/drawing/2014/main" id="{FA502B4B-D670-45B7-BDED-81A990DF13E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5021932"/>
            <a:ext cx="1752600" cy="17526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6D1556C-F10E-4061-8B7D-B4B74607BCC3}"/>
              </a:ext>
            </a:extLst>
          </p:cNvPr>
          <p:cNvSpPr txBox="1"/>
          <p:nvPr/>
        </p:nvSpPr>
        <p:spPr>
          <a:xfrm>
            <a:off x="8950755" y="551004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 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5A7FCC-6093-4A9A-8F05-CF5E2000894C}"/>
              </a:ext>
            </a:extLst>
          </p:cNvPr>
          <p:cNvSpPr/>
          <p:nvPr/>
        </p:nvSpPr>
        <p:spPr>
          <a:xfrm>
            <a:off x="8792313" y="5539032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42183" y="4879731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79968" y="552249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  C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-0.01991 C -0.02864 -0.0919 -0.05026 -0.1625 -0.06119 -0.20463 C -0.07187 -0.24653 -0.06796 -0.25324 -0.07122 -0.27315 C -0.075 -0.29421 -0.07382 -0.30093 -0.08229 -0.33055 C -0.09062 -0.36018 -0.11822 -0.44167 -0.12239 -0.45301 C -0.12591 -0.46296 -0.11627 -0.43102 -0.10611 -0.39745 " pathEditMode="relative" rAng="19860000" ptsTypes="A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8" grpId="0" animBg="1"/>
      <p:bldP spid="29" grpId="0" animBg="1"/>
      <p:bldP spid="30" grpId="0" animBg="1"/>
      <p:bldP spid="33" grpId="0"/>
      <p:bldP spid="37" grpId="0" animBg="1"/>
      <p:bldP spid="46" grpId="0"/>
      <p:bldP spid="47" grpId="0" animBg="1"/>
      <p:bldP spid="35" grpId="0"/>
      <p:bldP spid="38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ID13 2022 KNTT STT 103 trungkien1210@gmail.com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2106</Words>
  <Application>Microsoft Office PowerPoint</Application>
  <PresentationFormat>Widescreen</PresentationFormat>
  <Paragraphs>259</Paragraphs>
  <Slides>25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Symbol</vt:lpstr>
      <vt:lpstr>Times New Roman</vt:lpstr>
      <vt:lpstr>Tw Cen MT</vt:lpstr>
      <vt:lpstr>Wingdings</vt:lpstr>
      <vt:lpstr>Office Theme</vt:lpstr>
      <vt:lpstr>2_Office Theme</vt:lpstr>
      <vt:lpstr>Equation</vt:lpstr>
      <vt:lpstr>PowerPoint Presentation</vt:lpstr>
      <vt:lpstr>PowerPoint Presentation</vt:lpstr>
      <vt:lpstr>PowerPoint Presentation</vt:lpstr>
      <vt:lpstr>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Hà Chi Nguyễn</cp:lastModifiedBy>
  <cp:revision>415</cp:revision>
  <dcterms:created xsi:type="dcterms:W3CDTF">2021-07-11T11:02:46Z</dcterms:created>
  <dcterms:modified xsi:type="dcterms:W3CDTF">2025-01-27T16:10:03Z</dcterms:modified>
</cp:coreProperties>
</file>