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</p:sldMasterIdLst>
  <p:notesMasterIdLst>
    <p:notesMasterId r:id="rId22"/>
  </p:notesMasterIdLst>
  <p:sldIdLst>
    <p:sldId id="256" r:id="rId2"/>
    <p:sldId id="272" r:id="rId3"/>
    <p:sldId id="258" r:id="rId4"/>
    <p:sldId id="281" r:id="rId5"/>
    <p:sldId id="283" r:id="rId6"/>
    <p:sldId id="282" r:id="rId7"/>
    <p:sldId id="257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79" r:id="rId16"/>
    <p:sldId id="284" r:id="rId17"/>
    <p:sldId id="261" r:id="rId18"/>
    <p:sldId id="259" r:id="rId19"/>
    <p:sldId id="260" r:id="rId20"/>
    <p:sldId id="262" r:id="rId2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Medium" panose="00000600000000000000" pitchFamily="2" charset="0"/>
      <p:regular r:id="rId27"/>
      <p:italic r:id="rId28"/>
    </p:embeddedFont>
    <p:embeddedFont>
      <p:font typeface="Montserrat SemiBold" panose="00000700000000000000" pitchFamily="2" charset="0"/>
      <p:bold r:id="rId29"/>
      <p:boldItalic r:id="rId30"/>
    </p:embeddedFont>
    <p:embeddedFont>
      <p:font typeface="patrick hand" panose="00000500000000000000" pitchFamily="2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ED0CE6-4766-4DB3-A973-803A38297EA9}">
  <a:tblStyle styleId="{D8ED0CE6-4766-4DB3-A973-803A38297E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>
      <p:cViewPr varScale="1">
        <p:scale>
          <a:sx n="139" d="100"/>
          <a:sy n="139" d="100"/>
        </p:scale>
        <p:origin x="24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5fc6f885e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5fc6f885e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EA4557E6-A901-D7E2-5D04-4C20F8BC6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de95a381e3_0_222:notes">
            <a:extLst>
              <a:ext uri="{FF2B5EF4-FFF2-40B4-BE49-F238E27FC236}">
                <a16:creationId xmlns:a16="http://schemas.microsoft.com/office/drawing/2014/main" id="{8FBF82AF-75C0-B9AC-0EE0-7936CE70B1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de95a381e3_0_222:notes">
            <a:extLst>
              <a:ext uri="{FF2B5EF4-FFF2-40B4-BE49-F238E27FC236}">
                <a16:creationId xmlns:a16="http://schemas.microsoft.com/office/drawing/2014/main" id="{C462507A-2C44-30AC-3D30-3D6B7228C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978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C76BCD95-A888-4316-C860-C99554ADE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de95a381e3_0_222:notes">
            <a:extLst>
              <a:ext uri="{FF2B5EF4-FFF2-40B4-BE49-F238E27FC236}">
                <a16:creationId xmlns:a16="http://schemas.microsoft.com/office/drawing/2014/main" id="{161FD29E-A495-2EE7-5116-661FF7216D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de95a381e3_0_222:notes">
            <a:extLst>
              <a:ext uri="{FF2B5EF4-FFF2-40B4-BE49-F238E27FC236}">
                <a16:creationId xmlns:a16="http://schemas.microsoft.com/office/drawing/2014/main" id="{F55ADA83-7C45-DBED-46E3-244592A32A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927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E72D51F0-CD88-649C-CD06-3EF776A1A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de95a381e3_0_222:notes">
            <a:extLst>
              <a:ext uri="{FF2B5EF4-FFF2-40B4-BE49-F238E27FC236}">
                <a16:creationId xmlns:a16="http://schemas.microsoft.com/office/drawing/2014/main" id="{DF7D5966-49E8-C415-08B0-AEBCFE320C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de95a381e3_0_222:notes">
            <a:extLst>
              <a:ext uri="{FF2B5EF4-FFF2-40B4-BE49-F238E27FC236}">
                <a16:creationId xmlns:a16="http://schemas.microsoft.com/office/drawing/2014/main" id="{B2C0D207-1F99-5A50-2E5C-645F0BCF32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477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F5C0743D-24F5-31E2-EA01-0EFFDF422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de95a381e3_0_222:notes">
            <a:extLst>
              <a:ext uri="{FF2B5EF4-FFF2-40B4-BE49-F238E27FC236}">
                <a16:creationId xmlns:a16="http://schemas.microsoft.com/office/drawing/2014/main" id="{6E4D16B6-1D64-5AA1-4466-675002F1E5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de95a381e3_0_222:notes">
            <a:extLst>
              <a:ext uri="{FF2B5EF4-FFF2-40B4-BE49-F238E27FC236}">
                <a16:creationId xmlns:a16="http://schemas.microsoft.com/office/drawing/2014/main" id="{69E82A5D-D2A4-8C0A-6113-9A61BC4AF8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985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C4F39AD0-C317-EBB0-B9C9-7074C7966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de95a381e3_0_222:notes">
            <a:extLst>
              <a:ext uri="{FF2B5EF4-FFF2-40B4-BE49-F238E27FC236}">
                <a16:creationId xmlns:a16="http://schemas.microsoft.com/office/drawing/2014/main" id="{DA4074A3-18DA-9ED4-1221-CAE598AA94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de95a381e3_0_222:notes">
            <a:extLst>
              <a:ext uri="{FF2B5EF4-FFF2-40B4-BE49-F238E27FC236}">
                <a16:creationId xmlns:a16="http://schemas.microsoft.com/office/drawing/2014/main" id="{6F049EFE-9303-4454-6EBF-BB640752FF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506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28924216-8639-09B6-CC8B-705984DF8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de95a381e3_0_222:notes">
            <a:extLst>
              <a:ext uri="{FF2B5EF4-FFF2-40B4-BE49-F238E27FC236}">
                <a16:creationId xmlns:a16="http://schemas.microsoft.com/office/drawing/2014/main" id="{D6FF126B-6BD5-7849-ECA5-CA1C937E1D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de95a381e3_0_222:notes">
            <a:extLst>
              <a:ext uri="{FF2B5EF4-FFF2-40B4-BE49-F238E27FC236}">
                <a16:creationId xmlns:a16="http://schemas.microsoft.com/office/drawing/2014/main" id="{465269E7-0568-D903-A721-A107C68AB5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075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1FEC592F-FC35-D16B-B2AC-AECF84C3A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de95a381e3_0_222:notes">
            <a:extLst>
              <a:ext uri="{FF2B5EF4-FFF2-40B4-BE49-F238E27FC236}">
                <a16:creationId xmlns:a16="http://schemas.microsoft.com/office/drawing/2014/main" id="{0CCCBBDC-2B1E-4B7E-2B8F-0F8FD3D8F7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de95a381e3_0_222:notes">
            <a:extLst>
              <a:ext uri="{FF2B5EF4-FFF2-40B4-BE49-F238E27FC236}">
                <a16:creationId xmlns:a16="http://schemas.microsoft.com/office/drawing/2014/main" id="{D9D0529B-5279-E862-BF54-7A89D99FA2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253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1a33d158f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1a33d158f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1a33d158f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1a33d158f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1a33d158f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1a33d158f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8CA025B7-2055-BC69-DFF5-79ED57797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a33d158f1_0_57:notes">
            <a:extLst>
              <a:ext uri="{FF2B5EF4-FFF2-40B4-BE49-F238E27FC236}">
                <a16:creationId xmlns:a16="http://schemas.microsoft.com/office/drawing/2014/main" id="{B9C918D2-27AB-127E-04E1-E77AA58A8A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a33d158f1_0_57:notes">
            <a:extLst>
              <a:ext uri="{FF2B5EF4-FFF2-40B4-BE49-F238E27FC236}">
                <a16:creationId xmlns:a16="http://schemas.microsoft.com/office/drawing/2014/main" id="{ADF3DF15-9B7C-83DE-99A7-33B9B84369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1272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1a33d158f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1a33d158f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a33d158f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a33d158f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1250B0A6-F895-2C50-4591-D837AD36D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a33d158f1_0_57:notes">
            <a:extLst>
              <a:ext uri="{FF2B5EF4-FFF2-40B4-BE49-F238E27FC236}">
                <a16:creationId xmlns:a16="http://schemas.microsoft.com/office/drawing/2014/main" id="{DFE9D31A-D3DE-0978-873F-1A8147099F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a33d158f1_0_57:notes">
            <a:extLst>
              <a:ext uri="{FF2B5EF4-FFF2-40B4-BE49-F238E27FC236}">
                <a16:creationId xmlns:a16="http://schemas.microsoft.com/office/drawing/2014/main" id="{A3E16DD2-3EAF-CD3C-596C-56B8B499FC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2176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19F329D7-2806-FDFB-00BF-8FB321EA7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a33d158f1_0_57:notes">
            <a:extLst>
              <a:ext uri="{FF2B5EF4-FFF2-40B4-BE49-F238E27FC236}">
                <a16:creationId xmlns:a16="http://schemas.microsoft.com/office/drawing/2014/main" id="{D52C461C-34D3-3EB8-DAA9-F42CEE897F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a33d158f1_0_57:notes">
            <a:extLst>
              <a:ext uri="{FF2B5EF4-FFF2-40B4-BE49-F238E27FC236}">
                <a16:creationId xmlns:a16="http://schemas.microsoft.com/office/drawing/2014/main" id="{A34C0CC7-6F93-8D31-56BD-5F33EFE0B6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341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10C748C5-700D-9FB5-58C4-5FCC53B0A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a33d158f1_0_57:notes">
            <a:extLst>
              <a:ext uri="{FF2B5EF4-FFF2-40B4-BE49-F238E27FC236}">
                <a16:creationId xmlns:a16="http://schemas.microsoft.com/office/drawing/2014/main" id="{50DB931A-A0A0-DF2B-8373-F8AAF5D902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a33d158f1_0_57:notes">
            <a:extLst>
              <a:ext uri="{FF2B5EF4-FFF2-40B4-BE49-F238E27FC236}">
                <a16:creationId xmlns:a16="http://schemas.microsoft.com/office/drawing/2014/main" id="{356F6E2A-210F-C998-5BB4-601A32928B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940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de95a381e3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de95a381e3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840CE88A-3DC6-FCE7-B2FF-6BEB8995F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de95a381e3_0_222:notes">
            <a:extLst>
              <a:ext uri="{FF2B5EF4-FFF2-40B4-BE49-F238E27FC236}">
                <a16:creationId xmlns:a16="http://schemas.microsoft.com/office/drawing/2014/main" id="{83244E74-677C-C781-1863-FDF1D746BE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de95a381e3_0_222:notes">
            <a:extLst>
              <a:ext uri="{FF2B5EF4-FFF2-40B4-BE49-F238E27FC236}">
                <a16:creationId xmlns:a16="http://schemas.microsoft.com/office/drawing/2014/main" id="{183D51BD-C133-7A04-C245-8D48ADF8B5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341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74D6AB73-51E4-2945-D95A-793D26F8C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de95a381e3_0_222:notes">
            <a:extLst>
              <a:ext uri="{FF2B5EF4-FFF2-40B4-BE49-F238E27FC236}">
                <a16:creationId xmlns:a16="http://schemas.microsoft.com/office/drawing/2014/main" id="{E025FD69-AE79-F828-BC5E-2A97D6DCEC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de95a381e3_0_222:notes">
            <a:extLst>
              <a:ext uri="{FF2B5EF4-FFF2-40B4-BE49-F238E27FC236}">
                <a16:creationId xmlns:a16="http://schemas.microsoft.com/office/drawing/2014/main" id="{574B8BE5-94E2-1D8C-EEA7-D09498191C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848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577992"/>
            <a:ext cx="4487400" cy="15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135908"/>
            <a:ext cx="44874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5" name="Picture 4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DCAA1274-2072-E31B-123B-90D65F0E5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7026" y="-169624"/>
            <a:ext cx="870441" cy="8704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096600"/>
            <a:ext cx="7713600" cy="3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D434DD8A-13C2-BF59-221E-915F851686A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87026" y="-169624"/>
            <a:ext cx="870441" cy="87044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ctrTitle"/>
          </p:nvPr>
        </p:nvSpPr>
        <p:spPr>
          <a:xfrm>
            <a:off x="715100" y="1577992"/>
            <a:ext cx="4880464" cy="15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 err="1">
                <a:latin typeface="patrick hand" panose="020F0502020204030204" pitchFamily="2" charset="0"/>
              </a:rPr>
              <a:t>Unit</a:t>
            </a:r>
            <a:r>
              <a:rPr lang="vi-VN" sz="4800" dirty="0">
                <a:latin typeface="patrick hand" panose="020F0502020204030204" pitchFamily="2" charset="0"/>
              </a:rPr>
              <a:t> 7. </a:t>
            </a:r>
            <a:br>
              <a:rPr lang="vi-VN" sz="4800" dirty="0">
                <a:latin typeface="patrick hand" panose="020F0502020204030204" pitchFamily="2" charset="0"/>
              </a:rPr>
            </a:br>
            <a:r>
              <a:rPr lang="vi-VN" sz="4800" dirty="0" err="1">
                <a:latin typeface="patrick hand" panose="020F0502020204030204" pitchFamily="2" charset="0"/>
              </a:rPr>
              <a:t>Natural</a:t>
            </a:r>
            <a:r>
              <a:rPr lang="vi-VN" sz="4800" dirty="0">
                <a:latin typeface="patrick hand" panose="020F0502020204030204" pitchFamily="2" charset="0"/>
              </a:rPr>
              <a:t> </a:t>
            </a:r>
            <a:r>
              <a:rPr lang="vi-VN" sz="4800" dirty="0" err="1">
                <a:latin typeface="patrick hand" panose="020F0502020204030204" pitchFamily="2" charset="0"/>
              </a:rPr>
              <a:t>wonders</a:t>
            </a:r>
            <a:r>
              <a:rPr lang="vi-VN" sz="4800" dirty="0">
                <a:latin typeface="patrick hand" panose="020F0502020204030204" pitchFamily="2" charset="0"/>
              </a:rPr>
              <a:t> </a:t>
            </a:r>
            <a:r>
              <a:rPr lang="vi-VN" sz="4800" dirty="0" err="1">
                <a:latin typeface="patrick hand" panose="020F0502020204030204" pitchFamily="2" charset="0"/>
              </a:rPr>
              <a:t>of</a:t>
            </a:r>
            <a:r>
              <a:rPr lang="vi-VN" sz="4800" dirty="0">
                <a:latin typeface="patrick hand" panose="020F0502020204030204" pitchFamily="2" charset="0"/>
              </a:rPr>
              <a:t> the </a:t>
            </a:r>
            <a:r>
              <a:rPr lang="vi-VN" sz="4800" dirty="0" err="1">
                <a:latin typeface="patrick hand" panose="020F0502020204030204" pitchFamily="2" charset="0"/>
              </a:rPr>
              <a:t>world</a:t>
            </a:r>
            <a:endParaRPr sz="4800" dirty="0">
              <a:latin typeface="patrick hand" panose="020F0502020204030204" pitchFamily="2" charset="0"/>
            </a:endParaRPr>
          </a:p>
        </p:txBody>
      </p:sp>
      <p:sp>
        <p:nvSpPr>
          <p:cNvPr id="52" name="Google Shape;52;p16"/>
          <p:cNvSpPr txBox="1">
            <a:spLocks noGrp="1"/>
          </p:cNvSpPr>
          <p:nvPr>
            <p:ph type="subTitle" idx="1"/>
          </p:nvPr>
        </p:nvSpPr>
        <p:spPr>
          <a:xfrm>
            <a:off x="715100" y="3135908"/>
            <a:ext cx="44874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 err="1">
                <a:latin typeface="patrick hand" panose="020F0502020204030204" pitchFamily="2" charset="0"/>
              </a:rPr>
              <a:t>Lesson</a:t>
            </a:r>
            <a:r>
              <a:rPr lang="vi-VN" sz="2000" b="1" dirty="0">
                <a:latin typeface="patrick hand" panose="020F0502020204030204" pitchFamily="2" charset="0"/>
              </a:rPr>
              <a:t> 3. A </a:t>
            </a:r>
            <a:r>
              <a:rPr lang="vi-VN" sz="2000" b="1" dirty="0" err="1">
                <a:latin typeface="patrick hand" panose="020F0502020204030204" pitchFamily="2" charset="0"/>
              </a:rPr>
              <a:t>closer</a:t>
            </a:r>
            <a:r>
              <a:rPr lang="vi-VN" sz="2000" b="1" dirty="0">
                <a:latin typeface="patrick hand" panose="020F0502020204030204" pitchFamily="2" charset="0"/>
              </a:rPr>
              <a:t> </a:t>
            </a:r>
            <a:r>
              <a:rPr lang="vi-VN" sz="2000" b="1" dirty="0" err="1">
                <a:latin typeface="patrick hand" panose="020F0502020204030204" pitchFamily="2" charset="0"/>
              </a:rPr>
              <a:t>look</a:t>
            </a:r>
            <a:r>
              <a:rPr lang="vi-VN" sz="2000" b="1" dirty="0">
                <a:latin typeface="patrick hand" panose="020F0502020204030204" pitchFamily="2" charset="0"/>
              </a:rPr>
              <a:t> 2</a:t>
            </a:r>
            <a:endParaRPr sz="2000" b="1" dirty="0">
              <a:latin typeface="patrick hand" panose="020F0502020204030204" pitchFamily="2" charset="0"/>
            </a:endParaRPr>
          </a:p>
        </p:txBody>
      </p:sp>
      <p:pic>
        <p:nvPicPr>
          <p:cNvPr id="54" name="Google Shape;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021" y="1597647"/>
            <a:ext cx="2057836" cy="194828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6"/>
          <p:cNvSpPr/>
          <p:nvPr/>
        </p:nvSpPr>
        <p:spPr>
          <a:xfrm>
            <a:off x="6785347" y="1001967"/>
            <a:ext cx="491100" cy="434400"/>
          </a:xfrm>
          <a:prstGeom prst="roundRect">
            <a:avLst>
              <a:gd name="adj" fmla="val 310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SemiBold"/>
                <a:ea typeface="Montserrat SemiBold"/>
                <a:cs typeface="Montserrat SemiBold"/>
                <a:sym typeface="Montserrat SemiBold"/>
              </a:rPr>
              <a:t>1</a:t>
            </a:r>
            <a:endParaRPr sz="1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6" name="Google Shape;56;p16"/>
          <p:cNvSpPr/>
          <p:nvPr/>
        </p:nvSpPr>
        <p:spPr>
          <a:xfrm>
            <a:off x="6785359" y="3707133"/>
            <a:ext cx="491100" cy="434400"/>
          </a:xfrm>
          <a:prstGeom prst="roundRect">
            <a:avLst>
              <a:gd name="adj" fmla="val 310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SemiBold"/>
                <a:ea typeface="Montserrat SemiBold"/>
                <a:cs typeface="Montserrat SemiBold"/>
                <a:sym typeface="Montserrat SemiBold"/>
              </a:rPr>
              <a:t>3</a:t>
            </a:r>
            <a:endParaRPr sz="1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7" name="Google Shape;57;p16"/>
          <p:cNvSpPr/>
          <p:nvPr/>
        </p:nvSpPr>
        <p:spPr>
          <a:xfrm>
            <a:off x="8125364" y="2403621"/>
            <a:ext cx="491100" cy="434400"/>
          </a:xfrm>
          <a:prstGeom prst="roundRect">
            <a:avLst>
              <a:gd name="adj" fmla="val 310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SemiBold"/>
                <a:ea typeface="Montserrat SemiBold"/>
                <a:cs typeface="Montserrat SemiBold"/>
                <a:sym typeface="Montserrat SemiBold"/>
              </a:rPr>
              <a:t>2</a:t>
            </a:r>
            <a:endParaRPr sz="1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8" name="Google Shape;58;p16"/>
          <p:cNvSpPr/>
          <p:nvPr/>
        </p:nvSpPr>
        <p:spPr>
          <a:xfrm>
            <a:off x="5445325" y="2403621"/>
            <a:ext cx="491100" cy="434400"/>
          </a:xfrm>
          <a:prstGeom prst="roundRect">
            <a:avLst>
              <a:gd name="adj" fmla="val 310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SemiBold"/>
                <a:ea typeface="Montserrat SemiBold"/>
                <a:cs typeface="Montserrat SemiBold"/>
                <a:sym typeface="Montserrat SemiBold"/>
              </a:rPr>
              <a:t>4</a:t>
            </a:r>
            <a:endParaRPr sz="1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9" name="Google Shape;59;p16"/>
          <p:cNvSpPr/>
          <p:nvPr/>
        </p:nvSpPr>
        <p:spPr>
          <a:xfrm rot="5099236">
            <a:off x="7705940" y="1243004"/>
            <a:ext cx="796547" cy="802875"/>
          </a:xfrm>
          <a:prstGeom prst="bentArrow">
            <a:avLst>
              <a:gd name="adj1" fmla="val 12565"/>
              <a:gd name="adj2" fmla="val 25000"/>
              <a:gd name="adj3" fmla="val 14894"/>
              <a:gd name="adj4" fmla="val 789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" name="Google Shape;60;p16"/>
          <p:cNvSpPr/>
          <p:nvPr/>
        </p:nvSpPr>
        <p:spPr>
          <a:xfrm rot="9900027">
            <a:off x="7652348" y="3150907"/>
            <a:ext cx="796333" cy="802806"/>
          </a:xfrm>
          <a:prstGeom prst="bentArrow">
            <a:avLst>
              <a:gd name="adj1" fmla="val 12565"/>
              <a:gd name="adj2" fmla="val 25000"/>
              <a:gd name="adj3" fmla="val 14894"/>
              <a:gd name="adj4" fmla="val 789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1" name="Google Shape;61;p16"/>
          <p:cNvSpPr/>
          <p:nvPr/>
        </p:nvSpPr>
        <p:spPr>
          <a:xfrm rot="-5700764">
            <a:off x="5561640" y="3209830"/>
            <a:ext cx="796547" cy="802875"/>
          </a:xfrm>
          <a:prstGeom prst="bentArrow">
            <a:avLst>
              <a:gd name="adj1" fmla="val 12565"/>
              <a:gd name="adj2" fmla="val 25000"/>
              <a:gd name="adj3" fmla="val 14894"/>
              <a:gd name="adj4" fmla="val 789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62;p16"/>
          <p:cNvSpPr/>
          <p:nvPr/>
        </p:nvSpPr>
        <p:spPr>
          <a:xfrm rot="-899973">
            <a:off x="5615446" y="1243101"/>
            <a:ext cx="796333" cy="802806"/>
          </a:xfrm>
          <a:prstGeom prst="bentArrow">
            <a:avLst>
              <a:gd name="adj1" fmla="val 12565"/>
              <a:gd name="adj2" fmla="val 25000"/>
              <a:gd name="adj3" fmla="val 14894"/>
              <a:gd name="adj4" fmla="val 789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81BDAD1F-3F74-8DEE-4A7D-FB80C9455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>
            <a:extLst>
              <a:ext uri="{FF2B5EF4-FFF2-40B4-BE49-F238E27FC236}">
                <a16:creationId xmlns:a16="http://schemas.microsoft.com/office/drawing/2014/main" id="{971AE656-416F-8CA2-C58C-B8B543B878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07" y="-10469"/>
            <a:ext cx="9293556" cy="38948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patrick hand" panose="00000500000000000000" pitchFamily="2" charset="0"/>
              </a:rPr>
              <a:t>Ex</a:t>
            </a:r>
            <a:r>
              <a:rPr lang="vi-VN" sz="2000" dirty="0">
                <a:latin typeface="patrick hand" panose="00000500000000000000" pitchFamily="2" charset="0"/>
              </a:rPr>
              <a:t> </a:t>
            </a:r>
            <a:r>
              <a:rPr lang="en-US" sz="2000" dirty="0">
                <a:latin typeface="patrick hand" panose="00000500000000000000" pitchFamily="2" charset="0"/>
                <a:sym typeface="Montserrat Medium"/>
              </a:rPr>
              <a:t>2. Complete the following reported questions.</a:t>
            </a:r>
            <a:endParaRPr lang="en-US" sz="2000" dirty="0">
              <a:latin typeface="patrick hand" panose="00000500000000000000" pitchFamily="2" charset="0"/>
            </a:endParaRPr>
          </a:p>
        </p:txBody>
      </p:sp>
      <p:sp>
        <p:nvSpPr>
          <p:cNvPr id="72" name="Google Shape;72;p17">
            <a:extLst>
              <a:ext uri="{FF2B5EF4-FFF2-40B4-BE49-F238E27FC236}">
                <a16:creationId xmlns:a16="http://schemas.microsoft.com/office/drawing/2014/main" id="{6CBD70C9-A9D9-5ECF-273B-4588759F6D93}"/>
              </a:ext>
            </a:extLst>
          </p:cNvPr>
          <p:cNvSpPr txBox="1"/>
          <p:nvPr/>
        </p:nvSpPr>
        <p:spPr>
          <a:xfrm>
            <a:off x="457200" y="379012"/>
            <a:ext cx="8853054" cy="4213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0"/>
              </a:spcAft>
            </a:pPr>
            <a:r>
              <a:rPr lang="vi-VN" sz="22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1. </a:t>
            </a:r>
            <a:r>
              <a:rPr lang="en-US" sz="22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“Are you excited about your upcoming trip to Mui Ne?”</a:t>
            </a:r>
            <a:endParaRPr lang="vi-VN" sz="22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→ He asked the children if they were _______.</a:t>
            </a:r>
            <a:endParaRPr lang="vi-VN" sz="22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1000"/>
              </a:spcBef>
              <a:spcAft>
                <a:spcPts val="0"/>
              </a:spcAft>
            </a:pPr>
            <a:r>
              <a:rPr lang="vi-VN" sz="22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2. </a:t>
            </a:r>
            <a:r>
              <a:rPr lang="en-US" sz="22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“Do you often meet Angela at school?”</a:t>
            </a:r>
            <a:endParaRPr lang="vi-VN" sz="22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→ She asked us whether we _______.</a:t>
            </a:r>
            <a:endParaRPr lang="vi-VN" sz="22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1000"/>
              </a:spcBef>
              <a:spcAft>
                <a:spcPts val="0"/>
              </a:spcAft>
            </a:pPr>
            <a:r>
              <a:rPr lang="vi-VN" sz="22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3. </a:t>
            </a:r>
            <a:r>
              <a:rPr lang="en-US" sz="22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“Will you visit Giang Dien Waterfall next week?”</a:t>
            </a:r>
            <a:endParaRPr lang="vi-VN" sz="22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→ She wanted to know if Mark _______.</a:t>
            </a:r>
            <a:endParaRPr lang="vi-VN" sz="22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1000"/>
              </a:spcBef>
              <a:spcAft>
                <a:spcPts val="0"/>
              </a:spcAft>
            </a:pPr>
            <a:r>
              <a:rPr lang="vi-VN" sz="22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4. </a:t>
            </a:r>
            <a:r>
              <a:rPr lang="en-US" sz="22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“Is Con Dao National Park rich in flora and fauna?”</a:t>
            </a:r>
            <a:endParaRPr lang="vi-VN" sz="22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→ I asked the teacher _______.</a:t>
            </a:r>
            <a:endParaRPr lang="vi-VN" sz="22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1000"/>
              </a:spcBef>
              <a:spcAft>
                <a:spcPts val="0"/>
              </a:spcAft>
            </a:pPr>
            <a:r>
              <a:rPr lang="vi-VN" sz="22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5. </a:t>
            </a:r>
            <a:r>
              <a:rPr lang="en-US" sz="22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“Can we go to the campsite by bike?”</a:t>
            </a:r>
            <a:endParaRPr lang="vi-VN" sz="22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→ Arthur wanted to know _______.</a:t>
            </a:r>
            <a:endParaRPr sz="22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483347165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E85918A6-EEAA-08C2-7DD2-93CEF7AC1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>
            <a:extLst>
              <a:ext uri="{FF2B5EF4-FFF2-40B4-BE49-F238E27FC236}">
                <a16:creationId xmlns:a16="http://schemas.microsoft.com/office/drawing/2014/main" id="{73311817-3128-A997-A9FE-40BE99D9FA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07" y="-10469"/>
            <a:ext cx="9293556" cy="38948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patrick hand" panose="00000500000000000000" pitchFamily="2" charset="0"/>
              </a:rPr>
              <a:t>Ex</a:t>
            </a:r>
            <a:r>
              <a:rPr lang="vi-VN" sz="2000" dirty="0">
                <a:latin typeface="patrick hand" panose="00000500000000000000" pitchFamily="2" charset="0"/>
              </a:rPr>
              <a:t> </a:t>
            </a:r>
            <a:r>
              <a:rPr lang="en-US" sz="2000" dirty="0">
                <a:latin typeface="patrick hand" panose="00000500000000000000" pitchFamily="2" charset="0"/>
                <a:sym typeface="Montserrat Medium"/>
              </a:rPr>
              <a:t>2. Complete the following reported questions.</a:t>
            </a:r>
            <a:endParaRPr lang="en-US" sz="2000" dirty="0">
              <a:latin typeface="patrick hand" panose="00000500000000000000" pitchFamily="2" charset="0"/>
            </a:endParaRPr>
          </a:p>
        </p:txBody>
      </p:sp>
      <p:sp>
        <p:nvSpPr>
          <p:cNvPr id="72" name="Google Shape;72;p17">
            <a:extLst>
              <a:ext uri="{FF2B5EF4-FFF2-40B4-BE49-F238E27FC236}">
                <a16:creationId xmlns:a16="http://schemas.microsoft.com/office/drawing/2014/main" id="{9D01CCCE-77C9-5007-EBD5-4539D231696E}"/>
              </a:ext>
            </a:extLst>
          </p:cNvPr>
          <p:cNvSpPr txBox="1"/>
          <p:nvPr/>
        </p:nvSpPr>
        <p:spPr>
          <a:xfrm>
            <a:off x="0" y="460409"/>
            <a:ext cx="8853054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</a:pPr>
            <a:r>
              <a:rPr lang="vi-VN" sz="24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1. </a:t>
            </a:r>
            <a:r>
              <a:rPr lang="en-US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“Are you excited about your upcoming trip to Mui Ne?”</a:t>
            </a:r>
            <a:endParaRPr lang="vi-VN" sz="24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→ He asked the children if they were _______.</a:t>
            </a:r>
            <a:endParaRPr sz="2400" dirty="0">
              <a:solidFill>
                <a:srgbClr val="000000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0DEB54C-3718-137D-DB5C-6E6D4538A8E9}"/>
              </a:ext>
            </a:extLst>
          </p:cNvPr>
          <p:cNvSpPr txBox="1"/>
          <p:nvPr/>
        </p:nvSpPr>
        <p:spPr>
          <a:xfrm>
            <a:off x="339734" y="490801"/>
            <a:ext cx="950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Are</a:t>
            </a:r>
            <a:endParaRPr lang="en-US" sz="24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C034386-7F12-8FEC-A85D-91DA6F521E38}"/>
              </a:ext>
            </a:extLst>
          </p:cNvPr>
          <p:cNvSpPr txBox="1"/>
          <p:nvPr/>
        </p:nvSpPr>
        <p:spPr>
          <a:xfrm>
            <a:off x="198234" y="1428460"/>
            <a:ext cx="3105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HTĐ → QKĐ</a:t>
            </a:r>
            <a:endParaRPr lang="en-US" sz="2000" dirty="0">
              <a:solidFill>
                <a:srgbClr val="0070C0"/>
              </a:solidFill>
              <a:latin typeface="patrick hand" panose="00000500000000000000" pitchFamily="2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A17DC19-E18E-39EC-4762-3EAD1A7CDC0E}"/>
              </a:ext>
            </a:extLst>
          </p:cNvPr>
          <p:cNvSpPr txBox="1"/>
          <p:nvPr/>
        </p:nvSpPr>
        <p:spPr>
          <a:xfrm>
            <a:off x="198234" y="1757367"/>
            <a:ext cx="3105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you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→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they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</a:t>
            </a:r>
            <a:endParaRPr lang="en-US" sz="2000" dirty="0">
              <a:solidFill>
                <a:srgbClr val="0070C0"/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03CEDC3-852F-36CC-0259-A92E2AEDD668}"/>
              </a:ext>
            </a:extLst>
          </p:cNvPr>
          <p:cNvSpPr txBox="1"/>
          <p:nvPr/>
        </p:nvSpPr>
        <p:spPr>
          <a:xfrm>
            <a:off x="198234" y="2110549"/>
            <a:ext cx="3105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your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→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their</a:t>
            </a:r>
            <a:endParaRPr lang="en-US" sz="2000" dirty="0">
              <a:solidFill>
                <a:srgbClr val="0070C0"/>
              </a:solidFill>
              <a:latin typeface="patrick hand" panose="00000500000000000000" pitchFamily="2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A9513EF-A825-D1BF-F0D4-BE6528A0B8FE}"/>
              </a:ext>
            </a:extLst>
          </p:cNvPr>
          <p:cNvSpPr txBox="1"/>
          <p:nvPr/>
        </p:nvSpPr>
        <p:spPr>
          <a:xfrm>
            <a:off x="1382470" y="936403"/>
            <a:ext cx="19216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the </a:t>
            </a:r>
            <a:r>
              <a:rPr lang="vi-VN" sz="2400" dirty="0" err="1">
                <a:solidFill>
                  <a:srgbClr val="FF000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children</a:t>
            </a:r>
            <a:endParaRPr lang="en-US" sz="24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95F5687-5AFB-BAC8-4731-0D7E2C946E54}"/>
              </a:ext>
            </a:extLst>
          </p:cNvPr>
          <p:cNvSpPr txBox="1"/>
          <p:nvPr/>
        </p:nvSpPr>
        <p:spPr>
          <a:xfrm>
            <a:off x="4188881" y="936402"/>
            <a:ext cx="5080537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trick hand" panose="00000500000000000000" pitchFamily="2" charset="0"/>
              </a:rPr>
              <a:t>excited about their upcoming trip to Mui Ne.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51A6003-8FFB-A46D-DE88-65828D295726}"/>
              </a:ext>
            </a:extLst>
          </p:cNvPr>
          <p:cNvSpPr txBox="1"/>
          <p:nvPr/>
        </p:nvSpPr>
        <p:spPr>
          <a:xfrm>
            <a:off x="10569" y="2804855"/>
            <a:ext cx="475811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</a:pPr>
            <a:r>
              <a:rPr lang="vi-VN" sz="24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2. </a:t>
            </a:r>
            <a:r>
              <a:rPr lang="en-US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“Do you often meet Angela at school?”</a:t>
            </a:r>
            <a:endParaRPr lang="vi-VN" sz="24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→ She asked us whether we _______.</a:t>
            </a:r>
            <a:endParaRPr lang="vi-VN" sz="24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E19FB56-70EE-5BE0-003C-5E7E707A6393}"/>
              </a:ext>
            </a:extLst>
          </p:cNvPr>
          <p:cNvSpPr txBox="1"/>
          <p:nvPr/>
        </p:nvSpPr>
        <p:spPr>
          <a:xfrm>
            <a:off x="798303" y="493888"/>
            <a:ext cx="590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patrick hand" panose="00000500000000000000" pitchFamily="2" charset="0"/>
                <a:sym typeface="Montserrat Medium"/>
              </a:rPr>
              <a:t>you</a:t>
            </a:r>
            <a:endParaRPr lang="en-US" sz="24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A2F9A1D-5C7E-8917-254C-760DB55D511E}"/>
              </a:ext>
            </a:extLst>
          </p:cNvPr>
          <p:cNvSpPr txBox="1"/>
          <p:nvPr/>
        </p:nvSpPr>
        <p:spPr>
          <a:xfrm>
            <a:off x="2760722" y="493306"/>
            <a:ext cx="679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patrick hand" panose="00000500000000000000" pitchFamily="2" charset="0"/>
                <a:sym typeface="Montserrat Medium"/>
              </a:rPr>
              <a:t>your</a:t>
            </a:r>
            <a:endParaRPr lang="en-US" sz="24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9C4EE55-3929-1596-B002-10C647F4E3E4}"/>
              </a:ext>
            </a:extLst>
          </p:cNvPr>
          <p:cNvSpPr txBox="1"/>
          <p:nvPr/>
        </p:nvSpPr>
        <p:spPr>
          <a:xfrm>
            <a:off x="1826430" y="2804855"/>
            <a:ext cx="950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patrick hand" panose="00000500000000000000" pitchFamily="2" charset="0"/>
                <a:sym typeface="Montserrat Medium"/>
              </a:rPr>
              <a:t>meet</a:t>
            </a:r>
            <a:endParaRPr lang="en-US" sz="24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7A20F58-3E9F-5EE7-E734-7CC0F380A1D1}"/>
              </a:ext>
            </a:extLst>
          </p:cNvPr>
          <p:cNvSpPr txBox="1"/>
          <p:nvPr/>
        </p:nvSpPr>
        <p:spPr>
          <a:xfrm>
            <a:off x="198234" y="3737687"/>
            <a:ext cx="3105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HTĐ → QKĐ</a:t>
            </a:r>
            <a:endParaRPr lang="en-US" sz="2000" dirty="0">
              <a:solidFill>
                <a:srgbClr val="0070C0"/>
              </a:solidFill>
              <a:latin typeface="patrick hand" panose="00000500000000000000" pitchFamily="2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194FAE2-57D9-0184-7584-1814EBBEB6D7}"/>
              </a:ext>
            </a:extLst>
          </p:cNvPr>
          <p:cNvSpPr txBox="1"/>
          <p:nvPr/>
        </p:nvSpPr>
        <p:spPr>
          <a:xfrm>
            <a:off x="1517584" y="3250050"/>
            <a:ext cx="4568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patrick hand" panose="00000500000000000000" pitchFamily="2" charset="0"/>
              </a:rPr>
              <a:t>us</a:t>
            </a:r>
            <a:endParaRPr lang="en-US" sz="24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E16829A-2C9C-ED7A-C4C4-A48030093390}"/>
              </a:ext>
            </a:extLst>
          </p:cNvPr>
          <p:cNvSpPr txBox="1"/>
          <p:nvPr/>
        </p:nvSpPr>
        <p:spPr>
          <a:xfrm>
            <a:off x="719283" y="2802833"/>
            <a:ext cx="603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patrick hand" panose="00000500000000000000" pitchFamily="2" charset="0"/>
              </a:rPr>
              <a:t>you</a:t>
            </a:r>
            <a:endParaRPr lang="en-US" sz="24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9EF0AA9-95A4-8462-E66B-CD5D0AE0DBB5}"/>
              </a:ext>
            </a:extLst>
          </p:cNvPr>
          <p:cNvSpPr txBox="1"/>
          <p:nvPr/>
        </p:nvSpPr>
        <p:spPr>
          <a:xfrm>
            <a:off x="193052" y="4071715"/>
            <a:ext cx="3105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you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→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we</a:t>
            </a:r>
            <a:endParaRPr lang="en-US" sz="2000" dirty="0">
              <a:solidFill>
                <a:srgbClr val="0070C0"/>
              </a:solidFill>
              <a:latin typeface="patrick hand" panose="00000500000000000000" pitchFamily="2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173057A1-C3E0-6E37-76BC-8DF002374282}"/>
              </a:ext>
            </a:extLst>
          </p:cNvPr>
          <p:cNvSpPr txBox="1"/>
          <p:nvPr/>
        </p:nvSpPr>
        <p:spPr>
          <a:xfrm>
            <a:off x="3127647" y="3244410"/>
            <a:ext cx="5080537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trick hand" panose="00000500000000000000" pitchFamily="2" charset="0"/>
              </a:rPr>
              <a:t>often met Angela at school.</a:t>
            </a:r>
          </a:p>
        </p:txBody>
      </p:sp>
    </p:spTree>
    <p:extLst>
      <p:ext uri="{BB962C8B-B14F-4D97-AF65-F5344CB8AC3E}">
        <p14:creationId xmlns:p14="http://schemas.microsoft.com/office/powerpoint/2010/main" val="21654600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3C9C3E24-3EBC-C726-0A71-0508F2580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>
            <a:extLst>
              <a:ext uri="{FF2B5EF4-FFF2-40B4-BE49-F238E27FC236}">
                <a16:creationId xmlns:a16="http://schemas.microsoft.com/office/drawing/2014/main" id="{BFE19A04-35B1-0C9D-0E61-1693E1771149}"/>
              </a:ext>
            </a:extLst>
          </p:cNvPr>
          <p:cNvSpPr txBox="1"/>
          <p:nvPr/>
        </p:nvSpPr>
        <p:spPr>
          <a:xfrm>
            <a:off x="94003" y="-86522"/>
            <a:ext cx="10701196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0"/>
              </a:spcAft>
            </a:pPr>
            <a:r>
              <a:rPr lang="vi-VN" sz="24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3. </a:t>
            </a:r>
            <a:r>
              <a:rPr lang="en-US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“Will you visit Giang Dien Waterfall next week?”</a:t>
            </a:r>
            <a:endParaRPr lang="vi-VN" sz="24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10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→ She wanted to know if Mark _______.</a:t>
            </a:r>
            <a:endParaRPr lang="vi-VN" sz="24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460E410-3550-F188-7084-D500F0D465DF}"/>
              </a:ext>
            </a:extLst>
          </p:cNvPr>
          <p:cNvSpPr txBox="1"/>
          <p:nvPr/>
        </p:nvSpPr>
        <p:spPr>
          <a:xfrm>
            <a:off x="292237" y="881529"/>
            <a:ext cx="3105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will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→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would</a:t>
            </a:r>
            <a:endParaRPr lang="en-US" sz="2000" dirty="0">
              <a:solidFill>
                <a:srgbClr val="0070C0"/>
              </a:solidFill>
              <a:latin typeface="patrick hand" panose="00000500000000000000" pitchFamily="2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B2AC803-D8BF-22D8-9B9E-4D1C702390A1}"/>
              </a:ext>
            </a:extLst>
          </p:cNvPr>
          <p:cNvSpPr txBox="1"/>
          <p:nvPr/>
        </p:nvSpPr>
        <p:spPr>
          <a:xfrm>
            <a:off x="292237" y="1210436"/>
            <a:ext cx="8009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next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week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→ the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next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week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/ the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following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week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/ the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week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after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</a:t>
            </a:r>
            <a:endParaRPr lang="en-US" sz="2000" dirty="0">
              <a:solidFill>
                <a:srgbClr val="0070C0"/>
              </a:solidFill>
              <a:latin typeface="patrick hand" panose="00000500000000000000" pitchFamily="2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37B7735-CA0C-CFEF-2592-FE549DF139C4}"/>
              </a:ext>
            </a:extLst>
          </p:cNvPr>
          <p:cNvSpPr txBox="1"/>
          <p:nvPr/>
        </p:nvSpPr>
        <p:spPr>
          <a:xfrm>
            <a:off x="3543590" y="491635"/>
            <a:ext cx="5352582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trick hand" panose="00000500000000000000" pitchFamily="2" charset="0"/>
              </a:rPr>
              <a:t>would visit Giang Dien Waterfall the next </a:t>
            </a:r>
            <a:r>
              <a:rPr lang="vi-VN" sz="2400" dirty="0" err="1">
                <a:solidFill>
                  <a:srgbClr val="FF0000"/>
                </a:solidFill>
                <a:latin typeface="patrick hand" panose="00000500000000000000" pitchFamily="2" charset="0"/>
              </a:rPr>
              <a:t>week</a:t>
            </a:r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.</a:t>
            </a:r>
            <a:endParaRPr lang="en-US" sz="24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D27ECC4-9185-717C-16FF-D8F97DE23072}"/>
              </a:ext>
            </a:extLst>
          </p:cNvPr>
          <p:cNvSpPr txBox="1"/>
          <p:nvPr/>
        </p:nvSpPr>
        <p:spPr>
          <a:xfrm>
            <a:off x="104571" y="1710992"/>
            <a:ext cx="10020671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spcBef>
                <a:spcPts val="1000"/>
              </a:spcBef>
              <a:spcAft>
                <a:spcPts val="0"/>
              </a:spcAft>
            </a:pPr>
            <a:r>
              <a:rPr lang="vi-VN" sz="24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4. </a:t>
            </a:r>
            <a:r>
              <a:rPr lang="en-US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“Is Con Dao National Park rich in flora and fauna?”</a:t>
            </a:r>
            <a:endParaRPr lang="vi-VN" sz="24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10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→ I asked the teacher _______.</a:t>
            </a:r>
            <a:endParaRPr lang="vi-VN" sz="24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B89B381-E255-6574-763B-48D349602CB8}"/>
              </a:ext>
            </a:extLst>
          </p:cNvPr>
          <p:cNvSpPr txBox="1"/>
          <p:nvPr/>
        </p:nvSpPr>
        <p:spPr>
          <a:xfrm>
            <a:off x="4288666" y="-8546"/>
            <a:ext cx="17019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patrick hand" panose="00000500000000000000" pitchFamily="2" charset="0"/>
                <a:sym typeface="Montserrat Medium"/>
              </a:rPr>
              <a:t>next</a:t>
            </a:r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  <a:sym typeface="Montserrat Medium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patrick hand" panose="00000500000000000000" pitchFamily="2" charset="0"/>
                <a:sym typeface="Montserrat Medium"/>
              </a:rPr>
              <a:t>week</a:t>
            </a:r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  <a:sym typeface="Montserrat Medium"/>
              </a:rPr>
              <a:t>?”</a:t>
            </a:r>
            <a:endParaRPr lang="en-US" sz="24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8E92D14-00AA-A6C3-F2E4-393B54A58E00}"/>
              </a:ext>
            </a:extLst>
          </p:cNvPr>
          <p:cNvSpPr txBox="1"/>
          <p:nvPr/>
        </p:nvSpPr>
        <p:spPr>
          <a:xfrm>
            <a:off x="292237" y="2643824"/>
            <a:ext cx="3105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HTĐ (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is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) → QKĐ (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was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)</a:t>
            </a:r>
            <a:endParaRPr lang="en-US" sz="2000" dirty="0">
              <a:solidFill>
                <a:srgbClr val="0070C0"/>
              </a:solidFill>
              <a:latin typeface="patrick hand" panose="00000500000000000000" pitchFamily="2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E89A348-E3E0-5541-9667-5EF92E73A45B}"/>
              </a:ext>
            </a:extLst>
          </p:cNvPr>
          <p:cNvSpPr txBox="1"/>
          <p:nvPr/>
        </p:nvSpPr>
        <p:spPr>
          <a:xfrm>
            <a:off x="444408" y="1710538"/>
            <a:ext cx="603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patrick hand" panose="00000500000000000000" pitchFamily="2" charset="0"/>
              </a:rPr>
              <a:t>Is</a:t>
            </a:r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4E34840E-3341-43D8-68BC-25E8AEBB3098}"/>
              </a:ext>
            </a:extLst>
          </p:cNvPr>
          <p:cNvSpPr txBox="1"/>
          <p:nvPr/>
        </p:nvSpPr>
        <p:spPr>
          <a:xfrm>
            <a:off x="287055" y="2977852"/>
            <a:ext cx="6370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Yes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/No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question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→ thêm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if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/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whether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+ S +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was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+ O </a:t>
            </a:r>
            <a:endParaRPr lang="en-US" sz="2000" dirty="0">
              <a:solidFill>
                <a:srgbClr val="0070C0"/>
              </a:solidFill>
              <a:latin typeface="patrick hand" panose="00000500000000000000" pitchFamily="2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E51AA3E-8954-9DB2-D96E-44E3E7F8317C}"/>
              </a:ext>
            </a:extLst>
          </p:cNvPr>
          <p:cNvSpPr txBox="1"/>
          <p:nvPr/>
        </p:nvSpPr>
        <p:spPr>
          <a:xfrm>
            <a:off x="2674691" y="2221660"/>
            <a:ext cx="6178723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trick hand" panose="00000500000000000000" pitchFamily="2" charset="0"/>
              </a:rPr>
              <a:t>if Con Dao National Park was rich in flora and fauna.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CCC80FC-5A13-0EEA-DC98-FD974E2D1729}"/>
              </a:ext>
            </a:extLst>
          </p:cNvPr>
          <p:cNvSpPr txBox="1"/>
          <p:nvPr/>
        </p:nvSpPr>
        <p:spPr>
          <a:xfrm>
            <a:off x="461500" y="-8007"/>
            <a:ext cx="625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  <a:latin typeface="patrick hand" panose="00000500000000000000" pitchFamily="2" charset="0"/>
                <a:sym typeface="Montserrat Medium"/>
              </a:rPr>
              <a:t>Wil</a:t>
            </a:r>
            <a:r>
              <a:rPr lang="en-US" sz="2400" dirty="0">
                <a:solidFill>
                  <a:srgbClr val="FF0000"/>
                </a:solidFill>
                <a:latin typeface="patrick hand" panose="00000500000000000000" pitchFamily="2" charset="0"/>
                <a:sym typeface="Montserrat Medium"/>
              </a:rPr>
              <a:t>l</a:t>
            </a:r>
            <a:endParaRPr lang="en-US" sz="24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5281F08-1802-606F-4CDB-E5C02CD08814}"/>
              </a:ext>
            </a:extLst>
          </p:cNvPr>
          <p:cNvSpPr txBox="1"/>
          <p:nvPr/>
        </p:nvSpPr>
        <p:spPr>
          <a:xfrm>
            <a:off x="104571" y="3476530"/>
            <a:ext cx="9039429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spcBef>
                <a:spcPts val="1000"/>
              </a:spcBef>
              <a:spcAft>
                <a:spcPts val="0"/>
              </a:spcAft>
            </a:pPr>
            <a:r>
              <a:rPr lang="vi-VN" sz="24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4. </a:t>
            </a:r>
            <a:r>
              <a:rPr lang="en-US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“Can we go to the campsite by bike?”</a:t>
            </a:r>
          </a:p>
          <a:p>
            <a:pPr lvl="0" rtl="0">
              <a:spcBef>
                <a:spcPts val="10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→ Arthur wanted to know _______.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63021B0-2439-EA2F-27BB-949B76F21C49}"/>
              </a:ext>
            </a:extLst>
          </p:cNvPr>
          <p:cNvSpPr txBox="1"/>
          <p:nvPr/>
        </p:nvSpPr>
        <p:spPr>
          <a:xfrm>
            <a:off x="292237" y="4409362"/>
            <a:ext cx="3105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Can →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Could</a:t>
            </a:r>
            <a:endParaRPr lang="en-US" sz="2000" dirty="0">
              <a:solidFill>
                <a:srgbClr val="0070C0"/>
              </a:solidFill>
              <a:latin typeface="patrick hand" panose="00000500000000000000" pitchFamily="2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BE2D6301-EF7D-1514-DD21-A9345E7D09A0}"/>
              </a:ext>
            </a:extLst>
          </p:cNvPr>
          <p:cNvSpPr txBox="1"/>
          <p:nvPr/>
        </p:nvSpPr>
        <p:spPr>
          <a:xfrm>
            <a:off x="444407" y="3476076"/>
            <a:ext cx="643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patrick hand" panose="00000500000000000000" pitchFamily="2" charset="0"/>
              </a:rPr>
              <a:t>Can </a:t>
            </a:r>
            <a:endParaRPr lang="en-US" sz="24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90DEB33-D9AD-73B7-52BE-B0BE2C77EE79}"/>
              </a:ext>
            </a:extLst>
          </p:cNvPr>
          <p:cNvSpPr txBox="1"/>
          <p:nvPr/>
        </p:nvSpPr>
        <p:spPr>
          <a:xfrm>
            <a:off x="287055" y="4743390"/>
            <a:ext cx="6370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Yes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/No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question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→ thêm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if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/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whether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+ S +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could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+ V + O </a:t>
            </a:r>
            <a:endParaRPr lang="en-US" sz="2000" dirty="0">
              <a:solidFill>
                <a:srgbClr val="0070C0"/>
              </a:solidFill>
              <a:latin typeface="patrick hand" panose="00000500000000000000" pitchFamily="2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2EE317F4-49BA-61FF-E0D8-12C823019477}"/>
              </a:ext>
            </a:extLst>
          </p:cNvPr>
          <p:cNvSpPr txBox="1"/>
          <p:nvPr/>
        </p:nvSpPr>
        <p:spPr>
          <a:xfrm>
            <a:off x="3050706" y="3974102"/>
            <a:ext cx="6178723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trick hand" panose="00000500000000000000" pitchFamily="2" charset="0"/>
              </a:rPr>
              <a:t>if we could go to the campsite by bike.</a:t>
            </a:r>
          </a:p>
        </p:txBody>
      </p:sp>
    </p:spTree>
    <p:extLst>
      <p:ext uri="{BB962C8B-B14F-4D97-AF65-F5344CB8AC3E}">
        <p14:creationId xmlns:p14="http://schemas.microsoft.com/office/powerpoint/2010/main" val="6937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4" grpId="0" animBg="1"/>
      <p:bldP spid="16" grpId="0"/>
      <p:bldP spid="18" grpId="0"/>
      <p:bldP spid="19" grpId="0"/>
      <p:bldP spid="20" grpId="0" animBg="1"/>
      <p:bldP spid="3" grpId="0"/>
      <p:bldP spid="22" grpId="0"/>
      <p:bldP spid="23" grpId="0"/>
      <p:bldP spid="2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F6704B6F-E3F1-B723-B8FA-084AE5844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>
            <a:extLst>
              <a:ext uri="{FF2B5EF4-FFF2-40B4-BE49-F238E27FC236}">
                <a16:creationId xmlns:a16="http://schemas.microsoft.com/office/drawing/2014/main" id="{68C84C42-D559-2B80-3E16-D4D9DD8174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07" y="-10469"/>
            <a:ext cx="9293556" cy="38948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patrick hand" panose="00000500000000000000" pitchFamily="2" charset="0"/>
              </a:rPr>
              <a:t>Ex</a:t>
            </a:r>
            <a:r>
              <a:rPr lang="vi-VN" sz="2000" dirty="0">
                <a:latin typeface="patrick hand" panose="00000500000000000000" pitchFamily="2" charset="0"/>
              </a:rPr>
              <a:t> </a:t>
            </a:r>
            <a:r>
              <a:rPr lang="en-US" sz="2000" dirty="0">
                <a:latin typeface="patrick hand" panose="00000500000000000000" pitchFamily="2" charset="0"/>
                <a:sym typeface="Montserrat Medium"/>
              </a:rPr>
              <a:t>3. Rewrite the sentences in reported questions.</a:t>
            </a:r>
            <a:endParaRPr lang="en-US" sz="2000" dirty="0">
              <a:latin typeface="patrick hand" panose="00000500000000000000" pitchFamily="2" charset="0"/>
            </a:endParaRPr>
          </a:p>
        </p:txBody>
      </p:sp>
      <p:sp>
        <p:nvSpPr>
          <p:cNvPr id="72" name="Google Shape;72;p17">
            <a:extLst>
              <a:ext uri="{FF2B5EF4-FFF2-40B4-BE49-F238E27FC236}">
                <a16:creationId xmlns:a16="http://schemas.microsoft.com/office/drawing/2014/main" id="{08C1F1E4-2D28-37F3-4ECE-F6BD2A81F745}"/>
              </a:ext>
            </a:extLst>
          </p:cNvPr>
          <p:cNvSpPr txBox="1"/>
          <p:nvPr/>
        </p:nvSpPr>
        <p:spPr>
          <a:xfrm>
            <a:off x="562409" y="879153"/>
            <a:ext cx="8853054" cy="468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</a:pPr>
            <a:r>
              <a:rPr lang="vi-VN" sz="2400" dirty="0">
                <a:solidFill>
                  <a:srgbClr val="00B0F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1. 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“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Are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you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still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working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from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home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?” I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asked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my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dad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. 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endParaRPr lang="vi-VN" sz="24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r>
              <a:rPr lang="vi-VN" sz="2400" dirty="0">
                <a:solidFill>
                  <a:srgbClr val="00B0F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2. 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“Do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you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have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to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pack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your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suitcase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Anne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?”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said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Mark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. 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endParaRPr lang="vi-VN" sz="24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r>
              <a:rPr lang="vi-VN" sz="2400" dirty="0">
                <a:solidFill>
                  <a:srgbClr val="00B0F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3. 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Lan: “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Are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you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interested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in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visiting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Phu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Quoc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Island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, Tom?”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endParaRPr lang="vi-VN" sz="24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r>
              <a:rPr lang="vi-VN" sz="2400" dirty="0">
                <a:solidFill>
                  <a:srgbClr val="00B0F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4. 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“Can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we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afford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to go to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Niagara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Falls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Mum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?”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said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Kay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endParaRPr lang="vi-VN" sz="24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r>
              <a:rPr lang="vi-VN" sz="2400" dirty="0">
                <a:solidFill>
                  <a:srgbClr val="00B0F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5. 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“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Will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they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visit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Sa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Pa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and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climb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Mount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Fansipan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this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summer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?”</a:t>
            </a:r>
            <a:endParaRPr sz="24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B2534DE8-336B-0D85-7115-9BE82E66FDD2}"/>
              </a:ext>
            </a:extLst>
          </p:cNvPr>
          <p:cNvSpPr txBox="1"/>
          <p:nvPr/>
        </p:nvSpPr>
        <p:spPr>
          <a:xfrm>
            <a:off x="760575" y="417488"/>
            <a:ext cx="103318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trick hand" panose="00000500000000000000" pitchFamily="2" charset="0"/>
              </a:rPr>
              <a:t>S1 + asked / wanted to know (+ S2) + if / whether + S + V(</a:t>
            </a:r>
            <a:r>
              <a:rPr lang="en-US" sz="2400" dirty="0" err="1">
                <a:solidFill>
                  <a:srgbClr val="FF0000"/>
                </a:solidFill>
                <a:latin typeface="patrick hand" panose="00000500000000000000" pitchFamily="2" charset="0"/>
              </a:rPr>
              <a:t>lùi</a:t>
            </a:r>
            <a:r>
              <a:rPr lang="en-US" sz="2400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patrick hand" panose="00000500000000000000" pitchFamily="2" charset="0"/>
              </a:rPr>
              <a:t>thì</a:t>
            </a:r>
            <a:r>
              <a:rPr lang="en-US" sz="2400" dirty="0">
                <a:solidFill>
                  <a:srgbClr val="FF0000"/>
                </a:solidFill>
                <a:latin typeface="patrick hand" panose="00000500000000000000" pitchFamily="2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359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167EA6FD-A8B0-DEFF-F26F-9CCABCE67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>
            <a:extLst>
              <a:ext uri="{FF2B5EF4-FFF2-40B4-BE49-F238E27FC236}">
                <a16:creationId xmlns:a16="http://schemas.microsoft.com/office/drawing/2014/main" id="{0DC21E26-0368-8303-0690-901BF036A2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07" y="-10469"/>
            <a:ext cx="9293556" cy="38948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patrick hand" panose="00000500000000000000" pitchFamily="2" charset="0"/>
              </a:rPr>
              <a:t>Ex</a:t>
            </a:r>
            <a:r>
              <a:rPr lang="vi-VN" sz="2000" dirty="0">
                <a:latin typeface="patrick hand" panose="00000500000000000000" pitchFamily="2" charset="0"/>
              </a:rPr>
              <a:t> </a:t>
            </a:r>
            <a:r>
              <a:rPr lang="en-US" sz="2000" dirty="0">
                <a:latin typeface="patrick hand" panose="00000500000000000000" pitchFamily="2" charset="0"/>
                <a:sym typeface="Montserrat Medium"/>
              </a:rPr>
              <a:t>3. Rewrite the sentences in reported questions.</a:t>
            </a:r>
            <a:endParaRPr lang="en-US" sz="2000" dirty="0">
              <a:latin typeface="patrick hand" panose="00000500000000000000" pitchFamily="2" charset="0"/>
            </a:endParaRPr>
          </a:p>
        </p:txBody>
      </p:sp>
      <p:sp>
        <p:nvSpPr>
          <p:cNvPr id="72" name="Google Shape;72;p17">
            <a:extLst>
              <a:ext uri="{FF2B5EF4-FFF2-40B4-BE49-F238E27FC236}">
                <a16:creationId xmlns:a16="http://schemas.microsoft.com/office/drawing/2014/main" id="{2E3CE582-D665-9762-7AE6-887255D0B3A6}"/>
              </a:ext>
            </a:extLst>
          </p:cNvPr>
          <p:cNvSpPr txBox="1"/>
          <p:nvPr/>
        </p:nvSpPr>
        <p:spPr>
          <a:xfrm>
            <a:off x="324740" y="494592"/>
            <a:ext cx="8853054" cy="468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</a:pPr>
            <a:r>
              <a:rPr lang="vi-VN" sz="2400" dirty="0">
                <a:solidFill>
                  <a:srgbClr val="00B0F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1. 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“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Are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you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still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working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from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home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?” I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asked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my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dad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. 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endParaRPr lang="vi-VN" sz="24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endParaRPr lang="vi-VN" sz="2400" dirty="0">
              <a:solidFill>
                <a:srgbClr val="00B0F0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r>
              <a:rPr lang="vi-VN" sz="2400" dirty="0">
                <a:solidFill>
                  <a:srgbClr val="00B0F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2. 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“Do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you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have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to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pack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your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suitcase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Anne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?”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said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Mark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. 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endParaRPr lang="vi-VN" sz="24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endParaRPr lang="vi-VN" sz="2400" dirty="0">
              <a:solidFill>
                <a:srgbClr val="00B0F0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r>
              <a:rPr lang="vi-VN" sz="2400" dirty="0">
                <a:solidFill>
                  <a:srgbClr val="00B0F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3. 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Lan: “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Are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you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interested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in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visiting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Phu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Quoc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Island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, Tom?”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801FDFF-C2FD-ACB1-9C6A-6E5CC9E031C8}"/>
              </a:ext>
            </a:extLst>
          </p:cNvPr>
          <p:cNvSpPr txBox="1"/>
          <p:nvPr/>
        </p:nvSpPr>
        <p:spPr>
          <a:xfrm>
            <a:off x="324740" y="1147546"/>
            <a:ext cx="6464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 → </a:t>
            </a:r>
            <a:r>
              <a:rPr lang="en-US" sz="2400" dirty="0">
                <a:solidFill>
                  <a:srgbClr val="FF0000"/>
                </a:solidFill>
                <a:latin typeface="patrick hand" panose="00000500000000000000" pitchFamily="2" charset="0"/>
              </a:rPr>
              <a:t>I asked my dad if he was still working from home.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3E8D665-9489-64CD-340A-74334C73C5FE}"/>
              </a:ext>
            </a:extLst>
          </p:cNvPr>
          <p:cNvSpPr txBox="1"/>
          <p:nvPr/>
        </p:nvSpPr>
        <p:spPr>
          <a:xfrm>
            <a:off x="324740" y="2571750"/>
            <a:ext cx="6464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 → </a:t>
            </a:r>
            <a:r>
              <a:rPr lang="en-US" sz="2400" dirty="0">
                <a:solidFill>
                  <a:srgbClr val="FF0000"/>
                </a:solidFill>
                <a:latin typeface="patrick hand" panose="00000500000000000000" pitchFamily="2" charset="0"/>
              </a:rPr>
              <a:t>Mark asked Anne if she had to pack her suitcase.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7F67D84-7B34-E0D2-5836-92026DE966A9}"/>
              </a:ext>
            </a:extLst>
          </p:cNvPr>
          <p:cNvSpPr txBox="1"/>
          <p:nvPr/>
        </p:nvSpPr>
        <p:spPr>
          <a:xfrm>
            <a:off x="324740" y="3874716"/>
            <a:ext cx="59222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 → </a:t>
            </a:r>
            <a:r>
              <a:rPr lang="en-US" sz="2400" dirty="0">
                <a:solidFill>
                  <a:srgbClr val="FF0000"/>
                </a:solidFill>
                <a:latin typeface="patrick hand" panose="00000500000000000000" pitchFamily="2" charset="0"/>
              </a:rPr>
              <a:t>Lan asked Tom if he was interested in visiting Phu Quoc Island.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F45F447-36EF-06E7-CCF3-934C31119FBB}"/>
              </a:ext>
            </a:extLst>
          </p:cNvPr>
          <p:cNvSpPr txBox="1"/>
          <p:nvPr/>
        </p:nvSpPr>
        <p:spPr>
          <a:xfrm>
            <a:off x="7402337" y="563224"/>
            <a:ext cx="1622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HTTD → QKTD</a:t>
            </a:r>
          </a:p>
          <a:p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you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→ he </a:t>
            </a:r>
            <a:endParaRPr lang="en-US" sz="2000" dirty="0">
              <a:solidFill>
                <a:srgbClr val="0070C0"/>
              </a:solidFill>
              <a:latin typeface="patrick hand" panose="00000500000000000000" pitchFamily="2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012BF02-00D5-8583-EC1C-DDD15A7C2858}"/>
              </a:ext>
            </a:extLst>
          </p:cNvPr>
          <p:cNvSpPr txBox="1"/>
          <p:nvPr/>
        </p:nvSpPr>
        <p:spPr>
          <a:xfrm>
            <a:off x="7402336" y="1855075"/>
            <a:ext cx="1622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HTĐ → QKĐ</a:t>
            </a:r>
          </a:p>
          <a:p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Bỏ TĐT: Do</a:t>
            </a:r>
          </a:p>
          <a:p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you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→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she</a:t>
            </a:r>
            <a:endParaRPr lang="en-US" sz="2000" dirty="0">
              <a:solidFill>
                <a:srgbClr val="0070C0"/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E84F18D-4CA9-9DDE-AE41-4BD1057D35D2}"/>
              </a:ext>
            </a:extLst>
          </p:cNvPr>
          <p:cNvSpPr txBox="1"/>
          <p:nvPr/>
        </p:nvSpPr>
        <p:spPr>
          <a:xfrm>
            <a:off x="7358184" y="3274551"/>
            <a:ext cx="1622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HTĐ → QKĐ</a:t>
            </a:r>
          </a:p>
          <a:p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you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→ he</a:t>
            </a:r>
            <a:endParaRPr lang="en-US" sz="2000" dirty="0">
              <a:solidFill>
                <a:srgbClr val="0070C0"/>
              </a:solidFill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EF6609B3-BADE-D267-8BCC-EF5F520BB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>
            <a:extLst>
              <a:ext uri="{FF2B5EF4-FFF2-40B4-BE49-F238E27FC236}">
                <a16:creationId xmlns:a16="http://schemas.microsoft.com/office/drawing/2014/main" id="{D5526633-E229-696A-E0FA-0F5A229253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07" y="-10469"/>
            <a:ext cx="9293556" cy="38948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patrick hand" panose="00000500000000000000" pitchFamily="2" charset="0"/>
              </a:rPr>
              <a:t>Ex</a:t>
            </a:r>
            <a:r>
              <a:rPr lang="vi-VN" sz="2000" dirty="0">
                <a:latin typeface="patrick hand" panose="00000500000000000000" pitchFamily="2" charset="0"/>
              </a:rPr>
              <a:t> </a:t>
            </a:r>
            <a:r>
              <a:rPr lang="en-US" sz="2000" dirty="0">
                <a:latin typeface="patrick hand" panose="00000500000000000000" pitchFamily="2" charset="0"/>
                <a:sym typeface="Montserrat Medium"/>
              </a:rPr>
              <a:t>3. Rewrite the sentences in reported questions.</a:t>
            </a:r>
            <a:endParaRPr lang="en-US" sz="2000" dirty="0">
              <a:latin typeface="patrick hand" panose="00000500000000000000" pitchFamily="2" charset="0"/>
            </a:endParaRPr>
          </a:p>
        </p:txBody>
      </p:sp>
      <p:sp>
        <p:nvSpPr>
          <p:cNvPr id="72" name="Google Shape;72;p17">
            <a:extLst>
              <a:ext uri="{FF2B5EF4-FFF2-40B4-BE49-F238E27FC236}">
                <a16:creationId xmlns:a16="http://schemas.microsoft.com/office/drawing/2014/main" id="{D911B09E-9282-0EE1-CF65-3F078CDAA13E}"/>
              </a:ext>
            </a:extLst>
          </p:cNvPr>
          <p:cNvSpPr txBox="1"/>
          <p:nvPr/>
        </p:nvSpPr>
        <p:spPr>
          <a:xfrm>
            <a:off x="367469" y="494592"/>
            <a:ext cx="8853054" cy="468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</a:pPr>
            <a:r>
              <a:rPr lang="vi-VN" sz="2400" dirty="0">
                <a:solidFill>
                  <a:srgbClr val="00B0F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4. 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“Can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we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afford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to go to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Niagara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Falls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Mum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?”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said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Kay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endParaRPr lang="vi-VN" sz="24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endParaRPr lang="vi-VN" sz="2400" dirty="0">
              <a:solidFill>
                <a:srgbClr val="00B0F0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endParaRPr lang="vi-VN" sz="2400" dirty="0">
              <a:solidFill>
                <a:srgbClr val="00B0F0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endParaRPr lang="vi-VN" sz="2400" dirty="0">
              <a:solidFill>
                <a:srgbClr val="00B0F0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</a:pPr>
            <a:r>
              <a:rPr lang="vi-VN" sz="2400" dirty="0">
                <a:solidFill>
                  <a:srgbClr val="00B0F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5. 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“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Will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they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visit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Sa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Pa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and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climb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Mount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Fansipan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this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summer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?”</a:t>
            </a:r>
            <a:endParaRPr sz="24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D22EE85-1C3A-7457-72E6-B58F1EDFE1B7}"/>
              </a:ext>
            </a:extLst>
          </p:cNvPr>
          <p:cNvSpPr txBox="1"/>
          <p:nvPr/>
        </p:nvSpPr>
        <p:spPr>
          <a:xfrm>
            <a:off x="367469" y="1036451"/>
            <a:ext cx="7174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 → </a:t>
            </a:r>
            <a:r>
              <a:rPr lang="en-US" sz="2400" dirty="0">
                <a:solidFill>
                  <a:srgbClr val="FF0000"/>
                </a:solidFill>
                <a:latin typeface="patrick hand" panose="00000500000000000000" pitchFamily="2" charset="0"/>
              </a:rPr>
              <a:t>Kay asked Mum if they could afford to go to Niagara Falls.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8D092B0-38B8-269F-B187-3AD5B138BAB4}"/>
              </a:ext>
            </a:extLst>
          </p:cNvPr>
          <p:cNvSpPr txBox="1"/>
          <p:nvPr/>
        </p:nvSpPr>
        <p:spPr>
          <a:xfrm>
            <a:off x="418875" y="3282571"/>
            <a:ext cx="68023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 → </a:t>
            </a:r>
            <a:r>
              <a:rPr lang="en-US" sz="2400" dirty="0">
                <a:solidFill>
                  <a:srgbClr val="FF0000"/>
                </a:solidFill>
                <a:latin typeface="patrick hand" panose="00000500000000000000" pitchFamily="2" charset="0"/>
              </a:rPr>
              <a:t>I wanted to know if they would visit Sa Pa and climb Mount </a:t>
            </a:r>
            <a:r>
              <a:rPr lang="en-US" sz="2400" dirty="0" err="1">
                <a:solidFill>
                  <a:srgbClr val="FF0000"/>
                </a:solidFill>
                <a:latin typeface="patrick hand" panose="00000500000000000000" pitchFamily="2" charset="0"/>
              </a:rPr>
              <a:t>Fansipan</a:t>
            </a:r>
            <a:r>
              <a:rPr lang="en-US" sz="2400" dirty="0">
                <a:solidFill>
                  <a:srgbClr val="FF0000"/>
                </a:solidFill>
                <a:latin typeface="patrick hand" panose="00000500000000000000" pitchFamily="2" charset="0"/>
              </a:rPr>
              <a:t> that summer.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56050CD-4A4F-3BF1-0203-5A8EAF26C5B3}"/>
              </a:ext>
            </a:extLst>
          </p:cNvPr>
          <p:cNvSpPr txBox="1"/>
          <p:nvPr/>
        </p:nvSpPr>
        <p:spPr>
          <a:xfrm>
            <a:off x="549779" y="1661644"/>
            <a:ext cx="1622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Can →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Could</a:t>
            </a:r>
            <a:endParaRPr lang="vi-VN" sz="2000" dirty="0">
              <a:solidFill>
                <a:srgbClr val="0070C0"/>
              </a:solidFill>
              <a:latin typeface="patrick hand" panose="00000500000000000000" pitchFamily="2" charset="0"/>
            </a:endParaRPr>
          </a:p>
          <a:p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we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→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they</a:t>
            </a:r>
            <a:endParaRPr lang="en-US" sz="2000" dirty="0">
              <a:solidFill>
                <a:srgbClr val="0070C0"/>
              </a:solidFill>
              <a:latin typeface="patrick hand" panose="000005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9D41527-E8EC-FC6A-84B5-2BBBA163A204}"/>
              </a:ext>
            </a:extLst>
          </p:cNvPr>
          <p:cNvSpPr txBox="1"/>
          <p:nvPr/>
        </p:nvSpPr>
        <p:spPr>
          <a:xfrm>
            <a:off x="549780" y="4202321"/>
            <a:ext cx="1622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Will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→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Would</a:t>
            </a:r>
            <a:endParaRPr lang="vi-VN" sz="2000" dirty="0">
              <a:solidFill>
                <a:srgbClr val="0070C0"/>
              </a:solidFill>
              <a:latin typeface="patrick hand" panose="00000500000000000000" pitchFamily="2" charset="0"/>
            </a:endParaRPr>
          </a:p>
          <a:p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this</a:t>
            </a:r>
            <a:r>
              <a:rPr lang="vi-VN" sz="2000" dirty="0">
                <a:solidFill>
                  <a:srgbClr val="0070C0"/>
                </a:solidFill>
                <a:latin typeface="patrick hand" panose="00000500000000000000" pitchFamily="2" charset="0"/>
              </a:rPr>
              <a:t> → </a:t>
            </a:r>
            <a:r>
              <a:rPr lang="vi-VN" sz="2000" dirty="0" err="1">
                <a:solidFill>
                  <a:srgbClr val="0070C0"/>
                </a:solidFill>
                <a:latin typeface="patrick hand" panose="00000500000000000000" pitchFamily="2" charset="0"/>
              </a:rPr>
              <a:t>that</a:t>
            </a:r>
            <a:endParaRPr lang="en-US" sz="2000" dirty="0">
              <a:solidFill>
                <a:srgbClr val="0070C0"/>
              </a:solidFill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28564478-ABF7-C792-B5B7-1099F3453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F4AD8B-FF38-6352-D9D9-A005B19AC3C5}"/>
              </a:ext>
            </a:extLst>
          </p:cNvPr>
          <p:cNvCxnSpPr/>
          <p:nvPr/>
        </p:nvCxnSpPr>
        <p:spPr>
          <a:xfrm>
            <a:off x="254000" y="1837106"/>
            <a:ext cx="553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4CABD4-967B-C2D0-155A-1B815C67CEF3}"/>
              </a:ext>
            </a:extLst>
          </p:cNvPr>
          <p:cNvCxnSpPr>
            <a:cxnSpLocks/>
          </p:cNvCxnSpPr>
          <p:nvPr/>
        </p:nvCxnSpPr>
        <p:spPr>
          <a:xfrm>
            <a:off x="1143000" y="2180006"/>
            <a:ext cx="6324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9FABA4-83B5-B8A4-11C8-A8E339389D9D}"/>
              </a:ext>
            </a:extLst>
          </p:cNvPr>
          <p:cNvCxnSpPr>
            <a:cxnSpLocks/>
          </p:cNvCxnSpPr>
          <p:nvPr/>
        </p:nvCxnSpPr>
        <p:spPr>
          <a:xfrm>
            <a:off x="2159000" y="2561006"/>
            <a:ext cx="6324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Google Shape;67;p17">
            <a:extLst>
              <a:ext uri="{FF2B5EF4-FFF2-40B4-BE49-F238E27FC236}">
                <a16:creationId xmlns:a16="http://schemas.microsoft.com/office/drawing/2014/main" id="{67A1BA28-6A54-F10C-50F0-6328E0E489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5094" y="-10469"/>
            <a:ext cx="5869629" cy="38948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patrick hand" panose="00000500000000000000" pitchFamily="2" charset="0"/>
              </a:rPr>
              <a:t>Ex</a:t>
            </a:r>
            <a:r>
              <a:rPr lang="vi-VN" sz="2000" dirty="0">
                <a:latin typeface="patrick hand" panose="00000500000000000000" pitchFamily="2" charset="0"/>
              </a:rPr>
              <a:t> </a:t>
            </a:r>
            <a:r>
              <a:rPr lang="en-US" sz="2000" dirty="0">
                <a:latin typeface="patrick hand" panose="00000500000000000000" pitchFamily="2" charset="0"/>
                <a:sym typeface="Montserrat Medium"/>
              </a:rPr>
              <a:t>4. Read the passage and </a:t>
            </a:r>
            <a:r>
              <a:rPr lang="en-US" sz="2000" dirty="0">
                <a:solidFill>
                  <a:srgbClr val="FF0000"/>
                </a:solidFill>
                <a:latin typeface="patrick hand" panose="00000500000000000000" pitchFamily="2" charset="0"/>
                <a:sym typeface="Montserrat Medium"/>
              </a:rPr>
              <a:t>underline the Yes/No questions</a:t>
            </a:r>
            <a:r>
              <a:rPr lang="en-US" sz="2000" dirty="0">
                <a:latin typeface="patrick hand" panose="00000500000000000000" pitchFamily="2" charset="0"/>
                <a:sym typeface="Montserrat Medium"/>
              </a:rPr>
              <a:t>. Then write them in reported questions.</a:t>
            </a:r>
            <a:endParaRPr lang="en-US" sz="2000" dirty="0">
              <a:latin typeface="patrick hand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F68B78-04B2-C0AA-C865-D932692D6D88}"/>
              </a:ext>
            </a:extLst>
          </p:cNvPr>
          <p:cNvSpPr txBox="1"/>
          <p:nvPr/>
        </p:nvSpPr>
        <p:spPr>
          <a:xfrm>
            <a:off x="873752" y="3323642"/>
            <a:ext cx="787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trick hand" panose="00000500000000000000" pitchFamily="2" charset="0"/>
              </a:rPr>
              <a:t>→ The guide asked them if it was their first time there.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53326F-833A-7397-3D17-DA76A80A5CB3}"/>
              </a:ext>
            </a:extLst>
          </p:cNvPr>
          <p:cNvSpPr txBox="1"/>
          <p:nvPr/>
        </p:nvSpPr>
        <p:spPr>
          <a:xfrm>
            <a:off x="873752" y="3897374"/>
            <a:ext cx="787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trick hand" panose="00000500000000000000" pitchFamily="2" charset="0"/>
              </a:rPr>
              <a:t>→ Olivia asked the guide if the people there lived on fishing.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30CB69-87D7-D300-C79C-12935B39D315}"/>
              </a:ext>
            </a:extLst>
          </p:cNvPr>
          <p:cNvSpPr txBox="1"/>
          <p:nvPr/>
        </p:nvSpPr>
        <p:spPr>
          <a:xfrm>
            <a:off x="873752" y="4470156"/>
            <a:ext cx="787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patrick hand" panose="00000500000000000000" pitchFamily="2" charset="0"/>
              </a:rPr>
              <a:t>→ Mark asked if their children went to school on land.</a:t>
            </a:r>
          </a:p>
        </p:txBody>
      </p:sp>
      <p:sp>
        <p:nvSpPr>
          <p:cNvPr id="72" name="Google Shape;72;p17">
            <a:extLst>
              <a:ext uri="{FF2B5EF4-FFF2-40B4-BE49-F238E27FC236}">
                <a16:creationId xmlns:a16="http://schemas.microsoft.com/office/drawing/2014/main" id="{50988022-14DF-7F31-77E5-9F5623560134}"/>
              </a:ext>
            </a:extLst>
          </p:cNvPr>
          <p:cNvSpPr txBox="1"/>
          <p:nvPr/>
        </p:nvSpPr>
        <p:spPr>
          <a:xfrm>
            <a:off x="145472" y="845799"/>
            <a:ext cx="8896927" cy="2223207"/>
          </a:xfrm>
          <a:prstGeom prst="snip1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0" rIns="91425" bIns="91425" anchor="ctr" anchorCtr="0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A tour guide is taking a group of tourists to visit Tonle Sap Lake in Cambodia. The guide said to them: “Is it your first time here?” Some said yes and some said no. Olivia asked the guide: “Do the people here live on fishing?”. He said most of them did. Then Mark said: “Do their children go to school on land?”. “Yes, they do,” said the guide.</a:t>
            </a:r>
            <a:endParaRPr lang="vi-VN" sz="2400" dirty="0">
              <a:solidFill>
                <a:schemeClr val="tx1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963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1"/>
          <p:cNvSpPr/>
          <p:nvPr/>
        </p:nvSpPr>
        <p:spPr>
          <a:xfrm>
            <a:off x="533033" y="704166"/>
            <a:ext cx="2295900" cy="561600"/>
          </a:xfrm>
          <a:prstGeom prst="roundRect">
            <a:avLst>
              <a:gd name="adj" fmla="val 31067"/>
            </a:avLst>
          </a:pr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FF0000"/>
                </a:solidFill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Give</a:t>
            </a:r>
            <a:endParaRPr sz="3200" dirty="0">
              <a:solidFill>
                <a:srgbClr val="FF0000"/>
              </a:solidFill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Google Shape;67;p17">
            <a:extLst>
              <a:ext uri="{FF2B5EF4-FFF2-40B4-BE49-F238E27FC236}">
                <a16:creationId xmlns:a16="http://schemas.microsoft.com/office/drawing/2014/main" id="{24096E50-DB85-F85B-38DD-59710B484308}"/>
              </a:ext>
            </a:extLst>
          </p:cNvPr>
          <p:cNvSpPr txBox="1">
            <a:spLocks/>
          </p:cNvSpPr>
          <p:nvPr/>
        </p:nvSpPr>
        <p:spPr>
          <a:xfrm>
            <a:off x="121907" y="-10469"/>
            <a:ext cx="9293556" cy="389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vi-VN" sz="2000" dirty="0" err="1">
                <a:latin typeface="patrick hand" panose="00000500000000000000" pitchFamily="2" charset="0"/>
              </a:rPr>
              <a:t>Ex</a:t>
            </a:r>
            <a:r>
              <a:rPr lang="vi-VN" sz="2000" dirty="0">
                <a:latin typeface="patrick hand" panose="00000500000000000000" pitchFamily="2" charset="0"/>
              </a:rPr>
              <a:t> 5</a:t>
            </a:r>
            <a:r>
              <a:rPr lang="en-US" sz="2000" dirty="0">
                <a:latin typeface="patrick hand" panose="00000500000000000000" pitchFamily="2" charset="0"/>
                <a:sym typeface="Montserrat Medium"/>
              </a:rPr>
              <a:t>. </a:t>
            </a:r>
            <a:r>
              <a:rPr lang="vi-VN" sz="2000" dirty="0" err="1">
                <a:latin typeface="patrick hand" panose="00000500000000000000" pitchFamily="2" charset="0"/>
                <a:sym typeface="Montserrat Medium"/>
              </a:rPr>
              <a:t>Work</a:t>
            </a:r>
            <a:r>
              <a:rPr lang="vi-VN" sz="2000" dirty="0">
                <a:latin typeface="patrick hand" panose="00000500000000000000" pitchFamily="2" charset="0"/>
                <a:sym typeface="Montserrat Medium"/>
              </a:rPr>
              <a:t> in 2 </a:t>
            </a:r>
            <a:r>
              <a:rPr lang="vi-VN" sz="2000" dirty="0" err="1">
                <a:latin typeface="patrick hand" panose="00000500000000000000" pitchFamily="2" charset="0"/>
                <a:sym typeface="Montserrat Medium"/>
              </a:rPr>
              <a:t>groups</a:t>
            </a:r>
            <a:r>
              <a:rPr lang="vi-VN" sz="2000" dirty="0">
                <a:latin typeface="patrick hand" panose="00000500000000000000" pitchFamily="2" charset="0"/>
                <a:sym typeface="Montserrat Medium"/>
              </a:rPr>
              <a:t>.</a:t>
            </a:r>
            <a:endParaRPr lang="en-US" sz="2000" dirty="0">
              <a:latin typeface="patrick hand" panose="00000500000000000000" pitchFamily="2" charset="0"/>
            </a:endParaRPr>
          </a:p>
        </p:txBody>
      </p:sp>
      <p:sp>
        <p:nvSpPr>
          <p:cNvPr id="6" name="Google Shape;389;p21">
            <a:extLst>
              <a:ext uri="{FF2B5EF4-FFF2-40B4-BE49-F238E27FC236}">
                <a16:creationId xmlns:a16="http://schemas.microsoft.com/office/drawing/2014/main" id="{23A42193-5B8B-4372-5B2D-F0FA9E836CF1}"/>
              </a:ext>
            </a:extLst>
          </p:cNvPr>
          <p:cNvSpPr/>
          <p:nvPr/>
        </p:nvSpPr>
        <p:spPr>
          <a:xfrm>
            <a:off x="5837241" y="659813"/>
            <a:ext cx="2295900" cy="561600"/>
          </a:xfrm>
          <a:prstGeom prst="roundRect">
            <a:avLst>
              <a:gd name="adj" fmla="val 31067"/>
            </a:avLst>
          </a:pr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err="1">
                <a:solidFill>
                  <a:srgbClr val="FF0000"/>
                </a:solidFill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Change</a:t>
            </a:r>
            <a:endParaRPr sz="3200" dirty="0">
              <a:solidFill>
                <a:srgbClr val="FF0000"/>
              </a:solidFill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7BA8A4-67ED-364F-F675-1CB624076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89617" l="8946" r="92971">
                        <a14:foregroundMark x1="10064" y1="38978" x2="8946" y2="39297"/>
                        <a14:foregroundMark x1="48083" y1="30671" x2="54313" y2="26677"/>
                        <a14:foregroundMark x1="68530" y1="23003" x2="68530" y2="21406"/>
                        <a14:foregroundMark x1="86741" y1="25559" x2="86741" y2="25559"/>
                        <a14:foregroundMark x1="89297" y1="27157" x2="89297" y2="27157"/>
                        <a14:foregroundMark x1="53674" y1="24281" x2="53674" y2="24281"/>
                        <a14:foregroundMark x1="90895" y1="55272" x2="90895" y2="55272"/>
                        <a14:foregroundMark x1="91853" y1="67252" x2="91853" y2="67252"/>
                        <a14:foregroundMark x1="92971" y1="54153" x2="92971" y2="54153"/>
                        <a14:foregroundMark x1="37220" y1="23642" x2="37220" y2="23642"/>
                        <a14:foregroundMark x1="34984" y1="21885" x2="34984" y2="21885"/>
                        <a14:foregroundMark x1="33067" y1="24441" x2="33067" y2="24441"/>
                        <a14:foregroundMark x1="35783" y1="26038" x2="35783" y2="26038"/>
                        <a14:foregroundMark x1="39297" y1="29233" x2="39297" y2="29233"/>
                        <a14:foregroundMark x1="38818" y1="33067" x2="38818" y2="33067"/>
                        <a14:foregroundMark x1="35783" y1="31150" x2="35783" y2="31150"/>
                        <a14:foregroundMark x1="25240" y1="20607" x2="25240" y2="20607"/>
                        <a14:foregroundMark x1="70128" y1="17093" x2="70128" y2="17093"/>
                        <a14:foregroundMark x1="66773" y1="17732" x2="66773" y2="17732"/>
                        <a14:foregroundMark x1="84984" y1="28115" x2="84984" y2="28115"/>
                        <a14:foregroundMark x1="87859" y1="29073" x2="87859" y2="290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374" y="1935751"/>
            <a:ext cx="3716794" cy="3716794"/>
          </a:xfrm>
          <a:prstGeom prst="rect">
            <a:avLst/>
          </a:prstGeom>
        </p:spPr>
      </p:pic>
      <p:sp>
        <p:nvSpPr>
          <p:cNvPr id="315" name="Google Shape;315;p21"/>
          <p:cNvSpPr txBox="1"/>
          <p:nvPr/>
        </p:nvSpPr>
        <p:spPr>
          <a:xfrm>
            <a:off x="398761" y="1374150"/>
            <a:ext cx="2564445" cy="1408923"/>
          </a:xfrm>
          <a:prstGeom prst="wedgeRoundRectCallout">
            <a:avLst>
              <a:gd name="adj1" fmla="val 63079"/>
              <a:gd name="adj2" fmla="val 9058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00" dirty="0" err="1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She</a:t>
            </a:r>
            <a:r>
              <a:rPr lang="vi-VN" sz="25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vi-VN" sz="2500" dirty="0" err="1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asked</a:t>
            </a:r>
            <a:r>
              <a:rPr lang="vi-VN" sz="25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 me: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“Is the Atacama Desert in Chile?”</a:t>
            </a:r>
            <a:endParaRPr sz="2500" dirty="0">
              <a:solidFill>
                <a:srgbClr val="000000"/>
              </a:solidFill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3" name="Google Shape;313;p21"/>
          <p:cNvSpPr txBox="1"/>
          <p:nvPr/>
        </p:nvSpPr>
        <p:spPr>
          <a:xfrm>
            <a:off x="5424523" y="1374150"/>
            <a:ext cx="3121336" cy="1262744"/>
          </a:xfrm>
          <a:prstGeom prst="wedgeRoundRectCallout">
            <a:avLst>
              <a:gd name="adj1" fmla="val -51190"/>
              <a:gd name="adj2" fmla="val 103335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00" dirty="0" err="1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She</a:t>
            </a:r>
            <a:r>
              <a:rPr lang="en-US" sz="25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 asked </a:t>
            </a:r>
            <a:r>
              <a:rPr lang="vi-VN" sz="25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me </a:t>
            </a:r>
            <a:r>
              <a:rPr lang="en-US" sz="25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if the Atacama Desert was in Chile.</a:t>
            </a:r>
            <a:endParaRPr sz="2500" dirty="0">
              <a:solidFill>
                <a:srgbClr val="000000"/>
              </a:solidFill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AutoShape 2" descr="Hình mũi tên động gif - Tạp chí Tin Tức">
            <a:extLst>
              <a:ext uri="{FF2B5EF4-FFF2-40B4-BE49-F238E27FC236}">
                <a16:creationId xmlns:a16="http://schemas.microsoft.com/office/drawing/2014/main" id="{3C9FAC53-902A-98BB-01B8-AB44E716C7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patrick hand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DCF9C5-C581-40FD-5C1F-AD8FCC531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5959" y="659813"/>
            <a:ext cx="1162802" cy="749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/>
      <p:bldP spid="6" grpId="0" animBg="1"/>
      <p:bldP spid="315" grpId="0" animBg="1"/>
      <p:bldP spid="3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761261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latin typeface="patrick hand" panose="00000500000000000000" pitchFamily="2" charset="0"/>
              </a:rPr>
              <a:t>RECAP</a:t>
            </a:r>
            <a:endParaRPr sz="4400" dirty="0">
              <a:latin typeface="patrick hand" panose="00000500000000000000" pitchFamily="2" charset="0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130629" y="754684"/>
            <a:ext cx="238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dirty="0">
                <a:solidFill>
                  <a:srgbClr val="FF0000"/>
                </a:solidFill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HOW TO CHANGE???</a:t>
            </a:r>
            <a:endParaRPr sz="1600" b="1" dirty="0">
              <a:solidFill>
                <a:srgbClr val="FF0000"/>
              </a:solidFill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0" name="Google Shape;210;p19"/>
          <p:cNvSpPr/>
          <p:nvPr/>
        </p:nvSpPr>
        <p:spPr>
          <a:xfrm>
            <a:off x="4972101" y="1149110"/>
            <a:ext cx="2480601" cy="360061"/>
          </a:xfrm>
          <a:prstGeom prst="roundRect">
            <a:avLst>
              <a:gd name="adj" fmla="val 310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REPORTED SPEECH</a:t>
            </a:r>
            <a:endParaRPr sz="2400" dirty="0"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1516231" y="1149111"/>
            <a:ext cx="2134494" cy="360061"/>
          </a:xfrm>
          <a:prstGeom prst="roundRect">
            <a:avLst>
              <a:gd name="adj" fmla="val 310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DIRECT SPEECH</a:t>
            </a:r>
            <a:endParaRPr sz="2400" dirty="0"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1543112" y="1662735"/>
            <a:ext cx="2080732" cy="360061"/>
          </a:xfrm>
          <a:prstGeom prst="roundRect">
            <a:avLst>
              <a:gd name="adj" fmla="val 310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OUGHT TO</a:t>
            </a:r>
            <a:endParaRPr sz="1600" dirty="0"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" name="Google Shape;218;p19">
            <a:extLst>
              <a:ext uri="{FF2B5EF4-FFF2-40B4-BE49-F238E27FC236}">
                <a16:creationId xmlns:a16="http://schemas.microsoft.com/office/drawing/2014/main" id="{57E2235E-6632-BEC9-E25B-8566756C954D}"/>
              </a:ext>
            </a:extLst>
          </p:cNvPr>
          <p:cNvSpPr/>
          <p:nvPr/>
        </p:nvSpPr>
        <p:spPr>
          <a:xfrm>
            <a:off x="5172035" y="1662734"/>
            <a:ext cx="2080732" cy="360061"/>
          </a:xfrm>
          <a:prstGeom prst="roundRect">
            <a:avLst>
              <a:gd name="adj" fmla="val 310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NO CHANGE</a:t>
            </a:r>
            <a:endParaRPr sz="1600" dirty="0"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18;p19">
            <a:extLst>
              <a:ext uri="{FF2B5EF4-FFF2-40B4-BE49-F238E27FC236}">
                <a16:creationId xmlns:a16="http://schemas.microsoft.com/office/drawing/2014/main" id="{0917EB19-B23B-55D8-2D3A-DE88E7DF7ED2}"/>
              </a:ext>
            </a:extLst>
          </p:cNvPr>
          <p:cNvSpPr/>
          <p:nvPr/>
        </p:nvSpPr>
        <p:spPr>
          <a:xfrm>
            <a:off x="1543112" y="2196866"/>
            <a:ext cx="2080732" cy="360061"/>
          </a:xfrm>
          <a:prstGeom prst="roundRect">
            <a:avLst>
              <a:gd name="adj" fmla="val 310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WILL</a:t>
            </a:r>
            <a:endParaRPr sz="1600" dirty="0"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" name="Google Shape;218;p19">
            <a:extLst>
              <a:ext uri="{FF2B5EF4-FFF2-40B4-BE49-F238E27FC236}">
                <a16:creationId xmlns:a16="http://schemas.microsoft.com/office/drawing/2014/main" id="{7165D21E-7210-6BC2-57B0-B673E5EDD7AB}"/>
              </a:ext>
            </a:extLst>
          </p:cNvPr>
          <p:cNvSpPr/>
          <p:nvPr/>
        </p:nvSpPr>
        <p:spPr>
          <a:xfrm>
            <a:off x="5172035" y="2196865"/>
            <a:ext cx="2080732" cy="360061"/>
          </a:xfrm>
          <a:prstGeom prst="roundRect">
            <a:avLst>
              <a:gd name="adj" fmla="val 310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WOULD</a:t>
            </a:r>
            <a:endParaRPr sz="1600" dirty="0"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Google Shape;218;p19">
            <a:extLst>
              <a:ext uri="{FF2B5EF4-FFF2-40B4-BE49-F238E27FC236}">
                <a16:creationId xmlns:a16="http://schemas.microsoft.com/office/drawing/2014/main" id="{09E933DF-3FB5-1FDB-701A-0EC4C60504F4}"/>
              </a:ext>
            </a:extLst>
          </p:cNvPr>
          <p:cNvSpPr/>
          <p:nvPr/>
        </p:nvSpPr>
        <p:spPr>
          <a:xfrm>
            <a:off x="1543112" y="2730997"/>
            <a:ext cx="2080732" cy="360061"/>
          </a:xfrm>
          <a:prstGeom prst="roundRect">
            <a:avLst>
              <a:gd name="adj" fmla="val 310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PAST PERFECT</a:t>
            </a:r>
            <a:endParaRPr sz="1600" dirty="0"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Google Shape;218;p19">
            <a:extLst>
              <a:ext uri="{FF2B5EF4-FFF2-40B4-BE49-F238E27FC236}">
                <a16:creationId xmlns:a16="http://schemas.microsoft.com/office/drawing/2014/main" id="{0BD28FFC-F921-BA80-417E-A4C58D241105}"/>
              </a:ext>
            </a:extLst>
          </p:cNvPr>
          <p:cNvSpPr/>
          <p:nvPr/>
        </p:nvSpPr>
        <p:spPr>
          <a:xfrm>
            <a:off x="5172035" y="2730996"/>
            <a:ext cx="2080732" cy="360061"/>
          </a:xfrm>
          <a:prstGeom prst="roundRect">
            <a:avLst>
              <a:gd name="adj" fmla="val 310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NO CHANGE</a:t>
            </a:r>
            <a:endParaRPr sz="1600" dirty="0"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" name="Google Shape;218;p19">
            <a:extLst>
              <a:ext uri="{FF2B5EF4-FFF2-40B4-BE49-F238E27FC236}">
                <a16:creationId xmlns:a16="http://schemas.microsoft.com/office/drawing/2014/main" id="{D002F5BA-05BB-CF52-4C52-D4AB6D6519D8}"/>
              </a:ext>
            </a:extLst>
          </p:cNvPr>
          <p:cNvSpPr/>
          <p:nvPr/>
        </p:nvSpPr>
        <p:spPr>
          <a:xfrm>
            <a:off x="1543112" y="3196962"/>
            <a:ext cx="2080732" cy="481263"/>
          </a:xfrm>
          <a:prstGeom prst="roundRect">
            <a:avLst>
              <a:gd name="adj" fmla="val 310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LAST + TIME</a:t>
            </a:r>
            <a:endParaRPr sz="1600" dirty="0"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" name="Google Shape;218;p19">
            <a:extLst>
              <a:ext uri="{FF2B5EF4-FFF2-40B4-BE49-F238E27FC236}">
                <a16:creationId xmlns:a16="http://schemas.microsoft.com/office/drawing/2014/main" id="{863932EB-473C-BD26-F7F0-26E03171DCAC}"/>
              </a:ext>
            </a:extLst>
          </p:cNvPr>
          <p:cNvSpPr/>
          <p:nvPr/>
        </p:nvSpPr>
        <p:spPr>
          <a:xfrm>
            <a:off x="5172035" y="3196963"/>
            <a:ext cx="2080732" cy="481263"/>
          </a:xfrm>
          <a:prstGeom prst="roundRect">
            <a:avLst>
              <a:gd name="adj" fmla="val 310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THE</a:t>
            </a:r>
            <a:r>
              <a:rPr lang="en-US" sz="16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 + </a:t>
            </a:r>
            <a:r>
              <a:rPr lang="vi-VN" sz="16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TIME</a:t>
            </a:r>
            <a:r>
              <a:rPr lang="en-US" sz="16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 + </a:t>
            </a:r>
            <a:r>
              <a:rPr lang="vi-VN" sz="16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BEFORE</a:t>
            </a:r>
            <a:r>
              <a:rPr lang="en-US" sz="16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/ </a:t>
            </a:r>
            <a:r>
              <a:rPr lang="vi-VN" sz="16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THE PREVIOUS + TIME</a:t>
            </a:r>
            <a:endParaRPr lang="en-US" sz="1600" dirty="0"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" name="Google Shape;218;p19">
            <a:extLst>
              <a:ext uri="{FF2B5EF4-FFF2-40B4-BE49-F238E27FC236}">
                <a16:creationId xmlns:a16="http://schemas.microsoft.com/office/drawing/2014/main" id="{936ED6E8-F813-B6DD-54E4-4D0903B0E3B2}"/>
              </a:ext>
            </a:extLst>
          </p:cNvPr>
          <p:cNvSpPr/>
          <p:nvPr/>
        </p:nvSpPr>
        <p:spPr>
          <a:xfrm>
            <a:off x="1543112" y="3799259"/>
            <a:ext cx="2080732" cy="360061"/>
          </a:xfrm>
          <a:prstGeom prst="roundRect">
            <a:avLst>
              <a:gd name="adj" fmla="val 310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HERE</a:t>
            </a:r>
            <a:endParaRPr sz="1600" dirty="0"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Google Shape;218;p19">
            <a:extLst>
              <a:ext uri="{FF2B5EF4-FFF2-40B4-BE49-F238E27FC236}">
                <a16:creationId xmlns:a16="http://schemas.microsoft.com/office/drawing/2014/main" id="{8B7A67E7-CD9A-3502-9A7C-A133D4CE22C2}"/>
              </a:ext>
            </a:extLst>
          </p:cNvPr>
          <p:cNvSpPr/>
          <p:nvPr/>
        </p:nvSpPr>
        <p:spPr>
          <a:xfrm>
            <a:off x="5172035" y="3799258"/>
            <a:ext cx="2080732" cy="360061"/>
          </a:xfrm>
          <a:prstGeom prst="roundRect">
            <a:avLst>
              <a:gd name="adj" fmla="val 310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THERE</a:t>
            </a:r>
            <a:endParaRPr sz="1600" dirty="0"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" name="Google Shape;218;p19">
            <a:extLst>
              <a:ext uri="{FF2B5EF4-FFF2-40B4-BE49-F238E27FC236}">
                <a16:creationId xmlns:a16="http://schemas.microsoft.com/office/drawing/2014/main" id="{100EAA94-0C5A-CA78-EADF-921E56C25BBB}"/>
              </a:ext>
            </a:extLst>
          </p:cNvPr>
          <p:cNvSpPr/>
          <p:nvPr/>
        </p:nvSpPr>
        <p:spPr>
          <a:xfrm>
            <a:off x="1543112" y="4333391"/>
            <a:ext cx="2080732" cy="360061"/>
          </a:xfrm>
          <a:prstGeom prst="roundRect">
            <a:avLst>
              <a:gd name="adj" fmla="val 310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I</a:t>
            </a:r>
          </a:p>
        </p:txBody>
      </p:sp>
      <p:sp>
        <p:nvSpPr>
          <p:cNvPr id="14" name="Google Shape;218;p19">
            <a:extLst>
              <a:ext uri="{FF2B5EF4-FFF2-40B4-BE49-F238E27FC236}">
                <a16:creationId xmlns:a16="http://schemas.microsoft.com/office/drawing/2014/main" id="{37FA3D33-251C-773A-8D22-77F29C3BEB7B}"/>
              </a:ext>
            </a:extLst>
          </p:cNvPr>
          <p:cNvSpPr/>
          <p:nvPr/>
        </p:nvSpPr>
        <p:spPr>
          <a:xfrm>
            <a:off x="5172035" y="4333390"/>
            <a:ext cx="2080732" cy="360061"/>
          </a:xfrm>
          <a:prstGeom prst="roundRect">
            <a:avLst>
              <a:gd name="adj" fmla="val 310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HE / SHE</a:t>
            </a:r>
            <a:endParaRPr sz="1600" dirty="0"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 err="1">
                <a:latin typeface="patrick hand" panose="00000500000000000000" pitchFamily="2" charset="0"/>
              </a:rPr>
              <a:t>Homework</a:t>
            </a:r>
            <a:endParaRPr sz="4400" dirty="0">
              <a:latin typeface="patrick hand" panose="00000500000000000000" pitchFamily="2" charset="0"/>
            </a:endParaRPr>
          </a:p>
        </p:txBody>
      </p:sp>
      <p:sp>
        <p:nvSpPr>
          <p:cNvPr id="250" name="Google Shape;250;p20"/>
          <p:cNvSpPr txBox="1"/>
          <p:nvPr/>
        </p:nvSpPr>
        <p:spPr>
          <a:xfrm>
            <a:off x="3072000" y="4841650"/>
            <a:ext cx="3000000" cy="1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patrick hand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20"/>
          <p:cNvSpPr txBox="1"/>
          <p:nvPr/>
        </p:nvSpPr>
        <p:spPr>
          <a:xfrm>
            <a:off x="1028995" y="1438785"/>
            <a:ext cx="19860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Venus</a:t>
            </a:r>
            <a:endParaRPr sz="3200" dirty="0">
              <a:solidFill>
                <a:schemeClr val="dk1"/>
              </a:solidFill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5" name="Google Shape;255;p20"/>
          <p:cNvSpPr txBox="1"/>
          <p:nvPr/>
        </p:nvSpPr>
        <p:spPr>
          <a:xfrm>
            <a:off x="1051616" y="2353050"/>
            <a:ext cx="19860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Mercury</a:t>
            </a:r>
            <a:endParaRPr sz="3200" dirty="0">
              <a:solidFill>
                <a:schemeClr val="dk1"/>
              </a:solidFill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1086000" y="3256160"/>
            <a:ext cx="19860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Mars</a:t>
            </a:r>
            <a:endParaRPr sz="3200" dirty="0">
              <a:solidFill>
                <a:schemeClr val="dk1"/>
              </a:solidFill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1" name="Google Shape;261;p20"/>
          <p:cNvSpPr txBox="1"/>
          <p:nvPr/>
        </p:nvSpPr>
        <p:spPr>
          <a:xfrm>
            <a:off x="1028995" y="4153323"/>
            <a:ext cx="19860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Jupiter</a:t>
            </a:r>
            <a:endParaRPr sz="3200">
              <a:solidFill>
                <a:schemeClr val="dk1"/>
              </a:solidFill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2191EB6F-BCC2-4FDC-97DE-EBD8910F9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>
            <a:extLst>
              <a:ext uri="{FF2B5EF4-FFF2-40B4-BE49-F238E27FC236}">
                <a16:creationId xmlns:a16="http://schemas.microsoft.com/office/drawing/2014/main" id="{BD8CA8AF-3252-3C22-EBA2-71496D4BDC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756" y="0"/>
            <a:ext cx="8238900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patrick hand" panose="00000500000000000000" pitchFamily="2" charset="0"/>
              </a:rPr>
              <a:t>Lightning Matching</a:t>
            </a:r>
            <a:endParaRPr sz="3000" dirty="0">
              <a:latin typeface="patrick hand" panose="00000500000000000000" pitchFamily="2" charset="0"/>
            </a:endParaRPr>
          </a:p>
        </p:txBody>
      </p:sp>
      <p:sp>
        <p:nvSpPr>
          <p:cNvPr id="189" name="Google Shape;189;p18">
            <a:extLst>
              <a:ext uri="{FF2B5EF4-FFF2-40B4-BE49-F238E27FC236}">
                <a16:creationId xmlns:a16="http://schemas.microsoft.com/office/drawing/2014/main" id="{FA7DF7C6-5B18-8D4C-A483-D16290C702B2}"/>
              </a:ext>
            </a:extLst>
          </p:cNvPr>
          <p:cNvSpPr/>
          <p:nvPr/>
        </p:nvSpPr>
        <p:spPr>
          <a:xfrm>
            <a:off x="283047" y="2366304"/>
            <a:ext cx="2794041" cy="366268"/>
          </a:xfrm>
          <a:prstGeom prst="roundRect">
            <a:avLst>
              <a:gd name="adj" fmla="val 310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 err="1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Question</a:t>
            </a:r>
            <a:endParaRPr sz="2000" b="1" dirty="0"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Google Shape;189;p18">
            <a:extLst>
              <a:ext uri="{FF2B5EF4-FFF2-40B4-BE49-F238E27FC236}">
                <a16:creationId xmlns:a16="http://schemas.microsoft.com/office/drawing/2014/main" id="{1F510C0E-71AD-7AB7-959A-D7D8758A76C8}"/>
              </a:ext>
            </a:extLst>
          </p:cNvPr>
          <p:cNvSpPr/>
          <p:nvPr/>
        </p:nvSpPr>
        <p:spPr>
          <a:xfrm>
            <a:off x="3761550" y="2352639"/>
            <a:ext cx="4480338" cy="366268"/>
          </a:xfrm>
          <a:prstGeom prst="roundRect">
            <a:avLst>
              <a:gd name="adj" fmla="val 310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 err="1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Reported</a:t>
            </a:r>
            <a:r>
              <a:rPr lang="vi-VN" sz="2000" b="1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vi-VN" sz="2000" b="1" dirty="0" err="1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speech</a:t>
            </a:r>
            <a:endParaRPr sz="2000" b="1" dirty="0"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26" name="Picture 2" descr="Cartoon Lightning Bolt pattern&quot; Magnet for Sale by jezkemp | Redbubble">
            <a:extLst>
              <a:ext uri="{FF2B5EF4-FFF2-40B4-BE49-F238E27FC236}">
                <a16:creationId xmlns:a16="http://schemas.microsoft.com/office/drawing/2014/main" id="{94629F16-F951-7874-399D-062C68DF2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00" b="90000" l="10000" r="90000">
                        <a14:foregroundMark x1="33000" y1="19333" x2="31667" y2="23833"/>
                        <a14:foregroundMark x1="30500" y1="24667" x2="23528" y2="43214"/>
                        <a14:foregroundMark x1="22167" y1="46833" x2="25667" y2="58333"/>
                        <a14:foregroundMark x1="25667" y1="58333" x2="36833" y2="57667"/>
                        <a14:foregroundMark x1="36833" y1="57667" x2="32667" y2="74167"/>
                        <a14:foregroundMark x1="32667" y1="74167" x2="33167" y2="81667"/>
                        <a14:foregroundMark x1="33500" y1="22000" x2="36167" y2="13167"/>
                        <a14:foregroundMark x1="36167" y1="13167" x2="50000" y2="9667"/>
                        <a14:foregroundMark x1="50000" y1="9667" x2="74333" y2="12833"/>
                        <a14:foregroundMark x1="74333" y1="12833" x2="65167" y2="32000"/>
                        <a14:foregroundMark x1="65167" y1="32000" x2="76167" y2="34167"/>
                        <a14:foregroundMark x1="76167" y1="34167" x2="74667" y2="43333"/>
                        <a14:foregroundMark x1="74667" y1="43333" x2="41000" y2="86167"/>
                        <a14:foregroundMark x1="41000" y1="86167" x2="32167" y2="82167"/>
                        <a14:foregroundMark x1="32167" y1="82167" x2="32167" y2="81833"/>
                        <a14:foregroundMark x1="36333" y1="18167" x2="36000" y2="10833"/>
                        <a14:foregroundMark x1="33167" y1="18167" x2="34167" y2="13000"/>
                        <a14:foregroundMark x1="65833" y1="9500" x2="69333" y2="10833"/>
                        <a14:foregroundMark x1="70667" y1="11333" x2="74167" y2="11333"/>
                        <a14:foregroundMark x1="74333" y1="13667" x2="76000" y2="14333"/>
                        <a14:foregroundMark x1="74167" y1="17167" x2="72500" y2="20333"/>
                        <a14:foregroundMark x1="76667" y1="32667" x2="79167" y2="34667"/>
                        <a14:foregroundMark x1="78667" y1="37500" x2="77500" y2="40667"/>
                        <a14:foregroundMark x1="24500" y1="58333" x2="21500" y2="56833"/>
                        <a14:foregroundMark x1="32000" y1="86667" x2="33500" y2="88833"/>
                        <a14:foregroundMark x1="35167" y1="89000" x2="42428" y2="87815"/>
                        <a14:backgroundMark x1="22667" y1="44167" x2="23000" y2="44333"/>
                        <a14:backgroundMark x1="22333" y1="46000" x2="22667" y2="45333"/>
                        <a14:backgroundMark x1="21000" y1="47500" x2="22833" y2="45667"/>
                        <a14:backgroundMark x1="44000" y1="88667" x2="43333" y2="87333"/>
                        <a14:backgroundMark x1="42333" y1="88000" x2="44000" y2="87333"/>
                        <a14:backgroundMark x1="42500" y1="90167" x2="42500" y2="90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63" y="-35811"/>
            <a:ext cx="770658" cy="77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AA96109-5492-0D41-3FAB-934F87E4618F}"/>
              </a:ext>
            </a:extLst>
          </p:cNvPr>
          <p:cNvSpPr txBox="1"/>
          <p:nvPr/>
        </p:nvSpPr>
        <p:spPr>
          <a:xfrm>
            <a:off x="530318" y="3660544"/>
            <a:ext cx="3058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2. </a:t>
            </a:r>
            <a:r>
              <a:rPr lang="en-US" sz="2400" dirty="0">
                <a:latin typeface="patrick hand" panose="00000500000000000000" pitchFamily="2" charset="0"/>
              </a:rPr>
              <a:t>Are you hungry?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4FB0118-A3FA-1384-FC26-399D8DA7DB90}"/>
              </a:ext>
            </a:extLst>
          </p:cNvPr>
          <p:cNvSpPr txBox="1"/>
          <p:nvPr/>
        </p:nvSpPr>
        <p:spPr>
          <a:xfrm>
            <a:off x="530318" y="2975686"/>
            <a:ext cx="3058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1. </a:t>
            </a:r>
            <a:r>
              <a:rPr lang="en-US" sz="2400" dirty="0">
                <a:latin typeface="patrick hand" panose="00000500000000000000" pitchFamily="2" charset="0"/>
              </a:rPr>
              <a:t>Do you like pizza?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90B95E3-2005-DD27-3C4D-8989199CD2EF}"/>
              </a:ext>
            </a:extLst>
          </p:cNvPr>
          <p:cNvSpPr txBox="1"/>
          <p:nvPr/>
        </p:nvSpPr>
        <p:spPr>
          <a:xfrm>
            <a:off x="530318" y="4394028"/>
            <a:ext cx="3058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3. </a:t>
            </a:r>
            <a:r>
              <a:rPr lang="en-US" sz="2400" dirty="0">
                <a:latin typeface="patrick hand" panose="00000500000000000000" pitchFamily="2" charset="0"/>
              </a:rPr>
              <a:t>Can you swim?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CE75DBF-4A26-37BE-3715-B75EBBBE33AC}"/>
              </a:ext>
            </a:extLst>
          </p:cNvPr>
          <p:cNvSpPr txBox="1"/>
          <p:nvPr/>
        </p:nvSpPr>
        <p:spPr>
          <a:xfrm>
            <a:off x="1950069" y="1598176"/>
            <a:ext cx="5580000" cy="396000"/>
          </a:xfrm>
          <a:prstGeom prst="roundRect">
            <a:avLst>
              <a:gd name="adj" fmla="val 3410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C. </a:t>
            </a:r>
            <a:r>
              <a:rPr lang="en-US" sz="2400" dirty="0">
                <a:latin typeface="patrick hand" panose="00000500000000000000" pitchFamily="2" charset="0"/>
              </a:rPr>
              <a:t>She asked me if I was hungry.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0096F37-D1D0-DFBC-3252-AECC5E3098E4}"/>
              </a:ext>
            </a:extLst>
          </p:cNvPr>
          <p:cNvSpPr txBox="1"/>
          <p:nvPr/>
        </p:nvSpPr>
        <p:spPr>
          <a:xfrm>
            <a:off x="1950069" y="1137954"/>
            <a:ext cx="5580000" cy="396000"/>
          </a:xfrm>
          <a:prstGeom prst="roundRect">
            <a:avLst>
              <a:gd name="adj" fmla="val 3410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B. </a:t>
            </a:r>
            <a:r>
              <a:rPr lang="en-US" sz="2400" dirty="0">
                <a:latin typeface="patrick hand" panose="00000500000000000000" pitchFamily="2" charset="0"/>
              </a:rPr>
              <a:t>He asked me </a:t>
            </a:r>
            <a:r>
              <a:rPr lang="vi-VN" sz="2400" dirty="0" err="1">
                <a:latin typeface="patrick hand" panose="00000500000000000000" pitchFamily="2" charset="0"/>
              </a:rPr>
              <a:t>whether</a:t>
            </a:r>
            <a:r>
              <a:rPr lang="en-US" sz="2400" dirty="0">
                <a:latin typeface="patrick hand" panose="00000500000000000000" pitchFamily="2" charset="0"/>
              </a:rPr>
              <a:t> I liked pizza.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60399D4-AAB9-0519-A849-B32DFDA52391}"/>
              </a:ext>
            </a:extLst>
          </p:cNvPr>
          <p:cNvSpPr txBox="1"/>
          <p:nvPr/>
        </p:nvSpPr>
        <p:spPr>
          <a:xfrm>
            <a:off x="1950069" y="677731"/>
            <a:ext cx="5580000" cy="396000"/>
          </a:xfrm>
          <a:prstGeom prst="roundRect">
            <a:avLst>
              <a:gd name="adj" fmla="val 3410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A. </a:t>
            </a:r>
            <a:r>
              <a:rPr lang="en-US" sz="2400" dirty="0">
                <a:latin typeface="patrick hand" panose="00000500000000000000" pitchFamily="2" charset="0"/>
              </a:rPr>
              <a:t>She asked me if I could swim.</a:t>
            </a:r>
          </a:p>
        </p:txBody>
      </p:sp>
      <p:sp>
        <p:nvSpPr>
          <p:cNvPr id="16" name="Mũi tên: Phải 15">
            <a:extLst>
              <a:ext uri="{FF2B5EF4-FFF2-40B4-BE49-F238E27FC236}">
                <a16:creationId xmlns:a16="http://schemas.microsoft.com/office/drawing/2014/main" id="{E6CF1F08-CF1A-BFE1-DCBD-76991B1C5C47}"/>
              </a:ext>
            </a:extLst>
          </p:cNvPr>
          <p:cNvSpPr/>
          <p:nvPr/>
        </p:nvSpPr>
        <p:spPr>
          <a:xfrm>
            <a:off x="3453345" y="3131687"/>
            <a:ext cx="259813" cy="118884"/>
          </a:xfrm>
          <a:prstGeom prst="rightArrow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trick hand" panose="00000500000000000000" pitchFamily="2" charset="0"/>
            </a:endParaRPr>
          </a:p>
        </p:txBody>
      </p:sp>
      <p:sp>
        <p:nvSpPr>
          <p:cNvPr id="17" name="Mũi tên: Phải 16">
            <a:extLst>
              <a:ext uri="{FF2B5EF4-FFF2-40B4-BE49-F238E27FC236}">
                <a16:creationId xmlns:a16="http://schemas.microsoft.com/office/drawing/2014/main" id="{46CD1E7B-C148-D3BD-17DC-48F8614ED814}"/>
              </a:ext>
            </a:extLst>
          </p:cNvPr>
          <p:cNvSpPr/>
          <p:nvPr/>
        </p:nvSpPr>
        <p:spPr>
          <a:xfrm>
            <a:off x="3453345" y="3816545"/>
            <a:ext cx="259813" cy="118884"/>
          </a:xfrm>
          <a:prstGeom prst="rightArrow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trick hand" panose="00000500000000000000" pitchFamily="2" charset="0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id="{C5B2E50C-F991-0AF1-7A9D-F27C42EA620A}"/>
              </a:ext>
            </a:extLst>
          </p:cNvPr>
          <p:cNvSpPr/>
          <p:nvPr/>
        </p:nvSpPr>
        <p:spPr>
          <a:xfrm>
            <a:off x="3453345" y="4550029"/>
            <a:ext cx="259813" cy="118884"/>
          </a:xfrm>
          <a:prstGeom prst="rightArrow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trick hand" panose="00000500000000000000" pitchFamily="2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C0EF49E3-A968-026B-3322-F738B0F5C668}"/>
              </a:ext>
            </a:extLst>
          </p:cNvPr>
          <p:cNvSpPr txBox="1"/>
          <p:nvPr/>
        </p:nvSpPr>
        <p:spPr>
          <a:xfrm>
            <a:off x="3816947" y="2854975"/>
            <a:ext cx="4372758" cy="573286"/>
          </a:xfrm>
          <a:prstGeom prst="roundRect">
            <a:avLst>
              <a:gd name="adj" fmla="val 3410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B. </a:t>
            </a:r>
            <a:r>
              <a:rPr lang="en-US" sz="2400" dirty="0">
                <a:latin typeface="patrick hand" panose="00000500000000000000" pitchFamily="2" charset="0"/>
              </a:rPr>
              <a:t>He asked me </a:t>
            </a:r>
            <a:r>
              <a:rPr lang="vi-VN" sz="2400" dirty="0" err="1">
                <a:latin typeface="patrick hand" panose="00000500000000000000" pitchFamily="2" charset="0"/>
              </a:rPr>
              <a:t>whether</a:t>
            </a:r>
            <a:r>
              <a:rPr lang="en-US" sz="2400" dirty="0">
                <a:latin typeface="patrick hand" panose="00000500000000000000" pitchFamily="2" charset="0"/>
              </a:rPr>
              <a:t> I liked pizza.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6692A874-F7C0-B039-C9C9-D9FC32B8D699}"/>
              </a:ext>
            </a:extLst>
          </p:cNvPr>
          <p:cNvSpPr txBox="1"/>
          <p:nvPr/>
        </p:nvSpPr>
        <p:spPr>
          <a:xfrm>
            <a:off x="3816947" y="3564708"/>
            <a:ext cx="4372758" cy="573286"/>
          </a:xfrm>
          <a:prstGeom prst="roundRect">
            <a:avLst>
              <a:gd name="adj" fmla="val 3410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C. </a:t>
            </a:r>
            <a:r>
              <a:rPr lang="en-US" sz="2400" dirty="0">
                <a:latin typeface="patrick hand" panose="00000500000000000000" pitchFamily="2" charset="0"/>
              </a:rPr>
              <a:t>She asked me if I was hungry.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A3F9A9F-DEDE-105F-E482-23670816C682}"/>
              </a:ext>
            </a:extLst>
          </p:cNvPr>
          <p:cNvSpPr txBox="1"/>
          <p:nvPr/>
        </p:nvSpPr>
        <p:spPr>
          <a:xfrm>
            <a:off x="3816947" y="4291481"/>
            <a:ext cx="4372758" cy="573286"/>
          </a:xfrm>
          <a:prstGeom prst="roundRect">
            <a:avLst>
              <a:gd name="adj" fmla="val 3410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A. </a:t>
            </a:r>
            <a:r>
              <a:rPr lang="en-US" sz="2400" dirty="0">
                <a:latin typeface="patrick hand" panose="00000500000000000000" pitchFamily="2" charset="0"/>
              </a:rPr>
              <a:t>She </a:t>
            </a:r>
            <a:r>
              <a:rPr lang="vi-VN" sz="2400" dirty="0" err="1">
                <a:latin typeface="patrick hand" panose="00000500000000000000" pitchFamily="2" charset="0"/>
              </a:rPr>
              <a:t>wanted</a:t>
            </a:r>
            <a:r>
              <a:rPr lang="vi-VN" sz="2400" dirty="0">
                <a:latin typeface="patrick hand" panose="00000500000000000000" pitchFamily="2" charset="0"/>
              </a:rPr>
              <a:t> to </a:t>
            </a:r>
            <a:r>
              <a:rPr lang="vi-VN" sz="2400" dirty="0" err="1">
                <a:latin typeface="patrick hand" panose="00000500000000000000" pitchFamily="2" charset="0"/>
              </a:rPr>
              <a:t>know</a:t>
            </a:r>
            <a:r>
              <a:rPr lang="en-US" sz="2400" dirty="0">
                <a:latin typeface="patrick hand" panose="00000500000000000000" pitchFamily="2" charset="0"/>
              </a:rPr>
              <a:t> if I could swim.</a:t>
            </a:r>
          </a:p>
        </p:txBody>
      </p:sp>
      <p:sp>
        <p:nvSpPr>
          <p:cNvPr id="27" name="Google Shape;389;p21">
            <a:extLst>
              <a:ext uri="{FF2B5EF4-FFF2-40B4-BE49-F238E27FC236}">
                <a16:creationId xmlns:a16="http://schemas.microsoft.com/office/drawing/2014/main" id="{40047957-2741-86E8-6054-E753AEEC0F86}"/>
              </a:ext>
            </a:extLst>
          </p:cNvPr>
          <p:cNvSpPr/>
          <p:nvPr/>
        </p:nvSpPr>
        <p:spPr>
          <a:xfrm>
            <a:off x="2310723" y="1051185"/>
            <a:ext cx="4859621" cy="561600"/>
          </a:xfrm>
          <a:prstGeom prst="roundRect">
            <a:avLst>
              <a:gd name="adj" fmla="val 310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Can </a:t>
            </a:r>
            <a:r>
              <a:rPr lang="vi-VN" sz="2800" dirty="0" err="1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you</a:t>
            </a:r>
            <a:r>
              <a:rPr lang="vi-VN" sz="28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vi-VN" sz="2800" dirty="0" err="1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tell</a:t>
            </a:r>
            <a:r>
              <a:rPr lang="vi-VN" sz="28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 me the </a:t>
            </a:r>
            <a:r>
              <a:rPr lang="vi-VN" sz="2800" dirty="0" err="1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structures</a:t>
            </a:r>
            <a:r>
              <a:rPr lang="vi-VN" sz="28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?</a:t>
            </a:r>
            <a:endParaRPr sz="2800" dirty="0"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93270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1EE9C9-3DC4-81AD-BF50-170EB93A2C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7DBC26EE-8BE6-4F62-8CFE-CE66C6279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026" y="-169624"/>
            <a:ext cx="870441" cy="8704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 txBox="1">
            <a:spLocks noGrp="1"/>
          </p:cNvSpPr>
          <p:nvPr>
            <p:ph type="title"/>
          </p:nvPr>
        </p:nvSpPr>
        <p:spPr>
          <a:xfrm>
            <a:off x="452550" y="1793532"/>
            <a:ext cx="8492274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3200" b="1" i="0" dirty="0">
                <a:solidFill>
                  <a:srgbClr val="FF0000"/>
                </a:solidFill>
                <a:effectLst/>
                <a:latin typeface="patrick hand" panose="00000500000000000000" pitchFamily="2" charset="0"/>
              </a:rPr>
              <a:t>S +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</a:rPr>
              <a:t>asked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patrick hand" panose="00000500000000000000" pitchFamily="2" charset="0"/>
              </a:rPr>
              <a:t> +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patrick hand" panose="00000500000000000000" pitchFamily="2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</a:rPr>
              <a:t>sb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patrick hand" panose="00000500000000000000" pitchFamily="2" charset="0"/>
              </a:rPr>
              <a:t> +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patrick hand" panose="00000500000000000000" pitchFamily="2" charset="0"/>
              </a:rPr>
              <a:t> if / whether + </a:t>
            </a:r>
            <a:r>
              <a:rPr lang="en-US" sz="3200" dirty="0">
                <a:solidFill>
                  <a:srgbClr val="FF0000"/>
                </a:solidFill>
                <a:latin typeface="patrick hand" panose="00000500000000000000" pitchFamily="2" charset="0"/>
              </a:rPr>
              <a:t>S </a:t>
            </a:r>
            <a:r>
              <a:rPr lang="en-US" sz="2800" dirty="0">
                <a:solidFill>
                  <a:srgbClr val="FF0000"/>
                </a:solidFill>
                <a:latin typeface="patrick hand" panose="00000500000000000000" pitchFamily="2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patrick hand" panose="00000500000000000000" pitchFamily="2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rick hand" panose="00000500000000000000" pitchFamily="2" charset="0"/>
              </a:rPr>
              <a:t>ngôi</a:t>
            </a:r>
            <a:r>
              <a:rPr lang="en-US" sz="2800" dirty="0">
                <a:solidFill>
                  <a:srgbClr val="FF0000"/>
                </a:solidFill>
                <a:latin typeface="patrick hand" panose="00000500000000000000" pitchFamily="2" charset="0"/>
              </a:rPr>
              <a:t>) </a:t>
            </a:r>
            <a:r>
              <a:rPr lang="en-US" sz="3200" dirty="0">
                <a:solidFill>
                  <a:srgbClr val="FF0000"/>
                </a:solidFill>
                <a:latin typeface="patrick hand" panose="00000500000000000000" pitchFamily="2" charset="0"/>
              </a:rPr>
              <a:t>+ V </a:t>
            </a:r>
            <a:r>
              <a:rPr lang="en-US" sz="2800" dirty="0">
                <a:solidFill>
                  <a:srgbClr val="FF0000"/>
                </a:solidFill>
                <a:latin typeface="patrick hand" panose="00000500000000000000" pitchFamily="2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patrick hand" panose="00000500000000000000" pitchFamily="2" charset="0"/>
              </a:rPr>
              <a:t>lùi</a:t>
            </a:r>
            <a:r>
              <a:rPr lang="en-US" sz="2800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rick hand" panose="00000500000000000000" pitchFamily="2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patrick hand" panose="00000500000000000000" pitchFamily="2" charset="0"/>
              </a:rPr>
              <a:t>)...</a:t>
            </a:r>
            <a:br>
              <a:rPr lang="en-US" sz="3200" dirty="0">
                <a:latin typeface="patrick hand" panose="00000500000000000000" pitchFamily="2" charset="0"/>
              </a:rPr>
            </a:br>
            <a:endParaRPr sz="32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70966" y="57150"/>
            <a:ext cx="2572646" cy="324000"/>
          </a:xfrm>
          <a:prstGeom prst="roundRect">
            <a:avLst>
              <a:gd name="adj" fmla="val 41757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Grammar</a:t>
            </a:r>
            <a:r>
              <a:rPr lang="vi-VN" sz="2400" dirty="0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vi-VN" sz="2400" dirty="0" err="1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structure</a:t>
            </a:r>
            <a:endParaRPr sz="2400" dirty="0"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Google Shape;186;p18">
            <a:extLst>
              <a:ext uri="{FF2B5EF4-FFF2-40B4-BE49-F238E27FC236}">
                <a16:creationId xmlns:a16="http://schemas.microsoft.com/office/drawing/2014/main" id="{6BA61628-F182-4B11-C95E-76CD0CE00CC8}"/>
              </a:ext>
            </a:extLst>
          </p:cNvPr>
          <p:cNvSpPr txBox="1">
            <a:spLocks/>
          </p:cNvSpPr>
          <p:nvPr/>
        </p:nvSpPr>
        <p:spPr>
          <a:xfrm>
            <a:off x="221301" y="3829233"/>
            <a:ext cx="8922699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vi-VN" sz="3200" dirty="0">
                <a:solidFill>
                  <a:srgbClr val="FF0000"/>
                </a:solidFill>
                <a:latin typeface="patrick hand" panose="00000500000000000000" pitchFamily="2" charset="0"/>
              </a:rPr>
              <a:t>S + </a:t>
            </a:r>
            <a:r>
              <a:rPr lang="vi-VN" sz="3200" dirty="0" err="1">
                <a:solidFill>
                  <a:srgbClr val="FF0000"/>
                </a:solidFill>
                <a:latin typeface="patrick hand" panose="00000500000000000000" pitchFamily="2" charset="0"/>
              </a:rPr>
              <a:t>wanted</a:t>
            </a:r>
            <a:r>
              <a:rPr lang="vi-VN" sz="3200" dirty="0">
                <a:solidFill>
                  <a:srgbClr val="FF0000"/>
                </a:solidFill>
                <a:latin typeface="patrick hand" panose="00000500000000000000" pitchFamily="2" charset="0"/>
              </a:rPr>
              <a:t> to </a:t>
            </a:r>
            <a:r>
              <a:rPr lang="vi-VN" sz="3200" dirty="0" err="1">
                <a:solidFill>
                  <a:srgbClr val="FF0000"/>
                </a:solidFill>
                <a:latin typeface="patrick hand" panose="00000500000000000000" pitchFamily="2" charset="0"/>
              </a:rPr>
              <a:t>know</a:t>
            </a:r>
            <a:r>
              <a:rPr lang="vi-VN" sz="3200" dirty="0">
                <a:solidFill>
                  <a:srgbClr val="FF0000"/>
                </a:solidFill>
                <a:latin typeface="patrick hand" panose="00000500000000000000" pitchFamily="2" charset="0"/>
              </a:rPr>
              <a:t> + </a:t>
            </a:r>
            <a:r>
              <a:rPr lang="vi-VN" sz="3200" dirty="0" err="1">
                <a:solidFill>
                  <a:srgbClr val="FF0000"/>
                </a:solidFill>
                <a:latin typeface="patrick hand" panose="00000500000000000000" pitchFamily="2" charset="0"/>
              </a:rPr>
              <a:t>if</a:t>
            </a:r>
            <a:r>
              <a:rPr lang="vi-VN" sz="3200" dirty="0">
                <a:solidFill>
                  <a:srgbClr val="FF0000"/>
                </a:solidFill>
                <a:latin typeface="patrick hand" panose="00000500000000000000" pitchFamily="2" charset="0"/>
              </a:rPr>
              <a:t> / </a:t>
            </a:r>
            <a:r>
              <a:rPr lang="vi-VN" sz="3200" dirty="0" err="1">
                <a:solidFill>
                  <a:srgbClr val="FF0000"/>
                </a:solidFill>
                <a:latin typeface="patrick hand" panose="00000500000000000000" pitchFamily="2" charset="0"/>
              </a:rPr>
              <a:t>whether</a:t>
            </a:r>
            <a:r>
              <a:rPr lang="vi-VN" sz="3200" dirty="0">
                <a:solidFill>
                  <a:srgbClr val="FF0000"/>
                </a:solidFill>
                <a:latin typeface="patrick hand" panose="00000500000000000000" pitchFamily="2" charset="0"/>
              </a:rPr>
              <a:t> + </a:t>
            </a:r>
            <a:r>
              <a:rPr lang="en-US" sz="3200" dirty="0">
                <a:solidFill>
                  <a:srgbClr val="FF0000"/>
                </a:solidFill>
                <a:latin typeface="patrick hand" panose="00000500000000000000" pitchFamily="2" charset="0"/>
              </a:rPr>
              <a:t>S </a:t>
            </a:r>
            <a:r>
              <a:rPr lang="en-US" sz="2800" dirty="0">
                <a:solidFill>
                  <a:srgbClr val="FF0000"/>
                </a:solidFill>
                <a:latin typeface="patrick hand" panose="00000500000000000000" pitchFamily="2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patrick hand" panose="00000500000000000000" pitchFamily="2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rick hand" panose="00000500000000000000" pitchFamily="2" charset="0"/>
              </a:rPr>
              <a:t>ngôi</a:t>
            </a:r>
            <a:r>
              <a:rPr lang="en-US" sz="2800" dirty="0">
                <a:solidFill>
                  <a:srgbClr val="FF0000"/>
                </a:solidFill>
                <a:latin typeface="patrick hand" panose="00000500000000000000" pitchFamily="2" charset="0"/>
              </a:rPr>
              <a:t>) </a:t>
            </a:r>
            <a:r>
              <a:rPr lang="en-US" sz="3200" dirty="0">
                <a:solidFill>
                  <a:srgbClr val="FF0000"/>
                </a:solidFill>
                <a:latin typeface="patrick hand" panose="00000500000000000000" pitchFamily="2" charset="0"/>
              </a:rPr>
              <a:t>+ V </a:t>
            </a:r>
            <a:r>
              <a:rPr lang="en-US" sz="2800" dirty="0">
                <a:solidFill>
                  <a:srgbClr val="FF0000"/>
                </a:solidFill>
                <a:latin typeface="patrick hand" panose="00000500000000000000" pitchFamily="2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patrick hand" panose="00000500000000000000" pitchFamily="2" charset="0"/>
              </a:rPr>
              <a:t>lùi</a:t>
            </a:r>
            <a:r>
              <a:rPr lang="en-US" sz="2800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rick hand" panose="00000500000000000000" pitchFamily="2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patrick hand" panose="00000500000000000000" pitchFamily="2" charset="0"/>
              </a:rPr>
              <a:t>)...</a:t>
            </a:r>
            <a:endParaRPr lang="vi-VN" sz="28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DE99594-A09A-CDAC-4C7F-2D2581AD7B6D}"/>
              </a:ext>
            </a:extLst>
          </p:cNvPr>
          <p:cNvSpPr txBox="1"/>
          <p:nvPr/>
        </p:nvSpPr>
        <p:spPr>
          <a:xfrm>
            <a:off x="1782000" y="672720"/>
            <a:ext cx="4464891" cy="432000"/>
          </a:xfrm>
          <a:prstGeom prst="roundRect">
            <a:avLst>
              <a:gd name="adj" fmla="val 3410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B. </a:t>
            </a:r>
            <a:r>
              <a:rPr lang="en-US" sz="2400" dirty="0">
                <a:latin typeface="patrick hand" panose="00000500000000000000" pitchFamily="2" charset="0"/>
              </a:rPr>
              <a:t>He asked me </a:t>
            </a:r>
            <a:r>
              <a:rPr lang="vi-VN" sz="2400" dirty="0" err="1">
                <a:latin typeface="patrick hand" panose="00000500000000000000" pitchFamily="2" charset="0"/>
              </a:rPr>
              <a:t>whether</a:t>
            </a:r>
            <a:r>
              <a:rPr lang="en-US" sz="2400" dirty="0">
                <a:latin typeface="patrick hand" panose="00000500000000000000" pitchFamily="2" charset="0"/>
              </a:rPr>
              <a:t> I liked pizza.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85A20D6-A0A7-7487-D0FF-3BCAD852AD15}"/>
              </a:ext>
            </a:extLst>
          </p:cNvPr>
          <p:cNvSpPr txBox="1"/>
          <p:nvPr/>
        </p:nvSpPr>
        <p:spPr>
          <a:xfrm>
            <a:off x="1782000" y="1209269"/>
            <a:ext cx="4464891" cy="432000"/>
          </a:xfrm>
          <a:prstGeom prst="roundRect">
            <a:avLst>
              <a:gd name="adj" fmla="val 3410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C. </a:t>
            </a:r>
            <a:r>
              <a:rPr lang="en-US" sz="2400" dirty="0">
                <a:latin typeface="patrick hand" panose="00000500000000000000" pitchFamily="2" charset="0"/>
              </a:rPr>
              <a:t>She asked me if I was hungry.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C001E43-B11B-7021-E54A-F73AB37DC16C}"/>
              </a:ext>
            </a:extLst>
          </p:cNvPr>
          <p:cNvSpPr txBox="1"/>
          <p:nvPr/>
        </p:nvSpPr>
        <p:spPr>
          <a:xfrm>
            <a:off x="1782000" y="3212697"/>
            <a:ext cx="4464891" cy="432000"/>
          </a:xfrm>
          <a:prstGeom prst="roundRect">
            <a:avLst>
              <a:gd name="adj" fmla="val 3410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A. </a:t>
            </a:r>
            <a:r>
              <a:rPr lang="en-US" sz="2400" dirty="0">
                <a:latin typeface="patrick hand" panose="00000500000000000000" pitchFamily="2" charset="0"/>
              </a:rPr>
              <a:t>She </a:t>
            </a:r>
            <a:r>
              <a:rPr lang="vi-VN" sz="2400" dirty="0" err="1">
                <a:latin typeface="patrick hand" panose="00000500000000000000" pitchFamily="2" charset="0"/>
              </a:rPr>
              <a:t>wanted</a:t>
            </a:r>
            <a:r>
              <a:rPr lang="vi-VN" sz="2400" dirty="0">
                <a:latin typeface="patrick hand" panose="00000500000000000000" pitchFamily="2" charset="0"/>
              </a:rPr>
              <a:t> to </a:t>
            </a:r>
            <a:r>
              <a:rPr lang="vi-VN" sz="2400" dirty="0" err="1">
                <a:latin typeface="patrick hand" panose="00000500000000000000" pitchFamily="2" charset="0"/>
              </a:rPr>
              <a:t>know</a:t>
            </a:r>
            <a:r>
              <a:rPr lang="en-US" sz="2400" dirty="0">
                <a:latin typeface="patrick hand" panose="00000500000000000000" pitchFamily="2" charset="0"/>
              </a:rPr>
              <a:t> if I could swim.</a:t>
            </a:r>
          </a:p>
        </p:txBody>
      </p:sp>
      <p:sp>
        <p:nvSpPr>
          <p:cNvPr id="7" name="Lưu đồ: Đường kết nối 6">
            <a:extLst>
              <a:ext uri="{FF2B5EF4-FFF2-40B4-BE49-F238E27FC236}">
                <a16:creationId xmlns:a16="http://schemas.microsoft.com/office/drawing/2014/main" id="{B52BBF55-16F2-CB6C-53D0-F388555B8576}"/>
              </a:ext>
            </a:extLst>
          </p:cNvPr>
          <p:cNvSpPr/>
          <p:nvPr/>
        </p:nvSpPr>
        <p:spPr>
          <a:xfrm>
            <a:off x="401783" y="1011373"/>
            <a:ext cx="457200" cy="443354"/>
          </a:xfrm>
          <a:prstGeom prst="flowChartConnector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0000"/>
                </a:solidFill>
                <a:latin typeface="patrick hand" panose="00000500000000000000" pitchFamily="2" charset="0"/>
              </a:rPr>
              <a:t>1</a:t>
            </a:r>
            <a:endParaRPr lang="en-US" sz="2800" dirty="0">
              <a:solidFill>
                <a:srgbClr val="000000"/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Lưu đồ: Đường kết nối 7">
            <a:extLst>
              <a:ext uri="{FF2B5EF4-FFF2-40B4-BE49-F238E27FC236}">
                <a16:creationId xmlns:a16="http://schemas.microsoft.com/office/drawing/2014/main" id="{CE263008-7992-1B77-9A9C-9819D71695D2}"/>
              </a:ext>
            </a:extLst>
          </p:cNvPr>
          <p:cNvSpPr/>
          <p:nvPr/>
        </p:nvSpPr>
        <p:spPr>
          <a:xfrm>
            <a:off x="452550" y="3192464"/>
            <a:ext cx="457200" cy="443354"/>
          </a:xfrm>
          <a:prstGeom prst="flowChartConnector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0000"/>
                </a:solidFill>
                <a:latin typeface="patrick hand" panose="00000500000000000000" pitchFamily="2" charset="0"/>
              </a:rPr>
              <a:t>2</a:t>
            </a:r>
            <a:endParaRPr lang="en-US" sz="2800" dirty="0">
              <a:solidFill>
                <a:srgbClr val="000000"/>
              </a:solidFill>
              <a:latin typeface="patrick hand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2" grpId="0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40196184-A043-630C-8D02-56092D2D0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>
            <a:extLst>
              <a:ext uri="{FF2B5EF4-FFF2-40B4-BE49-F238E27FC236}">
                <a16:creationId xmlns:a16="http://schemas.microsoft.com/office/drawing/2014/main" id="{C3DB3B0A-A031-1AAD-F674-F98DE4D9D1C1}"/>
              </a:ext>
            </a:extLst>
          </p:cNvPr>
          <p:cNvSpPr/>
          <p:nvPr/>
        </p:nvSpPr>
        <p:spPr>
          <a:xfrm>
            <a:off x="70966" y="57150"/>
            <a:ext cx="937438" cy="324000"/>
          </a:xfrm>
          <a:prstGeom prst="roundRect">
            <a:avLst>
              <a:gd name="adj" fmla="val 41757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Note</a:t>
            </a:r>
            <a:endParaRPr sz="2400" dirty="0"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11" name="Bảng 10">
            <a:extLst>
              <a:ext uri="{FF2B5EF4-FFF2-40B4-BE49-F238E27FC236}">
                <a16:creationId xmlns:a16="http://schemas.microsoft.com/office/drawing/2014/main" id="{CD24062F-67DF-DC51-C059-48B220FE0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547853"/>
              </p:ext>
            </p:extLst>
          </p:nvPr>
        </p:nvGraphicFramePr>
        <p:xfrm>
          <a:off x="145484" y="471035"/>
          <a:ext cx="8847261" cy="4549544"/>
        </p:xfrm>
        <a:graphic>
          <a:graphicData uri="http://schemas.openxmlformats.org/drawingml/2006/table">
            <a:tbl>
              <a:tblPr firstRow="1" firstCol="1" bandRow="1">
                <a:tableStyleId>{D8ED0CE6-4766-4DB3-A973-803A38297EA9}</a:tableStyleId>
              </a:tblPr>
              <a:tblGrid>
                <a:gridCol w="1318517">
                  <a:extLst>
                    <a:ext uri="{9D8B030D-6E8A-4147-A177-3AD203B41FA5}">
                      <a16:colId xmlns:a16="http://schemas.microsoft.com/office/drawing/2014/main" val="1525559063"/>
                    </a:ext>
                  </a:extLst>
                </a:gridCol>
                <a:gridCol w="2901742">
                  <a:extLst>
                    <a:ext uri="{9D8B030D-6E8A-4147-A177-3AD203B41FA5}">
                      <a16:colId xmlns:a16="http://schemas.microsoft.com/office/drawing/2014/main" val="4062627431"/>
                    </a:ext>
                  </a:extLst>
                </a:gridCol>
                <a:gridCol w="4627002">
                  <a:extLst>
                    <a:ext uri="{9D8B030D-6E8A-4147-A177-3AD203B41FA5}">
                      <a16:colId xmlns:a16="http://schemas.microsoft.com/office/drawing/2014/main" val="2554541167"/>
                    </a:ext>
                  </a:extLst>
                </a:gridCol>
              </a:tblGrid>
              <a:tr h="2051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 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Câu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trực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tiếp</a:t>
                      </a: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Câu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gián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tiếp</a:t>
                      </a: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933824"/>
                  </a:ext>
                </a:extLst>
              </a:tr>
              <a:tr h="20512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Đại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từ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nhân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xưng</a:t>
                      </a: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you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I/ he/ she/ we/ they</a:t>
                      </a:r>
                      <a:endParaRPr lang="en-US" sz="1800" b="0" i="0" u="none" strike="noStrike" cap="none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extLst>
                  <a:ext uri="{0D108BD9-81ED-4DB2-BD59-A6C34878D82A}">
                    <a16:rowId xmlns:a16="http://schemas.microsoft.com/office/drawing/2014/main" val="2146367825"/>
                  </a:ext>
                </a:extLst>
              </a:tr>
              <a:tr h="205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I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she/ he</a:t>
                      </a:r>
                      <a:endParaRPr lang="en-US" sz="1800" b="0" i="0" u="none" strike="noStrike" cap="none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extLst>
                  <a:ext uri="{0D108BD9-81ED-4DB2-BD59-A6C34878D82A}">
                    <a16:rowId xmlns:a16="http://schemas.microsoft.com/office/drawing/2014/main" val="2086380892"/>
                  </a:ext>
                </a:extLst>
              </a:tr>
              <a:tr h="205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we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we/ they</a:t>
                      </a:r>
                      <a:endParaRPr lang="en-US" sz="1800" b="0" i="0" u="none" strike="noStrike" cap="none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extLst>
                  <a:ext uri="{0D108BD9-81ED-4DB2-BD59-A6C34878D82A}">
                    <a16:rowId xmlns:a16="http://schemas.microsoft.com/office/drawing/2014/main" val="764703256"/>
                  </a:ext>
                </a:extLst>
              </a:tr>
              <a:tr h="20512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Tính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từ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sở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hữu</a:t>
                      </a: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your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my/ his/ her/ our/ their</a:t>
                      </a:r>
                      <a:endParaRPr lang="en-US" sz="1800" b="0" i="0" u="none" strike="noStrike" cap="none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extLst>
                  <a:ext uri="{0D108BD9-81ED-4DB2-BD59-A6C34878D82A}">
                    <a16:rowId xmlns:a16="http://schemas.microsoft.com/office/drawing/2014/main" val="1320110616"/>
                  </a:ext>
                </a:extLst>
              </a:tr>
              <a:tr h="205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my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her/ his</a:t>
                      </a:r>
                      <a:endParaRPr lang="en-US" sz="1800" b="0" i="0" u="none" strike="noStrike" cap="none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extLst>
                  <a:ext uri="{0D108BD9-81ED-4DB2-BD59-A6C34878D82A}">
                    <a16:rowId xmlns:a16="http://schemas.microsoft.com/office/drawing/2014/main" val="3379929678"/>
                  </a:ext>
                </a:extLst>
              </a:tr>
              <a:tr h="205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our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our/ their</a:t>
                      </a:r>
                      <a:endParaRPr lang="en-US" sz="1800" b="0" i="0" u="none" strike="noStrike" cap="none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extLst>
                  <a:ext uri="{0D108BD9-81ED-4DB2-BD59-A6C34878D82A}">
                    <a16:rowId xmlns:a16="http://schemas.microsoft.com/office/drawing/2014/main" val="2189327242"/>
                  </a:ext>
                </a:extLst>
              </a:tr>
              <a:tr h="20512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Đại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từ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sở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hữu</a:t>
                      </a: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yours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mine/ his/ hers/ ours/ theirs</a:t>
                      </a:r>
                      <a:endParaRPr lang="en-US" sz="1800" b="0" i="0" u="none" strike="noStrike" cap="none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extLst>
                  <a:ext uri="{0D108BD9-81ED-4DB2-BD59-A6C34878D82A}">
                    <a16:rowId xmlns:a16="http://schemas.microsoft.com/office/drawing/2014/main" val="812799516"/>
                  </a:ext>
                </a:extLst>
              </a:tr>
              <a:tr h="205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mine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hers/ his</a:t>
                      </a:r>
                      <a:endParaRPr lang="en-US" sz="1800" b="0" i="0" u="none" strike="noStrike" cap="none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extLst>
                  <a:ext uri="{0D108BD9-81ED-4DB2-BD59-A6C34878D82A}">
                    <a16:rowId xmlns:a16="http://schemas.microsoft.com/office/drawing/2014/main" val="123859318"/>
                  </a:ext>
                </a:extLst>
              </a:tr>
              <a:tr h="205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ours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ours/ theirs</a:t>
                      </a:r>
                      <a:endParaRPr lang="en-US" sz="1800" b="0" i="0" u="none" strike="noStrike" cap="none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extLst>
                  <a:ext uri="{0D108BD9-81ED-4DB2-BD59-A6C34878D82A}">
                    <a16:rowId xmlns:a16="http://schemas.microsoft.com/office/drawing/2014/main" val="1362533310"/>
                  </a:ext>
                </a:extLst>
              </a:tr>
              <a:tr h="20512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Tân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ngữ</a:t>
                      </a: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you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me/ him/ her/ us/ them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extLst>
                  <a:ext uri="{0D108BD9-81ED-4DB2-BD59-A6C34878D82A}">
                    <a16:rowId xmlns:a16="http://schemas.microsoft.com/office/drawing/2014/main" val="1840872873"/>
                  </a:ext>
                </a:extLst>
              </a:tr>
              <a:tr h="205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us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us/ them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extLst>
                  <a:ext uri="{0D108BD9-81ED-4DB2-BD59-A6C34878D82A}">
                    <a16:rowId xmlns:a16="http://schemas.microsoft.com/office/drawing/2014/main" val="372010248"/>
                  </a:ext>
                </a:extLst>
              </a:tr>
              <a:tr h="205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me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him/ her</a:t>
                      </a:r>
                      <a:endParaRPr lang="en-US" sz="1800" b="0" i="0" u="none" strike="noStrike" cap="none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extLst>
                  <a:ext uri="{0D108BD9-81ED-4DB2-BD59-A6C34878D82A}">
                    <a16:rowId xmlns:a16="http://schemas.microsoft.com/office/drawing/2014/main" val="3640303301"/>
                  </a:ext>
                </a:extLst>
              </a:tr>
              <a:tr h="434744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Đại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từ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phản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thân</a:t>
                      </a: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yourself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myself/ herself/ himself/ ourselves/ themselves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extLst>
                  <a:ext uri="{0D108BD9-81ED-4DB2-BD59-A6C34878D82A}">
                    <a16:rowId xmlns:a16="http://schemas.microsoft.com/office/drawing/2014/main" val="1312447872"/>
                  </a:ext>
                </a:extLst>
              </a:tr>
              <a:tr h="205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myself</a:t>
                      </a:r>
                      <a:endParaRPr lang="en-US" sz="1800" b="0" i="0" u="none" strike="noStrike" cap="none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herself/ himself/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extLst>
                  <a:ext uri="{0D108BD9-81ED-4DB2-BD59-A6C34878D82A}">
                    <a16:rowId xmlns:a16="http://schemas.microsoft.com/office/drawing/2014/main" val="2717080227"/>
                  </a:ext>
                </a:extLst>
              </a:tr>
              <a:tr h="205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ourselves</a:t>
                      </a:r>
                      <a:endParaRPr lang="en-US" sz="1800" b="0" i="0" u="none" strike="noStrike" cap="none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themselves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57406" marR="57406" marT="0" marB="0" anchor="ctr"/>
                </a:tc>
                <a:extLst>
                  <a:ext uri="{0D108BD9-81ED-4DB2-BD59-A6C34878D82A}">
                    <a16:rowId xmlns:a16="http://schemas.microsoft.com/office/drawing/2014/main" val="1242392757"/>
                  </a:ext>
                </a:extLst>
              </a:tr>
            </a:tbl>
          </a:graphicData>
        </a:graphic>
      </p:graphicFrame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17DC469-733B-B83A-2672-1D284565A122}"/>
              </a:ext>
            </a:extLst>
          </p:cNvPr>
          <p:cNvSpPr txBox="1"/>
          <p:nvPr/>
        </p:nvSpPr>
        <p:spPr>
          <a:xfrm>
            <a:off x="1008403" y="11818"/>
            <a:ext cx="5523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Bước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1: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Đổi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ngôi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tân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ngữ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đại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tính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sở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hữu</a:t>
            </a:r>
            <a:endParaRPr lang="en-US" sz="20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6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6C7384CF-5B4E-BFFC-765E-C9F8CEB0B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>
            <a:extLst>
              <a:ext uri="{FF2B5EF4-FFF2-40B4-BE49-F238E27FC236}">
                <a16:creationId xmlns:a16="http://schemas.microsoft.com/office/drawing/2014/main" id="{2DDC2E66-F25F-92D9-015B-E42D02EDC679}"/>
              </a:ext>
            </a:extLst>
          </p:cNvPr>
          <p:cNvSpPr/>
          <p:nvPr/>
        </p:nvSpPr>
        <p:spPr>
          <a:xfrm>
            <a:off x="70966" y="57150"/>
            <a:ext cx="937438" cy="324000"/>
          </a:xfrm>
          <a:prstGeom prst="roundRect">
            <a:avLst>
              <a:gd name="adj" fmla="val 41757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Note</a:t>
            </a:r>
            <a:endParaRPr sz="2400" dirty="0"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C4A3692-68E7-E459-AB11-98F80228C058}"/>
              </a:ext>
            </a:extLst>
          </p:cNvPr>
          <p:cNvSpPr txBox="1"/>
          <p:nvPr/>
        </p:nvSpPr>
        <p:spPr>
          <a:xfrm>
            <a:off x="1084031" y="-82247"/>
            <a:ext cx="4572000" cy="509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Bước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2: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Lùi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thì</a:t>
            </a:r>
            <a:endParaRPr lang="en-US" sz="20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D4CFD25A-8400-3444-ED02-481155617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53680"/>
              </p:ext>
            </p:extLst>
          </p:nvPr>
        </p:nvGraphicFramePr>
        <p:xfrm>
          <a:off x="426263" y="495300"/>
          <a:ext cx="8387728" cy="4508498"/>
        </p:xfrm>
        <a:graphic>
          <a:graphicData uri="http://schemas.openxmlformats.org/drawingml/2006/table">
            <a:tbl>
              <a:tblPr firstRow="1" firstCol="1" bandRow="1">
                <a:tableStyleId>{D8ED0CE6-4766-4DB3-A973-803A38297EA9}</a:tableStyleId>
              </a:tblPr>
              <a:tblGrid>
                <a:gridCol w="5005135">
                  <a:extLst>
                    <a:ext uri="{9D8B030D-6E8A-4147-A177-3AD203B41FA5}">
                      <a16:colId xmlns:a16="http://schemas.microsoft.com/office/drawing/2014/main" val="2507667922"/>
                    </a:ext>
                  </a:extLst>
                </a:gridCol>
                <a:gridCol w="3382593">
                  <a:extLst>
                    <a:ext uri="{9D8B030D-6E8A-4147-A177-3AD203B41FA5}">
                      <a16:colId xmlns:a16="http://schemas.microsoft.com/office/drawing/2014/main" val="3745782057"/>
                    </a:ext>
                  </a:extLst>
                </a:gridCol>
              </a:tblGrid>
              <a:tr h="35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Câu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trực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tiếp</a:t>
                      </a: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Câu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gián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tiếp</a:t>
                      </a:r>
                      <a:endParaRPr lang="en-US" sz="1800" b="1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056512"/>
                  </a:ext>
                </a:extLst>
              </a:tr>
              <a:tr h="3116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Hiện tại đơn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Quá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khứ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đơn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 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1614471"/>
                  </a:ext>
                </a:extLst>
              </a:tr>
              <a:tr h="3116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H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iện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tại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tiếp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diễn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Q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uá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khứ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tiếp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diễn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63682632"/>
                  </a:ext>
                </a:extLst>
              </a:tr>
              <a:tr h="3116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H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iện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tại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hoàn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thành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Q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uá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khứ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hoàn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thành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0068144"/>
                  </a:ext>
                </a:extLst>
              </a:tr>
              <a:tr h="3116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Hiện tại hoàn thành tiếp diễn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Quá khứ hoàn thành tiếp diễn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40982079"/>
                  </a:ext>
                </a:extLst>
              </a:tr>
              <a:tr h="3116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Q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uá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khứ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đơn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Q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uá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khứ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hoàn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thành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4373024"/>
                  </a:ext>
                </a:extLst>
              </a:tr>
              <a:tr h="3116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Q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uá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khứ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tiếp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diễn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Q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uá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khứ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hoàn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thành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tiếp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diễn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299671"/>
                  </a:ext>
                </a:extLst>
              </a:tr>
              <a:tr h="3116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Quá khứ hoàn thành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Giữ nguyên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3524556"/>
                  </a:ext>
                </a:extLst>
              </a:tr>
              <a:tr h="3116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is</a:t>
                      </a: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/am/</a:t>
                      </a:r>
                      <a:r>
                        <a:rPr lang="vi-VN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are</a:t>
                      </a: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going</a:t>
                      </a: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to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was</a:t>
                      </a: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/</a:t>
                      </a:r>
                      <a:r>
                        <a:rPr lang="vi-VN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were</a:t>
                      </a: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going</a:t>
                      </a: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to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7167198"/>
                  </a:ext>
                </a:extLst>
              </a:tr>
              <a:tr h="3116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c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an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could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5975202"/>
                  </a:ext>
                </a:extLst>
              </a:tr>
              <a:tr h="3116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may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might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0108286"/>
                  </a:ext>
                </a:extLst>
              </a:tr>
              <a:tr h="3116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will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would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6508262"/>
                  </a:ext>
                </a:extLst>
              </a:tr>
              <a:tr h="415537">
                <a:tc>
                  <a:txBody>
                    <a:bodyPr/>
                    <a:lstStyle/>
                    <a:p>
                      <a:pPr marL="0" marR="0" lvl="0" indent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s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hould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/ </a:t>
                      </a: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c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ould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/ </a:t>
                      </a: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m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ight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/ </a:t>
                      </a:r>
                      <a:r>
                        <a:rPr lang="vi-VN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would</a:t>
                      </a: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/</a:t>
                      </a:r>
                      <a:r>
                        <a:rPr lang="vi-VN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ought</a:t>
                      </a: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to/ </a:t>
                      </a:r>
                      <a:r>
                        <a:rPr lang="vi-VN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had</a:t>
                      </a: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vi-VN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better</a:t>
                      </a: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/ </a:t>
                      </a:r>
                      <a:r>
                        <a:rPr lang="vi-VN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used</a:t>
                      </a: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to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Giữ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nguyên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11203"/>
                  </a:ext>
                </a:extLst>
              </a:tr>
              <a:tr h="3116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must</a:t>
                      </a: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/</a:t>
                      </a:r>
                      <a:r>
                        <a:rPr lang="vi-VN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have</a:t>
                      </a: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to/ </a:t>
                      </a:r>
                      <a:r>
                        <a:rPr lang="vi-VN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has</a:t>
                      </a: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cs typeface="Arial"/>
                          <a:sym typeface="Arial"/>
                        </a:rPr>
                        <a:t> to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1800" b="0" i="0" u="none" strike="noStrike" cap="none" dirty="0" err="1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had</a:t>
                      </a:r>
                      <a:r>
                        <a:rPr lang="vi-VN" sz="18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 to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8460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12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FDE8EE08-6FCB-F90A-905E-C37B2745F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>
            <a:extLst>
              <a:ext uri="{FF2B5EF4-FFF2-40B4-BE49-F238E27FC236}">
                <a16:creationId xmlns:a16="http://schemas.microsoft.com/office/drawing/2014/main" id="{08A5F66C-C957-9C36-43AC-B4DB20FE6BF2}"/>
              </a:ext>
            </a:extLst>
          </p:cNvPr>
          <p:cNvSpPr/>
          <p:nvPr/>
        </p:nvSpPr>
        <p:spPr>
          <a:xfrm>
            <a:off x="70966" y="57150"/>
            <a:ext cx="937438" cy="324000"/>
          </a:xfrm>
          <a:prstGeom prst="roundRect">
            <a:avLst>
              <a:gd name="adj" fmla="val 41757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patrick hand" panose="00000500000000000000" pitchFamily="2" charset="0"/>
                <a:ea typeface="Montserrat SemiBold"/>
                <a:cs typeface="Montserrat SemiBold"/>
                <a:sym typeface="Montserrat SemiBold"/>
              </a:rPr>
              <a:t>Note</a:t>
            </a:r>
            <a:endParaRPr sz="2400" dirty="0">
              <a:latin typeface="patrick hand" panose="000005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B37E6E4A-0C32-B4B1-6ABB-F2843A661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924561"/>
              </p:ext>
            </p:extLst>
          </p:nvPr>
        </p:nvGraphicFramePr>
        <p:xfrm>
          <a:off x="307460" y="537240"/>
          <a:ext cx="8529080" cy="4389120"/>
        </p:xfrm>
        <a:graphic>
          <a:graphicData uri="http://schemas.openxmlformats.org/drawingml/2006/table">
            <a:tbl>
              <a:tblPr firstRow="1" firstCol="1" bandRow="1">
                <a:tableStyleId>{D8ED0CE6-4766-4DB3-A973-803A38297EA9}</a:tableStyleId>
              </a:tblPr>
              <a:tblGrid>
                <a:gridCol w="3000439">
                  <a:extLst>
                    <a:ext uri="{9D8B030D-6E8A-4147-A177-3AD203B41FA5}">
                      <a16:colId xmlns:a16="http://schemas.microsoft.com/office/drawing/2014/main" val="2399532212"/>
                    </a:ext>
                  </a:extLst>
                </a:gridCol>
                <a:gridCol w="5528641">
                  <a:extLst>
                    <a:ext uri="{9D8B030D-6E8A-4147-A177-3AD203B41FA5}">
                      <a16:colId xmlns:a16="http://schemas.microsoft.com/office/drawing/2014/main" val="4488974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24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Câu trực tiếp</a:t>
                      </a:r>
                      <a:endParaRPr lang="en-US" sz="2400" b="1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vi-VN" sz="2400" b="1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Câu gián tiếp</a:t>
                      </a:r>
                      <a:endParaRPr lang="en-US" sz="2400" b="1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435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today/ tonight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that day/ that night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3901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now/ at the moment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then/ at that moment</a:t>
                      </a:r>
                      <a:endParaRPr lang="en-US" sz="2400" b="0" i="0" u="none" strike="noStrike" cap="none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10014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tomorrow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the day after/ the following day/ the next day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13841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yesterday</a:t>
                      </a:r>
                      <a:endParaRPr lang="en-US" sz="2400" b="0" i="0" u="none" strike="noStrike" cap="none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the day before/ the previous day</a:t>
                      </a:r>
                      <a:endParaRPr lang="en-US" sz="2400" b="0" i="0" u="none" strike="noStrike" cap="none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25331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ago</a:t>
                      </a:r>
                      <a:endParaRPr lang="en-US" sz="2400" b="0" i="0" u="none" strike="noStrike" cap="none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before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78729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next + time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the + time + after/ the following + time</a:t>
                      </a:r>
                      <a:endParaRPr lang="vi-VN" sz="24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/the next + time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3032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last + time</a:t>
                      </a:r>
                      <a:endParaRPr lang="en-US" sz="2400" b="0" i="0" u="none" strike="noStrike" cap="none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the + time + before/ the previous + time.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47599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here</a:t>
                      </a:r>
                      <a:endParaRPr lang="en-US" sz="2400" b="0" i="0" u="none" strike="noStrike" cap="none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there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62909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this</a:t>
                      </a:r>
                      <a:endParaRPr lang="en-US" sz="2400" b="0" i="0" u="none" strike="noStrike" cap="none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that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62300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these</a:t>
                      </a:r>
                      <a:endParaRPr lang="en-US" sz="2400" b="0" i="0" u="none" strike="noStrike" cap="none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latin typeface="patrick hand" panose="00000500000000000000" pitchFamily="2" charset="0"/>
                          <a:sym typeface="Arial"/>
                        </a:rPr>
                        <a:t>those</a:t>
                      </a:r>
                      <a:endParaRPr lang="en-US" sz="2400" b="0" i="0" u="none" strike="noStrike" cap="none" dirty="0">
                        <a:solidFill>
                          <a:srgbClr val="000000"/>
                        </a:solidFill>
                        <a:latin typeface="patrick hand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5260426"/>
                  </a:ext>
                </a:extLst>
              </a:tr>
            </a:tbl>
          </a:graphicData>
        </a:graphic>
      </p:graphicFrame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71E9945-96CE-5BB8-25EA-2AE0B201CF14}"/>
              </a:ext>
            </a:extLst>
          </p:cNvPr>
          <p:cNvSpPr txBox="1"/>
          <p:nvPr/>
        </p:nvSpPr>
        <p:spPr>
          <a:xfrm>
            <a:off x="1008404" y="-58298"/>
            <a:ext cx="6144426" cy="509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Bước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3: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Đổi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mốc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thời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gian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hoặc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nơi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chốn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patrick hand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panose="00000500000000000000" pitchFamily="2" charset="0"/>
              </a:rPr>
              <a:t>câu</a:t>
            </a:r>
            <a:endParaRPr lang="en-US" sz="2000" b="1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5F83E6-4A14-A744-CADC-2148F7CADE6A}"/>
              </a:ext>
            </a:extLst>
          </p:cNvPr>
          <p:cNvSpPr/>
          <p:nvPr/>
        </p:nvSpPr>
        <p:spPr>
          <a:xfrm>
            <a:off x="675249" y="2813538"/>
            <a:ext cx="414997" cy="3494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DE4767-06D9-ADEC-90B6-6804C90920AF}"/>
              </a:ext>
            </a:extLst>
          </p:cNvPr>
          <p:cNvSpPr/>
          <p:nvPr/>
        </p:nvSpPr>
        <p:spPr>
          <a:xfrm>
            <a:off x="1578884" y="2813537"/>
            <a:ext cx="932199" cy="3495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121906" y="-10469"/>
            <a:ext cx="9022093" cy="38948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patrick hand" panose="00000500000000000000" pitchFamily="2" charset="0"/>
              </a:rPr>
              <a:t>Ex</a:t>
            </a:r>
            <a:r>
              <a:rPr lang="vi-VN" sz="2000" dirty="0">
                <a:latin typeface="patrick hand" panose="00000500000000000000" pitchFamily="2" charset="0"/>
              </a:rPr>
              <a:t> </a:t>
            </a:r>
            <a:r>
              <a:rPr lang="en-US" sz="2000" dirty="0">
                <a:latin typeface="patrick hand" panose="00000500000000000000" pitchFamily="2" charset="0"/>
              </a:rPr>
              <a:t>1. Choose the correct answer A, B, C, or D to complete each question.</a:t>
            </a:r>
          </a:p>
        </p:txBody>
      </p:sp>
      <p:sp>
        <p:nvSpPr>
          <p:cNvPr id="72" name="Google Shape;72;p17"/>
          <p:cNvSpPr txBox="1"/>
          <p:nvPr/>
        </p:nvSpPr>
        <p:spPr>
          <a:xfrm>
            <a:off x="214746" y="483664"/>
            <a:ext cx="8853054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1. </a:t>
            </a:r>
            <a:r>
              <a:rPr lang="en-US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"Will pollution endanger the wildlife here?" Kate asked.</a:t>
            </a:r>
            <a:endParaRPr lang="vi-VN" sz="2400" dirty="0"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→ Kate _______ if pollution would endanger the wildlife there.</a:t>
            </a:r>
            <a:endParaRPr lang="vi-VN" sz="2400" dirty="0"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A. </a:t>
            </a:r>
            <a:r>
              <a:rPr lang="en-US" sz="2400" dirty="0">
                <a:solidFill>
                  <a:srgbClr val="00000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told me</a:t>
            </a:r>
            <a:r>
              <a:rPr lang="vi-VN" sz="2400" dirty="0">
                <a:solidFill>
                  <a:srgbClr val="00000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			</a:t>
            </a: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B. </a:t>
            </a:r>
            <a:r>
              <a:rPr lang="en-US" sz="2400" dirty="0">
                <a:solidFill>
                  <a:srgbClr val="00000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said to me</a:t>
            </a:r>
            <a:r>
              <a:rPr lang="vi-VN" sz="2400" dirty="0">
                <a:solidFill>
                  <a:srgbClr val="00000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	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C. </a:t>
            </a:r>
            <a:r>
              <a:rPr lang="en-US" sz="2400" dirty="0">
                <a:solidFill>
                  <a:srgbClr val="00000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wanted to know</a:t>
            </a:r>
            <a:r>
              <a:rPr lang="vi-VN" sz="2400" dirty="0">
                <a:solidFill>
                  <a:srgbClr val="00000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		</a:t>
            </a: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D. </a:t>
            </a:r>
            <a:r>
              <a:rPr lang="en-US" sz="2400" dirty="0">
                <a:solidFill>
                  <a:srgbClr val="00000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questions me</a:t>
            </a:r>
            <a:endParaRPr sz="2400" dirty="0">
              <a:solidFill>
                <a:srgbClr val="000000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" name="Google Shape;72;p17">
            <a:extLst>
              <a:ext uri="{FF2B5EF4-FFF2-40B4-BE49-F238E27FC236}">
                <a16:creationId xmlns:a16="http://schemas.microsoft.com/office/drawing/2014/main" id="{92F44404-9024-6E75-B70B-BACA04E998D9}"/>
              </a:ext>
            </a:extLst>
          </p:cNvPr>
          <p:cNvSpPr txBox="1"/>
          <p:nvPr/>
        </p:nvSpPr>
        <p:spPr>
          <a:xfrm>
            <a:off x="214747" y="2669601"/>
            <a:ext cx="8853053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0070C0"/>
                </a:solidFill>
                <a:latin typeface="patrick hand" panose="00000500000000000000" pitchFamily="2" charset="0"/>
                <a:sym typeface="Montserrat Medium"/>
              </a:rPr>
              <a:t>2. </a:t>
            </a:r>
            <a:r>
              <a:rPr lang="en-US" sz="2400" dirty="0">
                <a:latin typeface="patrick hand" panose="00000500000000000000" pitchFamily="2" charset="0"/>
                <a:sym typeface="Montserrat Medium"/>
              </a:rPr>
              <a:t>"Are you enjoying your flight?" the stewardess asked me.</a:t>
            </a:r>
            <a:endParaRPr lang="vi-VN" sz="2400" dirty="0">
              <a:latin typeface="patrick hand" panose="00000500000000000000" pitchFamily="2" charset="0"/>
              <a:sym typeface="Montserrat Medium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patrick hand" panose="00000500000000000000" pitchFamily="2" charset="0"/>
                <a:sym typeface="Montserrat Medium"/>
              </a:rPr>
              <a:t>→The stewardess asked me if I _______ my flight.</a:t>
            </a:r>
            <a:endParaRPr lang="vi-VN" sz="2400" dirty="0">
              <a:latin typeface="patrick hand" panose="00000500000000000000" pitchFamily="2" charset="0"/>
              <a:sym typeface="Montserrat Medium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  <a:sym typeface="Montserrat Medium"/>
              </a:rPr>
              <a:t>A. </a:t>
            </a:r>
            <a:r>
              <a:rPr lang="en-US" sz="2400" dirty="0">
                <a:latin typeface="patrick hand" panose="00000500000000000000" pitchFamily="2" charset="0"/>
                <a:sym typeface="Montserrat Medium"/>
              </a:rPr>
              <a:t>am enjoying</a:t>
            </a:r>
            <a:r>
              <a:rPr lang="vi-VN" sz="2400" dirty="0">
                <a:latin typeface="patrick hand" panose="00000500000000000000" pitchFamily="2" charset="0"/>
                <a:sym typeface="Montserrat Medium"/>
              </a:rPr>
              <a:t>			</a:t>
            </a: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  <a:sym typeface="Montserrat Medium"/>
              </a:rPr>
              <a:t>B. </a:t>
            </a:r>
            <a:r>
              <a:rPr lang="en-US" sz="2400" dirty="0">
                <a:latin typeface="patrick hand" panose="00000500000000000000" pitchFamily="2" charset="0"/>
                <a:sym typeface="Montserrat Medium"/>
              </a:rPr>
              <a:t>was enjoying</a:t>
            </a:r>
            <a:endParaRPr lang="vi-VN" sz="2400" dirty="0">
              <a:latin typeface="patrick hand" panose="00000500000000000000" pitchFamily="2" charset="0"/>
              <a:sym typeface="Montserrat Medium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  <a:sym typeface="Montserrat Medium"/>
              </a:rPr>
              <a:t>C. </a:t>
            </a:r>
            <a:r>
              <a:rPr lang="en-US" sz="2400" dirty="0">
                <a:latin typeface="patrick hand" panose="00000500000000000000" pitchFamily="2" charset="0"/>
                <a:sym typeface="Montserrat Medium"/>
              </a:rPr>
              <a:t>Enjoyed</a:t>
            </a:r>
            <a:r>
              <a:rPr lang="vi-VN" sz="2400" dirty="0">
                <a:latin typeface="patrick hand" panose="00000500000000000000" pitchFamily="2" charset="0"/>
                <a:sym typeface="Montserrat Medium"/>
              </a:rPr>
              <a:t>			</a:t>
            </a: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  <a:sym typeface="Montserrat Medium"/>
              </a:rPr>
              <a:t>D. </a:t>
            </a:r>
            <a:r>
              <a:rPr lang="en-US" sz="2400" dirty="0">
                <a:latin typeface="patrick hand" panose="00000500000000000000" pitchFamily="2" charset="0"/>
                <a:sym typeface="Montserrat Medium"/>
              </a:rPr>
              <a:t>would enjoy</a:t>
            </a:r>
            <a:endParaRPr sz="2400" dirty="0">
              <a:latin typeface="patrick hand" panose="00000500000000000000" pitchFamily="2" charset="0"/>
              <a:sym typeface="Montserrat Medium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46F3B4B7-A245-0C28-F285-FDB387A34410}"/>
              </a:ext>
            </a:extLst>
          </p:cNvPr>
          <p:cNvSpPr/>
          <p:nvPr/>
        </p:nvSpPr>
        <p:spPr>
          <a:xfrm>
            <a:off x="205693" y="1905013"/>
            <a:ext cx="360217" cy="34853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trick hand" panose="00000500000000000000" pitchFamily="2" charset="0"/>
            </a:endParaRPr>
          </a:p>
        </p:txBody>
      </p:sp>
      <p:sp>
        <p:nvSpPr>
          <p:cNvPr id="7" name="Lưu đồ: Đường kết nối 6">
            <a:extLst>
              <a:ext uri="{FF2B5EF4-FFF2-40B4-BE49-F238E27FC236}">
                <a16:creationId xmlns:a16="http://schemas.microsoft.com/office/drawing/2014/main" id="{5AA56CE3-92C3-F198-D78A-641127919D27}"/>
              </a:ext>
            </a:extLst>
          </p:cNvPr>
          <p:cNvSpPr/>
          <p:nvPr/>
        </p:nvSpPr>
        <p:spPr>
          <a:xfrm>
            <a:off x="3844432" y="3627489"/>
            <a:ext cx="360217" cy="34853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patrick hand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31351B-920C-7EFA-BCAD-0C0C57336048}"/>
              </a:ext>
            </a:extLst>
          </p:cNvPr>
          <p:cNvSpPr txBox="1"/>
          <p:nvPr/>
        </p:nvSpPr>
        <p:spPr>
          <a:xfrm>
            <a:off x="7732522" y="611165"/>
            <a:ext cx="1463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latin typeface="patrick hand" panose="00000500000000000000" pitchFamily="2" charset="0"/>
              </a:rPr>
              <a:t>Câu hỏi</a:t>
            </a:r>
            <a:endParaRPr lang="en-US" sz="22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2EF4A-A84A-8E57-456E-6A7B0F0A1AB9}"/>
              </a:ext>
            </a:extLst>
          </p:cNvPr>
          <p:cNvSpPr txBox="1"/>
          <p:nvPr/>
        </p:nvSpPr>
        <p:spPr>
          <a:xfrm>
            <a:off x="7127209" y="2732150"/>
            <a:ext cx="1802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latin typeface="patrick hand" panose="00000500000000000000" pitchFamily="2" charset="0"/>
              </a:rPr>
              <a:t>HTTD </a:t>
            </a:r>
            <a:r>
              <a:rPr lang="vi-VN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vi-VN" sz="2200" dirty="0">
                <a:solidFill>
                  <a:srgbClr val="FF0000"/>
                </a:solidFill>
                <a:latin typeface="patrick hand" panose="00000500000000000000" pitchFamily="2" charset="0"/>
              </a:rPr>
              <a:t>QKTD</a:t>
            </a:r>
            <a:endParaRPr lang="en-US" sz="22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7" grpId="0" animBg="1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0FD1DA4E-D51E-C207-E594-A4D8E3664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B93172-2F1D-9FA8-71E0-9A1CB8114713}"/>
              </a:ext>
            </a:extLst>
          </p:cNvPr>
          <p:cNvSpPr/>
          <p:nvPr/>
        </p:nvSpPr>
        <p:spPr>
          <a:xfrm>
            <a:off x="647113" y="606555"/>
            <a:ext cx="253219" cy="2461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Google Shape;67;p17">
            <a:extLst>
              <a:ext uri="{FF2B5EF4-FFF2-40B4-BE49-F238E27FC236}">
                <a16:creationId xmlns:a16="http://schemas.microsoft.com/office/drawing/2014/main" id="{B96BCD8A-C58E-8511-1743-3C7AB059FE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06" y="-10469"/>
            <a:ext cx="9022093" cy="38948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patrick hand" panose="00000500000000000000" pitchFamily="2" charset="0"/>
              </a:rPr>
              <a:t>Ex</a:t>
            </a:r>
            <a:r>
              <a:rPr lang="vi-VN" sz="2000" dirty="0">
                <a:latin typeface="patrick hand" panose="00000500000000000000" pitchFamily="2" charset="0"/>
              </a:rPr>
              <a:t> </a:t>
            </a:r>
            <a:r>
              <a:rPr lang="en-US" sz="2000" dirty="0">
                <a:latin typeface="patrick hand" panose="00000500000000000000" pitchFamily="2" charset="0"/>
              </a:rPr>
              <a:t>1. Choose the correct answer A, B, C, or D to complete each question.</a:t>
            </a:r>
          </a:p>
        </p:txBody>
      </p:sp>
      <p:sp>
        <p:nvSpPr>
          <p:cNvPr id="72" name="Google Shape;72;p17">
            <a:extLst>
              <a:ext uri="{FF2B5EF4-FFF2-40B4-BE49-F238E27FC236}">
                <a16:creationId xmlns:a16="http://schemas.microsoft.com/office/drawing/2014/main" id="{0B8C8563-D07C-9ED7-A452-96F306D88BD3}"/>
              </a:ext>
            </a:extLst>
          </p:cNvPr>
          <p:cNvSpPr txBox="1"/>
          <p:nvPr/>
        </p:nvSpPr>
        <p:spPr>
          <a:xfrm>
            <a:off x="214746" y="462882"/>
            <a:ext cx="8853054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3. </a:t>
            </a:r>
            <a:r>
              <a:rPr lang="en-US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"Is </a:t>
            </a:r>
            <a:r>
              <a:rPr lang="en-US" sz="2400" dirty="0" err="1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Ganh</a:t>
            </a:r>
            <a:r>
              <a:rPr lang="en-US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Da Dia in Phu Yen Province, Phong?"</a:t>
            </a:r>
            <a:endParaRPr lang="vi-VN" sz="2400" dirty="0"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→ She asked Phong _______ in Phu Yen Province.</a:t>
            </a:r>
            <a:endParaRPr lang="vi-VN" sz="2400" dirty="0"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A. </a:t>
            </a:r>
            <a:r>
              <a:rPr lang="en-US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was </a:t>
            </a:r>
            <a:r>
              <a:rPr lang="en-US" sz="2400" dirty="0" err="1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Ganh</a:t>
            </a:r>
            <a:r>
              <a:rPr lang="en-US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Da Dia</a:t>
            </a:r>
            <a:r>
              <a:rPr lang="vi-VN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			</a:t>
            </a: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B. </a:t>
            </a:r>
            <a:r>
              <a:rPr lang="en-US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if </a:t>
            </a:r>
            <a:r>
              <a:rPr lang="en-US" sz="2400" dirty="0" err="1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Ganh</a:t>
            </a:r>
            <a:r>
              <a:rPr lang="en-US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Da Dia is</a:t>
            </a:r>
            <a:endParaRPr lang="vi-VN" sz="2400" dirty="0"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C. </a:t>
            </a:r>
            <a:r>
              <a:rPr lang="en-US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whether </a:t>
            </a:r>
            <a:r>
              <a:rPr lang="en-US" sz="2400" dirty="0" err="1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Ganh</a:t>
            </a:r>
            <a:r>
              <a:rPr lang="en-US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Da Dia was</a:t>
            </a:r>
            <a:r>
              <a:rPr lang="vi-VN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		</a:t>
            </a: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D. </a:t>
            </a:r>
            <a:r>
              <a:rPr lang="en-US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if it is </a:t>
            </a:r>
            <a:r>
              <a:rPr lang="en-US" sz="2400" dirty="0" err="1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Ganh</a:t>
            </a:r>
            <a:r>
              <a:rPr lang="en-US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 Da Dia</a:t>
            </a:r>
            <a:endParaRPr sz="2400" dirty="0">
              <a:solidFill>
                <a:srgbClr val="000000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" name="Google Shape;72;p17">
            <a:extLst>
              <a:ext uri="{FF2B5EF4-FFF2-40B4-BE49-F238E27FC236}">
                <a16:creationId xmlns:a16="http://schemas.microsoft.com/office/drawing/2014/main" id="{2DC37A38-1BFD-AA22-DA15-6B6BB32D1DD1}"/>
              </a:ext>
            </a:extLst>
          </p:cNvPr>
          <p:cNvSpPr txBox="1"/>
          <p:nvPr/>
        </p:nvSpPr>
        <p:spPr>
          <a:xfrm>
            <a:off x="214747" y="2669601"/>
            <a:ext cx="9053944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0070C0"/>
                </a:solidFill>
                <a:latin typeface="patrick hand" panose="00000500000000000000" pitchFamily="2" charset="0"/>
                <a:sym typeface="Montserrat Medium"/>
              </a:rPr>
              <a:t>4. </a:t>
            </a:r>
            <a:r>
              <a:rPr lang="en-US" sz="2400" dirty="0">
                <a:latin typeface="patrick hand" panose="00000500000000000000" pitchFamily="2" charset="0"/>
                <a:sym typeface="Montserrat Medium"/>
              </a:rPr>
              <a:t>"Can I take a photo inside the cave?" he said to the guide.</a:t>
            </a:r>
            <a:endParaRPr lang="vi-VN" sz="2400" dirty="0">
              <a:latin typeface="patrick hand" panose="00000500000000000000" pitchFamily="2" charset="0"/>
              <a:sym typeface="Montserrat Medium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patrick hand" panose="00000500000000000000" pitchFamily="2" charset="0"/>
                <a:sym typeface="Montserrat Medium"/>
              </a:rPr>
              <a:t>→ He _______ the guide if he could take a photo inside the cave.</a:t>
            </a:r>
            <a:endParaRPr lang="vi-VN" sz="2400" dirty="0">
              <a:latin typeface="patrick hand" panose="00000500000000000000" pitchFamily="2" charset="0"/>
              <a:sym typeface="Montserrat Medium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  <a:sym typeface="Montserrat Medium"/>
              </a:rPr>
              <a:t>A. </a:t>
            </a:r>
            <a:r>
              <a:rPr lang="vi-VN" sz="2400" dirty="0">
                <a:latin typeface="patrick hand" panose="00000500000000000000" pitchFamily="2" charset="0"/>
                <a:sym typeface="Montserrat Medium"/>
              </a:rPr>
              <a:t>a</a:t>
            </a:r>
            <a:r>
              <a:rPr lang="en-US" sz="2400" dirty="0">
                <a:latin typeface="patrick hand" panose="00000500000000000000" pitchFamily="2" charset="0"/>
                <a:sym typeface="Montserrat Medium"/>
              </a:rPr>
              <a:t>sked</a:t>
            </a:r>
            <a:r>
              <a:rPr lang="vi-VN" sz="2400" dirty="0">
                <a:latin typeface="patrick hand" panose="00000500000000000000" pitchFamily="2" charset="0"/>
                <a:sym typeface="Montserrat Medium"/>
              </a:rPr>
              <a:t>		</a:t>
            </a: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  <a:sym typeface="Montserrat Medium"/>
              </a:rPr>
              <a:t>B. </a:t>
            </a:r>
            <a:r>
              <a:rPr lang="en-US" sz="2400" dirty="0">
                <a:latin typeface="patrick hand" panose="00000500000000000000" pitchFamily="2" charset="0"/>
                <a:sym typeface="Montserrat Medium"/>
              </a:rPr>
              <a:t>said</a:t>
            </a:r>
            <a:r>
              <a:rPr lang="vi-VN" sz="2400" dirty="0">
                <a:latin typeface="patrick hand" panose="00000500000000000000" pitchFamily="2" charset="0"/>
                <a:sym typeface="Montserrat Medium"/>
              </a:rPr>
              <a:t>		</a:t>
            </a: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  <a:sym typeface="Montserrat Medium"/>
              </a:rPr>
              <a:t>C. </a:t>
            </a:r>
            <a:r>
              <a:rPr lang="en-US" sz="2400" dirty="0">
                <a:latin typeface="patrick hand" panose="00000500000000000000" pitchFamily="2" charset="0"/>
                <a:sym typeface="Montserrat Medium"/>
              </a:rPr>
              <a:t>advised</a:t>
            </a:r>
            <a:r>
              <a:rPr lang="vi-VN" sz="2400" dirty="0">
                <a:latin typeface="patrick hand" panose="00000500000000000000" pitchFamily="2" charset="0"/>
                <a:sym typeface="Montserrat Medium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  <a:sym typeface="Montserrat Medium"/>
              </a:rPr>
              <a:t>D. </a:t>
            </a:r>
            <a:r>
              <a:rPr lang="en-US" sz="2400" dirty="0">
                <a:latin typeface="patrick hand" panose="00000500000000000000" pitchFamily="2" charset="0"/>
                <a:sym typeface="Montserrat Medium"/>
              </a:rPr>
              <a:t>ordered</a:t>
            </a:r>
            <a:endParaRPr sz="2400" dirty="0">
              <a:latin typeface="patrick hand" panose="00000500000000000000" pitchFamily="2" charset="0"/>
              <a:sym typeface="Montserrat Medium"/>
            </a:endParaRPr>
          </a:p>
        </p:txBody>
      </p:sp>
      <p:sp>
        <p:nvSpPr>
          <p:cNvPr id="5" name="Lưu đồ: Đường kết nối 4">
            <a:extLst>
              <a:ext uri="{FF2B5EF4-FFF2-40B4-BE49-F238E27FC236}">
                <a16:creationId xmlns:a16="http://schemas.microsoft.com/office/drawing/2014/main" id="{0ABC9AB0-DC41-42B0-C2CD-849799D9936C}"/>
              </a:ext>
            </a:extLst>
          </p:cNvPr>
          <p:cNvSpPr/>
          <p:nvPr/>
        </p:nvSpPr>
        <p:spPr>
          <a:xfrm>
            <a:off x="214746" y="1872837"/>
            <a:ext cx="360217" cy="34853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patrick hand" panose="00000500000000000000" pitchFamily="2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78D012F7-BAF7-A490-560B-AAE015C8E7C1}"/>
              </a:ext>
            </a:extLst>
          </p:cNvPr>
          <p:cNvSpPr/>
          <p:nvPr/>
        </p:nvSpPr>
        <p:spPr>
          <a:xfrm>
            <a:off x="169480" y="3638297"/>
            <a:ext cx="360217" cy="34853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patrick hand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99EB7-E7FD-8202-4C04-4877D9CE2DD6}"/>
              </a:ext>
            </a:extLst>
          </p:cNvPr>
          <p:cNvSpPr txBox="1"/>
          <p:nvPr/>
        </p:nvSpPr>
        <p:spPr>
          <a:xfrm>
            <a:off x="6796619" y="514203"/>
            <a:ext cx="247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latin typeface="patrick hand" panose="00000500000000000000" pitchFamily="2" charset="0"/>
              </a:rPr>
              <a:t>HTĐ → QKĐ</a:t>
            </a:r>
          </a:p>
          <a:p>
            <a:r>
              <a:rPr lang="vi-VN" sz="2200" dirty="0" err="1">
                <a:solidFill>
                  <a:srgbClr val="FF0000"/>
                </a:solidFill>
                <a:latin typeface="patrick hand" panose="00000500000000000000" pitchFamily="2" charset="0"/>
              </a:rPr>
              <a:t>whether</a:t>
            </a:r>
            <a:r>
              <a:rPr lang="vi-VN" sz="2200" dirty="0">
                <a:solidFill>
                  <a:srgbClr val="FF0000"/>
                </a:solidFill>
                <a:latin typeface="patrick hand" panose="00000500000000000000" pitchFamily="2" charset="0"/>
              </a:rPr>
              <a:t> + S + </a:t>
            </a:r>
            <a:r>
              <a:rPr lang="vi-VN" sz="2200" dirty="0" err="1">
                <a:solidFill>
                  <a:srgbClr val="FF0000"/>
                </a:solidFill>
                <a:latin typeface="patrick hand" panose="00000500000000000000" pitchFamily="2" charset="0"/>
              </a:rPr>
              <a:t>was</a:t>
            </a:r>
            <a:r>
              <a:rPr lang="vi-VN" sz="2200" dirty="0">
                <a:solidFill>
                  <a:srgbClr val="FF0000"/>
                </a:solidFill>
                <a:latin typeface="patrick hand" panose="00000500000000000000" pitchFamily="2" charset="0"/>
              </a:rPr>
              <a:t> + O</a:t>
            </a:r>
            <a:endParaRPr lang="en-US" sz="22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7E4A4-E86C-5DAA-5B84-9A7335C39F65}"/>
              </a:ext>
            </a:extLst>
          </p:cNvPr>
          <p:cNvSpPr txBox="1"/>
          <p:nvPr/>
        </p:nvSpPr>
        <p:spPr>
          <a:xfrm>
            <a:off x="574963" y="3986831"/>
            <a:ext cx="2132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solidFill>
                  <a:srgbClr val="FF0000"/>
                </a:solidFill>
                <a:latin typeface="patrick hand" panose="00000500000000000000" pitchFamily="2" charset="0"/>
              </a:rPr>
              <a:t>hỏi</a:t>
            </a:r>
            <a:endParaRPr lang="en-US" sz="22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7CCD34-2C7A-BB18-019E-7AA64405DEF3}"/>
              </a:ext>
            </a:extLst>
          </p:cNvPr>
          <p:cNvSpPr txBox="1"/>
          <p:nvPr/>
        </p:nvSpPr>
        <p:spPr>
          <a:xfrm>
            <a:off x="2380317" y="3986831"/>
            <a:ext cx="2132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latin typeface="patrick hand" panose="00000500000000000000" pitchFamily="2" charset="0"/>
              </a:rPr>
              <a:t>nói</a:t>
            </a:r>
            <a:endParaRPr lang="en-US" sz="22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832529-10D8-9299-AE6F-6D9EE8F993FB}"/>
              </a:ext>
            </a:extLst>
          </p:cNvPr>
          <p:cNvSpPr txBox="1"/>
          <p:nvPr/>
        </p:nvSpPr>
        <p:spPr>
          <a:xfrm>
            <a:off x="4226395" y="3986831"/>
            <a:ext cx="2132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latin typeface="patrick hand" panose="00000500000000000000" pitchFamily="2" charset="0"/>
              </a:rPr>
              <a:t>khuyên</a:t>
            </a:r>
            <a:endParaRPr lang="en-US" sz="22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547E98-29C0-79FF-56EC-FD8062C7FDFB}"/>
              </a:ext>
            </a:extLst>
          </p:cNvPr>
          <p:cNvSpPr txBox="1"/>
          <p:nvPr/>
        </p:nvSpPr>
        <p:spPr>
          <a:xfrm>
            <a:off x="6066048" y="3986831"/>
            <a:ext cx="2132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solidFill>
                  <a:srgbClr val="FF0000"/>
                </a:solidFill>
                <a:latin typeface="patrick hand" panose="00000500000000000000" pitchFamily="2" charset="0"/>
              </a:rPr>
              <a:t>yêu cầu</a:t>
            </a:r>
            <a:endParaRPr lang="en-US" sz="22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4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FAD6582C-A331-4E60-E5DD-1BD0FA5D8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3FB147-DA61-A935-2974-50997BCCB478}"/>
              </a:ext>
            </a:extLst>
          </p:cNvPr>
          <p:cNvSpPr/>
          <p:nvPr/>
        </p:nvSpPr>
        <p:spPr>
          <a:xfrm>
            <a:off x="682282" y="881821"/>
            <a:ext cx="253219" cy="24618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Google Shape;67;p17">
            <a:extLst>
              <a:ext uri="{FF2B5EF4-FFF2-40B4-BE49-F238E27FC236}">
                <a16:creationId xmlns:a16="http://schemas.microsoft.com/office/drawing/2014/main" id="{C9BD2C50-E567-8522-96A3-A1D069DF50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07" y="-10469"/>
            <a:ext cx="9293556" cy="38948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patrick hand" panose="00000500000000000000" pitchFamily="2" charset="0"/>
              </a:rPr>
              <a:t>Ex</a:t>
            </a:r>
            <a:r>
              <a:rPr lang="vi-VN" sz="2000" dirty="0">
                <a:latin typeface="patrick hand" panose="00000500000000000000" pitchFamily="2" charset="0"/>
              </a:rPr>
              <a:t> </a:t>
            </a:r>
            <a:r>
              <a:rPr lang="en-US" sz="2000" dirty="0">
                <a:latin typeface="patrick hand" panose="00000500000000000000" pitchFamily="2" charset="0"/>
              </a:rPr>
              <a:t>1. Choose the correct answer A, B, C, or D to complete each question.</a:t>
            </a:r>
          </a:p>
        </p:txBody>
      </p:sp>
      <p:sp>
        <p:nvSpPr>
          <p:cNvPr id="72" name="Google Shape;72;p17">
            <a:extLst>
              <a:ext uri="{FF2B5EF4-FFF2-40B4-BE49-F238E27FC236}">
                <a16:creationId xmlns:a16="http://schemas.microsoft.com/office/drawing/2014/main" id="{484B4397-8EA0-B0B2-958A-C75362BF26F3}"/>
              </a:ext>
            </a:extLst>
          </p:cNvPr>
          <p:cNvSpPr txBox="1"/>
          <p:nvPr/>
        </p:nvSpPr>
        <p:spPr>
          <a:xfrm>
            <a:off x="242455" y="739973"/>
            <a:ext cx="8853054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5. </a:t>
            </a:r>
            <a:r>
              <a:rPr lang="en-US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"Is the weather good in Sa Pa in the winter?“</a:t>
            </a:r>
            <a:endParaRPr lang="vi-VN" sz="2400" dirty="0"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→ She wanted to know _______</a:t>
            </a:r>
            <a:endParaRPr lang="vi-VN" sz="2400" dirty="0"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A. </a:t>
            </a:r>
            <a:r>
              <a:rPr lang="en-US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was the weather good in Sa Pa in the winter?</a:t>
            </a:r>
            <a:endParaRPr lang="vi-VN" sz="2400" dirty="0"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B. </a:t>
            </a:r>
            <a:r>
              <a:rPr lang="en-US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if the weather is good in Sa Pa in the winter.</a:t>
            </a:r>
            <a:endParaRPr lang="vi-VN" sz="2400" dirty="0"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C. </a:t>
            </a:r>
            <a:r>
              <a:rPr lang="en-US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whether was the weather good in Sa Pa in the winter.</a:t>
            </a:r>
            <a:endParaRPr lang="vi-VN" sz="2400" dirty="0"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D. </a:t>
            </a:r>
            <a:r>
              <a:rPr lang="en-US" sz="2400" dirty="0">
                <a:latin typeface="patrick hand" panose="00000500000000000000" pitchFamily="2" charset="0"/>
                <a:ea typeface="Montserrat Medium"/>
                <a:cs typeface="Montserrat Medium"/>
                <a:sym typeface="Montserrat Medium"/>
              </a:rPr>
              <a:t>if the weather was good in Sa Pa in the winter.</a:t>
            </a:r>
            <a:endParaRPr sz="2400" dirty="0">
              <a:solidFill>
                <a:srgbClr val="000000"/>
              </a:solidFill>
              <a:latin typeface="patrick hand" panose="00000500000000000000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" name="Lưu đồ: Đường kết nối 2">
            <a:extLst>
              <a:ext uri="{FF2B5EF4-FFF2-40B4-BE49-F238E27FC236}">
                <a16:creationId xmlns:a16="http://schemas.microsoft.com/office/drawing/2014/main" id="{800A51A5-0F22-5E46-E309-B5CD09B2149F}"/>
              </a:ext>
            </a:extLst>
          </p:cNvPr>
          <p:cNvSpPr/>
          <p:nvPr/>
        </p:nvSpPr>
        <p:spPr>
          <a:xfrm>
            <a:off x="215296" y="3050330"/>
            <a:ext cx="360217" cy="34853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patrick hand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67D53-C003-0F4C-C747-6B7D6DCD7E7F}"/>
              </a:ext>
            </a:extLst>
          </p:cNvPr>
          <p:cNvSpPr txBox="1"/>
          <p:nvPr/>
        </p:nvSpPr>
        <p:spPr>
          <a:xfrm>
            <a:off x="6429473" y="945229"/>
            <a:ext cx="247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latin typeface="patrick hand" panose="00000500000000000000" pitchFamily="2" charset="0"/>
              </a:rPr>
              <a:t>HTĐ → QKĐ</a:t>
            </a:r>
          </a:p>
          <a:p>
            <a:r>
              <a:rPr lang="vi-VN" sz="2200" dirty="0" err="1">
                <a:solidFill>
                  <a:srgbClr val="FF0000"/>
                </a:solidFill>
                <a:latin typeface="patrick hand" panose="00000500000000000000" pitchFamily="2" charset="0"/>
              </a:rPr>
              <a:t>if</a:t>
            </a:r>
            <a:r>
              <a:rPr lang="vi-VN" sz="2200" dirty="0">
                <a:solidFill>
                  <a:srgbClr val="FF0000"/>
                </a:solidFill>
                <a:latin typeface="patrick hand" panose="00000500000000000000" pitchFamily="2" charset="0"/>
              </a:rPr>
              <a:t> + S + </a:t>
            </a:r>
            <a:r>
              <a:rPr lang="vi-VN" sz="2200" dirty="0" err="1">
                <a:solidFill>
                  <a:srgbClr val="FF0000"/>
                </a:solidFill>
                <a:latin typeface="patrick hand" panose="00000500000000000000" pitchFamily="2" charset="0"/>
              </a:rPr>
              <a:t>was</a:t>
            </a:r>
            <a:r>
              <a:rPr lang="vi-VN" sz="2200" dirty="0">
                <a:solidFill>
                  <a:srgbClr val="FF0000"/>
                </a:solidFill>
                <a:latin typeface="patrick hand" panose="00000500000000000000" pitchFamily="2" charset="0"/>
              </a:rPr>
              <a:t> + O</a:t>
            </a:r>
            <a:endParaRPr lang="en-US" sz="22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7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Water Cycle Infographics by Slidesgo">
  <a:themeElements>
    <a:clrScheme name="Simple Light">
      <a:dk1>
        <a:srgbClr val="000000"/>
      </a:dk1>
      <a:lt1>
        <a:srgbClr val="FFFFFF"/>
      </a:lt1>
      <a:dk2>
        <a:srgbClr val="224D60"/>
      </a:dk2>
      <a:lt2>
        <a:srgbClr val="5A97A7"/>
      </a:lt2>
      <a:accent1>
        <a:srgbClr val="2C7A66"/>
      </a:accent1>
      <a:accent2>
        <a:srgbClr val="4CB997"/>
      </a:accent2>
      <a:accent3>
        <a:srgbClr val="449DDA"/>
      </a:accent3>
      <a:accent4>
        <a:srgbClr val="B1F0FA"/>
      </a:accent4>
      <a:accent5>
        <a:srgbClr val="FFCC73"/>
      </a:accent5>
      <a:accent6>
        <a:srgbClr val="C094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1804</Words>
  <Application>Microsoft Office PowerPoint</Application>
  <PresentationFormat>On-screen Show (16:9)</PresentationFormat>
  <Paragraphs>279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Montserrat SemiBold</vt:lpstr>
      <vt:lpstr>patrick hand</vt:lpstr>
      <vt:lpstr>Montserrat</vt:lpstr>
      <vt:lpstr>Montserrat Medium</vt:lpstr>
      <vt:lpstr>Arial</vt:lpstr>
      <vt:lpstr>Water Cycle Infographics by Slidesgo</vt:lpstr>
      <vt:lpstr>Unit 7.  Natural wonders of the world</vt:lpstr>
      <vt:lpstr>Lightning Matching</vt:lpstr>
      <vt:lpstr>S + asked + sb + if / whether + S (đổi ngôi) + V (lùi thì)... </vt:lpstr>
      <vt:lpstr>PowerPoint Presentation</vt:lpstr>
      <vt:lpstr>PowerPoint Presentation</vt:lpstr>
      <vt:lpstr>PowerPoint Presentation</vt:lpstr>
      <vt:lpstr>Ex 1. Choose the correct answer A, B, C, or D to complete each question.</vt:lpstr>
      <vt:lpstr>Ex 1. Choose the correct answer A, B, C, or D to complete each question.</vt:lpstr>
      <vt:lpstr>Ex 1. Choose the correct answer A, B, C, or D to complete each question.</vt:lpstr>
      <vt:lpstr>Ex 2. Complete the following reported questions.</vt:lpstr>
      <vt:lpstr>Ex 2. Complete the following reported questions.</vt:lpstr>
      <vt:lpstr>PowerPoint Presentation</vt:lpstr>
      <vt:lpstr>Ex 3. Rewrite the sentences in reported questions.</vt:lpstr>
      <vt:lpstr>Ex 3. Rewrite the sentences in reported questions.</vt:lpstr>
      <vt:lpstr>Ex 3. Rewrite the sentences in reported questions.</vt:lpstr>
      <vt:lpstr>Ex 4. Read the passage and underline the Yes/No questions. Then write them in reported questions.</vt:lpstr>
      <vt:lpstr>PowerPoint Presentation</vt:lpstr>
      <vt:lpstr>RECAP</vt:lpstr>
      <vt:lpstr>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Anh Hoang</dc:creator>
  <cp:lastModifiedBy>Hoang Anh</cp:lastModifiedBy>
  <cp:revision>23</cp:revision>
  <dcterms:modified xsi:type="dcterms:W3CDTF">2025-01-05T10:43:55Z</dcterms:modified>
</cp:coreProperties>
</file>