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692a259959a94c29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8" r:id="rId2"/>
  </p:sldMasterIdLst>
  <p:notesMasterIdLst>
    <p:notesMasterId r:id="rId18"/>
  </p:notesMasterIdLst>
  <p:sldIdLst>
    <p:sldId id="378" r:id="rId3"/>
    <p:sldId id="384" r:id="rId4"/>
    <p:sldId id="382" r:id="rId5"/>
    <p:sldId id="403" r:id="rId6"/>
    <p:sldId id="407" r:id="rId7"/>
    <p:sldId id="408" r:id="rId8"/>
    <p:sldId id="409" r:id="rId9"/>
    <p:sldId id="410" r:id="rId10"/>
    <p:sldId id="411" r:id="rId11"/>
    <p:sldId id="415" r:id="rId12"/>
    <p:sldId id="396" r:id="rId13"/>
    <p:sldId id="1126" r:id="rId14"/>
    <p:sldId id="1128" r:id="rId15"/>
    <p:sldId id="398" r:id="rId16"/>
    <p:sldId id="1129" r:id="rId17"/>
  </p:sldIdLst>
  <p:sldSz cx="12192000" cy="6858000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  <p:cmAuthor id="2" name="Lâm Thảo" initials="LT" lastIdx="1" clrIdx="1">
    <p:extLst>
      <p:ext uri="{19B8F6BF-5375-455C-9EA6-DF929625EA0E}">
        <p15:presenceInfo xmlns:p15="http://schemas.microsoft.com/office/powerpoint/2012/main" userId="493db932d97d38ea" providerId="Windows Live"/>
      </p:ext>
    </p:extLst>
  </p:cmAuthor>
  <p:cmAuthor id="3" name="Admin" initials="A" lastIdx="1" clrIdx="2">
    <p:extLst>
      <p:ext uri="{19B8F6BF-5375-455C-9EA6-DF929625EA0E}">
        <p15:presenceInfo xmlns:p15="http://schemas.microsoft.com/office/powerpoint/2012/main" userId="Admin" providerId="None"/>
      </p:ext>
    </p:extLst>
  </p:cmAuthor>
  <p:cmAuthor id="4" name="Duong Mai Huyen" initials="DMH" lastIdx="3" clrIdx="3">
    <p:extLst>
      <p:ext uri="{19B8F6BF-5375-455C-9EA6-DF929625EA0E}">
        <p15:presenceInfo xmlns:p15="http://schemas.microsoft.com/office/powerpoint/2012/main" userId="Duong Mai H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66FFFF"/>
    <a:srgbClr val="E2F6F6"/>
    <a:srgbClr val="9DE3E2"/>
    <a:srgbClr val="BBD65A"/>
    <a:srgbClr val="FBB03A"/>
    <a:srgbClr val="00A79D"/>
    <a:srgbClr val="33B3B0"/>
    <a:srgbClr val="E04548"/>
    <a:srgbClr val="FDB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5226" autoAdjust="0"/>
  </p:normalViewPr>
  <p:slideViewPr>
    <p:cSldViewPr>
      <p:cViewPr varScale="1">
        <p:scale>
          <a:sx n="76" d="100"/>
          <a:sy n="76" d="100"/>
        </p:scale>
        <p:origin x="782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2-07-07T00:13:01.944" idx="3">
    <p:pos x="10" y="10"/>
    <p:text>Cô bổ sung thêm dẫn dắt, chú thích cụ thể : vì s=60t nên s,t là hai đại lượng TLT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C68BC8-B6F8-43F1-A3B6-A33ED79AD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088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Khi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934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337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805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635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88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261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97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10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68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69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643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427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174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871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5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AB2F-07DD-4F1B-A76B-FFB2D441FE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82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365-D322-4CC4-911C-02CFEBC2A6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55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89BD-9658-4FFC-BDAB-45A46CF973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20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4416800" y="1603533"/>
            <a:ext cx="3358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8911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380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7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D729-6F27-4B11-AA0D-E689120C5C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9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49F6-ADE8-4AEA-83AA-0CE5BF984A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46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D7F9-7A60-4179-83C1-17C460C0D1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13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6351-D610-48FB-879B-585D879C15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52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484B-138D-4D62-B210-4F8377D0A1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05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A657-0E1F-4568-AB87-0527A32468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30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AA7-F527-441C-A372-1A3B6F30E7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99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AA1B-5CC3-4033-8B71-3DCAEAEFA5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67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F12ED-84E4-4F0C-B1CA-1C173E1042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07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77209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1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8.tmp"/><Relationship Id="rId7" Type="http://schemas.openxmlformats.org/officeDocument/2006/relationships/image" Target="../media/image6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10.tmp"/><Relationship Id="rId4" Type="http://schemas.openxmlformats.org/officeDocument/2006/relationships/image" Target="../media/image9.png"/><Relationship Id="rId9" Type="http://schemas.openxmlformats.org/officeDocument/2006/relationships/image" Target="../media/image6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tm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tmp"/><Relationship Id="rId5" Type="http://schemas.openxmlformats.org/officeDocument/2006/relationships/image" Target="../media/image12.png"/><Relationship Id="rId10" Type="http://schemas.openxmlformats.org/officeDocument/2006/relationships/image" Target="../media/image15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3.wmf"/><Relationship Id="rId26" Type="http://schemas.openxmlformats.org/officeDocument/2006/relationships/image" Target="../media/image27.wmf"/><Relationship Id="rId3" Type="http://schemas.openxmlformats.org/officeDocument/2006/relationships/image" Target="../media/image9.png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6.wmf"/><Relationship Id="rId5" Type="http://schemas.openxmlformats.org/officeDocument/2006/relationships/image" Target="../media/image17.png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1.wmf"/><Relationship Id="rId22" Type="http://schemas.openxmlformats.org/officeDocument/2006/relationships/image" Target="../media/image25.wmf"/><Relationship Id="rId27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2.wmf"/><Relationship Id="rId18" Type="http://schemas.openxmlformats.org/officeDocument/2006/relationships/image" Target="../media/image35.emf"/><Relationship Id="rId3" Type="http://schemas.openxmlformats.org/officeDocument/2006/relationships/image" Target="../media/image8.tmp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4.emf"/><Relationship Id="rId2" Type="http://schemas.openxmlformats.org/officeDocument/2006/relationships/notesSlide" Target="../notesSlides/notesSlide7.xml"/><Relationship Id="rId16" Type="http://schemas.openxmlformats.org/officeDocument/2006/relationships/oleObject" Target="../embeddings/oleObject18.bin"/><Relationship Id="rId20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1.wmf"/><Relationship Id="rId5" Type="http://schemas.openxmlformats.org/officeDocument/2006/relationships/image" Target="../media/image28.png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36.emf"/><Relationship Id="rId4" Type="http://schemas.openxmlformats.org/officeDocument/2006/relationships/image" Target="../media/image9.png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" Type="http://schemas.openxmlformats.org/officeDocument/2006/relationships/image" Target="../media/image8.tmp"/><Relationship Id="rId21" Type="http://schemas.openxmlformats.org/officeDocument/2006/relationships/image" Target="../media/image45.wmf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43.wmf"/><Relationship Id="rId25" Type="http://schemas.openxmlformats.org/officeDocument/2006/relationships/image" Target="../media/image47.wmf"/><Relationship Id="rId33" Type="http://schemas.openxmlformats.org/officeDocument/2006/relationships/image" Target="../media/image51.wmf"/><Relationship Id="rId2" Type="http://schemas.openxmlformats.org/officeDocument/2006/relationships/notesSlide" Target="../notesSlides/notesSlide8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4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0.wmf"/><Relationship Id="rId24" Type="http://schemas.openxmlformats.org/officeDocument/2006/relationships/oleObject" Target="../embeddings/oleObject27.bin"/><Relationship Id="rId32" Type="http://schemas.openxmlformats.org/officeDocument/2006/relationships/oleObject" Target="../embeddings/oleObject31.bin"/><Relationship Id="rId5" Type="http://schemas.openxmlformats.org/officeDocument/2006/relationships/image" Target="../media/image11.png"/><Relationship Id="rId15" Type="http://schemas.openxmlformats.org/officeDocument/2006/relationships/image" Target="../media/image42.wmf"/><Relationship Id="rId23" Type="http://schemas.openxmlformats.org/officeDocument/2006/relationships/image" Target="../media/image46.wmf"/><Relationship Id="rId28" Type="http://schemas.openxmlformats.org/officeDocument/2006/relationships/oleObject" Target="../embeddings/oleObject29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44.wmf"/><Relationship Id="rId31" Type="http://schemas.openxmlformats.org/officeDocument/2006/relationships/image" Target="../media/image50.wmf"/><Relationship Id="rId4" Type="http://schemas.openxmlformats.org/officeDocument/2006/relationships/image" Target="../media/image9.png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48.wmf"/><Relationship Id="rId30" Type="http://schemas.openxmlformats.org/officeDocument/2006/relationships/oleObject" Target="../embeddings/oleObject3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57.wmf"/><Relationship Id="rId26" Type="http://schemas.openxmlformats.org/officeDocument/2006/relationships/image" Target="../media/image62.emf"/><Relationship Id="rId3" Type="http://schemas.openxmlformats.org/officeDocument/2006/relationships/image" Target="../media/image9.png"/><Relationship Id="rId21" Type="http://schemas.openxmlformats.org/officeDocument/2006/relationships/oleObject" Target="../embeddings/oleObject39.bin"/><Relationship Id="rId7" Type="http://schemas.openxmlformats.org/officeDocument/2006/relationships/image" Target="../media/image52.wmf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37.bin"/><Relationship Id="rId25" Type="http://schemas.openxmlformats.org/officeDocument/2006/relationships/image" Target="../media/image61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60.wmf"/><Relationship Id="rId5" Type="http://schemas.openxmlformats.org/officeDocument/2006/relationships/image" Target="../media/image38.png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0.bin"/><Relationship Id="rId10" Type="http://schemas.openxmlformats.org/officeDocument/2006/relationships/image" Target="../media/image12.png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11.png"/><Relationship Id="rId9" Type="http://schemas.openxmlformats.org/officeDocument/2006/relationships/image" Target="../media/image53.wmf"/><Relationship Id="rId14" Type="http://schemas.openxmlformats.org/officeDocument/2006/relationships/image" Target="../media/image55.wmf"/><Relationship Id="rId22" Type="http://schemas.openxmlformats.org/officeDocument/2006/relationships/image" Target="../media/image5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5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EE2FB68-98FE-4C72-A69B-94CE0C459B1C}"/>
              </a:ext>
            </a:extLst>
          </p:cNvPr>
          <p:cNvSpPr/>
          <p:nvPr/>
        </p:nvSpPr>
        <p:spPr>
          <a:xfrm flipH="1">
            <a:off x="1500210" y="420469"/>
            <a:ext cx="85927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00A79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 HUỐNG</a:t>
            </a:r>
          </a:p>
        </p:txBody>
      </p:sp>
      <p:sp>
        <p:nvSpPr>
          <p:cNvPr id="173" name="Content Placeholder 2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8F544F3-EA17-4B1D-84D6-CFFD1920D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745991"/>
            <a:ext cx="9753599" cy="297179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</a:t>
            </a:r>
            <a:r>
              <a:rPr lang="vi-VN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 </a:t>
            </a:r>
            <a:r>
              <a:rPr lang="en-US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Bột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4,5 kg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hoạch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1kg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hoạch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kg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E34220-3EED-4421-9BE4-E7DDBC1503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6479"/>
            <a:ext cx="1195410" cy="1195410"/>
          </a:xfrm>
          <a:prstGeom prst="rect">
            <a:avLst/>
          </a:prstGeom>
        </p:spPr>
      </p:pic>
      <p:cxnSp>
        <p:nvCxnSpPr>
          <p:cNvPr id="9" name="Straight Connector 8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2C422C1-ABAC-4335-A4BE-75529EA7E78E}"/>
              </a:ext>
            </a:extLst>
          </p:cNvPr>
          <p:cNvCxnSpPr>
            <a:cxnSpLocks/>
          </p:cNvCxnSpPr>
          <p:nvPr/>
        </p:nvCxnSpPr>
        <p:spPr>
          <a:xfrm>
            <a:off x="1981200" y="1676400"/>
            <a:ext cx="0" cy="2209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C3ABF-2FD8-55E7-F581-F1C5B9580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1" y="3814763"/>
            <a:ext cx="5212079" cy="3043237"/>
          </a:xfrm>
          <a:prstGeom prst="rect">
            <a:avLst/>
          </a:prstGeom>
        </p:spPr>
      </p:pic>
      <p:pic>
        <p:nvPicPr>
          <p:cNvPr id="2" name="Picture 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743F2AA-0560-BF0C-DAED-E48DD0DFBD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125" t="25373" r="33750" b="34584"/>
          <a:stretch/>
        </p:blipFill>
        <p:spPr>
          <a:xfrm>
            <a:off x="2004716" y="3814763"/>
            <a:ext cx="4899005" cy="30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4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7455B8-7708-9CF4-1FAD-829A1932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191"/>
            <a:ext cx="12192000" cy="662609"/>
          </a:xfrm>
          <a:solidFill>
            <a:srgbClr val="66FFFF"/>
          </a:solidFill>
        </p:spPr>
        <p:txBody>
          <a:bodyPr>
            <a:noAutofit/>
          </a:bodyPr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 ….: BÀI 22. ĐẠI LƯỢNG TỈ LỆ THUẬN (T1)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FCBE983-518E-FB6E-5394-6AD33B255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4146493"/>
            <a:ext cx="1981200" cy="1609725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2D67A1-0D22-61A0-1F9C-D17CD4B76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084"/>
            <a:ext cx="1371600" cy="6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5FE271-8B65-3376-9C6B-B76BF8373477}"/>
              </a:ext>
            </a:extLst>
          </p:cNvPr>
          <p:cNvSpPr/>
          <p:nvPr/>
        </p:nvSpPr>
        <p:spPr>
          <a:xfrm>
            <a:off x="533400" y="1108614"/>
            <a:ext cx="11401571" cy="4647604"/>
          </a:xfrm>
          <a:prstGeom prst="rect">
            <a:avLst/>
          </a:prstGeom>
          <a:noFill/>
          <a:ln w="28575">
            <a:solidFill>
              <a:srgbClr val="FBB03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-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fr-FR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thuận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-"/>
              <a:tabLst/>
              <a:defRPr/>
            </a:pP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ứng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luôn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endParaRPr lang="fr-FR" sz="2600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fr-FR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bất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ứng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kia</a:t>
            </a:r>
            <a:r>
              <a:rPr kumimoji="0" lang="fr-FR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7" name="Group 6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0B2AC7-9FF5-FED9-E367-43705AD20959}"/>
              </a:ext>
            </a:extLst>
          </p:cNvPr>
          <p:cNvGrpSpPr/>
          <p:nvPr/>
        </p:nvGrpSpPr>
        <p:grpSpPr>
          <a:xfrm>
            <a:off x="533401" y="838200"/>
            <a:ext cx="2971800" cy="492444"/>
            <a:chOff x="457200" y="1558983"/>
            <a:chExt cx="4307681" cy="49244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A36824C-6337-92F6-5C95-4E36BF620269}"/>
                </a:ext>
              </a:extLst>
            </p:cNvPr>
            <p:cNvGrpSpPr/>
            <p:nvPr/>
          </p:nvGrpSpPr>
          <p:grpSpPr>
            <a:xfrm>
              <a:off x="457200" y="1558983"/>
              <a:ext cx="4307681" cy="492444"/>
              <a:chOff x="520532" y="2311017"/>
              <a:chExt cx="4307681" cy="492444"/>
            </a:xfrm>
          </p:grpSpPr>
          <p:sp>
            <p:nvSpPr>
              <p:cNvPr id="10" name="MH_Number_1">
                <a:extLst>
                  <a:ext uri="{FF2B5EF4-FFF2-40B4-BE49-F238E27FC236}">
                    <a16:creationId xmlns:a16="http://schemas.microsoft.com/office/drawing/2014/main" id="{F2B40F2F-303C-DAE1-4606-502D79AE68F3}"/>
                  </a:ext>
                </a:extLst>
              </p:cNvPr>
              <p:cNvSpPr/>
              <p:nvPr/>
            </p:nvSpPr>
            <p:spPr>
              <a:xfrm>
                <a:off x="520532" y="2359401"/>
                <a:ext cx="4307681" cy="444060"/>
              </a:xfrm>
              <a:prstGeom prst="roundRect">
                <a:avLst>
                  <a:gd name="adj" fmla="val 7611"/>
                </a:avLst>
              </a:prstGeom>
              <a:solidFill>
                <a:srgbClr val="9DE3E2"/>
              </a:solidFill>
              <a:ln w="12700">
                <a:noFill/>
              </a:ln>
            </p:spPr>
            <p:txBody>
              <a:bodyPr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itchFamily="34" charset="-122"/>
                  <a:cs typeface="+mn-cs"/>
                  <a:sym typeface="Times New Roman" pitchFamily="18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20FDB33-A9F8-407D-0FF8-8D481362BF19}"/>
                  </a:ext>
                </a:extLst>
              </p:cNvPr>
              <p:cNvSpPr/>
              <p:nvPr/>
            </p:nvSpPr>
            <p:spPr>
              <a:xfrm>
                <a:off x="2147879" y="2311017"/>
                <a:ext cx="152734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600" b="1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Nhận</a:t>
                </a:r>
                <a:r>
                  <a:rPr lang="fr-FR" sz="2600" b="1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600" b="1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xét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48ECD9F-7B65-A799-3943-F83D8A0F5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558984"/>
              <a:ext cx="962353" cy="492443"/>
            </a:xfrm>
            <a:prstGeom prst="rect">
              <a:avLst/>
            </a:prstGeom>
          </p:spPr>
        </p:pic>
      </p:grpSp>
      <p:graphicFrame>
        <p:nvGraphicFramePr>
          <p:cNvPr id="3" name="Object 2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16244EC-D937-98BB-F427-0CC245A2A5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404639"/>
              </p:ext>
            </p:extLst>
          </p:nvPr>
        </p:nvGraphicFramePr>
        <p:xfrm>
          <a:off x="4130944" y="2220888"/>
          <a:ext cx="26717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68400" imgH="876240" progId="Equation.DSMT4">
                  <p:embed/>
                </p:oleObj>
              </mc:Choice>
              <mc:Fallback>
                <p:oleObj name="Equation" r:id="rId6" imgW="276840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30944" y="2220888"/>
                        <a:ext cx="2671763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150686F-AEAD-DB64-A80C-341B413C0C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182959"/>
              </p:ext>
            </p:extLst>
          </p:nvPr>
        </p:nvGraphicFramePr>
        <p:xfrm>
          <a:off x="4123531" y="4178145"/>
          <a:ext cx="3944937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22480" imgH="876240" progId="Equation.DSMT4">
                  <p:embed/>
                </p:oleObj>
              </mc:Choice>
              <mc:Fallback>
                <p:oleObj name="Equation" r:id="rId8" imgW="382248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23531" y="4178145"/>
                        <a:ext cx="3944937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712BA70-A3B0-97C9-3685-50258BCCCC64}"/>
              </a:ext>
            </a:extLst>
          </p:cNvPr>
          <p:cNvSpPr txBox="1">
            <a:spLocks/>
          </p:cNvSpPr>
          <p:nvPr/>
        </p:nvSpPr>
        <p:spPr>
          <a:xfrm>
            <a:off x="0" y="6172200"/>
            <a:ext cx="12192000" cy="669953"/>
          </a:xfrm>
          <a:prstGeom prst="rect">
            <a:avLst/>
          </a:prstGeom>
          <a:solidFill>
            <a:srgbClr val="66FF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3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3D1F90-5CAC-4F09-8B62-163ACD60659F}"/>
              </a:ext>
            </a:extLst>
          </p:cNvPr>
          <p:cNvSpPr/>
          <p:nvPr/>
        </p:nvSpPr>
        <p:spPr>
          <a:xfrm flipH="1">
            <a:off x="922338" y="1600200"/>
            <a:ext cx="2609850" cy="2608263"/>
          </a:xfrm>
          <a:prstGeom prst="roundRect">
            <a:avLst>
              <a:gd name="adj" fmla="val 16667"/>
            </a:avLst>
          </a:prstGeom>
          <a:solidFill>
            <a:srgbClr val="FDB52D"/>
          </a:solidFill>
          <a:ln w="12700">
            <a:noFill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Times New Roman" pitchFamily="18" charset="0"/>
              </a:rPr>
              <a:t>03</a:t>
            </a:r>
            <a:endParaRPr kumimoji="0" lang="zh-CN" altLang="en-US" sz="14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5" name="MH_Entry_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5CCCA94-8B01-40AE-88CE-5F00F2B65213}"/>
              </a:ext>
            </a:extLst>
          </p:cNvPr>
          <p:cNvSpPr/>
          <p:nvPr/>
        </p:nvSpPr>
        <p:spPr>
          <a:xfrm flipH="1">
            <a:off x="3809998" y="1600200"/>
            <a:ext cx="3962402" cy="1295400"/>
          </a:xfrm>
          <a:prstGeom prst="roundRect">
            <a:avLst>
              <a:gd name="adj" fmla="val 16667"/>
            </a:avLst>
          </a:prstGeom>
          <a:solidFill>
            <a:srgbClr val="00A79D"/>
          </a:solidFill>
          <a:ln w="12700"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微软雅黑" pitchFamily="34" charset="-122"/>
              </a:rPr>
              <a:t>LUYỆN</a:t>
            </a:r>
            <a:r>
              <a:rPr kumimoji="0" lang="en-US" altLang="zh-CN" sz="4400" b="1" i="0" u="none" strike="noStrike" kern="1200" cap="none" spc="3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微软雅黑" pitchFamily="34" charset="-122"/>
              </a:rPr>
              <a:t> TẬP</a:t>
            </a: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itchFamily="2" charset="-122"/>
              <a:cs typeface="+mn-cs"/>
            </a:endParaRPr>
          </a:p>
        </p:txBody>
      </p:sp>
      <p:pic>
        <p:nvPicPr>
          <p:cNvPr id="19" name="Picture 18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41F4681-274B-4CEF-BF39-0E4EE76BE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3352800"/>
            <a:ext cx="3822523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8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OPL20U25GSXzBJYl68kk8uQGfFKzs7yb1M4KJWUiLk6ZEvGF+qCIPSnY57AbBFCvTW15.2022.15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82" y="4569692"/>
            <a:ext cx="3860961" cy="191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41CEB00-F65E-42CB-82CA-9225F0FBB4E8}"/>
              </a:ext>
            </a:extLst>
          </p:cNvPr>
          <p:cNvSpPr txBox="1"/>
          <p:nvPr/>
        </p:nvSpPr>
        <p:spPr>
          <a:xfrm>
            <a:off x="7783903" y="4046474"/>
            <a:ext cx="3639295" cy="52321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 defTabSz="121911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nhóm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TextBox 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1280397-7853-46E9-BA43-8D5FA78DD3F7}"/>
              </a:ext>
            </a:extLst>
          </p:cNvPr>
          <p:cNvSpPr txBox="1"/>
          <p:nvPr/>
        </p:nvSpPr>
        <p:spPr>
          <a:xfrm>
            <a:off x="914400" y="634643"/>
            <a:ext cx="10363200" cy="269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100g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34g protein.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protein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625EAA6-D12D-7E93-432B-CBFAB792C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147924"/>
            <a:ext cx="4419600" cy="2367032"/>
          </a:xfrm>
          <a:prstGeom prst="rect">
            <a:avLst/>
          </a:prstGeom>
        </p:spPr>
      </p:pic>
      <p:sp>
        <p:nvSpPr>
          <p:cNvPr id="3" name="Rectangle 2" descr="OPL20U25GSXzBJYl68kk8uQGfFKzs7yb1M4KJWUiLk6ZEvGF+qCIPSnY57AbBFCvTW15.2022.156+K4lPs7H94VUqPe2XwIsfPRnrXQE//QTEXxb8/8N4CNc6FpgZahzpTjFhMzSA7T/nHJa11DE8Ng2TP3iAmRczFlmslSuUNOgUeb6yRvs0="/>
          <p:cNvSpPr/>
          <p:nvPr/>
        </p:nvSpPr>
        <p:spPr>
          <a:xfrm>
            <a:off x="0" y="5413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 ….: BÀI 22. ĐẠI LƯỢNG TỈ LỆ THUẬN (T1)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773281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 descr="OPL20U25GSXzBJYl68kk8uQGfFKzs7yb1M4KJWUiLk6ZEvGF+qCIPSnY57AbBFCvTW15.2022.156+K4lPs7H94VUqPe2XwIsfPRnrXQE//QTEXxb8/8N4CNc6FpgZahzpTjFhMzSA7T/nHJa11DE8Ng2TP3iAmRczFlmslSuUNOgUeb6yRvs0="/>
          <p:cNvSpPr>
            <a:spLocks noGrp="1"/>
          </p:cNvSpPr>
          <p:nvPr>
            <p:ph idx="1"/>
          </p:nvPr>
        </p:nvSpPr>
        <p:spPr>
          <a:xfrm>
            <a:off x="1563757" y="1359492"/>
            <a:ext cx="8981155" cy="619403"/>
          </a:xfrm>
        </p:spPr>
        <p:txBody>
          <a:bodyPr>
            <a:normAutofit/>
          </a:bodyPr>
          <a:lstStyle/>
          <a:p>
            <a:pPr marL="91436" indent="0"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 descr="OPL20U25GSXzBJYl68kk8uQGfFKzs7yb1M4KJWUiLk6ZEvGF+qCIPSnY57AbBFCvTW15.2022.156+K4lPs7H94VUqPe2XwIsfPRnrXQE//QTEXxb8/8N4CNc6FpgZahzpTjFhMzSA7T/nHJa11DE8Ng2TP3iAmRczFlmslSuUNOgUeb6yRvs0="/>
          <p:cNvGrpSpPr/>
          <p:nvPr/>
        </p:nvGrpSpPr>
        <p:grpSpPr>
          <a:xfrm>
            <a:off x="1295400" y="1199134"/>
            <a:ext cx="10058400" cy="5022443"/>
            <a:chOff x="1352606" y="1390798"/>
            <a:chExt cx="9009777" cy="3506599"/>
          </a:xfrm>
        </p:grpSpPr>
        <p:grpSp>
          <p:nvGrpSpPr>
            <p:cNvPr id="14" name="Group 13"/>
            <p:cNvGrpSpPr/>
            <p:nvPr/>
          </p:nvGrpSpPr>
          <p:grpSpPr>
            <a:xfrm>
              <a:off x="1352606" y="1390800"/>
              <a:ext cx="9009777" cy="3506597"/>
              <a:chOff x="1400961" y="2332141"/>
              <a:chExt cx="9009777" cy="350659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71663" y="2942349"/>
                <a:ext cx="7572486" cy="2258139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914377">
                  <a:lnSpc>
                    <a:spcPct val="150000"/>
                  </a:lnSpc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protein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đậu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đậu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defTabSz="914377">
                  <a:lnSpc>
                    <a:spcPct val="150000"/>
                  </a:lnSpc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</a:t>
                </a:r>
              </a:p>
            </p:txBody>
          </p:sp>
          <p:cxnSp>
            <p:nvCxnSpPr>
              <p:cNvPr id="7" name="Straight Connector 6"/>
              <p:cNvCxnSpPr>
                <a:cxnSpLocks/>
              </p:cNvCxnSpPr>
              <p:nvPr/>
            </p:nvCxnSpPr>
            <p:spPr>
              <a:xfrm>
                <a:off x="1505073" y="2365870"/>
                <a:ext cx="714959" cy="61196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cxnSpLocks/>
              </p:cNvCxnSpPr>
              <p:nvPr/>
            </p:nvCxnSpPr>
            <p:spPr>
              <a:xfrm flipV="1">
                <a:off x="1400961" y="5200488"/>
                <a:ext cx="768241" cy="63825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cxnSpLocks/>
              </p:cNvCxnSpPr>
              <p:nvPr/>
            </p:nvCxnSpPr>
            <p:spPr>
              <a:xfrm flipV="1">
                <a:off x="9708931" y="2332141"/>
                <a:ext cx="701807" cy="62525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cxnSpLocks/>
              </p:cNvCxnSpPr>
              <p:nvPr/>
            </p:nvCxnSpPr>
            <p:spPr>
              <a:xfrm>
                <a:off x="9708931" y="5182705"/>
                <a:ext cx="699346" cy="65603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1352606" y="1390798"/>
              <a:ext cx="9009777" cy="350659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23" name="Content Placeholder 14" descr="OPL20U25GSXzBJYl68kk8uQGfFKzs7yb1M4KJWUiLk6ZEvGF+qCIPSnY57AbBFCvTW15.2022.156+K4lPs7H94VUqPe2XwIsfPRnrXQE//QTEXxb8/8N4CNc6FpgZahzpTjFhMzSA7T/nHJa11DE8Ng2TP3iAmRczFlmslSuUNOgUeb6yRvs0="/>
          <p:cNvSpPr txBox="1">
            <a:spLocks/>
          </p:cNvSpPr>
          <p:nvPr/>
        </p:nvSpPr>
        <p:spPr>
          <a:xfrm>
            <a:off x="1658572" y="5441817"/>
            <a:ext cx="8981155" cy="516688"/>
          </a:xfrm>
          <a:prstGeom prst="rect">
            <a:avLst/>
          </a:prstGeom>
        </p:spPr>
        <p:txBody>
          <a:bodyPr vert="horz" lIns="121917" tIns="60959" rIns="121917" bIns="60959" rtlCol="0">
            <a:normAutofit fontScale="92500" lnSpcReduction="20000"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6" indent="0" algn="ctr" defTabSz="1219140">
              <a:buClr>
                <a:srgbClr val="94C600"/>
              </a:buClr>
              <a:buNone/>
            </a:pPr>
            <a:r>
              <a:rPr lang="en-US" dirty="0" err="1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solidFill>
                <a:srgbClr val="3E3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ontent Placeholder 14" descr="OPL20U25GSXzBJYl68kk8uQGfFKzs7yb1M4KJWUiLk6ZEvGF+qCIPSnY57AbBFCvTW15.2022.156+K4lPs7H94VUqPe2XwIsfPRnrXQE//QTEXxb8/8N4CNc6FpgZahzpTjFhMzSA7T/nHJa11DE8Ng2TP3iAmRczFlmslSuUNOgUeb6yRvs0="/>
          <p:cNvSpPr txBox="1">
            <a:spLocks/>
          </p:cNvSpPr>
          <p:nvPr/>
        </p:nvSpPr>
        <p:spPr>
          <a:xfrm rot="5400000">
            <a:off x="541810" y="3407862"/>
            <a:ext cx="2402789" cy="604988"/>
          </a:xfrm>
          <a:prstGeom prst="rect">
            <a:avLst/>
          </a:prstGeom>
        </p:spPr>
        <p:txBody>
          <a:bodyPr vert="horz" lIns="121917" tIns="60959" rIns="121917" bIns="60959" rtlCol="0">
            <a:normAutofit lnSpcReduction="10000"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6" indent="0" algn="ctr" defTabSz="1219140">
              <a:buClr>
                <a:srgbClr val="94C600"/>
              </a:buClr>
              <a:buNone/>
            </a:pPr>
            <a:r>
              <a:rPr lang="en-US" dirty="0" err="1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solidFill>
                <a:srgbClr val="3E3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ontent Placeholder 14" descr="OPL20U25GSXzBJYl68kk8uQGfFKzs7yb1M4KJWUiLk6ZEvGF+qCIPSnY57AbBFCvTW15.2022.156+K4lPs7H94VUqPe2XwIsfPRnrXQE//QTEXxb8/8N4CNc6FpgZahzpTjFhMzSA7T/nHJa11DE8Ng2TP3iAmRczFlmslSuUNOgUeb6yRvs0="/>
          <p:cNvSpPr txBox="1">
            <a:spLocks/>
          </p:cNvSpPr>
          <p:nvPr/>
        </p:nvSpPr>
        <p:spPr>
          <a:xfrm rot="16200000">
            <a:off x="9873818" y="3444371"/>
            <a:ext cx="1922476" cy="681887"/>
          </a:xfrm>
          <a:prstGeom prst="rect">
            <a:avLst/>
          </a:prstGeom>
        </p:spPr>
        <p:txBody>
          <a:bodyPr vert="horz" lIns="121917" tIns="60959" rIns="121917" bIns="60959" rtlCol="0">
            <a:normAutofit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6" indent="0" algn="ctr" defTabSz="1219140">
              <a:buClr>
                <a:srgbClr val="94C600"/>
              </a:buClr>
              <a:buNone/>
            </a:pPr>
            <a:r>
              <a:rPr lang="en-US" dirty="0" err="1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solidFill>
                <a:srgbClr val="3E3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13A57E-BE2A-2DF8-279C-DE8BFE3271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371703"/>
              </p:ext>
            </p:extLst>
          </p:nvPr>
        </p:nvGraphicFramePr>
        <p:xfrm>
          <a:off x="3956103" y="3925124"/>
          <a:ext cx="2069995" cy="83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55520" imgH="787320" progId="Equation.DSMT4">
                  <p:embed/>
                </p:oleObj>
              </mc:Choice>
              <mc:Fallback>
                <p:oleObj name="Equation" r:id="rId3" imgW="195552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6103" y="3925124"/>
                        <a:ext cx="2069995" cy="833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3405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H_Number_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414B99A-6154-4B5D-9105-41EECA03DE82}"/>
              </a:ext>
            </a:extLst>
          </p:cNvPr>
          <p:cNvSpPr/>
          <p:nvPr/>
        </p:nvSpPr>
        <p:spPr>
          <a:xfrm flipH="1">
            <a:off x="922338" y="1600200"/>
            <a:ext cx="2609850" cy="2608263"/>
          </a:xfrm>
          <a:prstGeom prst="roundRect">
            <a:avLst>
              <a:gd name="adj" fmla="val 16667"/>
            </a:avLst>
          </a:prstGeom>
          <a:solidFill>
            <a:srgbClr val="FDB52D"/>
          </a:solidFill>
          <a:ln w="12700">
            <a:noFill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Times New Roman" pitchFamily="18" charset="0"/>
              </a:rPr>
              <a:t>04</a:t>
            </a:r>
            <a:endParaRPr kumimoji="0" lang="zh-CN" altLang="en-US" sz="14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微软雅黑" pitchFamily="34" charset="-122"/>
              <a:cs typeface="+mn-cs"/>
              <a:sym typeface="Times New Roman" pitchFamily="18" charset="0"/>
            </a:endParaRPr>
          </a:p>
        </p:txBody>
      </p:sp>
      <p:sp>
        <p:nvSpPr>
          <p:cNvPr id="32" name="MH_Entry_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3155F1-CBCA-4AF7-BD0C-AC548F0802FB}"/>
              </a:ext>
            </a:extLst>
          </p:cNvPr>
          <p:cNvSpPr/>
          <p:nvPr/>
        </p:nvSpPr>
        <p:spPr>
          <a:xfrm flipH="1">
            <a:off x="3809998" y="1600200"/>
            <a:ext cx="3962402" cy="1295400"/>
          </a:xfrm>
          <a:prstGeom prst="roundRect">
            <a:avLst>
              <a:gd name="adj" fmla="val 16667"/>
            </a:avLst>
          </a:prstGeom>
          <a:solidFill>
            <a:srgbClr val="00A79D"/>
          </a:solidFill>
          <a:ln w="12700"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微软雅黑" pitchFamily="34" charset="-122"/>
              </a:rPr>
              <a:t>VẬN</a:t>
            </a:r>
            <a:r>
              <a:rPr kumimoji="0" lang="en-US" altLang="zh-CN" sz="4400" b="1" i="0" u="none" strike="noStrike" kern="1200" cap="none" spc="3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微软雅黑" pitchFamily="34" charset="-122"/>
              </a:rPr>
              <a:t> DỤNG</a:t>
            </a: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itchFamily="2" charset="-122"/>
              <a:cs typeface="+mn-cs"/>
            </a:endParaRPr>
          </a:p>
        </p:txBody>
      </p:sp>
      <p:pic>
        <p:nvPicPr>
          <p:cNvPr id="2" name="Picture 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8E8B10C-E730-484B-8469-BA89572EE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3657600"/>
            <a:ext cx="3781425" cy="287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27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7455B8-7708-9CF4-1FAD-829A1932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191"/>
            <a:ext cx="12192000" cy="662609"/>
          </a:xfrm>
          <a:solidFill>
            <a:srgbClr val="66FFFF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22. ĐẠI LƯỢNG TỈ LỆ THUẬN</a:t>
            </a:r>
          </a:p>
        </p:txBody>
      </p:sp>
      <p:pic>
        <p:nvPicPr>
          <p:cNvPr id="5" name="Picture 4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2D67A1-0D22-61A0-1F9C-D17CD4B76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084"/>
            <a:ext cx="1371600" cy="6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H_Entry_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5400E2-9B1D-DEF0-3163-3FFE6E9DE06E}"/>
              </a:ext>
            </a:extLst>
          </p:cNvPr>
          <p:cNvSpPr/>
          <p:nvPr/>
        </p:nvSpPr>
        <p:spPr>
          <a:xfrm>
            <a:off x="666675" y="3962400"/>
            <a:ext cx="3236290" cy="1066800"/>
          </a:xfrm>
          <a:prstGeom prst="roundRect">
            <a:avLst>
              <a:gd name="adj" fmla="val 9120"/>
            </a:avLst>
          </a:prstGeom>
          <a:noFill/>
          <a:ln w="12700"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00A79D"/>
                </a:solidFill>
                <a:latin typeface="Cambria" panose="02040503050406030204" pitchFamily="18" charset="0"/>
                <a:ea typeface="宋体" pitchFamily="2" charset="-122"/>
              </a:rPr>
              <a:t>HƯỚNG DẪN</a:t>
            </a:r>
            <a:br>
              <a:rPr lang="en-US" altLang="zh-CN" sz="4000" b="1" dirty="0">
                <a:solidFill>
                  <a:srgbClr val="00A79D"/>
                </a:solidFill>
                <a:latin typeface="Cambria" panose="02040503050406030204" pitchFamily="18" charset="0"/>
                <a:ea typeface="宋体" pitchFamily="2" charset="-122"/>
              </a:rPr>
            </a:br>
            <a:r>
              <a:rPr lang="en-US" altLang="zh-CN" sz="4000" b="1" dirty="0">
                <a:solidFill>
                  <a:srgbClr val="00A79D"/>
                </a:solidFill>
                <a:latin typeface="Cambria" panose="02040503050406030204" pitchFamily="18" charset="0"/>
                <a:ea typeface="宋体" pitchFamily="2" charset="-122"/>
              </a:rPr>
              <a:t> VỀ NHÀ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A79D"/>
              </a:solidFill>
              <a:effectLst/>
              <a:uLnTx/>
              <a:uFillTx/>
              <a:latin typeface="Cambria" panose="02040503050406030204" pitchFamily="18" charset="0"/>
              <a:ea typeface="宋体" pitchFamily="2" charset="-122"/>
              <a:cs typeface="+mn-cs"/>
            </a:endParaRPr>
          </a:p>
        </p:txBody>
      </p:sp>
      <p:grpSp>
        <p:nvGrpSpPr>
          <p:cNvPr id="7" name="Group 85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476B06A-185F-ACEC-DD71-87E6036929D6}"/>
              </a:ext>
            </a:extLst>
          </p:cNvPr>
          <p:cNvGrpSpPr/>
          <p:nvPr/>
        </p:nvGrpSpPr>
        <p:grpSpPr>
          <a:xfrm>
            <a:off x="1256120" y="2362200"/>
            <a:ext cx="2057400" cy="1433862"/>
            <a:chOff x="0" y="0"/>
            <a:chExt cx="892175" cy="69691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FAD571-BA99-E3FE-31E9-190D177092D3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98425" y="282575"/>
              <a:ext cx="617538" cy="414337"/>
            </a:xfrm>
            <a:custGeom>
              <a:avLst/>
              <a:gdLst>
                <a:gd name="txL" fmla="*/ 0 w 389"/>
                <a:gd name="txT" fmla="*/ 0 h 261"/>
                <a:gd name="txR" fmla="*/ 389 w 389"/>
                <a:gd name="txB" fmla="*/ 261 h 261"/>
              </a:gdLst>
              <a:ahLst/>
              <a:cxnLst>
                <a:cxn ang="0">
                  <a:pos x="531754193" y="657759194"/>
                </a:cxn>
                <a:cxn ang="0">
                  <a:pos x="531754193" y="398184207"/>
                </a:cxn>
                <a:cxn ang="0">
                  <a:pos x="400705962" y="398184207"/>
                </a:cxn>
                <a:cxn ang="0">
                  <a:pos x="400705962" y="657759194"/>
                </a:cxn>
                <a:cxn ang="0">
                  <a:pos x="0" y="657759194"/>
                </a:cxn>
                <a:cxn ang="0">
                  <a:pos x="0" y="30241839"/>
                </a:cxn>
                <a:cxn ang="0">
                  <a:pos x="0" y="0"/>
                </a:cxn>
                <a:cxn ang="0">
                  <a:pos x="980342369" y="0"/>
                </a:cxn>
                <a:cxn ang="0">
                  <a:pos x="980342369" y="657759194"/>
                </a:cxn>
                <a:cxn ang="0">
                  <a:pos x="531754193" y="657759194"/>
                </a:cxn>
                <a:cxn ang="0">
                  <a:pos x="531754193" y="657759194"/>
                </a:cxn>
                <a:cxn ang="0">
                  <a:pos x="579636407" y="345260196"/>
                </a:cxn>
                <a:cxn ang="0">
                  <a:pos x="579636407" y="609877077"/>
                </a:cxn>
                <a:cxn ang="0">
                  <a:pos x="927418251" y="609877077"/>
                </a:cxn>
                <a:cxn ang="0">
                  <a:pos x="927418251" y="52922424"/>
                </a:cxn>
                <a:cxn ang="0">
                  <a:pos x="47883801" y="52922424"/>
                </a:cxn>
                <a:cxn ang="0">
                  <a:pos x="47883801" y="609877077"/>
                </a:cxn>
                <a:cxn ang="0">
                  <a:pos x="352822161" y="609877077"/>
                </a:cxn>
                <a:cxn ang="0">
                  <a:pos x="352822161" y="345260196"/>
                </a:cxn>
                <a:cxn ang="0">
                  <a:pos x="579636407" y="345260196"/>
                </a:cxn>
                <a:cxn ang="0">
                  <a:pos x="579636407" y="345260196"/>
                </a:cxn>
                <a:cxn ang="0">
                  <a:pos x="22682218" y="52922424"/>
                </a:cxn>
                <a:cxn ang="0">
                  <a:pos x="22682218" y="30241839"/>
                </a:cxn>
                <a:cxn ang="0">
                  <a:pos x="22682218" y="52922424"/>
                </a:cxn>
                <a:cxn ang="0">
                  <a:pos x="22682218" y="52922424"/>
                </a:cxn>
              </a:cxnLst>
              <a:rect l="txL" t="txT" r="txR" b="txB"/>
              <a:pathLst>
                <a:path w="389" h="261">
                  <a:moveTo>
                    <a:pt x="211" y="261"/>
                  </a:moveTo>
                  <a:lnTo>
                    <a:pt x="211" y="158"/>
                  </a:lnTo>
                  <a:lnTo>
                    <a:pt x="159" y="158"/>
                  </a:lnTo>
                  <a:lnTo>
                    <a:pt x="159" y="261"/>
                  </a:lnTo>
                  <a:lnTo>
                    <a:pt x="0" y="261"/>
                  </a:lnTo>
                  <a:lnTo>
                    <a:pt x="0" y="12"/>
                  </a:lnTo>
                  <a:lnTo>
                    <a:pt x="0" y="0"/>
                  </a:lnTo>
                  <a:lnTo>
                    <a:pt x="389" y="0"/>
                  </a:lnTo>
                  <a:lnTo>
                    <a:pt x="389" y="261"/>
                  </a:lnTo>
                  <a:lnTo>
                    <a:pt x="211" y="261"/>
                  </a:lnTo>
                  <a:close/>
                  <a:moveTo>
                    <a:pt x="230" y="137"/>
                  </a:moveTo>
                  <a:lnTo>
                    <a:pt x="230" y="242"/>
                  </a:lnTo>
                  <a:lnTo>
                    <a:pt x="368" y="242"/>
                  </a:lnTo>
                  <a:lnTo>
                    <a:pt x="368" y="21"/>
                  </a:lnTo>
                  <a:lnTo>
                    <a:pt x="19" y="21"/>
                  </a:lnTo>
                  <a:lnTo>
                    <a:pt x="19" y="242"/>
                  </a:lnTo>
                  <a:lnTo>
                    <a:pt x="140" y="242"/>
                  </a:lnTo>
                  <a:lnTo>
                    <a:pt x="140" y="137"/>
                  </a:lnTo>
                  <a:lnTo>
                    <a:pt x="230" y="137"/>
                  </a:lnTo>
                  <a:close/>
                  <a:moveTo>
                    <a:pt x="9" y="21"/>
                  </a:moveTo>
                  <a:lnTo>
                    <a:pt x="9" y="12"/>
                  </a:lnTo>
                  <a:lnTo>
                    <a:pt x="9" y="21"/>
                  </a:lnTo>
                  <a:close/>
                </a:path>
              </a:pathLst>
            </a:custGeom>
            <a:solidFill>
              <a:srgbClr val="F79E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F0B59D4-06AC-2C3F-6370-4395EEE0BF39}"/>
                </a:ext>
              </a:extLst>
            </p:cNvPr>
            <p:cNvSpPr/>
            <p:nvPr/>
          </p:nvSpPr>
          <p:spPr>
            <a:xfrm>
              <a:off x="0" y="0"/>
              <a:ext cx="817563" cy="258762"/>
            </a:xfrm>
            <a:custGeom>
              <a:avLst/>
              <a:gdLst>
                <a:gd name="txL" fmla="*/ 0 w 515"/>
                <a:gd name="txT" fmla="*/ 0 h 163"/>
                <a:gd name="txR" fmla="*/ 515 w 515"/>
                <a:gd name="txB" fmla="*/ 163 h 163"/>
              </a:gdLst>
              <a:ahLst/>
              <a:cxnLst>
                <a:cxn ang="0">
                  <a:pos x="0" y="410783881"/>
                </a:cxn>
                <a:cxn ang="0">
                  <a:pos x="645160395" y="37801477"/>
                </a:cxn>
                <a:cxn ang="0">
                  <a:pos x="771168284" y="103325413"/>
                </a:cxn>
                <a:cxn ang="0">
                  <a:pos x="771168284" y="0"/>
                </a:cxn>
                <a:cxn ang="0">
                  <a:pos x="940019650" y="0"/>
                </a:cxn>
                <a:cxn ang="0">
                  <a:pos x="940019650" y="206652413"/>
                </a:cxn>
                <a:cxn ang="0">
                  <a:pos x="1297882056" y="410783881"/>
                </a:cxn>
                <a:cxn ang="0">
                  <a:pos x="0" y="410783881"/>
                </a:cxn>
              </a:cxnLst>
              <a:rect l="txL" t="txT" r="txR" b="txB"/>
              <a:pathLst>
                <a:path w="515" h="163">
                  <a:moveTo>
                    <a:pt x="0" y="163"/>
                  </a:moveTo>
                  <a:lnTo>
                    <a:pt x="256" y="15"/>
                  </a:lnTo>
                  <a:lnTo>
                    <a:pt x="306" y="41"/>
                  </a:lnTo>
                  <a:lnTo>
                    <a:pt x="306" y="0"/>
                  </a:lnTo>
                  <a:lnTo>
                    <a:pt x="373" y="0"/>
                  </a:lnTo>
                  <a:lnTo>
                    <a:pt x="373" y="82"/>
                  </a:lnTo>
                  <a:lnTo>
                    <a:pt x="515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79E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8DBB8FC-46A7-318F-E572-7EDFFEB7E925}"/>
                </a:ext>
              </a:extLst>
            </p:cNvPr>
            <p:cNvSpPr/>
            <p:nvPr/>
          </p:nvSpPr>
          <p:spPr>
            <a:xfrm>
              <a:off x="0" y="0"/>
              <a:ext cx="817563" cy="258762"/>
            </a:xfrm>
            <a:custGeom>
              <a:avLst/>
              <a:gdLst>
                <a:gd name="txL" fmla="*/ 0 w 515"/>
                <a:gd name="txT" fmla="*/ 0 h 163"/>
                <a:gd name="txR" fmla="*/ 515 w 515"/>
                <a:gd name="txB" fmla="*/ 163 h 163"/>
              </a:gdLst>
              <a:ahLst/>
              <a:cxnLst>
                <a:cxn ang="0">
                  <a:pos x="0" y="410783881"/>
                </a:cxn>
                <a:cxn ang="0">
                  <a:pos x="645160395" y="37801477"/>
                </a:cxn>
                <a:cxn ang="0">
                  <a:pos x="771168284" y="103325413"/>
                </a:cxn>
                <a:cxn ang="0">
                  <a:pos x="771168284" y="0"/>
                </a:cxn>
                <a:cxn ang="0">
                  <a:pos x="940019650" y="0"/>
                </a:cxn>
                <a:cxn ang="0">
                  <a:pos x="940019650" y="206652413"/>
                </a:cxn>
                <a:cxn ang="0">
                  <a:pos x="1297882056" y="410783881"/>
                </a:cxn>
                <a:cxn ang="0">
                  <a:pos x="0" y="410783881"/>
                </a:cxn>
              </a:cxnLst>
              <a:rect l="txL" t="txT" r="txR" b="txB"/>
              <a:pathLst>
                <a:path w="515" h="163">
                  <a:moveTo>
                    <a:pt x="0" y="163"/>
                  </a:moveTo>
                  <a:lnTo>
                    <a:pt x="256" y="15"/>
                  </a:lnTo>
                  <a:lnTo>
                    <a:pt x="306" y="41"/>
                  </a:lnTo>
                  <a:lnTo>
                    <a:pt x="306" y="0"/>
                  </a:lnTo>
                  <a:lnTo>
                    <a:pt x="373" y="0"/>
                  </a:lnTo>
                  <a:lnTo>
                    <a:pt x="373" y="82"/>
                  </a:lnTo>
                  <a:lnTo>
                    <a:pt x="515" y="163"/>
                  </a:lnTo>
                  <a:lnTo>
                    <a:pt x="0" y="163"/>
                  </a:lnTo>
                </a:path>
              </a:pathLst>
            </a:custGeom>
            <a:solidFill>
              <a:srgbClr val="F79E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C8FE3F-1648-673A-C213-9FE31D59D0BC}"/>
                </a:ext>
              </a:extLst>
            </p:cNvPr>
            <p:cNvSpPr/>
            <p:nvPr/>
          </p:nvSpPr>
          <p:spPr>
            <a:xfrm>
              <a:off x="120650" y="30162"/>
              <a:ext cx="576263" cy="198437"/>
            </a:xfrm>
            <a:custGeom>
              <a:avLst/>
              <a:gdLst>
                <a:gd name="txL" fmla="*/ 0 w 363"/>
                <a:gd name="txT" fmla="*/ 0 h 125"/>
                <a:gd name="txR" fmla="*/ 363 w 363"/>
                <a:gd name="txB" fmla="*/ 125 h 125"/>
              </a:gdLst>
              <a:ahLst/>
              <a:cxnLst>
                <a:cxn ang="0">
                  <a:pos x="0" y="315017944"/>
                </a:cxn>
                <a:cxn ang="0">
                  <a:pos x="914818306" y="315017944"/>
                </a:cxn>
                <a:cxn ang="0">
                  <a:pos x="710684679" y="194050749"/>
                </a:cxn>
                <a:cxn ang="0">
                  <a:pos x="723286265" y="171370193"/>
                </a:cxn>
                <a:cxn ang="0">
                  <a:pos x="748487849" y="171370193"/>
                </a:cxn>
                <a:cxn ang="0">
                  <a:pos x="723286265" y="171370193"/>
                </a:cxn>
                <a:cxn ang="0">
                  <a:pos x="710684679" y="194050749"/>
                </a:cxn>
                <a:cxn ang="0">
                  <a:pos x="700604045" y="189010449"/>
                </a:cxn>
                <a:cxn ang="0">
                  <a:pos x="700604045" y="0"/>
                </a:cxn>
                <a:cxn ang="0">
                  <a:pos x="627520244" y="0"/>
                </a:cxn>
                <a:cxn ang="0">
                  <a:pos x="627520244" y="146168694"/>
                </a:cxn>
                <a:cxn ang="0">
                  <a:pos x="453628519" y="42841755"/>
                </a:cxn>
                <a:cxn ang="0">
                  <a:pos x="0" y="315017944"/>
                </a:cxn>
                <a:cxn ang="0">
                  <a:pos x="0" y="315017944"/>
                </a:cxn>
              </a:cxnLst>
              <a:rect l="txL" t="txT" r="txR" b="txB"/>
              <a:pathLst>
                <a:path w="363" h="125">
                  <a:moveTo>
                    <a:pt x="0" y="125"/>
                  </a:moveTo>
                  <a:lnTo>
                    <a:pt x="363" y="125"/>
                  </a:lnTo>
                  <a:lnTo>
                    <a:pt x="282" y="77"/>
                  </a:lnTo>
                  <a:lnTo>
                    <a:pt x="287" y="68"/>
                  </a:lnTo>
                  <a:lnTo>
                    <a:pt x="297" y="68"/>
                  </a:lnTo>
                  <a:lnTo>
                    <a:pt x="287" y="68"/>
                  </a:lnTo>
                  <a:lnTo>
                    <a:pt x="282" y="77"/>
                  </a:lnTo>
                  <a:lnTo>
                    <a:pt x="278" y="75"/>
                  </a:lnTo>
                  <a:lnTo>
                    <a:pt x="278" y="0"/>
                  </a:lnTo>
                  <a:lnTo>
                    <a:pt x="249" y="0"/>
                  </a:lnTo>
                  <a:lnTo>
                    <a:pt x="249" y="58"/>
                  </a:lnTo>
                  <a:lnTo>
                    <a:pt x="180" y="17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79E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7522DAE5-13FF-654D-57BD-174F6E41B210}"/>
                </a:ext>
              </a:extLst>
            </p:cNvPr>
            <p:cNvSpPr/>
            <p:nvPr/>
          </p:nvSpPr>
          <p:spPr>
            <a:xfrm>
              <a:off x="158750" y="347662"/>
              <a:ext cx="120650" cy="114300"/>
            </a:xfrm>
            <a:prstGeom prst="rect">
              <a:avLst/>
            </a:prstGeom>
            <a:solidFill>
              <a:srgbClr val="F79E1E"/>
            </a:solidFill>
            <a:ln w="9525">
              <a:noFill/>
              <a:miter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zh-CN" dirty="0">
                <a:solidFill>
                  <a:srgbClr val="000000"/>
                </a:solidFill>
                <a:latin typeface="方正兰亭细黑_GBK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654C9BD1-31FD-E6FB-5ED3-FC8E437178B8}"/>
                </a:ext>
              </a:extLst>
            </p:cNvPr>
            <p:cNvSpPr/>
            <p:nvPr/>
          </p:nvSpPr>
          <p:spPr>
            <a:xfrm>
              <a:off x="501650" y="347662"/>
              <a:ext cx="120650" cy="114300"/>
            </a:xfrm>
            <a:prstGeom prst="rect">
              <a:avLst/>
            </a:prstGeom>
            <a:solidFill>
              <a:srgbClr val="F79E1E"/>
            </a:solidFill>
            <a:ln w="9525">
              <a:noFill/>
              <a:miter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zh-CN" dirty="0">
                <a:solidFill>
                  <a:srgbClr val="000000"/>
                </a:solidFill>
                <a:latin typeface="方正兰亭细黑_GBK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513394B0-DDB9-4589-CDCF-575B3C083CAE}"/>
                </a:ext>
              </a:extLst>
            </p:cNvPr>
            <p:cNvSpPr/>
            <p:nvPr/>
          </p:nvSpPr>
          <p:spPr>
            <a:xfrm>
              <a:off x="0" y="258762"/>
              <a:ext cx="1" cy="1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7B743105-EA48-1B05-0340-FE2805BD102B}"/>
                </a:ext>
              </a:extLst>
            </p:cNvPr>
            <p:cNvSpPr/>
            <p:nvPr/>
          </p:nvSpPr>
          <p:spPr>
            <a:xfrm>
              <a:off x="0" y="258762"/>
              <a:ext cx="1" cy="1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" name="Line 19">
              <a:extLst>
                <a:ext uri="{FF2B5EF4-FFF2-40B4-BE49-F238E27FC236}">
                  <a16:creationId xmlns:a16="http://schemas.microsoft.com/office/drawing/2014/main" id="{893C851B-F01E-D97F-E232-05EB23F71811}"/>
                </a:ext>
              </a:extLst>
            </p:cNvPr>
            <p:cNvSpPr/>
            <p:nvPr/>
          </p:nvSpPr>
          <p:spPr>
            <a:xfrm>
              <a:off x="892175" y="258762"/>
              <a:ext cx="1" cy="1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7" name="Line 20">
              <a:extLst>
                <a:ext uri="{FF2B5EF4-FFF2-40B4-BE49-F238E27FC236}">
                  <a16:creationId xmlns:a16="http://schemas.microsoft.com/office/drawing/2014/main" id="{210D0F55-92AC-ABC5-33C8-A14B1790CFAC}"/>
                </a:ext>
              </a:extLst>
            </p:cNvPr>
            <p:cNvSpPr/>
            <p:nvPr/>
          </p:nvSpPr>
          <p:spPr>
            <a:xfrm>
              <a:off x="892175" y="258762"/>
              <a:ext cx="1" cy="1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8" name="Rectangle: Rounded Corners 17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CF0413-C434-482E-4C22-6BD9FBE163F6}"/>
              </a:ext>
            </a:extLst>
          </p:cNvPr>
          <p:cNvSpPr/>
          <p:nvPr/>
        </p:nvSpPr>
        <p:spPr>
          <a:xfrm>
            <a:off x="3867523" y="1752600"/>
            <a:ext cx="7776425" cy="3833262"/>
          </a:xfrm>
          <a:prstGeom prst="roundRect">
            <a:avLst/>
          </a:prstGeom>
          <a:noFill/>
          <a:ln w="38100">
            <a:solidFill>
              <a:srgbClr val="BBD6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A6B9644-06EA-C14A-BCF1-BDD786657485}"/>
              </a:ext>
            </a:extLst>
          </p:cNvPr>
          <p:cNvSpPr txBox="1"/>
          <p:nvPr/>
        </p:nvSpPr>
        <p:spPr>
          <a:xfrm>
            <a:off x="4121194" y="2268849"/>
            <a:ext cx="7166825" cy="2663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Ghi nhớ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khái</a:t>
            </a:r>
            <a:r>
              <a:rPr lang="en-US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niệm</a:t>
            </a:r>
            <a:r>
              <a:rPr lang="en-US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lang="en-US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thuận</a:t>
            </a:r>
            <a:endParaRPr lang="en-US" sz="26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vi-VN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</a:t>
            </a:r>
            <a:r>
              <a:rPr lang="en-US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6.17, 6.18, 6.19 SGK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14</a:t>
            </a:r>
          </a:p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sz="2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2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endParaRPr lang="en-US" sz="26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</a:t>
            </a:r>
            <a:r>
              <a:rPr lang="vi-VN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ọc trước nội dung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lang="en-US" sz="2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thuận</a:t>
            </a:r>
            <a:endParaRPr lang="en-US" sz="26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7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A9CED2-606C-4FEA-9378-CAEEA662C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96" y="3278780"/>
            <a:ext cx="3352800" cy="3352800"/>
          </a:xfrm>
          <a:prstGeom prst="rect">
            <a:avLst/>
          </a:prstGeom>
        </p:spPr>
      </p:pic>
      <p:grpSp>
        <p:nvGrpSpPr>
          <p:cNvPr id="5" name="组合 5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09C4E1-C690-49A6-86AB-7EE2ABD31D24}"/>
              </a:ext>
            </a:extLst>
          </p:cNvPr>
          <p:cNvGrpSpPr/>
          <p:nvPr/>
        </p:nvGrpSpPr>
        <p:grpSpPr>
          <a:xfrm>
            <a:off x="6447146" y="5181600"/>
            <a:ext cx="4479308" cy="842464"/>
            <a:chOff x="2820000" y="5589742"/>
            <a:chExt cx="4479308" cy="842464"/>
          </a:xfrm>
        </p:grpSpPr>
        <p:sp>
          <p:nvSpPr>
            <p:cNvPr id="6" name="十字形 1">
              <a:extLst>
                <a:ext uri="{FF2B5EF4-FFF2-40B4-BE49-F238E27FC236}">
                  <a16:creationId xmlns:a16="http://schemas.microsoft.com/office/drawing/2014/main" id="{B87E60FE-59B2-45DD-B3FC-D95FB09E2C9C}"/>
                </a:ext>
              </a:extLst>
            </p:cNvPr>
            <p:cNvSpPr/>
            <p:nvPr/>
          </p:nvSpPr>
          <p:spPr>
            <a:xfrm>
              <a:off x="4224000" y="5661000"/>
              <a:ext cx="648000" cy="648000"/>
            </a:xfrm>
            <a:prstGeom prst="plus">
              <a:avLst>
                <a:gd name="adj" fmla="val 36567"/>
              </a:avLst>
            </a:prstGeom>
            <a:solidFill>
              <a:srgbClr val="46E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2">
              <a:extLst>
                <a:ext uri="{FF2B5EF4-FFF2-40B4-BE49-F238E27FC236}">
                  <a16:creationId xmlns:a16="http://schemas.microsoft.com/office/drawing/2014/main" id="{85D18549-9961-4414-96FA-DE64548A3DB4}"/>
                </a:ext>
              </a:extLst>
            </p:cNvPr>
            <p:cNvSpPr/>
            <p:nvPr/>
          </p:nvSpPr>
          <p:spPr>
            <a:xfrm>
              <a:off x="2820000" y="5913000"/>
              <a:ext cx="648000" cy="144000"/>
            </a:xfrm>
            <a:prstGeom prst="rect">
              <a:avLst/>
            </a:prstGeom>
            <a:solidFill>
              <a:srgbClr val="FFD9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十字形 17">
              <a:extLst>
                <a:ext uri="{FF2B5EF4-FFF2-40B4-BE49-F238E27FC236}">
                  <a16:creationId xmlns:a16="http://schemas.microsoft.com/office/drawing/2014/main" id="{B1F40C59-BA65-4F45-A09B-6A655899F54B}"/>
                </a:ext>
              </a:extLst>
            </p:cNvPr>
            <p:cNvSpPr/>
            <p:nvPr/>
          </p:nvSpPr>
          <p:spPr>
            <a:xfrm rot="18848607">
              <a:off x="5436415" y="5661000"/>
              <a:ext cx="648000" cy="648000"/>
            </a:xfrm>
            <a:prstGeom prst="plus">
              <a:avLst>
                <a:gd name="adj" fmla="val 36567"/>
              </a:avLst>
            </a:prstGeom>
            <a:solidFill>
              <a:srgbClr val="D46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除号 4">
              <a:extLst>
                <a:ext uri="{FF2B5EF4-FFF2-40B4-BE49-F238E27FC236}">
                  <a16:creationId xmlns:a16="http://schemas.microsoft.com/office/drawing/2014/main" id="{5F41E25E-DC77-4CF0-9BE7-8E8867E7671F}"/>
                </a:ext>
              </a:extLst>
            </p:cNvPr>
            <p:cNvSpPr/>
            <p:nvPr/>
          </p:nvSpPr>
          <p:spPr>
            <a:xfrm>
              <a:off x="6456844" y="5589742"/>
              <a:ext cx="842464" cy="842464"/>
            </a:xfrm>
            <a:prstGeom prst="mathDivide">
              <a:avLst/>
            </a:prstGeom>
            <a:solidFill>
              <a:srgbClr val="F3F4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Rectangle 9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8A2F1B-06A3-4392-8D3A-BCDC942CEA5E}"/>
              </a:ext>
            </a:extLst>
          </p:cNvPr>
          <p:cNvSpPr/>
          <p:nvPr/>
        </p:nvSpPr>
        <p:spPr>
          <a:xfrm>
            <a:off x="403234" y="423081"/>
            <a:ext cx="11506200" cy="6096000"/>
          </a:xfrm>
          <a:prstGeom prst="rect">
            <a:avLst/>
          </a:prstGeom>
          <a:noFill/>
          <a:ln w="38100">
            <a:solidFill>
              <a:srgbClr val="FBB03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5D2863-BCB6-493E-A8EA-82B99FB0BBA4}"/>
              </a:ext>
            </a:extLst>
          </p:cNvPr>
          <p:cNvSpPr txBox="1"/>
          <p:nvPr/>
        </p:nvSpPr>
        <p:spPr>
          <a:xfrm>
            <a:off x="1355734" y="457200"/>
            <a:ext cx="9601200" cy="286232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A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000" b="1" dirty="0">
                <a:solidFill>
                  <a:srgbClr val="00A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22: </a:t>
            </a:r>
          </a:p>
          <a:p>
            <a:pPr algn="ctr"/>
            <a:r>
              <a:rPr lang="en-US" sz="6000" b="1" dirty="0">
                <a:solidFill>
                  <a:srgbClr val="00A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 LƯỢNG TỈ LỆ THUẬN</a:t>
            </a:r>
          </a:p>
          <a:p>
            <a:pPr algn="ctr"/>
            <a:r>
              <a:rPr lang="en-US" sz="6000" b="1" dirty="0">
                <a:solidFill>
                  <a:srgbClr val="00A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6000" b="1" dirty="0" err="1">
                <a:solidFill>
                  <a:srgbClr val="00A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6000" b="1" dirty="0">
                <a:solidFill>
                  <a:srgbClr val="00A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08440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3D1F90-5CAC-4F09-8B62-163ACD60659F}"/>
              </a:ext>
            </a:extLst>
          </p:cNvPr>
          <p:cNvSpPr/>
          <p:nvPr/>
        </p:nvSpPr>
        <p:spPr>
          <a:xfrm flipH="1">
            <a:off x="922338" y="1600200"/>
            <a:ext cx="2609850" cy="2608263"/>
          </a:xfrm>
          <a:prstGeom prst="roundRect">
            <a:avLst>
              <a:gd name="adj" fmla="val 16667"/>
            </a:avLst>
          </a:prstGeom>
          <a:solidFill>
            <a:srgbClr val="FDB52D"/>
          </a:solidFill>
          <a:ln w="12700">
            <a:noFill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Times New Roman" pitchFamily="18" charset="0"/>
              </a:rPr>
              <a:t>02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Times New Roman" pitchFamily="18" charset="0"/>
            </a:endParaRPr>
          </a:p>
        </p:txBody>
      </p:sp>
      <p:sp>
        <p:nvSpPr>
          <p:cNvPr id="5" name="MH_Entry_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5CCCA94-8B01-40AE-88CE-5F00F2B65213}"/>
              </a:ext>
            </a:extLst>
          </p:cNvPr>
          <p:cNvSpPr/>
          <p:nvPr/>
        </p:nvSpPr>
        <p:spPr>
          <a:xfrm flipH="1">
            <a:off x="3809998" y="1600200"/>
            <a:ext cx="7848601" cy="1295400"/>
          </a:xfrm>
          <a:prstGeom prst="roundRect">
            <a:avLst>
              <a:gd name="adj" fmla="val 16667"/>
            </a:avLst>
          </a:prstGeom>
          <a:solidFill>
            <a:srgbClr val="00A79D"/>
          </a:solidFill>
          <a:ln w="12700"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微软雅黑" pitchFamily="34" charset="-122"/>
              </a:rPr>
              <a:t>HÌNH</a:t>
            </a:r>
            <a:r>
              <a:rPr kumimoji="0" lang="en-US" altLang="zh-CN" sz="4400" b="1" i="0" u="none" strike="noStrike" kern="1200" cap="none" spc="3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微软雅黑" pitchFamily="34" charset="-122"/>
              </a:rPr>
              <a:t> THÀNH KIẾN THỨC</a:t>
            </a: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itchFamily="2" charset="-122"/>
              <a:cs typeface="+mn-cs"/>
            </a:endParaRPr>
          </a:p>
        </p:txBody>
      </p:sp>
      <p:pic>
        <p:nvPicPr>
          <p:cNvPr id="6" name="Picture 4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BC556DC-B7BB-4B6D-91F8-2607E16D7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201805"/>
            <a:ext cx="4349749" cy="247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4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7455B8-7708-9CF4-1FAD-829A1932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47"/>
            <a:ext cx="12192000" cy="669953"/>
          </a:xfrm>
          <a:solidFill>
            <a:srgbClr val="66FFFF"/>
          </a:solidFill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 ….: BÀI 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22. ĐẠI LƯỢNG TỈ </a:t>
            </a:r>
            <a:r>
              <a:rPr lang="en-US" sz="3200" b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 THUẬN (T1)</a:t>
            </a:r>
            <a:endParaRPr lang="en-US" sz="3200" b="1" dirty="0">
              <a:solidFill>
                <a:srgbClr val="CC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FCBE983-518E-FB6E-5394-6AD33B255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4471533"/>
            <a:ext cx="1981200" cy="1609725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2D67A1-0D22-61A0-1F9C-D17CD4B76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356"/>
            <a:ext cx="1386802" cy="61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8406A5-CFD3-294B-482B-FE61F356549E}"/>
              </a:ext>
            </a:extLst>
          </p:cNvPr>
          <p:cNvGrpSpPr/>
          <p:nvPr/>
        </p:nvGrpSpPr>
        <p:grpSpPr>
          <a:xfrm>
            <a:off x="228600" y="1028036"/>
            <a:ext cx="5573574" cy="687133"/>
            <a:chOff x="506356" y="1600200"/>
            <a:chExt cx="4267553" cy="444060"/>
          </a:xfrm>
        </p:grpSpPr>
        <p:sp>
          <p:nvSpPr>
            <p:cNvPr id="7" name="MH_Number_1">
              <a:extLst>
                <a:ext uri="{FF2B5EF4-FFF2-40B4-BE49-F238E27FC236}">
                  <a16:creationId xmlns:a16="http://schemas.microsoft.com/office/drawing/2014/main" id="{AFAC7AC9-F171-1B81-551B-BE1B84E77B06}"/>
                </a:ext>
              </a:extLst>
            </p:cNvPr>
            <p:cNvSpPr/>
            <p:nvPr/>
          </p:nvSpPr>
          <p:spPr>
            <a:xfrm>
              <a:off x="506356" y="1600200"/>
              <a:ext cx="4267553" cy="444060"/>
            </a:xfrm>
            <a:prstGeom prst="roundRect">
              <a:avLst>
                <a:gd name="adj" fmla="val 7611"/>
              </a:avLst>
            </a:prstGeom>
            <a:solidFill>
              <a:srgbClr val="9DE3E2"/>
            </a:solidFill>
            <a:ln w="12700">
              <a:noFill/>
            </a:ln>
          </p:spPr>
          <p:txBody>
            <a:bodyPr lIns="0" tIns="0" rIns="0" bIns="0" anchor="ctr"/>
            <a:lstStyle/>
            <a:p>
              <a:pPr lvl="0" algn="ctr"/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微软雅黑" pitchFamily="34" charset="-122"/>
                <a:sym typeface="Times New Roman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CCA861-7FE2-A2C9-9CDD-ED12876C8C54}"/>
                </a:ext>
              </a:extLst>
            </p:cNvPr>
            <p:cNvSpPr/>
            <p:nvPr/>
          </p:nvSpPr>
          <p:spPr>
            <a:xfrm>
              <a:off x="956113" y="1667383"/>
              <a:ext cx="3559652" cy="3182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hangingPunct="0"/>
              <a:r>
                <a:rPr lang="fr-FR" sz="26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Nhận</a:t>
              </a:r>
              <a:r>
                <a:rPr lang="fr-FR" sz="26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</a:t>
              </a:r>
              <a:r>
                <a:rPr lang="fr-FR" sz="26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đại</a:t>
              </a:r>
              <a:r>
                <a:rPr lang="fr-FR" sz="26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lượng</a:t>
              </a:r>
              <a:r>
                <a:rPr lang="fr-FR" sz="26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tỉ</a:t>
              </a:r>
              <a:r>
                <a:rPr lang="fr-FR" sz="26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lệ</a:t>
              </a:r>
              <a:r>
                <a:rPr lang="fr-FR" sz="26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b="1" dirty="0" err="1">
                  <a:solidFill>
                    <a:schemeClr val="accent2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thuận</a:t>
              </a:r>
              <a:r>
                <a:rPr lang="fr-FR" sz="2600" b="1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:</a:t>
              </a:r>
              <a:endParaRPr lang="en-US" sz="26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52E1CF6-AF10-8BD0-FC2D-FE65DDC18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715" y="1640684"/>
              <a:ext cx="393869" cy="363092"/>
            </a:xfrm>
            <a:prstGeom prst="rect">
              <a:avLst/>
            </a:prstGeom>
          </p:spPr>
        </p:pic>
      </p:grpSp>
      <p:sp>
        <p:nvSpPr>
          <p:cNvPr id="10" name="TextBox 9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469008A-4452-CA0D-EB27-49E7354D1538}"/>
              </a:ext>
            </a:extLst>
          </p:cNvPr>
          <p:cNvSpPr txBox="1"/>
          <p:nvPr/>
        </p:nvSpPr>
        <p:spPr>
          <a:xfrm>
            <a:off x="537207" y="1740019"/>
            <a:ext cx="1096899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tốc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60 km/h.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 (km) là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quãng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khoảng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fr-FR" sz="2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 (h)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FE733B-ECD5-64DF-8E18-8861790BA772}"/>
              </a:ext>
            </a:extLst>
          </p:cNvPr>
          <p:cNvGrpSpPr/>
          <p:nvPr/>
        </p:nvGrpSpPr>
        <p:grpSpPr>
          <a:xfrm>
            <a:off x="350172" y="3197837"/>
            <a:ext cx="2195255" cy="799447"/>
            <a:chOff x="238676" y="1684329"/>
            <a:chExt cx="2195255" cy="7994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D1C6719-110D-816D-C80B-256E8D74EE40}"/>
                </a:ext>
              </a:extLst>
            </p:cNvPr>
            <p:cNvGrpSpPr/>
            <p:nvPr/>
          </p:nvGrpSpPr>
          <p:grpSpPr>
            <a:xfrm>
              <a:off x="1080046" y="1779654"/>
              <a:ext cx="1353885" cy="534516"/>
              <a:chOff x="918508" y="1884096"/>
              <a:chExt cx="1353885" cy="534516"/>
            </a:xfrm>
          </p:grpSpPr>
          <p:sp>
            <p:nvSpPr>
              <p:cNvPr id="16" name="MH_Number_1">
                <a:extLst>
                  <a:ext uri="{FF2B5EF4-FFF2-40B4-BE49-F238E27FC236}">
                    <a16:creationId xmlns:a16="http://schemas.microsoft.com/office/drawing/2014/main" id="{D90F0784-53FB-4111-2AB4-14BB571A936B}"/>
                  </a:ext>
                </a:extLst>
              </p:cNvPr>
              <p:cNvSpPr/>
              <p:nvPr/>
            </p:nvSpPr>
            <p:spPr>
              <a:xfrm>
                <a:off x="918508" y="1884096"/>
                <a:ext cx="1069369" cy="534516"/>
              </a:xfrm>
              <a:prstGeom prst="roundRect">
                <a:avLst>
                  <a:gd name="adj" fmla="val 7611"/>
                </a:avLst>
              </a:prstGeom>
              <a:solidFill>
                <a:srgbClr val="9DE3E2"/>
              </a:solidFill>
              <a:ln w="12700">
                <a:noFill/>
              </a:ln>
            </p:spPr>
            <p:txBody>
              <a:bodyPr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itchFamily="34" charset="-122"/>
                  <a:cs typeface="+mn-cs"/>
                  <a:sym typeface="Times New Roman" pitchFamily="18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2D93949-4604-6B50-A956-B7BAC0DBBA96}"/>
                  </a:ext>
                </a:extLst>
              </p:cNvPr>
              <p:cNvSpPr/>
              <p:nvPr/>
            </p:nvSpPr>
            <p:spPr>
              <a:xfrm>
                <a:off x="960464" y="1905132"/>
                <a:ext cx="1311929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HĐ 1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7FA6F29-893D-BB97-2428-81236B7C4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676" y="1684329"/>
              <a:ext cx="760167" cy="799447"/>
            </a:xfrm>
            <a:prstGeom prst="rect">
              <a:avLst/>
            </a:prstGeom>
          </p:spPr>
        </p:pic>
      </p:grpSp>
      <p:graphicFrame>
        <p:nvGraphicFramePr>
          <p:cNvPr id="3" name="Table 17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F4C813-F88F-CC6D-1F9A-B4C0D75E1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954846"/>
              </p:ext>
            </p:extLst>
          </p:nvPr>
        </p:nvGraphicFramePr>
        <p:xfrm>
          <a:off x="1677540" y="3982194"/>
          <a:ext cx="6003272" cy="9786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7472">
                  <a:extLst>
                    <a:ext uri="{9D8B030D-6E8A-4147-A177-3AD203B41FA5}">
                      <a16:colId xmlns:a16="http://schemas.microsoft.com/office/drawing/2014/main" val="91853088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2382057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6839136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90699925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75516461"/>
                    </a:ext>
                  </a:extLst>
                </a:gridCol>
              </a:tblGrid>
              <a:tr h="48933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 (h)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986809"/>
                  </a:ext>
                </a:extLst>
              </a:tr>
              <a:tr h="48933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657735"/>
                  </a:ext>
                </a:extLst>
              </a:tr>
            </a:tbl>
          </a:graphicData>
        </a:graphic>
      </p:graphicFrame>
      <p:sp>
        <p:nvSpPr>
          <p:cNvPr id="24" name="TextBox 23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CA9445-2066-19EE-565A-569699E3D27A}"/>
              </a:ext>
            </a:extLst>
          </p:cNvPr>
          <p:cNvSpPr txBox="1"/>
          <p:nvPr/>
        </p:nvSpPr>
        <p:spPr>
          <a:xfrm>
            <a:off x="3465690" y="4499207"/>
            <a:ext cx="72531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5" name="TextBox 24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9C495F0-1D8B-5B0D-550A-E22A23E33958}"/>
              </a:ext>
            </a:extLst>
          </p:cNvPr>
          <p:cNvSpPr txBox="1"/>
          <p:nvPr/>
        </p:nvSpPr>
        <p:spPr>
          <a:xfrm>
            <a:off x="4578284" y="4500340"/>
            <a:ext cx="72531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6" name="TextBox 25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77AC833-D334-510F-8CD5-A4DF8678C01D}"/>
              </a:ext>
            </a:extLst>
          </p:cNvPr>
          <p:cNvSpPr txBox="1"/>
          <p:nvPr/>
        </p:nvSpPr>
        <p:spPr>
          <a:xfrm>
            <a:off x="5616495" y="4499207"/>
            <a:ext cx="72531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A64204-6C6F-172F-18F8-A387FC8C3FBA}"/>
              </a:ext>
            </a:extLst>
          </p:cNvPr>
          <p:cNvSpPr txBox="1"/>
          <p:nvPr/>
        </p:nvSpPr>
        <p:spPr>
          <a:xfrm>
            <a:off x="6803472" y="4505272"/>
            <a:ext cx="72531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33D4FB7-5575-D13A-C743-659EB5FAEEF0}"/>
              </a:ext>
            </a:extLst>
          </p:cNvPr>
          <p:cNvSpPr txBox="1">
            <a:spLocks/>
          </p:cNvSpPr>
          <p:nvPr/>
        </p:nvSpPr>
        <p:spPr>
          <a:xfrm>
            <a:off x="0" y="6172200"/>
            <a:ext cx="12192000" cy="669953"/>
          </a:xfrm>
          <a:prstGeom prst="rect">
            <a:avLst/>
          </a:prstGeom>
          <a:solidFill>
            <a:srgbClr val="66FFFF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7455B8-7708-9CF4-1FAD-829A1932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191"/>
            <a:ext cx="12192000" cy="662609"/>
          </a:xfrm>
          <a:solidFill>
            <a:srgbClr val="66FFFF"/>
          </a:solidFill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 ….: BÀI 22. ĐẠI LƯỢNG TỈ LỆ THUẬN (T1)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2D67A1-0D22-61A0-1F9C-D17CD4B76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084"/>
            <a:ext cx="1371600" cy="6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3ADC7BB-5103-C219-EE86-DED500579B12}"/>
              </a:ext>
            </a:extLst>
          </p:cNvPr>
          <p:cNvGrpSpPr/>
          <p:nvPr/>
        </p:nvGrpSpPr>
        <p:grpSpPr>
          <a:xfrm>
            <a:off x="350172" y="1256817"/>
            <a:ext cx="2195255" cy="799447"/>
            <a:chOff x="238676" y="1684329"/>
            <a:chExt cx="2195255" cy="79944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91A7FF-DA9E-A780-1DEC-887FCE0BC11A}"/>
                </a:ext>
              </a:extLst>
            </p:cNvPr>
            <p:cNvGrpSpPr/>
            <p:nvPr/>
          </p:nvGrpSpPr>
          <p:grpSpPr>
            <a:xfrm>
              <a:off x="1080046" y="1779654"/>
              <a:ext cx="1353885" cy="534516"/>
              <a:chOff x="918508" y="1884096"/>
              <a:chExt cx="1353885" cy="534516"/>
            </a:xfrm>
          </p:grpSpPr>
          <p:sp>
            <p:nvSpPr>
              <p:cNvPr id="9" name="MH_Number_1">
                <a:extLst>
                  <a:ext uri="{FF2B5EF4-FFF2-40B4-BE49-F238E27FC236}">
                    <a16:creationId xmlns:a16="http://schemas.microsoft.com/office/drawing/2014/main" id="{A09706CC-E7C9-A38D-020A-78412F9E6A79}"/>
                  </a:ext>
                </a:extLst>
              </p:cNvPr>
              <p:cNvSpPr/>
              <p:nvPr/>
            </p:nvSpPr>
            <p:spPr>
              <a:xfrm>
                <a:off x="918508" y="1884096"/>
                <a:ext cx="1069369" cy="534516"/>
              </a:xfrm>
              <a:prstGeom prst="roundRect">
                <a:avLst>
                  <a:gd name="adj" fmla="val 7611"/>
                </a:avLst>
              </a:prstGeom>
              <a:solidFill>
                <a:srgbClr val="9DE3E2"/>
              </a:solidFill>
              <a:ln w="12700">
                <a:noFill/>
              </a:ln>
            </p:spPr>
            <p:txBody>
              <a:bodyPr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itchFamily="34" charset="-122"/>
                  <a:cs typeface="+mn-cs"/>
                  <a:sym typeface="Times New Roman" pitchFamily="18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B990CBC-E948-1697-4F3D-8068E8AE8B3B}"/>
                  </a:ext>
                </a:extLst>
              </p:cNvPr>
              <p:cNvSpPr/>
              <p:nvPr/>
            </p:nvSpPr>
            <p:spPr>
              <a:xfrm>
                <a:off x="960464" y="1905132"/>
                <a:ext cx="1311929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HĐ 2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C9CB44-A290-4D34-BB77-3C878B7C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676" y="1684329"/>
              <a:ext cx="760167" cy="799447"/>
            </a:xfrm>
            <a:prstGeom prst="rect">
              <a:avLst/>
            </a:prstGeom>
          </p:spPr>
        </p:pic>
      </p:grpSp>
      <p:sp>
        <p:nvSpPr>
          <p:cNvPr id="11" name="TextBox 10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BCCC63-909C-3477-0CB9-D61C4C3A3FEE}"/>
              </a:ext>
            </a:extLst>
          </p:cNvPr>
          <p:cNvSpPr txBox="1"/>
          <p:nvPr/>
        </p:nvSpPr>
        <p:spPr>
          <a:xfrm>
            <a:off x="2342114" y="1219200"/>
            <a:ext cx="845086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fr-FR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fr-FR" sz="2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kumimoji="0" lang="fr-FR" sz="2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fr-FR" sz="2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kumimoji="0" lang="fr-FR" sz="2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quãng</a:t>
            </a:r>
            <a:r>
              <a:rPr kumimoji="0" lang="fr-FR" sz="2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fr-FR" sz="2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 </a:t>
            </a:r>
            <a:r>
              <a:rPr kumimoji="0" lang="fr-FR" sz="26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kumimoji="0" lang="fr-FR" sz="2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kumimoji="0" lang="fr-FR" sz="2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kumimoji="0" lang="fr-FR" sz="2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 </a:t>
            </a:r>
            <a:r>
              <a:rPr kumimoji="0" lang="fr-FR" sz="26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kumimoji="0" lang="fr-FR" sz="2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kumimoji="0" lang="fr-FR" sz="2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ứng</a:t>
            </a:r>
            <a:r>
              <a:rPr kumimoji="0" lang="fr-FR" sz="2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t.</a:t>
            </a:r>
            <a:endParaRPr lang="en-US" dirty="0"/>
          </a:p>
        </p:txBody>
      </p:sp>
      <p:grpSp>
        <p:nvGrpSpPr>
          <p:cNvPr id="12" name="Group 1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D767C1F-759D-EA19-C005-19532602475B}"/>
              </a:ext>
            </a:extLst>
          </p:cNvPr>
          <p:cNvGrpSpPr/>
          <p:nvPr/>
        </p:nvGrpSpPr>
        <p:grpSpPr>
          <a:xfrm>
            <a:off x="697125" y="2599795"/>
            <a:ext cx="1965946" cy="492443"/>
            <a:chOff x="447675" y="3565535"/>
            <a:chExt cx="1965946" cy="49244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51E4E7-1414-EDA3-28FC-4EAB0E00D248}"/>
                </a:ext>
              </a:extLst>
            </p:cNvPr>
            <p:cNvGrpSpPr/>
            <p:nvPr/>
          </p:nvGrpSpPr>
          <p:grpSpPr>
            <a:xfrm>
              <a:off x="447675" y="3565535"/>
              <a:ext cx="1965946" cy="492443"/>
              <a:chOff x="457200" y="1586999"/>
              <a:chExt cx="1965946" cy="492443"/>
            </a:xfrm>
          </p:grpSpPr>
          <p:sp>
            <p:nvSpPr>
              <p:cNvPr id="15" name="MH_Number_1">
                <a:extLst>
                  <a:ext uri="{FF2B5EF4-FFF2-40B4-BE49-F238E27FC236}">
                    <a16:creationId xmlns:a16="http://schemas.microsoft.com/office/drawing/2014/main" id="{BDC00641-2BA7-8C42-155A-369FB08DC0C3}"/>
                  </a:ext>
                </a:extLst>
              </p:cNvPr>
              <p:cNvSpPr/>
              <p:nvPr/>
            </p:nvSpPr>
            <p:spPr>
              <a:xfrm>
                <a:off x="457200" y="1607367"/>
                <a:ext cx="1965946" cy="444060"/>
              </a:xfrm>
              <a:prstGeom prst="roundRect">
                <a:avLst>
                  <a:gd name="adj" fmla="val 7611"/>
                </a:avLst>
              </a:prstGeom>
              <a:solidFill>
                <a:srgbClr val="9DE3E2"/>
              </a:solidFill>
              <a:ln w="12700">
                <a:noFill/>
              </a:ln>
            </p:spPr>
            <p:txBody>
              <a:bodyPr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itchFamily="34" charset="-122"/>
                  <a:cs typeface="+mn-cs"/>
                  <a:sym typeface="Times New Roman" pitchFamily="18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5BA6EB6-6FF3-0BD8-92B7-ED700EC1291A}"/>
                  </a:ext>
                </a:extLst>
              </p:cNvPr>
              <p:cNvSpPr/>
              <p:nvPr/>
            </p:nvSpPr>
            <p:spPr>
              <a:xfrm>
                <a:off x="914400" y="1586999"/>
                <a:ext cx="134363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600" b="1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Đáp</a:t>
                </a:r>
                <a:r>
                  <a:rPr lang="fr-FR" sz="2600" b="1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600" b="1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án</a:t>
                </a:r>
                <a:r>
                  <a:rPr kumimoji="0" lang="fr-FR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4" name="Picture 1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76BE342-4BF8-B022-EFAB-56BB5A396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3641735"/>
              <a:ext cx="381000" cy="334611"/>
            </a:xfrm>
            <a:prstGeom prst="rect">
              <a:avLst/>
            </a:prstGeom>
          </p:spPr>
        </p:pic>
      </p:grpSp>
      <p:sp>
        <p:nvSpPr>
          <p:cNvPr id="17" name="Speech Bubble: Rectangle with Corners Rounded 16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7864C56-F6C9-7226-DCA8-9B69B7DD64D5}"/>
              </a:ext>
            </a:extLst>
          </p:cNvPr>
          <p:cNvSpPr/>
          <p:nvPr/>
        </p:nvSpPr>
        <p:spPr>
          <a:xfrm>
            <a:off x="7545473" y="1712560"/>
            <a:ext cx="4458852" cy="2692732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A533284-3171-E38F-8FAF-D05CA53386C6}"/>
              </a:ext>
            </a:extLst>
          </p:cNvPr>
          <p:cNvSpPr txBox="1"/>
          <p:nvPr/>
        </p:nvSpPr>
        <p:spPr>
          <a:xfrm>
            <a:off x="7615124" y="2049698"/>
            <a:ext cx="4389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bấy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9" name="Object 18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1C6C83-ADF1-1DA5-9781-31BEE7225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315052"/>
              </p:ext>
            </p:extLst>
          </p:nvPr>
        </p:nvGraphicFramePr>
        <p:xfrm>
          <a:off x="2953083" y="2676269"/>
          <a:ext cx="1029622" cy="3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291960" progId="Equation.DSMT4">
                  <p:embed/>
                </p:oleObj>
              </mc:Choice>
              <mc:Fallback>
                <p:oleObj name="Equation" r:id="rId6" imgW="9270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53083" y="2676269"/>
                        <a:ext cx="1029622" cy="34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AE533F0-3A12-5833-78A9-974D7BF0CAA1}"/>
              </a:ext>
            </a:extLst>
          </p:cNvPr>
          <p:cNvGrpSpPr/>
          <p:nvPr/>
        </p:nvGrpSpPr>
        <p:grpSpPr>
          <a:xfrm>
            <a:off x="719968" y="3505200"/>
            <a:ext cx="2309033" cy="492443"/>
            <a:chOff x="520532" y="2335208"/>
            <a:chExt cx="2309033" cy="492443"/>
          </a:xfrm>
        </p:grpSpPr>
        <p:sp>
          <p:nvSpPr>
            <p:cNvPr id="21" name="MH_Number_1">
              <a:extLst>
                <a:ext uri="{FF2B5EF4-FFF2-40B4-BE49-F238E27FC236}">
                  <a16:creationId xmlns:a16="http://schemas.microsoft.com/office/drawing/2014/main" id="{FD4CBA10-18A5-CB8F-7960-5BF4FB0DC5EA}"/>
                </a:ext>
              </a:extLst>
            </p:cNvPr>
            <p:cNvSpPr/>
            <p:nvPr/>
          </p:nvSpPr>
          <p:spPr>
            <a:xfrm>
              <a:off x="520532" y="2359401"/>
              <a:ext cx="2309033" cy="444060"/>
            </a:xfrm>
            <a:prstGeom prst="roundRect">
              <a:avLst>
                <a:gd name="adj" fmla="val 7611"/>
              </a:avLst>
            </a:prstGeom>
            <a:solidFill>
              <a:srgbClr val="9DE3E2"/>
            </a:solidFill>
            <a:ln w="12700">
              <a:noFill/>
            </a:ln>
          </p:spPr>
          <p:txBody>
            <a:bodyPr lIns="0" tIns="0" rIns="0" bIns="0" anchor="ctr"/>
            <a:lstStyle/>
            <a:p>
              <a:pPr lvl="0" algn="ctr"/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微软雅黑" pitchFamily="34" charset="-122"/>
                <a:sym typeface="Times New Roman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854CA1-D912-17F6-388E-8650381EDB25}"/>
                </a:ext>
              </a:extLst>
            </p:cNvPr>
            <p:cNvSpPr/>
            <p:nvPr/>
          </p:nvSpPr>
          <p:spPr>
            <a:xfrm>
              <a:off x="990600" y="2335208"/>
              <a:ext cx="183896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hangingPunct="0"/>
              <a:r>
                <a:rPr lang="fr-FR" sz="2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Khái</a:t>
              </a:r>
              <a:r>
                <a:rPr lang="fr-FR" sz="2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fr-FR" sz="2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niệm</a:t>
              </a:r>
              <a:r>
                <a:rPr lang="fr-FR" sz="2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:</a:t>
              </a:r>
              <a:endPara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23" name="Picture 22" descr="Chart&#10;&#10;Description automatically generated with low confidence">
              <a:extLst>
                <a:ext uri="{FF2B5EF4-FFF2-40B4-BE49-F238E27FC236}">
                  <a16:creationId xmlns:a16="http://schemas.microsoft.com/office/drawing/2014/main" id="{3F2D621B-6D25-1423-326A-F2C01841A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33" y="2395614"/>
              <a:ext cx="393867" cy="347586"/>
            </a:xfrm>
            <a:prstGeom prst="rect">
              <a:avLst/>
            </a:prstGeom>
          </p:spPr>
        </p:pic>
      </p:grpSp>
      <p:grpSp>
        <p:nvGrpSpPr>
          <p:cNvPr id="32" name="Group 3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33D62C-37C4-F10F-FF82-E54EECE8B69E}"/>
              </a:ext>
            </a:extLst>
          </p:cNvPr>
          <p:cNvGrpSpPr/>
          <p:nvPr/>
        </p:nvGrpSpPr>
        <p:grpSpPr>
          <a:xfrm>
            <a:off x="685801" y="4165149"/>
            <a:ext cx="11353799" cy="1397451"/>
            <a:chOff x="457200" y="2031549"/>
            <a:chExt cx="11353799" cy="139745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DBA7F9-68C6-C563-66BB-3812F2363FE2}"/>
                </a:ext>
              </a:extLst>
            </p:cNvPr>
            <p:cNvSpPr txBox="1"/>
            <p:nvPr/>
          </p:nvSpPr>
          <p:spPr>
            <a:xfrm>
              <a:off x="491367" y="2271692"/>
              <a:ext cx="11209265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just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tabLst/>
                <a:defRPr/>
              </a:pPr>
              <a:r>
                <a:rPr lang="fr-FR" sz="2600" noProof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Nếu</a:t>
              </a:r>
              <a:r>
                <a:rPr lang="fr-FR" sz="260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noProof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đại</a:t>
              </a:r>
              <a:r>
                <a:rPr lang="fr-FR" sz="260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noProof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lượng</a:t>
              </a:r>
              <a:r>
                <a:rPr lang="fr-FR" sz="260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y </a:t>
              </a:r>
              <a:r>
                <a:rPr lang="fr-FR" sz="2600" noProof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liên</a:t>
              </a:r>
              <a:r>
                <a:rPr lang="fr-FR" sz="260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noProof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hệ</a:t>
              </a:r>
              <a:r>
                <a:rPr lang="fr-FR" sz="260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noProof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fr-FR" sz="260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noProof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đại</a:t>
              </a:r>
              <a:r>
                <a:rPr lang="fr-FR" sz="260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noProof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lượng</a:t>
              </a:r>
              <a:r>
                <a:rPr lang="fr-FR" sz="260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x </a:t>
              </a:r>
              <a:r>
                <a:rPr lang="fr-FR" sz="2600" noProof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lang="fr-FR" sz="260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noProof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công</a:t>
              </a:r>
              <a:r>
                <a:rPr lang="fr-FR" sz="260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noProof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thức</a:t>
              </a:r>
              <a:r>
                <a:rPr lang="fr-FR" sz="260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     (a là </a:t>
              </a:r>
              <a:r>
                <a:rPr lang="fr-FR" sz="2600" noProof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hằng</a:t>
              </a:r>
              <a:r>
                <a:rPr lang="fr-FR" sz="260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noProof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fr-FR" sz="260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noProof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khác</a:t>
              </a:r>
              <a:r>
                <a:rPr lang="fr-FR" sz="260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0) </a:t>
              </a:r>
              <a:r>
                <a:rPr lang="fr-FR" sz="2600" noProof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thì</a:t>
              </a:r>
              <a:r>
                <a:rPr lang="fr-FR" sz="260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ta </a:t>
              </a:r>
              <a:r>
                <a:rPr lang="fr-FR" sz="2600" noProof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nói</a:t>
              </a:r>
              <a:r>
                <a:rPr lang="fr-FR" sz="260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y </a:t>
              </a:r>
              <a:r>
                <a:rPr lang="fr-FR" sz="2600" noProof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tỉ</a:t>
              </a:r>
              <a:r>
                <a:rPr lang="fr-FR" sz="2600" noProof="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noProof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lệ</a:t>
              </a:r>
              <a:r>
                <a:rPr lang="fr-FR" sz="2600" noProof="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noProof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thuận</a:t>
              </a:r>
              <a:r>
                <a:rPr lang="fr-FR" sz="2600" noProof="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noProof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fr-FR" sz="260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x </a:t>
              </a:r>
              <a:r>
                <a:rPr lang="fr-FR" sz="2600" noProof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lang="fr-FR" sz="260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noProof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hệ</a:t>
              </a:r>
              <a:r>
                <a:rPr lang="fr-FR" sz="2600" noProof="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noProof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fr-FR" sz="2600" noProof="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noProof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tỉ</a:t>
              </a:r>
              <a:r>
                <a:rPr lang="fr-FR" sz="2600" noProof="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600" noProof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lệ</a:t>
              </a:r>
              <a:r>
                <a:rPr lang="fr-FR" sz="260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a.</a:t>
              </a:r>
              <a:endPara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56DC331-1D75-9192-FD3A-A41DF56389EB}"/>
                </a:ext>
              </a:extLst>
            </p:cNvPr>
            <p:cNvGrpSpPr/>
            <p:nvPr/>
          </p:nvGrpSpPr>
          <p:grpSpPr>
            <a:xfrm>
              <a:off x="457200" y="2031549"/>
              <a:ext cx="11353799" cy="1397451"/>
              <a:chOff x="457200" y="2031549"/>
              <a:chExt cx="11353799" cy="1397451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91181CC-6ED6-64D8-B5FE-7FBEF2BE15C2}"/>
                  </a:ext>
                </a:extLst>
              </p:cNvPr>
              <p:cNvSpPr/>
              <p:nvPr/>
            </p:nvSpPr>
            <p:spPr>
              <a:xfrm>
                <a:off x="457200" y="2031549"/>
                <a:ext cx="11353799" cy="1397451"/>
              </a:xfrm>
              <a:prstGeom prst="rect">
                <a:avLst/>
              </a:prstGeom>
              <a:noFill/>
              <a:ln w="28575">
                <a:solidFill>
                  <a:srgbClr val="FBB03A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457200" indent="-457200" algn="just">
                  <a:spcBef>
                    <a:spcPts val="300"/>
                  </a:spcBef>
                  <a:spcAft>
                    <a:spcPts val="300"/>
                  </a:spcAft>
                  <a:buFontTx/>
                  <a:buChar char="-"/>
                </a:pPr>
                <a:endParaRPr lang="fr-FR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36" name="Object 35">
                <a:extLst>
                  <a:ext uri="{FF2B5EF4-FFF2-40B4-BE49-F238E27FC236}">
                    <a16:creationId xmlns:a16="http://schemas.microsoft.com/office/drawing/2014/main" id="{9C75F427-F253-583A-DBF7-EDFBA75E1B0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19266930"/>
                  </p:ext>
                </p:extLst>
              </p:nvPr>
            </p:nvGraphicFramePr>
            <p:xfrm>
              <a:off x="7924800" y="2418242"/>
              <a:ext cx="927101" cy="3659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482400" imgH="190440" progId="Equation.DSMT4">
                      <p:embed/>
                    </p:oleObj>
                  </mc:Choice>
                  <mc:Fallback>
                    <p:oleObj name="Equation" r:id="rId9" imgW="482400" imgH="190440" progId="Equation.DSMT4">
                      <p:embed/>
                      <p:pic>
                        <p:nvPicPr>
                          <p:cNvPr id="3" name="Object 2">
                            <a:extLst>
                              <a:ext uri="{FF2B5EF4-FFF2-40B4-BE49-F238E27FC236}">
                                <a16:creationId xmlns:a16="http://schemas.microsoft.com/office/drawing/2014/main" id="{60659516-BD88-594F-6596-28190629A9CD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7924800" y="2418242"/>
                            <a:ext cx="927101" cy="36596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80E4C858-BD3D-61F8-CBF5-CF1FDB8E4AA4}"/>
              </a:ext>
            </a:extLst>
          </p:cNvPr>
          <p:cNvSpPr txBox="1">
            <a:spLocks/>
          </p:cNvSpPr>
          <p:nvPr/>
        </p:nvSpPr>
        <p:spPr>
          <a:xfrm>
            <a:off x="0" y="6172200"/>
            <a:ext cx="12192000" cy="669953"/>
          </a:xfrm>
          <a:prstGeom prst="rect">
            <a:avLst/>
          </a:prstGeom>
          <a:solidFill>
            <a:srgbClr val="66FFFF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 descr="A picture containing clipart&#10;&#10;Description automatically generated">
            <a:extLst>
              <a:ext uri="{FF2B5EF4-FFF2-40B4-BE49-F238E27FC236}">
                <a16:creationId xmlns:a16="http://schemas.microsoft.com/office/drawing/2014/main" id="{3FCBE983-518E-FB6E-5394-6AD33B2550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715000"/>
            <a:ext cx="1600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6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7455B8-7708-9CF4-1FAD-829A1932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05"/>
            <a:ext cx="12192000" cy="662609"/>
          </a:xfrm>
          <a:solidFill>
            <a:srgbClr val="66FFFF"/>
          </a:solidFill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 ….: BÀI 22. ĐẠI LƯỢNG TỈ LỆ THUẬN (T1)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2D67A1-0D22-61A0-1F9C-D17CD4B76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084"/>
            <a:ext cx="1371600" cy="6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BB0C0C-2C0F-DA45-D1BA-DF2B47BE6CE4}"/>
              </a:ext>
            </a:extLst>
          </p:cNvPr>
          <p:cNvGrpSpPr/>
          <p:nvPr/>
        </p:nvGrpSpPr>
        <p:grpSpPr>
          <a:xfrm>
            <a:off x="457200" y="1143000"/>
            <a:ext cx="1965946" cy="523220"/>
            <a:chOff x="457200" y="1600200"/>
            <a:chExt cx="1965946" cy="523220"/>
          </a:xfrm>
        </p:grpSpPr>
        <p:sp>
          <p:nvSpPr>
            <p:cNvPr id="7" name="MH_Number_1">
              <a:extLst>
                <a:ext uri="{FF2B5EF4-FFF2-40B4-BE49-F238E27FC236}">
                  <a16:creationId xmlns:a16="http://schemas.microsoft.com/office/drawing/2014/main" id="{868090C5-1170-A04E-8B92-76D4E3D5EB98}"/>
                </a:ext>
              </a:extLst>
            </p:cNvPr>
            <p:cNvSpPr/>
            <p:nvPr/>
          </p:nvSpPr>
          <p:spPr>
            <a:xfrm>
              <a:off x="457200" y="1607367"/>
              <a:ext cx="1965946" cy="444060"/>
            </a:xfrm>
            <a:prstGeom prst="roundRect">
              <a:avLst>
                <a:gd name="adj" fmla="val 7611"/>
              </a:avLst>
            </a:prstGeom>
            <a:solidFill>
              <a:srgbClr val="9DE3E2"/>
            </a:solidFill>
            <a:ln w="12700">
              <a:noFill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 pitchFamily="34" charset="-122"/>
                <a:cs typeface="+mn-cs"/>
                <a:sym typeface="Times New Roman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AE7F3E-4BAC-8DC5-60C1-C228388375B1}"/>
                </a:ext>
              </a:extLst>
            </p:cNvPr>
            <p:cNvSpPr/>
            <p:nvPr/>
          </p:nvSpPr>
          <p:spPr>
            <a:xfrm>
              <a:off x="914400" y="1600200"/>
              <a:ext cx="15087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Câu</a:t>
              </a: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fr-F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hỏi</a:t>
              </a: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213D85BE-2C31-D602-D94C-D8B138C8E3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8" t="6405" r="13156" b="9464"/>
            <a:stretch/>
          </p:blipFill>
          <p:spPr bwMode="auto">
            <a:xfrm>
              <a:off x="521107" y="1640993"/>
              <a:ext cx="373163" cy="376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9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B8438C7-58AC-0868-45EA-85AF6D76FA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230393" y="3857538"/>
            <a:ext cx="2651927" cy="2314662"/>
          </a:xfrm>
          <a:prstGeom prst="rect">
            <a:avLst/>
          </a:prstGeom>
        </p:spPr>
      </p:pic>
      <p:grpSp>
        <p:nvGrpSpPr>
          <p:cNvPr id="11" name="Group 10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CACD50-A72E-8E14-2082-6F8C7788FDFD}"/>
              </a:ext>
            </a:extLst>
          </p:cNvPr>
          <p:cNvGrpSpPr/>
          <p:nvPr/>
        </p:nvGrpSpPr>
        <p:grpSpPr>
          <a:xfrm>
            <a:off x="359418" y="3259307"/>
            <a:ext cx="1965946" cy="523220"/>
            <a:chOff x="447675" y="3565535"/>
            <a:chExt cx="1965946" cy="52322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5C4357-F27A-CB7D-09AA-7F38A409EA54}"/>
                </a:ext>
              </a:extLst>
            </p:cNvPr>
            <p:cNvGrpSpPr/>
            <p:nvPr/>
          </p:nvGrpSpPr>
          <p:grpSpPr>
            <a:xfrm>
              <a:off x="447675" y="3565535"/>
              <a:ext cx="1965946" cy="523220"/>
              <a:chOff x="457200" y="1586999"/>
              <a:chExt cx="1965946" cy="523220"/>
            </a:xfrm>
          </p:grpSpPr>
          <p:sp>
            <p:nvSpPr>
              <p:cNvPr id="14" name="MH_Number_1">
                <a:extLst>
                  <a:ext uri="{FF2B5EF4-FFF2-40B4-BE49-F238E27FC236}">
                    <a16:creationId xmlns:a16="http://schemas.microsoft.com/office/drawing/2014/main" id="{32A3CF42-8FBF-479A-49A2-C9C51BB43A71}"/>
                  </a:ext>
                </a:extLst>
              </p:cNvPr>
              <p:cNvSpPr/>
              <p:nvPr/>
            </p:nvSpPr>
            <p:spPr>
              <a:xfrm>
                <a:off x="457200" y="1607367"/>
                <a:ext cx="1965946" cy="444060"/>
              </a:xfrm>
              <a:prstGeom prst="roundRect">
                <a:avLst>
                  <a:gd name="adj" fmla="val 7611"/>
                </a:avLst>
              </a:prstGeom>
              <a:solidFill>
                <a:srgbClr val="9DE3E2"/>
              </a:solidFill>
              <a:ln w="12700">
                <a:noFill/>
              </a:ln>
            </p:spPr>
            <p:txBody>
              <a:bodyPr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itchFamily="34" charset="-122"/>
                  <a:cs typeface="+mn-cs"/>
                  <a:sym typeface="Times New Roman" pitchFamily="18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01B4928-6D6B-7E6B-19D8-D0089F6C54B6}"/>
                  </a:ext>
                </a:extLst>
              </p:cNvPr>
              <p:cNvSpPr/>
              <p:nvPr/>
            </p:nvSpPr>
            <p:spPr>
              <a:xfrm>
                <a:off x="914400" y="1586999"/>
                <a:ext cx="14350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800" b="1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Đáp</a:t>
                </a:r>
                <a:r>
                  <a:rPr lang="fr-FR" sz="2800" b="1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án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3" name="Picture 1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FC78CE4-49BE-B208-79A4-F9E21D6B6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3641735"/>
              <a:ext cx="381000" cy="334611"/>
            </a:xfrm>
            <a:prstGeom prst="rect">
              <a:avLst/>
            </a:prstGeom>
          </p:spPr>
        </p:pic>
      </p:grpSp>
      <p:sp>
        <p:nvSpPr>
          <p:cNvPr id="18" name="Title 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CEC903C-B2D4-9C6A-4FF4-ABE11B4C5B14}"/>
              </a:ext>
            </a:extLst>
          </p:cNvPr>
          <p:cNvSpPr txBox="1">
            <a:spLocks/>
          </p:cNvSpPr>
          <p:nvPr/>
        </p:nvSpPr>
        <p:spPr>
          <a:xfrm>
            <a:off x="0" y="6172200"/>
            <a:ext cx="12192000" cy="669953"/>
          </a:xfrm>
          <a:prstGeom prst="rect">
            <a:avLst/>
          </a:prstGeom>
          <a:solidFill>
            <a:srgbClr val="66FF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76B950-C96D-B7B9-9BED-52F1FD3FE831}"/>
              </a:ext>
            </a:extLst>
          </p:cNvPr>
          <p:cNvGrpSpPr/>
          <p:nvPr/>
        </p:nvGrpSpPr>
        <p:grpSpPr>
          <a:xfrm>
            <a:off x="684497" y="1830157"/>
            <a:ext cx="10908894" cy="1099310"/>
            <a:chOff x="521107" y="1894658"/>
            <a:chExt cx="10908894" cy="109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BFA6E04-D26A-F9D1-8F32-26CB575760D6}"/>
                </a:ext>
              </a:extLst>
            </p:cNvPr>
            <p:cNvSpPr/>
            <p:nvPr/>
          </p:nvSpPr>
          <p:spPr>
            <a:xfrm>
              <a:off x="521107" y="1894658"/>
              <a:ext cx="10908894" cy="1093118"/>
            </a:xfrm>
            <a:prstGeom prst="round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HĐ 2,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quãng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thuận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có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thuận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quãng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7F154E13-3E78-4872-43FC-6E3B11AE2D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4693737"/>
                </p:ext>
              </p:extLst>
            </p:nvPr>
          </p:nvGraphicFramePr>
          <p:xfrm>
            <a:off x="4751608" y="2045701"/>
            <a:ext cx="182366" cy="266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64880" imgH="241200" progId="Equation.DSMT4">
                    <p:embed/>
                  </p:oleObj>
                </mc:Choice>
                <mc:Fallback>
                  <p:oleObj name="Equation" r:id="rId7" imgW="16488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751608" y="2045701"/>
                          <a:ext cx="182366" cy="2663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13CDCE4B-CD51-5DE6-01F9-59CB0EB9669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5936170"/>
                </p:ext>
              </p:extLst>
            </p:nvPr>
          </p:nvGraphicFramePr>
          <p:xfrm>
            <a:off x="6085010" y="2728538"/>
            <a:ext cx="181610" cy="265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64880" imgH="241200" progId="Equation.DSMT4">
                    <p:embed/>
                  </p:oleObj>
                </mc:Choice>
                <mc:Fallback>
                  <p:oleObj name="Equation" r:id="rId9" imgW="164880" imgH="24120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4321592D-A7B4-86BC-76F1-1B546C79E68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085010" y="2728538"/>
                          <a:ext cx="181610" cy="2654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D3C35038-3E0A-1D69-64E8-90459ACE3C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8863813"/>
                </p:ext>
              </p:extLst>
            </p:nvPr>
          </p:nvGraphicFramePr>
          <p:xfrm>
            <a:off x="9174618" y="2045701"/>
            <a:ext cx="152977" cy="291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52280" imgH="291960" progId="Equation.DSMT4">
                    <p:embed/>
                  </p:oleObj>
                </mc:Choice>
                <mc:Fallback>
                  <p:oleObj name="Equation" r:id="rId11" imgW="15228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174618" y="2045701"/>
                          <a:ext cx="152977" cy="2915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C05DE1CB-BF66-9505-D96E-6C58CEF6C4F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750314"/>
                </p:ext>
              </p:extLst>
            </p:nvPr>
          </p:nvGraphicFramePr>
          <p:xfrm>
            <a:off x="1360610" y="2689168"/>
            <a:ext cx="1524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52280" imgH="291960" progId="Equation.DSMT4">
                    <p:embed/>
                  </p:oleObj>
                </mc:Choice>
                <mc:Fallback>
                  <p:oleObj name="Equation" r:id="rId13" imgW="15228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360610" y="2689168"/>
                          <a:ext cx="1524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Group 54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D0BC523-1CC2-3961-EFA1-573213357584}"/>
              </a:ext>
            </a:extLst>
          </p:cNvPr>
          <p:cNvGrpSpPr/>
          <p:nvPr/>
        </p:nvGrpSpPr>
        <p:grpSpPr>
          <a:xfrm>
            <a:off x="635643" y="4114800"/>
            <a:ext cx="9346557" cy="1561103"/>
            <a:chOff x="635643" y="4114800"/>
            <a:chExt cx="9346557" cy="15611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C21199-6759-5AB0-18A2-CB7ADA30FFE5}"/>
                </a:ext>
              </a:extLst>
            </p:cNvPr>
            <p:cNvSpPr txBox="1"/>
            <p:nvPr/>
          </p:nvSpPr>
          <p:spPr>
            <a:xfrm>
              <a:off x="635643" y="4114800"/>
              <a:ext cx="93465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Quãng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thuận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lệ</a:t>
              </a:r>
              <a:endPara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endPara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Tx/>
                <a:buChar char="-"/>
              </a:pP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thuận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quãng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477836E6-E196-EC1B-72AF-736D5AE07B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2380394"/>
                </p:ext>
              </p:extLst>
            </p:nvPr>
          </p:nvGraphicFramePr>
          <p:xfrm>
            <a:off x="9156721" y="4859635"/>
            <a:ext cx="431758" cy="816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444240" imgH="838080" progId="Equation.DSMT4">
                    <p:embed/>
                  </p:oleObj>
                </mc:Choice>
                <mc:Fallback>
                  <p:oleObj name="Equation" r:id="rId15" imgW="444240" imgH="838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156721" y="4859635"/>
                          <a:ext cx="431758" cy="8162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EAFD983D-0612-339F-7E3D-EBF0577BFB9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7087287"/>
                </p:ext>
              </p:extLst>
            </p:nvPr>
          </p:nvGraphicFramePr>
          <p:xfrm>
            <a:off x="3150900" y="4293138"/>
            <a:ext cx="184727" cy="261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52280" imgH="215640" progId="Equation.DSMT4">
                    <p:embed/>
                  </p:oleObj>
                </mc:Choice>
                <mc:Fallback>
                  <p:oleObj name="Equation" r:id="rId17" imgW="152280" imgH="21564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7F154E13-3E78-4872-43FC-6E3B11AE2D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150900" y="4293138"/>
                          <a:ext cx="184727" cy="2612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45442DB6-B9A0-E660-54F4-B2125729F4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6353301"/>
                </p:ext>
              </p:extLst>
            </p:nvPr>
          </p:nvGraphicFramePr>
          <p:xfrm>
            <a:off x="9173028" y="4233460"/>
            <a:ext cx="3810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380880" imgH="317160" progId="Equation.DSMT4">
                    <p:embed/>
                  </p:oleObj>
                </mc:Choice>
                <mc:Fallback>
                  <p:oleObj name="Equation" r:id="rId19" imgW="38088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9173028" y="4233460"/>
                          <a:ext cx="3810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id="{40191ED9-69BD-641C-2249-E48608AA576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7304776"/>
                </p:ext>
              </p:extLst>
            </p:nvPr>
          </p:nvGraphicFramePr>
          <p:xfrm>
            <a:off x="6733699" y="5139354"/>
            <a:ext cx="185103" cy="261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52280" imgH="215640" progId="Equation.DSMT4">
                    <p:embed/>
                  </p:oleObj>
                </mc:Choice>
                <mc:Fallback>
                  <p:oleObj name="Equation" r:id="rId21" imgW="15228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733699" y="5139354"/>
                          <a:ext cx="185103" cy="2619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>
              <a:extLst>
                <a:ext uri="{FF2B5EF4-FFF2-40B4-BE49-F238E27FC236}">
                  <a16:creationId xmlns:a16="http://schemas.microsoft.com/office/drawing/2014/main" id="{B38AC3BD-CDA7-7519-0F9E-60AEF3EE130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7675841"/>
                </p:ext>
              </p:extLst>
            </p:nvPr>
          </p:nvGraphicFramePr>
          <p:xfrm>
            <a:off x="2526939" y="5102337"/>
            <a:ext cx="151534" cy="291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52280" imgH="291960" progId="Equation.DSMT4">
                    <p:embed/>
                  </p:oleObj>
                </mc:Choice>
                <mc:Fallback>
                  <p:oleObj name="Equation" r:id="rId23" imgW="15228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526939" y="5102337"/>
                          <a:ext cx="151534" cy="2915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>
              <a:extLst>
                <a:ext uri="{FF2B5EF4-FFF2-40B4-BE49-F238E27FC236}">
                  <a16:creationId xmlns:a16="http://schemas.microsoft.com/office/drawing/2014/main" id="{BD81C9B0-4361-23D4-5C88-5B6B88833BE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8757965"/>
                </p:ext>
              </p:extLst>
            </p:nvPr>
          </p:nvGraphicFramePr>
          <p:xfrm>
            <a:off x="6815765" y="4247571"/>
            <a:ext cx="1524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52280" imgH="291960" progId="Equation.DSMT4">
                    <p:embed/>
                  </p:oleObj>
                </mc:Choice>
                <mc:Fallback>
                  <p:oleObj name="Equation" r:id="rId25" imgW="15228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6815765" y="4247571"/>
                          <a:ext cx="1524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10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7455B8-7708-9CF4-1FAD-829A1932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191"/>
            <a:ext cx="12192000" cy="662609"/>
          </a:xfrm>
          <a:solidFill>
            <a:srgbClr val="66FFFF"/>
          </a:solidFill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 ….: BÀI 22. ĐẠI LƯỢNG TỈ LỆ THUẬN (T1)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FCBE983-518E-FB6E-5394-6AD33B255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926234"/>
            <a:ext cx="1676400" cy="1362075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2D67A1-0D22-61A0-1F9C-D17CD4B76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084"/>
            <a:ext cx="1371600" cy="6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2BCDD4D-8BC1-5065-AA9F-30C9C9B46670}"/>
              </a:ext>
            </a:extLst>
          </p:cNvPr>
          <p:cNvGrpSpPr/>
          <p:nvPr/>
        </p:nvGrpSpPr>
        <p:grpSpPr>
          <a:xfrm>
            <a:off x="601610" y="871515"/>
            <a:ext cx="1716481" cy="584775"/>
            <a:chOff x="457201" y="1474239"/>
            <a:chExt cx="1716481" cy="584775"/>
          </a:xfrm>
        </p:grpSpPr>
        <p:sp>
          <p:nvSpPr>
            <p:cNvPr id="11" name="MH_Number_1">
              <a:extLst>
                <a:ext uri="{FF2B5EF4-FFF2-40B4-BE49-F238E27FC236}">
                  <a16:creationId xmlns:a16="http://schemas.microsoft.com/office/drawing/2014/main" id="{3A794A91-7A03-D959-1DF7-FE1262CFE12D}"/>
                </a:ext>
              </a:extLst>
            </p:cNvPr>
            <p:cNvSpPr/>
            <p:nvPr/>
          </p:nvSpPr>
          <p:spPr>
            <a:xfrm>
              <a:off x="457201" y="1607367"/>
              <a:ext cx="1692380" cy="444060"/>
            </a:xfrm>
            <a:prstGeom prst="roundRect">
              <a:avLst>
                <a:gd name="adj" fmla="val 7611"/>
              </a:avLst>
            </a:prstGeom>
            <a:solidFill>
              <a:srgbClr val="9DE3E2"/>
            </a:solidFill>
            <a:ln w="12700">
              <a:noFill/>
            </a:ln>
          </p:spPr>
          <p:txBody>
            <a:bodyPr lIns="0" tIns="0" rIns="0" bIns="0" anchor="ctr"/>
            <a:lstStyle/>
            <a:p>
              <a:pPr lvl="0" algn="ctr"/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微软雅黑" pitchFamily="34" charset="-122"/>
                <a:sym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156084-1745-437D-49AE-BE2D1EA87D72}"/>
                </a:ext>
              </a:extLst>
            </p:cNvPr>
            <p:cNvSpPr/>
            <p:nvPr/>
          </p:nvSpPr>
          <p:spPr>
            <a:xfrm>
              <a:off x="763463" y="1474239"/>
              <a:ext cx="14102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fr-FR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Chú</a:t>
              </a:r>
              <a:r>
                <a:rPr lang="fr-FR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ý:</a:t>
              </a:r>
              <a:endPara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7564BF37-8CFF-8637-90C9-B35848FDA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896" y="1648642"/>
              <a:ext cx="381808" cy="381808"/>
            </a:xfrm>
            <a:prstGeom prst="rect">
              <a:avLst/>
            </a:prstGeom>
          </p:spPr>
        </p:pic>
      </p:grpSp>
      <p:sp>
        <p:nvSpPr>
          <p:cNvPr id="18" name="Thought Bubble: Cloud 17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201338-6568-39E2-5496-8F136D71344E}"/>
              </a:ext>
            </a:extLst>
          </p:cNvPr>
          <p:cNvSpPr/>
          <p:nvPr/>
        </p:nvSpPr>
        <p:spPr>
          <a:xfrm>
            <a:off x="8124947" y="3429000"/>
            <a:ext cx="3200400" cy="16002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aphicFrame>
        <p:nvGraphicFramePr>
          <p:cNvPr id="20" name="Object 19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B7FB5C-4493-0EE3-E393-1D2EAC6480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873524"/>
              </p:ext>
            </p:extLst>
          </p:nvPr>
        </p:nvGraphicFramePr>
        <p:xfrm>
          <a:off x="8491257" y="3788861"/>
          <a:ext cx="2240525" cy="78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08160" imgH="736560" progId="Equation.DSMT4">
                  <p:embed/>
                </p:oleObj>
              </mc:Choice>
              <mc:Fallback>
                <p:oleObj name="Equation" r:id="rId6" imgW="21081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91257" y="3788861"/>
                        <a:ext cx="2240525" cy="78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5D925E5-48F0-973B-DE1A-C78B33A02FA4}"/>
              </a:ext>
            </a:extLst>
          </p:cNvPr>
          <p:cNvGrpSpPr/>
          <p:nvPr/>
        </p:nvGrpSpPr>
        <p:grpSpPr>
          <a:xfrm>
            <a:off x="381000" y="1560360"/>
            <a:ext cx="11353799" cy="2385164"/>
            <a:chOff x="381000" y="1560360"/>
            <a:chExt cx="11353799" cy="23851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A615F4-0657-0F1A-04B5-824B8469C301}"/>
                </a:ext>
              </a:extLst>
            </p:cNvPr>
            <p:cNvSpPr/>
            <p:nvPr/>
          </p:nvSpPr>
          <p:spPr>
            <a:xfrm>
              <a:off x="381000" y="1560360"/>
              <a:ext cx="11353799" cy="2385164"/>
            </a:xfrm>
            <a:prstGeom prst="rect">
              <a:avLst/>
            </a:prstGeom>
            <a:noFill/>
            <a:ln w="28575">
              <a:solidFill>
                <a:srgbClr val="FBB03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457200" indent="-457200" algn="just">
                <a:spcBef>
                  <a:spcPts val="300"/>
                </a:spcBef>
                <a:spcAft>
                  <a:spcPts val="300"/>
                </a:spcAft>
                <a:buFontTx/>
                <a:buChar char="-"/>
              </a:pPr>
              <a:endParaRPr lang="fr-FR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AF0A910-1441-D285-CB7B-26AADAA13D3D}"/>
                </a:ext>
              </a:extLst>
            </p:cNvPr>
            <p:cNvGrpSpPr/>
            <p:nvPr/>
          </p:nvGrpSpPr>
          <p:grpSpPr>
            <a:xfrm>
              <a:off x="788505" y="1725686"/>
              <a:ext cx="10412896" cy="2219838"/>
              <a:chOff x="788505" y="1725686"/>
              <a:chExt cx="10412896" cy="221983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EDACCB-70B6-9CA5-915A-E148694B5797}"/>
                  </a:ext>
                </a:extLst>
              </p:cNvPr>
              <p:cNvSpPr txBox="1"/>
              <p:nvPr/>
            </p:nvSpPr>
            <p:spPr>
              <a:xfrm>
                <a:off x="788505" y="1725686"/>
                <a:ext cx="10412896" cy="2219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tỉ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320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với     theo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320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thì   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. Khi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 nói    và    là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  <p:graphicFrame>
            <p:nvGraphicFramePr>
              <p:cNvPr id="16" name="Object 15">
                <a:extLst>
                  <a:ext uri="{FF2B5EF4-FFF2-40B4-BE49-F238E27FC236}">
                    <a16:creationId xmlns:a16="http://schemas.microsoft.com/office/drawing/2014/main" id="{916DF091-F350-6882-CE37-4E185CA1AA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4007418"/>
                  </p:ext>
                </p:extLst>
              </p:nvPr>
            </p:nvGraphicFramePr>
            <p:xfrm>
              <a:off x="3402019" y="2580691"/>
              <a:ext cx="287325" cy="7806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279360" imgH="761760" progId="Equation.DSMT4">
                      <p:embed/>
                    </p:oleObj>
                  </mc:Choice>
                  <mc:Fallback>
                    <p:oleObj name="Equation" r:id="rId8" imgW="279360" imgH="7617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3402019" y="2580691"/>
                            <a:ext cx="287325" cy="78063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" name="Object 2">
                <a:extLst>
                  <a:ext uri="{FF2B5EF4-FFF2-40B4-BE49-F238E27FC236}">
                    <a16:creationId xmlns:a16="http://schemas.microsoft.com/office/drawing/2014/main" id="{FE89489F-6757-E26D-FCF2-7F1F4A3899B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764618"/>
                  </p:ext>
                </p:extLst>
              </p:nvPr>
            </p:nvGraphicFramePr>
            <p:xfrm>
              <a:off x="4343400" y="2076448"/>
              <a:ext cx="265430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241200" imgH="253800" progId="Equation.DSMT4">
                      <p:embed/>
                    </p:oleObj>
                  </mc:Choice>
                  <mc:Fallback>
                    <p:oleObj name="Equation" r:id="rId10" imgW="241200" imgH="253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4343400" y="2076448"/>
                            <a:ext cx="265430" cy="279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ct 8">
                <a:extLst>
                  <a:ext uri="{FF2B5EF4-FFF2-40B4-BE49-F238E27FC236}">
                    <a16:creationId xmlns:a16="http://schemas.microsoft.com/office/drawing/2014/main" id="{2993C8C2-8774-2C1C-FD3F-6668EF132CB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100175"/>
                  </p:ext>
                </p:extLst>
              </p:nvPr>
            </p:nvGraphicFramePr>
            <p:xfrm>
              <a:off x="1630972" y="2075615"/>
              <a:ext cx="26670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266400" imgH="330120" progId="Equation.DSMT4">
                      <p:embed/>
                    </p:oleObj>
                  </mc:Choice>
                  <mc:Fallback>
                    <p:oleObj name="Equation" r:id="rId12" imgW="266400" imgH="3301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1630972" y="2075615"/>
                            <a:ext cx="266700" cy="330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16">
                <a:extLst>
                  <a:ext uri="{FF2B5EF4-FFF2-40B4-BE49-F238E27FC236}">
                    <a16:creationId xmlns:a16="http://schemas.microsoft.com/office/drawing/2014/main" id="{35323EB3-F767-A337-217A-9B6D4EEF6E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83402636"/>
                  </p:ext>
                </p:extLst>
              </p:nvPr>
            </p:nvGraphicFramePr>
            <p:xfrm>
              <a:off x="7145747" y="2099971"/>
              <a:ext cx="270459" cy="2704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203040" imgH="203040" progId="Equation.DSMT4">
                      <p:embed/>
                    </p:oleObj>
                  </mc:Choice>
                  <mc:Fallback>
                    <p:oleObj name="Equation" r:id="rId14" imgW="20304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7145747" y="2099971"/>
                            <a:ext cx="270459" cy="27045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18">
                <a:extLst>
                  <a:ext uri="{FF2B5EF4-FFF2-40B4-BE49-F238E27FC236}">
                    <a16:creationId xmlns:a16="http://schemas.microsoft.com/office/drawing/2014/main" id="{206FE695-0D1F-9DE1-CDF0-06001BB26DD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99973523"/>
                  </p:ext>
                </p:extLst>
              </p:nvPr>
            </p:nvGraphicFramePr>
            <p:xfrm>
              <a:off x="7992390" y="2100221"/>
              <a:ext cx="265113" cy="280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265197" imgH="280482" progId="Equation.DSMT4">
                      <p:embed/>
                    </p:oleObj>
                  </mc:Choice>
                  <mc:Fallback>
                    <p:oleObj name="Equation" r:id="rId16" imgW="265197" imgH="280482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7992390" y="2100221"/>
                            <a:ext cx="265113" cy="2809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20">
                <a:extLst>
                  <a:ext uri="{FF2B5EF4-FFF2-40B4-BE49-F238E27FC236}">
                    <a16:creationId xmlns:a16="http://schemas.microsoft.com/office/drawing/2014/main" id="{496F8F0C-F96D-0F38-AB00-DBFDB0903D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2795059"/>
                  </p:ext>
                </p:extLst>
              </p:nvPr>
            </p:nvGraphicFramePr>
            <p:xfrm>
              <a:off x="10729912" y="2081216"/>
              <a:ext cx="26670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266996" imgH="330954" progId="Equation.DSMT4">
                      <p:embed/>
                    </p:oleObj>
                  </mc:Choice>
                  <mc:Fallback>
                    <p:oleObj name="Equation" r:id="rId12" imgW="266996" imgH="330954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10729912" y="2081216"/>
                            <a:ext cx="266700" cy="330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21">
                <a:extLst>
                  <a:ext uri="{FF2B5EF4-FFF2-40B4-BE49-F238E27FC236}">
                    <a16:creationId xmlns:a16="http://schemas.microsoft.com/office/drawing/2014/main" id="{4644BE72-D11E-073B-718C-14635176C6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89441378"/>
                  </p:ext>
                </p:extLst>
              </p:nvPr>
            </p:nvGraphicFramePr>
            <p:xfrm>
              <a:off x="7038976" y="2835605"/>
              <a:ext cx="26670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266996" imgH="330954" progId="Equation.DSMT4">
                      <p:embed/>
                    </p:oleObj>
                  </mc:Choice>
                  <mc:Fallback>
                    <p:oleObj name="Equation" r:id="rId12" imgW="266996" imgH="330954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7038976" y="2835605"/>
                            <a:ext cx="266700" cy="330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22">
                <a:extLst>
                  <a:ext uri="{FF2B5EF4-FFF2-40B4-BE49-F238E27FC236}">
                    <a16:creationId xmlns:a16="http://schemas.microsoft.com/office/drawing/2014/main" id="{166EFAF9-1073-82B3-10F1-5324DB085EF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61596992"/>
                  </p:ext>
                </p:extLst>
              </p:nvPr>
            </p:nvGraphicFramePr>
            <p:xfrm>
              <a:off x="6276159" y="2816786"/>
              <a:ext cx="265113" cy="280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265197" imgH="280482" progId="Equation.DSMT4">
                      <p:embed/>
                    </p:oleObj>
                  </mc:Choice>
                  <mc:Fallback>
                    <p:oleObj name="Equation" r:id="rId16" imgW="265197" imgH="280482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6276159" y="2816786"/>
                            <a:ext cx="265113" cy="2809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5" name="Title 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B5555AA-C5E1-F32B-B33B-24E70C48ABD3}"/>
              </a:ext>
            </a:extLst>
          </p:cNvPr>
          <p:cNvSpPr txBox="1">
            <a:spLocks/>
          </p:cNvSpPr>
          <p:nvPr/>
        </p:nvSpPr>
        <p:spPr>
          <a:xfrm>
            <a:off x="0" y="6172200"/>
            <a:ext cx="12192000" cy="669953"/>
          </a:xfrm>
          <a:prstGeom prst="rect">
            <a:avLst/>
          </a:prstGeom>
          <a:solidFill>
            <a:srgbClr val="66FF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8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7455B8-7708-9CF4-1FAD-829A1932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191"/>
            <a:ext cx="12192000" cy="662609"/>
          </a:xfrm>
          <a:solidFill>
            <a:srgbClr val="66FFFF"/>
          </a:solidFill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 ….: BÀI 22. ĐẠI LƯỢNG TỈ LỆ THUẬN (T1)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FCBE983-518E-FB6E-5394-6AD33B255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815" y="733213"/>
            <a:ext cx="1225606" cy="995805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2D67A1-0D22-61A0-1F9C-D17CD4B76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084"/>
            <a:ext cx="1371600" cy="6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77D114-6BF7-CAD1-BD1A-2CD90CC2A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28" y="741632"/>
            <a:ext cx="1062934" cy="1248343"/>
          </a:xfrm>
          <a:prstGeom prst="rect">
            <a:avLst/>
          </a:prstGeom>
        </p:spPr>
      </p:pic>
      <p:grpSp>
        <p:nvGrpSpPr>
          <p:cNvPr id="7" name="Group 6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ADB187-1929-EB5B-E352-860C3D183082}"/>
              </a:ext>
            </a:extLst>
          </p:cNvPr>
          <p:cNvGrpSpPr/>
          <p:nvPr/>
        </p:nvGrpSpPr>
        <p:grpSpPr>
          <a:xfrm>
            <a:off x="1472609" y="920500"/>
            <a:ext cx="2187732" cy="492443"/>
            <a:chOff x="440194" y="1597690"/>
            <a:chExt cx="2187732" cy="492443"/>
          </a:xfrm>
        </p:grpSpPr>
        <p:sp>
          <p:nvSpPr>
            <p:cNvPr id="8" name="MH_Number_1">
              <a:extLst>
                <a:ext uri="{FF2B5EF4-FFF2-40B4-BE49-F238E27FC236}">
                  <a16:creationId xmlns:a16="http://schemas.microsoft.com/office/drawing/2014/main" id="{080E1E78-B3D4-DAEC-D0B8-8A6F7B485E50}"/>
                </a:ext>
              </a:extLst>
            </p:cNvPr>
            <p:cNvSpPr/>
            <p:nvPr/>
          </p:nvSpPr>
          <p:spPr>
            <a:xfrm>
              <a:off x="440194" y="1597690"/>
              <a:ext cx="2187732" cy="444060"/>
            </a:xfrm>
            <a:prstGeom prst="roundRect">
              <a:avLst>
                <a:gd name="adj" fmla="val 7611"/>
              </a:avLst>
            </a:prstGeom>
            <a:solidFill>
              <a:srgbClr val="9DE3E2"/>
            </a:solidFill>
            <a:ln w="12700">
              <a:noFill/>
            </a:ln>
          </p:spPr>
          <p:txBody>
            <a:bodyPr lIns="0" tIns="0" rIns="0" bIns="0" anchor="ctr"/>
            <a:lstStyle/>
            <a:p>
              <a:pPr lvl="0" algn="ctr"/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微软雅黑" pitchFamily="34" charset="-122"/>
                <a:sym typeface="Times New Roman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D86849-3F78-9FE1-8B61-1F1037A51BF1}"/>
                </a:ext>
              </a:extLst>
            </p:cNvPr>
            <p:cNvSpPr/>
            <p:nvPr/>
          </p:nvSpPr>
          <p:spPr>
            <a:xfrm>
              <a:off x="969505" y="1597690"/>
              <a:ext cx="124021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hangingPunct="0"/>
              <a:r>
                <a:rPr lang="fr-FR" sz="2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Ví</a:t>
              </a:r>
              <a:r>
                <a:rPr lang="fr-FR" sz="2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fr-FR" sz="2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dụ</a:t>
              </a:r>
              <a:r>
                <a:rPr lang="fr-FR" sz="2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1</a:t>
              </a:r>
              <a:endPara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AD52F069-1EF4-2C76-A16E-C324052DC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88" y="1610448"/>
              <a:ext cx="427823" cy="427823"/>
            </a:xfrm>
            <a:prstGeom prst="rect">
              <a:avLst/>
            </a:prstGeom>
          </p:spPr>
        </p:pic>
      </p:grpSp>
      <p:sp>
        <p:nvSpPr>
          <p:cNvPr id="11" name="TextBox 10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967B39D-D48A-F73A-68D1-12A4453E7AA2}"/>
              </a:ext>
            </a:extLst>
          </p:cNvPr>
          <p:cNvSpPr txBox="1"/>
          <p:nvPr/>
        </p:nvSpPr>
        <p:spPr>
          <a:xfrm>
            <a:off x="1714390" y="965779"/>
            <a:ext cx="99811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rằng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là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thuận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khi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fr-FR" sz="2400" baseline="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fr-FR" sz="2400" baseline="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 khi             .</a:t>
            </a:r>
          </a:p>
          <a:p>
            <a:pPr lvl="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khi</a:t>
            </a:r>
          </a:p>
        </p:txBody>
      </p:sp>
      <p:grpSp>
        <p:nvGrpSpPr>
          <p:cNvPr id="12" name="Group 1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A210DC2-97B7-037E-F378-A897CA15C88A}"/>
              </a:ext>
            </a:extLst>
          </p:cNvPr>
          <p:cNvGrpSpPr/>
          <p:nvPr/>
        </p:nvGrpSpPr>
        <p:grpSpPr>
          <a:xfrm>
            <a:off x="1443048" y="3224870"/>
            <a:ext cx="1537093" cy="492443"/>
            <a:chOff x="447675" y="3565535"/>
            <a:chExt cx="1592645" cy="49244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4BDCB7C-04CB-780C-DDE9-696B6ABF95D6}"/>
                </a:ext>
              </a:extLst>
            </p:cNvPr>
            <p:cNvGrpSpPr/>
            <p:nvPr/>
          </p:nvGrpSpPr>
          <p:grpSpPr>
            <a:xfrm>
              <a:off x="447675" y="3565535"/>
              <a:ext cx="1592645" cy="492443"/>
              <a:chOff x="457200" y="1586999"/>
              <a:chExt cx="1592645" cy="492443"/>
            </a:xfrm>
          </p:grpSpPr>
          <p:sp>
            <p:nvSpPr>
              <p:cNvPr id="15" name="MH_Number_1">
                <a:extLst>
                  <a:ext uri="{FF2B5EF4-FFF2-40B4-BE49-F238E27FC236}">
                    <a16:creationId xmlns:a16="http://schemas.microsoft.com/office/drawing/2014/main" id="{EA07325A-1F7D-3F75-9735-6766BCAA7B21}"/>
                  </a:ext>
                </a:extLst>
              </p:cNvPr>
              <p:cNvSpPr/>
              <p:nvPr/>
            </p:nvSpPr>
            <p:spPr>
              <a:xfrm>
                <a:off x="457200" y="1607367"/>
                <a:ext cx="1592645" cy="444060"/>
              </a:xfrm>
              <a:prstGeom prst="roundRect">
                <a:avLst>
                  <a:gd name="adj" fmla="val 7611"/>
                </a:avLst>
              </a:prstGeom>
              <a:solidFill>
                <a:srgbClr val="9DE3E2"/>
              </a:solidFill>
              <a:ln w="12700">
                <a:noFill/>
              </a:ln>
            </p:spPr>
            <p:txBody>
              <a:bodyPr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itchFamily="34" charset="-122"/>
                  <a:cs typeface="+mn-cs"/>
                  <a:sym typeface="Times New Roman" pitchFamily="18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4C6203A-8815-99C8-6598-07AC980C71EC}"/>
                  </a:ext>
                </a:extLst>
              </p:cNvPr>
              <p:cNvSpPr/>
              <p:nvPr/>
            </p:nvSpPr>
            <p:spPr>
              <a:xfrm>
                <a:off x="914400" y="1586999"/>
                <a:ext cx="78579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600" b="1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Giải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4" name="Picture 1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7E54932-C202-9481-E08B-29D572E75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3641735"/>
              <a:ext cx="381000" cy="334611"/>
            </a:xfrm>
            <a:prstGeom prst="rect">
              <a:avLst/>
            </a:prstGeom>
          </p:spPr>
        </p:pic>
      </p:grpSp>
      <p:graphicFrame>
        <p:nvGraphicFramePr>
          <p:cNvPr id="17" name="Object 16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DE41E2-82A1-AF4C-404C-44F5546E13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093062"/>
              </p:ext>
            </p:extLst>
          </p:nvPr>
        </p:nvGraphicFramePr>
        <p:xfrm>
          <a:off x="4719638" y="2838450"/>
          <a:ext cx="9207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200" imgH="342720" progId="Equation.DSMT4">
                  <p:embed/>
                </p:oleObj>
              </mc:Choice>
              <mc:Fallback>
                <p:oleObj name="Equation" r:id="rId8" imgW="9522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19638" y="2838450"/>
                        <a:ext cx="920750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FFE8A04-520A-13FE-AD94-55D6EE6DA3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207782"/>
              </p:ext>
            </p:extLst>
          </p:nvPr>
        </p:nvGraphicFramePr>
        <p:xfrm>
          <a:off x="7496175" y="1506538"/>
          <a:ext cx="61118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640" imgH="279360" progId="Equation.DSMT4">
                  <p:embed/>
                </p:oleObj>
              </mc:Choice>
              <mc:Fallback>
                <p:oleObj name="Equation" r:id="rId10" imgW="647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96175" y="1506538"/>
                        <a:ext cx="611188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C5B895-DD4A-DC75-52B1-17FC2CAD13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539358"/>
              </p:ext>
            </p:extLst>
          </p:nvPr>
        </p:nvGraphicFramePr>
        <p:xfrm>
          <a:off x="8686800" y="1496394"/>
          <a:ext cx="898260" cy="345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840" imgH="342720" progId="Equation.DSMT4">
                  <p:embed/>
                </p:oleObj>
              </mc:Choice>
              <mc:Fallback>
                <p:oleObj name="Equation" r:id="rId12" imgW="8888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686800" y="1496394"/>
                        <a:ext cx="898260" cy="345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98B16A0-DF74-38C0-E812-8DFAE3EE8F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116940"/>
              </p:ext>
            </p:extLst>
          </p:nvPr>
        </p:nvGraphicFramePr>
        <p:xfrm>
          <a:off x="6153150" y="2011363"/>
          <a:ext cx="86360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63280" imgH="266400" progId="Equation.DSMT4">
                  <p:embed/>
                </p:oleObj>
              </mc:Choice>
              <mc:Fallback>
                <p:oleObj name="Equation" r:id="rId14" imgW="863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153150" y="2011363"/>
                        <a:ext cx="863600" cy="26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05996C58-4F8D-5DEB-18AC-58DDF3ADED0F}"/>
              </a:ext>
            </a:extLst>
          </p:cNvPr>
          <p:cNvGrpSpPr/>
          <p:nvPr/>
        </p:nvGrpSpPr>
        <p:grpSpPr>
          <a:xfrm>
            <a:off x="1620725" y="3771900"/>
            <a:ext cx="9981144" cy="690563"/>
            <a:chOff x="1620725" y="3771900"/>
            <a:chExt cx="9981144" cy="6905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1E0C6C-3319-58D1-07EB-AE8EBFA069D8}"/>
                </a:ext>
              </a:extLst>
            </p:cNvPr>
            <p:cNvSpPr txBox="1"/>
            <p:nvPr/>
          </p:nvSpPr>
          <p:spPr>
            <a:xfrm>
              <a:off x="1620725" y="3856724"/>
              <a:ext cx="998114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a) Ta </a:t>
              </a:r>
              <a:r>
                <a:rPr lang="en-US" sz="240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                      Do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8FD14110-8993-1BA0-C425-95138E30D8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6444872"/>
                </p:ext>
              </p:extLst>
            </p:nvPr>
          </p:nvGraphicFramePr>
          <p:xfrm>
            <a:off x="2814638" y="3771900"/>
            <a:ext cx="1954212" cy="690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2082600" imgH="736560" progId="Equation.DSMT4">
                    <p:embed/>
                  </p:oleObj>
                </mc:Choice>
                <mc:Fallback>
                  <p:oleObj name="Equation" r:id="rId16" imgW="2082600" imgH="736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814638" y="3771900"/>
                          <a:ext cx="1954212" cy="6905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74A98D4A-C945-C36F-BBE7-D4EAD8A013D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7624415"/>
                </p:ext>
              </p:extLst>
            </p:nvPr>
          </p:nvGraphicFramePr>
          <p:xfrm>
            <a:off x="5689421" y="3949214"/>
            <a:ext cx="1064569" cy="3467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054080" imgH="342720" progId="Equation.DSMT4">
                    <p:embed/>
                  </p:oleObj>
                </mc:Choice>
                <mc:Fallback>
                  <p:oleObj name="Equation" r:id="rId18" imgW="105408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689421" y="3949214"/>
                          <a:ext cx="1064569" cy="3467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4791CA-056D-1121-5337-E08BC8AEA8A9}"/>
              </a:ext>
            </a:extLst>
          </p:cNvPr>
          <p:cNvGrpSpPr/>
          <p:nvPr/>
        </p:nvGrpSpPr>
        <p:grpSpPr>
          <a:xfrm>
            <a:off x="1682216" y="4989572"/>
            <a:ext cx="9919653" cy="750431"/>
            <a:chOff x="1682216" y="4989572"/>
            <a:chExt cx="9981144" cy="7504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46CC85-5AAC-36F8-9B35-374ED441885B}"/>
                </a:ext>
              </a:extLst>
            </p:cNvPr>
            <p:cNvSpPr txBox="1"/>
            <p:nvPr/>
          </p:nvSpPr>
          <p:spPr>
            <a:xfrm>
              <a:off x="1682216" y="5128983"/>
              <a:ext cx="998114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) Từ                suy ra                  Do </a:t>
              </a:r>
              <a:r>
                <a:rPr lang="en-US" sz="240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40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khi                 thì   </a:t>
              </a:r>
              <a:endPara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F490F4DA-DA18-21DF-AAB4-DB2926F145B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0800309"/>
                </p:ext>
              </p:extLst>
            </p:nvPr>
          </p:nvGraphicFramePr>
          <p:xfrm>
            <a:off x="4529812" y="5012531"/>
            <a:ext cx="1110351" cy="727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104840" imgH="723600" progId="Equation.DSMT4">
                    <p:embed/>
                  </p:oleObj>
                </mc:Choice>
                <mc:Fallback>
                  <p:oleObj name="Equation" r:id="rId20" imgW="1104840" imgH="723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4529812" y="5012531"/>
                          <a:ext cx="1110351" cy="7274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774BF534-C03F-96EE-AC29-E110F769664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2097585"/>
                </p:ext>
              </p:extLst>
            </p:nvPr>
          </p:nvGraphicFramePr>
          <p:xfrm>
            <a:off x="8765519" y="4989572"/>
            <a:ext cx="2301769" cy="722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2311200" imgH="723600" progId="Equation.DSMT4">
                    <p:embed/>
                  </p:oleObj>
                </mc:Choice>
                <mc:Fallback>
                  <p:oleObj name="Equation" r:id="rId22" imgW="2311200" imgH="723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8765519" y="4989572"/>
                          <a:ext cx="2301769" cy="722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2E8E5F82-26BA-784D-2CF8-B6AB8A2CB7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2613719"/>
                </p:ext>
              </p:extLst>
            </p:nvPr>
          </p:nvGraphicFramePr>
          <p:xfrm>
            <a:off x="2509238" y="5222949"/>
            <a:ext cx="1083852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295280" imgH="342720" progId="Equation.DSMT4">
                    <p:embed/>
                  </p:oleObj>
                </mc:Choice>
                <mc:Fallback>
                  <p:oleObj name="Equation" r:id="rId24" imgW="129528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2509238" y="5222949"/>
                          <a:ext cx="1083852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ADF345C6-9B90-EAA5-C4A0-B38B71E1959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9529965"/>
                </p:ext>
              </p:extLst>
            </p:nvPr>
          </p:nvGraphicFramePr>
          <p:xfrm>
            <a:off x="7077248" y="5234260"/>
            <a:ext cx="10922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1091880" imgH="342720" progId="Equation.DSMT4">
                    <p:embed/>
                  </p:oleObj>
                </mc:Choice>
                <mc:Fallback>
                  <p:oleObj name="Equation" r:id="rId26" imgW="109188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7077248" y="5234260"/>
                          <a:ext cx="10922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27E82C-A203-D4F8-67B2-B8569EF4E7C2}"/>
              </a:ext>
            </a:extLst>
          </p:cNvPr>
          <p:cNvGrpSpPr/>
          <p:nvPr/>
        </p:nvGrpSpPr>
        <p:grpSpPr>
          <a:xfrm>
            <a:off x="1673420" y="4527907"/>
            <a:ext cx="4167678" cy="461665"/>
            <a:chOff x="1673420" y="4527907"/>
            <a:chExt cx="4167678" cy="46166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60FA93-6514-934C-49F0-BA4406182C88}"/>
                </a:ext>
              </a:extLst>
            </p:cNvPr>
            <p:cNvSpPr txBox="1"/>
            <p:nvPr/>
          </p:nvSpPr>
          <p:spPr>
            <a:xfrm>
              <a:off x="1673420" y="4527907"/>
              <a:ext cx="41676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) Khi             thì                           </a:t>
              </a:r>
              <a:endPara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B0910A1E-EEE3-9D16-ACB7-E76D627A450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6784448"/>
                </p:ext>
              </p:extLst>
            </p:nvPr>
          </p:nvGraphicFramePr>
          <p:xfrm>
            <a:off x="2628900" y="4638675"/>
            <a:ext cx="8382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838080" imgH="279360" progId="Equation.DSMT4">
                    <p:embed/>
                  </p:oleObj>
                </mc:Choice>
                <mc:Fallback>
                  <p:oleObj name="Equation" r:id="rId28" imgW="8380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2628900" y="4638675"/>
                          <a:ext cx="8382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8DE0BE4D-BF7E-CDA9-9D4E-32913E665E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0926901"/>
                </p:ext>
              </p:extLst>
            </p:nvPr>
          </p:nvGraphicFramePr>
          <p:xfrm>
            <a:off x="3936098" y="4624513"/>
            <a:ext cx="19050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1904760" imgH="342720" progId="Equation.DSMT4">
                    <p:embed/>
                  </p:oleObj>
                </mc:Choice>
                <mc:Fallback>
                  <p:oleObj name="Equation" r:id="rId30" imgW="190476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3936098" y="4624513"/>
                          <a:ext cx="19050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EACB7C34-5F9C-FECF-10E5-0F09FA190A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284912"/>
              </p:ext>
            </p:extLst>
          </p:nvPr>
        </p:nvGraphicFramePr>
        <p:xfrm>
          <a:off x="4800600" y="2413000"/>
          <a:ext cx="838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838080" imgH="279360" progId="Equation.DSMT4">
                  <p:embed/>
                </p:oleObj>
              </mc:Choice>
              <mc:Fallback>
                <p:oleObj name="Equation" r:id="rId32" imgW="838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800600" y="2413000"/>
                        <a:ext cx="838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le 1">
            <a:extLst>
              <a:ext uri="{FF2B5EF4-FFF2-40B4-BE49-F238E27FC236}">
                <a16:creationId xmlns:a16="http://schemas.microsoft.com/office/drawing/2014/main" id="{9F9045C5-AFCA-535E-764A-5B52671D9762}"/>
              </a:ext>
            </a:extLst>
          </p:cNvPr>
          <p:cNvSpPr txBox="1">
            <a:spLocks/>
          </p:cNvSpPr>
          <p:nvPr/>
        </p:nvSpPr>
        <p:spPr>
          <a:xfrm>
            <a:off x="0" y="6172200"/>
            <a:ext cx="12192000" cy="669953"/>
          </a:xfrm>
          <a:prstGeom prst="rect">
            <a:avLst/>
          </a:prstGeom>
          <a:solidFill>
            <a:srgbClr val="66FF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1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7455B8-7708-9CF4-1FAD-829A1932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493" y="12467"/>
            <a:ext cx="12192000" cy="662609"/>
          </a:xfrm>
          <a:solidFill>
            <a:srgbClr val="66FFFF"/>
          </a:solidFill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 ….: BÀI 22. ĐẠI LƯỢNG TỈ LỆ THUẬN (T1)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2D67A1-0D22-61A0-1F9C-D17CD4B76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084"/>
            <a:ext cx="1371600" cy="6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E6480F1-7B7C-0636-474A-516681562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66" y="914400"/>
            <a:ext cx="1062934" cy="1248343"/>
          </a:xfrm>
          <a:prstGeom prst="rect">
            <a:avLst/>
          </a:prstGeom>
        </p:spPr>
      </p:pic>
      <p:grpSp>
        <p:nvGrpSpPr>
          <p:cNvPr id="7" name="Group 6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64BAE74-765B-C628-33A3-6735D5E082D3}"/>
              </a:ext>
            </a:extLst>
          </p:cNvPr>
          <p:cNvGrpSpPr/>
          <p:nvPr/>
        </p:nvGrpSpPr>
        <p:grpSpPr>
          <a:xfrm>
            <a:off x="1588647" y="1093268"/>
            <a:ext cx="2187732" cy="492443"/>
            <a:chOff x="440194" y="1597690"/>
            <a:chExt cx="2187732" cy="492443"/>
          </a:xfrm>
        </p:grpSpPr>
        <p:sp>
          <p:nvSpPr>
            <p:cNvPr id="8" name="MH_Number_1">
              <a:extLst>
                <a:ext uri="{FF2B5EF4-FFF2-40B4-BE49-F238E27FC236}">
                  <a16:creationId xmlns:a16="http://schemas.microsoft.com/office/drawing/2014/main" id="{F04DB2C8-20E6-B393-A35D-9CC0F805FD1B}"/>
                </a:ext>
              </a:extLst>
            </p:cNvPr>
            <p:cNvSpPr/>
            <p:nvPr/>
          </p:nvSpPr>
          <p:spPr>
            <a:xfrm>
              <a:off x="440194" y="1597690"/>
              <a:ext cx="2187732" cy="444060"/>
            </a:xfrm>
            <a:prstGeom prst="roundRect">
              <a:avLst>
                <a:gd name="adj" fmla="val 7611"/>
              </a:avLst>
            </a:prstGeom>
            <a:solidFill>
              <a:srgbClr val="9DE3E2"/>
            </a:solidFill>
            <a:ln w="12700">
              <a:noFill/>
            </a:ln>
          </p:spPr>
          <p:txBody>
            <a:bodyPr lIns="0" tIns="0" rIns="0" bIns="0" anchor="ctr"/>
            <a:lstStyle/>
            <a:p>
              <a:pPr lvl="0" algn="ctr"/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微软雅黑" pitchFamily="34" charset="-122"/>
                <a:sym typeface="Times New Roman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EC425F6-23B0-C421-D3FE-EA7F9CD16A28}"/>
                </a:ext>
              </a:extLst>
            </p:cNvPr>
            <p:cNvSpPr/>
            <p:nvPr/>
          </p:nvSpPr>
          <p:spPr>
            <a:xfrm>
              <a:off x="969505" y="1597690"/>
              <a:ext cx="124021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hangingPunct="0"/>
              <a:r>
                <a:rPr lang="fr-FR" sz="2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Ví</a:t>
              </a:r>
              <a:r>
                <a:rPr lang="fr-FR" sz="2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fr-FR" sz="2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dụ</a:t>
              </a:r>
              <a:r>
                <a:rPr lang="fr-FR" sz="2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2</a:t>
              </a:r>
              <a:endPara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E55BE2AA-F0B8-0000-C492-6E9A2B3ED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88" y="1610448"/>
              <a:ext cx="427823" cy="427823"/>
            </a:xfrm>
            <a:prstGeom prst="rect">
              <a:avLst/>
            </a:prstGeom>
          </p:spPr>
        </p:pic>
      </p:grpSp>
      <p:sp>
        <p:nvSpPr>
          <p:cNvPr id="11" name="TextBox 10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1B73649-98D9-6B18-EA05-C2D8C1408845}"/>
              </a:ext>
            </a:extLst>
          </p:cNvPr>
          <p:cNvSpPr txBox="1"/>
          <p:nvPr/>
        </p:nvSpPr>
        <p:spPr>
          <a:xfrm>
            <a:off x="1470837" y="1598469"/>
            <a:ext cx="736836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y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thuận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</a:t>
            </a:r>
            <a:endParaRPr lang="fr-FR" sz="2400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AutoNum type="alphaLcParenR"/>
              <a:tabLst/>
              <a:defRPr/>
            </a:pP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AutoNum type="alphaLcParenR"/>
              <a:tabLst/>
              <a:defRPr/>
            </a:pP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</a:p>
        </p:txBody>
      </p:sp>
      <p:graphicFrame>
        <p:nvGraphicFramePr>
          <p:cNvPr id="3" name="Object 2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4CA762-E575-C60A-78FC-742FAC387F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159826"/>
              </p:ext>
            </p:extLst>
          </p:nvPr>
        </p:nvGraphicFramePr>
        <p:xfrm>
          <a:off x="2825750" y="2451100"/>
          <a:ext cx="12461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120" imgH="812520" progId="Equation.DSMT4">
                  <p:embed/>
                </p:oleObj>
              </mc:Choice>
              <mc:Fallback>
                <p:oleObj name="Equation" r:id="rId6" imgW="12571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25750" y="2451100"/>
                        <a:ext cx="1246188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23DED59-1F60-C07F-E2DC-802CB0AF39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828724"/>
              </p:ext>
            </p:extLst>
          </p:nvPr>
        </p:nvGraphicFramePr>
        <p:xfrm>
          <a:off x="4114800" y="2057400"/>
          <a:ext cx="9144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207360" progId="Equation.DSMT4">
                  <p:embed/>
                </p:oleObj>
              </mc:Choice>
              <mc:Fallback>
                <p:oleObj name="Equation" r:id="rId8" imgW="914400" imgH="207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14800" y="2057400"/>
                        <a:ext cx="914400" cy="20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19DCF1-5D15-A0E9-3B08-F8E32EF41586}"/>
              </a:ext>
            </a:extLst>
          </p:cNvPr>
          <p:cNvGrpSpPr/>
          <p:nvPr/>
        </p:nvGrpSpPr>
        <p:grpSpPr>
          <a:xfrm>
            <a:off x="1417674" y="3348259"/>
            <a:ext cx="1537093" cy="492443"/>
            <a:chOff x="447675" y="3565535"/>
            <a:chExt cx="1592645" cy="49244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A09F077-4A7E-A0E7-4AC4-23B3CCD16670}"/>
                </a:ext>
              </a:extLst>
            </p:cNvPr>
            <p:cNvGrpSpPr/>
            <p:nvPr/>
          </p:nvGrpSpPr>
          <p:grpSpPr>
            <a:xfrm>
              <a:off x="447675" y="3565535"/>
              <a:ext cx="1592645" cy="492443"/>
              <a:chOff x="457200" y="1586999"/>
              <a:chExt cx="1592645" cy="492443"/>
            </a:xfrm>
          </p:grpSpPr>
          <p:sp>
            <p:nvSpPr>
              <p:cNvPr id="18" name="MH_Number_1">
                <a:extLst>
                  <a:ext uri="{FF2B5EF4-FFF2-40B4-BE49-F238E27FC236}">
                    <a16:creationId xmlns:a16="http://schemas.microsoft.com/office/drawing/2014/main" id="{4F178D93-918B-047E-0E5E-035AF2749388}"/>
                  </a:ext>
                </a:extLst>
              </p:cNvPr>
              <p:cNvSpPr/>
              <p:nvPr/>
            </p:nvSpPr>
            <p:spPr>
              <a:xfrm>
                <a:off x="457200" y="1607367"/>
                <a:ext cx="1592645" cy="444060"/>
              </a:xfrm>
              <a:prstGeom prst="roundRect">
                <a:avLst>
                  <a:gd name="adj" fmla="val 7611"/>
                </a:avLst>
              </a:prstGeom>
              <a:solidFill>
                <a:srgbClr val="9DE3E2"/>
              </a:solidFill>
              <a:ln w="12700">
                <a:noFill/>
              </a:ln>
            </p:spPr>
            <p:txBody>
              <a:bodyPr lIns="0" tIns="0" rIns="0" bIns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itchFamily="34" charset="-122"/>
                  <a:cs typeface="+mn-cs"/>
                  <a:sym typeface="Times New Roman" pitchFamily="18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AACAF2E-6E7C-E015-DB6A-5DC380B84DB5}"/>
                  </a:ext>
                </a:extLst>
              </p:cNvPr>
              <p:cNvSpPr/>
              <p:nvPr/>
            </p:nvSpPr>
            <p:spPr>
              <a:xfrm>
                <a:off x="914400" y="1586999"/>
                <a:ext cx="78579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600" b="1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Giải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7" name="Picture 1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667EE23-A7BB-923F-FBC6-783ABB29F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3641735"/>
              <a:ext cx="381000" cy="334611"/>
            </a:xfrm>
            <a:prstGeom prst="rect">
              <a:avLst/>
            </a:prstGeom>
          </p:spPr>
        </p:pic>
      </p:grpSp>
      <p:sp>
        <p:nvSpPr>
          <p:cNvPr id="20" name="TextBox 19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74CE1D-CB82-8C8A-684F-4ADE27EB47AE}"/>
              </a:ext>
            </a:extLst>
          </p:cNvPr>
          <p:cNvSpPr txBox="1"/>
          <p:nvPr/>
        </p:nvSpPr>
        <p:spPr>
          <a:xfrm>
            <a:off x="1417674" y="4017755"/>
            <a:ext cx="7368363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AutoNum type="alphaLcParenR"/>
              <a:tabLst/>
              <a:defRPr/>
            </a:pP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            Do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AutoNum type="alphaLcParenR"/>
              <a:tabLst/>
              <a:defRPr/>
            </a:pP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endParaRPr lang="fr-FR" sz="2400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fr-FR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1" name="Object 20" descr="OPL20U25GSXzBJYl68kk8uQGfFKzs7yb1M4KJWUiLk6ZEvGF+qCIPSnY57AbBFCvTW15.2022.15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E783BA8-E0A6-E97F-0820-6DDF9FAEA5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725656"/>
              </p:ext>
            </p:extLst>
          </p:nvPr>
        </p:nvGraphicFramePr>
        <p:xfrm>
          <a:off x="3046965" y="4465231"/>
          <a:ext cx="4445483" cy="805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483080" imgH="812520" progId="Equation.DSMT4">
                  <p:embed/>
                </p:oleObj>
              </mc:Choice>
              <mc:Fallback>
                <p:oleObj name="Equation" r:id="rId11" imgW="448308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6965" y="4465231"/>
                        <a:ext cx="4445483" cy="805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2307160-450C-3991-7C46-460C96B3AE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428174"/>
              </p:ext>
            </p:extLst>
          </p:nvPr>
        </p:nvGraphicFramePr>
        <p:xfrm>
          <a:off x="2098675" y="5257800"/>
          <a:ext cx="253682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27200" imgH="812520" progId="Equation.DSMT4">
                  <p:embed/>
                </p:oleObj>
              </mc:Choice>
              <mc:Fallback>
                <p:oleObj name="Equation" r:id="rId13" imgW="252720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98675" y="5257800"/>
                        <a:ext cx="2536825" cy="81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9A773E0-2669-F3A7-D47B-8BBE227D9C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181811"/>
              </p:ext>
            </p:extLst>
          </p:nvPr>
        </p:nvGraphicFramePr>
        <p:xfrm>
          <a:off x="6262688" y="1697038"/>
          <a:ext cx="65563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47640" imgH="279360" progId="Equation.DSMT4">
                  <p:embed/>
                </p:oleObj>
              </mc:Choice>
              <mc:Fallback>
                <p:oleObj name="Equation" r:id="rId15" imgW="647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62688" y="1697038"/>
                        <a:ext cx="655637" cy="280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FA1ED69-BC96-0AFD-1241-A05526F78C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323808"/>
              </p:ext>
            </p:extLst>
          </p:nvPr>
        </p:nvGraphicFramePr>
        <p:xfrm>
          <a:off x="3531028" y="4106894"/>
          <a:ext cx="864332" cy="33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76240" imgH="342720" progId="Equation.DSMT4">
                  <p:embed/>
                </p:oleObj>
              </mc:Choice>
              <mc:Fallback>
                <p:oleObj name="Equation" r:id="rId17" imgW="8762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531028" y="4106894"/>
                        <a:ext cx="864332" cy="33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>
            <a:extLst>
              <a:ext uri="{FF2B5EF4-FFF2-40B4-BE49-F238E27FC236}">
                <a16:creationId xmlns:a16="http://schemas.microsoft.com/office/drawing/2014/main" id="{968A0149-EFD3-3C0B-F82D-BC95383A1FA3}"/>
              </a:ext>
            </a:extLst>
          </p:cNvPr>
          <p:cNvSpPr txBox="1">
            <a:spLocks/>
          </p:cNvSpPr>
          <p:nvPr/>
        </p:nvSpPr>
        <p:spPr>
          <a:xfrm>
            <a:off x="0" y="6172200"/>
            <a:ext cx="12192000" cy="669953"/>
          </a:xfrm>
          <a:prstGeom prst="rect">
            <a:avLst/>
          </a:prstGeom>
          <a:solidFill>
            <a:srgbClr val="66FF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C4F3B322-58D9-19B2-673E-CA7918877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198912"/>
              </p:ext>
            </p:extLst>
          </p:nvPr>
        </p:nvGraphicFramePr>
        <p:xfrm>
          <a:off x="8245447" y="1828800"/>
          <a:ext cx="3565760" cy="107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440">
                  <a:extLst>
                    <a:ext uri="{9D8B030D-6E8A-4147-A177-3AD203B41FA5}">
                      <a16:colId xmlns:a16="http://schemas.microsoft.com/office/drawing/2014/main" val="1164137592"/>
                    </a:ext>
                  </a:extLst>
                </a:gridCol>
                <a:gridCol w="891440">
                  <a:extLst>
                    <a:ext uri="{9D8B030D-6E8A-4147-A177-3AD203B41FA5}">
                      <a16:colId xmlns:a16="http://schemas.microsoft.com/office/drawing/2014/main" val="2362339847"/>
                    </a:ext>
                  </a:extLst>
                </a:gridCol>
                <a:gridCol w="891440">
                  <a:extLst>
                    <a:ext uri="{9D8B030D-6E8A-4147-A177-3AD203B41FA5}">
                      <a16:colId xmlns:a16="http://schemas.microsoft.com/office/drawing/2014/main" val="1118820812"/>
                    </a:ext>
                  </a:extLst>
                </a:gridCol>
                <a:gridCol w="891440">
                  <a:extLst>
                    <a:ext uri="{9D8B030D-6E8A-4147-A177-3AD203B41FA5}">
                      <a16:colId xmlns:a16="http://schemas.microsoft.com/office/drawing/2014/main" val="1283480102"/>
                    </a:ext>
                  </a:extLst>
                </a:gridCol>
              </a:tblGrid>
              <a:tr h="564775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076719"/>
                  </a:ext>
                </a:extLst>
              </a:tr>
              <a:tr h="5102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498985"/>
                  </a:ext>
                </a:extLst>
              </a:tr>
            </a:tbl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482DB98A-767A-9847-CF88-86A65E666E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331362"/>
              </p:ext>
            </p:extLst>
          </p:nvPr>
        </p:nvGraphicFramePr>
        <p:xfrm>
          <a:off x="4508500" y="2238375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6720" imgH="139680" progId="Equation.DSMT4">
                  <p:embed/>
                </p:oleObj>
              </mc:Choice>
              <mc:Fallback>
                <p:oleObj name="Equation" r:id="rId19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08500" y="2238375"/>
                        <a:ext cx="1270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8F4D0FB7-A4DA-CCE9-B392-AF6FF2EA15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135223"/>
              </p:ext>
            </p:extLst>
          </p:nvPr>
        </p:nvGraphicFramePr>
        <p:xfrm>
          <a:off x="8565272" y="2017843"/>
          <a:ext cx="189340" cy="27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720" imgH="139680" progId="Equation.DSMT4">
                  <p:embed/>
                </p:oleObj>
              </mc:Choice>
              <mc:Fallback>
                <p:oleObj name="Equation" r:id="rId21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565272" y="2017843"/>
                        <a:ext cx="189340" cy="27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BDD5EAB-34C0-102B-6F30-C57155C99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917673"/>
              </p:ext>
            </p:extLst>
          </p:nvPr>
        </p:nvGraphicFramePr>
        <p:xfrm>
          <a:off x="8543808" y="2535185"/>
          <a:ext cx="232269" cy="27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9680" imgH="164880" progId="Equation.DSMT4">
                  <p:embed/>
                </p:oleObj>
              </mc:Choice>
              <mc:Fallback>
                <p:oleObj name="Equation" r:id="rId23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543808" y="2535185"/>
                        <a:ext cx="232269" cy="27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Table 25">
            <a:extLst>
              <a:ext uri="{FF2B5EF4-FFF2-40B4-BE49-F238E27FC236}">
                <a16:creationId xmlns:a16="http://schemas.microsoft.com/office/drawing/2014/main" id="{71EA2644-1690-ADAB-010C-F2D580455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44508"/>
              </p:ext>
            </p:extLst>
          </p:nvPr>
        </p:nvGraphicFramePr>
        <p:xfrm>
          <a:off x="8153400" y="4323373"/>
          <a:ext cx="3565760" cy="107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440">
                  <a:extLst>
                    <a:ext uri="{9D8B030D-6E8A-4147-A177-3AD203B41FA5}">
                      <a16:colId xmlns:a16="http://schemas.microsoft.com/office/drawing/2014/main" val="1164137592"/>
                    </a:ext>
                  </a:extLst>
                </a:gridCol>
                <a:gridCol w="891440">
                  <a:extLst>
                    <a:ext uri="{9D8B030D-6E8A-4147-A177-3AD203B41FA5}">
                      <a16:colId xmlns:a16="http://schemas.microsoft.com/office/drawing/2014/main" val="2362339847"/>
                    </a:ext>
                  </a:extLst>
                </a:gridCol>
                <a:gridCol w="891440">
                  <a:extLst>
                    <a:ext uri="{9D8B030D-6E8A-4147-A177-3AD203B41FA5}">
                      <a16:colId xmlns:a16="http://schemas.microsoft.com/office/drawing/2014/main" val="1118820812"/>
                    </a:ext>
                  </a:extLst>
                </a:gridCol>
                <a:gridCol w="891440">
                  <a:extLst>
                    <a:ext uri="{9D8B030D-6E8A-4147-A177-3AD203B41FA5}">
                      <a16:colId xmlns:a16="http://schemas.microsoft.com/office/drawing/2014/main" val="1283480102"/>
                    </a:ext>
                  </a:extLst>
                </a:gridCol>
              </a:tblGrid>
              <a:tr h="564775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076719"/>
                  </a:ext>
                </a:extLst>
              </a:tr>
              <a:tr h="5102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498985"/>
                  </a:ext>
                </a:extLst>
              </a:tr>
            </a:tbl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1AC09C4F-8B47-6D2B-5902-A17A4AA120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260262"/>
              </p:ext>
            </p:extLst>
          </p:nvPr>
        </p:nvGraphicFramePr>
        <p:xfrm>
          <a:off x="8536720" y="4444969"/>
          <a:ext cx="188913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89272" imgH="274353" progId="Equation.DSMT4">
                  <p:embed/>
                </p:oleObj>
              </mc:Choice>
              <mc:Fallback>
                <p:oleObj name="Equation" r:id="rId21" imgW="189272" imgH="27435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536720" y="4444969"/>
                        <a:ext cx="188913" cy="27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2F9A8330-B224-09A2-D3BF-76F18195B8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801472"/>
              </p:ext>
            </p:extLst>
          </p:nvPr>
        </p:nvGraphicFramePr>
        <p:xfrm>
          <a:off x="8565272" y="5005734"/>
          <a:ext cx="233363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33172" imgH="274353" progId="Equation.DSMT4">
                  <p:embed/>
                </p:oleObj>
              </mc:Choice>
              <mc:Fallback>
                <p:oleObj name="Equation" r:id="rId23" imgW="233172" imgH="27435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565272" y="5005734"/>
                        <a:ext cx="233363" cy="27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099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T7 KN C6 B22 T1 DAI LUONG TI LE THUAN"/>
  <p:tag name="ISPRING_ULTRA_SCORM_COURSE_ID" val="FB923967-188A-403D-A93A-3EC1DC668FC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~\uFFFD;4{C93294B0-7DFB-4934-9925-C1DD74B674A3}&quot;,&quot;D:\\Giáo án 2022-2023\\Toán 7 KN\\156 PPT  KNTT CA NAM\\CHUONG 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7 KN C6 B22 T1 DAI LUONG TI LE THUAN"/>
  <p:tag name="ISPRING_FIRST_PUBLISH" val="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7375</TotalTime>
  <Words>872</Words>
  <Application>Microsoft Office PowerPoint</Application>
  <PresentationFormat>Widescreen</PresentationFormat>
  <Paragraphs>115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Cambria</vt:lpstr>
      <vt:lpstr>Century Gothic</vt:lpstr>
      <vt:lpstr>Comfortaa</vt:lpstr>
      <vt:lpstr>Permanent Marker</vt:lpstr>
      <vt:lpstr>Times New Roman</vt:lpstr>
      <vt:lpstr>方正兰亭细黑_GBK</vt:lpstr>
      <vt:lpstr>Default Design</vt:lpstr>
      <vt:lpstr>SKETCH LESSON</vt:lpstr>
      <vt:lpstr>Equation</vt:lpstr>
      <vt:lpstr>PowerPoint Presentation</vt:lpstr>
      <vt:lpstr>PowerPoint Presentation</vt:lpstr>
      <vt:lpstr>PowerPoint Presentation</vt:lpstr>
      <vt:lpstr>TIẾT ….: BÀI 22. ĐẠI LƯỢNG TỈ LỆ THUẬN (T1)</vt:lpstr>
      <vt:lpstr>TIẾT ….: BÀI 22. ĐẠI LƯỢNG TỈ LỆ THUẬN (T1)</vt:lpstr>
      <vt:lpstr>TIẾT ….: BÀI 22. ĐẠI LƯỢNG TỈ LỆ THUẬN (T1)</vt:lpstr>
      <vt:lpstr>TIẾT ….: BÀI 22. ĐẠI LƯỢNG TỈ LỆ THUẬN (T1)</vt:lpstr>
      <vt:lpstr>TIẾT ….: BÀI 22. ĐẠI LƯỢNG TỈ LỆ THUẬN (T1)</vt:lpstr>
      <vt:lpstr>TIẾT ….: BÀI 22. ĐẠI LƯỢNG TỈ LỆ THUẬN (T1)</vt:lpstr>
      <vt:lpstr>TIẾT ….: BÀI 22. ĐẠI LƯỢNG TỈ LỆ THUẬN (T1)</vt:lpstr>
      <vt:lpstr>PowerPoint Presentation</vt:lpstr>
      <vt:lpstr>PowerPoint Presentation</vt:lpstr>
      <vt:lpstr>PowerPoint Presentation</vt:lpstr>
      <vt:lpstr>PowerPoint Presentation</vt:lpstr>
      <vt:lpstr>BÀI 22. ĐẠI LƯỢNG TỈ LỆ THUẬN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T7 KN C6 B22 T1 DAI LUONG TI LE THUAN</dc:title>
  <dc:creator>User</dc:creator>
  <cp:lastModifiedBy>Hà Chi Nguyễn</cp:lastModifiedBy>
  <cp:revision>348</cp:revision>
  <cp:lastPrinted>2021-03-12T20:38:35Z</cp:lastPrinted>
  <dcterms:created xsi:type="dcterms:W3CDTF">2010-03-14T06:35:55Z</dcterms:created>
  <dcterms:modified xsi:type="dcterms:W3CDTF">2025-02-11T13:05:33Z</dcterms:modified>
</cp:coreProperties>
</file>