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70" r:id="rId4"/>
    <p:sldId id="258" r:id="rId5"/>
    <p:sldId id="271" r:id="rId6"/>
    <p:sldId id="265" r:id="rId7"/>
    <p:sldId id="267" r:id="rId8"/>
    <p:sldId id="268" r:id="rId9"/>
    <p:sldId id="269" r:id="rId10"/>
    <p:sldId id="272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9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5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0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6021-902F-4EF3-ACAC-13D4C6545B2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B4C2-5D40-4C13-87B0-DE1D8948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4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A9E4C-A3EE-434B-AABE-053CF82A0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8" y="4125811"/>
            <a:ext cx="1803112" cy="2495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492351" y="1265107"/>
            <a:ext cx="11109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 12:</a:t>
            </a:r>
          </a:p>
          <a:p>
            <a:pPr algn="ct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TẾ BÀO – ĐƠN VỊ CƠ SỞ CỦA SỰ SỐNG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8CD07-72EF-48A7-AD2C-B522C26E5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51" y="-160079"/>
            <a:ext cx="4287998" cy="2578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7EED5-CD81-4271-A2F7-96FC4230B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47" y="454657"/>
            <a:ext cx="3557537" cy="239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A88E-DDF2-4E5E-B2E9-AB7840553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35" y="3678247"/>
            <a:ext cx="3138949" cy="209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4ECD8-FA82-4568-B2C8-EF9229121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59" y="4517264"/>
            <a:ext cx="793591" cy="7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3831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o mạch và dòng chảy của hồng cầu - Trích bài giảng Thập Chỉ Liên Tâ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656" y="246888"/>
            <a:ext cx="10433303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E07C9-0924-43E4-A186-B02FA3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9" y="1752561"/>
            <a:ext cx="4877938" cy="3494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DC1E22-91E9-4F5D-94EE-D6358947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1" y="208432"/>
            <a:ext cx="6031252" cy="46093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5D9B9D-3CE6-41F8-A7C5-D8E12C5AE452}"/>
              </a:ext>
            </a:extLst>
          </p:cNvPr>
          <p:cNvSpPr/>
          <p:nvPr/>
        </p:nvSpPr>
        <p:spPr>
          <a:xfrm>
            <a:off x="4412395" y="3981408"/>
            <a:ext cx="3031179" cy="21168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endParaRPr lang="en-SG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A9877-D6A1-4654-A7B8-8A4786C89283}"/>
              </a:ext>
            </a:extLst>
          </p:cNvPr>
          <p:cNvSpPr txBox="1"/>
          <p:nvPr/>
        </p:nvSpPr>
        <p:spPr>
          <a:xfrm>
            <a:off x="822764" y="5247208"/>
            <a:ext cx="19335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0000"/>
                </a:solidFill>
              </a:rPr>
              <a:t>TB ĐỘNG VẬT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B24FFE-7DA8-4156-8DA0-62C519A45E11}"/>
              </a:ext>
            </a:extLst>
          </p:cNvPr>
          <p:cNvSpPr txBox="1"/>
          <p:nvPr/>
        </p:nvSpPr>
        <p:spPr>
          <a:xfrm>
            <a:off x="9516454" y="4785543"/>
            <a:ext cx="19335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00B050"/>
                </a:solidFill>
              </a:rPr>
              <a:t>TB THỰC VẬT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7B304-A820-4B52-BD0D-BEE9647CAEEE}"/>
              </a:ext>
            </a:extLst>
          </p:cNvPr>
          <p:cNvSpPr txBox="1"/>
          <p:nvPr/>
        </p:nvSpPr>
        <p:spPr>
          <a:xfrm>
            <a:off x="321051" y="345565"/>
            <a:ext cx="742216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7030A0"/>
                </a:solidFill>
              </a:rPr>
              <a:t>Hướng</a:t>
            </a:r>
            <a:r>
              <a:rPr lang="en-SG" sz="2400" b="1" dirty="0">
                <a:solidFill>
                  <a:srgbClr val="7030A0"/>
                </a:solidFill>
              </a:rPr>
              <a:t> </a:t>
            </a:r>
            <a:r>
              <a:rPr lang="en-SG" sz="2400" b="1" dirty="0" err="1">
                <a:solidFill>
                  <a:srgbClr val="7030A0"/>
                </a:solidFill>
              </a:rPr>
              <a:t>dẫn</a:t>
            </a:r>
            <a:r>
              <a:rPr lang="en-SG" sz="2400" b="1" dirty="0">
                <a:solidFill>
                  <a:srgbClr val="7030A0"/>
                </a:solidFill>
              </a:rPr>
              <a:t> </a:t>
            </a:r>
            <a:r>
              <a:rPr lang="en-SG" sz="2400" b="1" dirty="0" err="1">
                <a:solidFill>
                  <a:srgbClr val="7030A0"/>
                </a:solidFill>
              </a:rPr>
              <a:t>về</a:t>
            </a:r>
            <a:r>
              <a:rPr lang="en-SG" sz="2400" b="1" dirty="0">
                <a:solidFill>
                  <a:srgbClr val="7030A0"/>
                </a:solidFill>
              </a:rPr>
              <a:t> </a:t>
            </a:r>
            <a:r>
              <a:rPr lang="en-SG" sz="2400" b="1" dirty="0" err="1">
                <a:solidFill>
                  <a:srgbClr val="7030A0"/>
                </a:solidFill>
              </a:rPr>
              <a:t>nhà</a:t>
            </a:r>
            <a:r>
              <a:rPr lang="en-SG" sz="2400" b="1" dirty="0">
                <a:solidFill>
                  <a:srgbClr val="7030A0"/>
                </a:solidFill>
              </a:rPr>
              <a:t>: </a:t>
            </a:r>
            <a:r>
              <a:rPr lang="en-SG" sz="2400" b="1" dirty="0" err="1">
                <a:solidFill>
                  <a:srgbClr val="7030A0"/>
                </a:solidFill>
              </a:rPr>
              <a:t>Quan</a:t>
            </a:r>
            <a:r>
              <a:rPr lang="en-SG" sz="2400" b="1" dirty="0">
                <a:solidFill>
                  <a:srgbClr val="7030A0"/>
                </a:solidFill>
              </a:rPr>
              <a:t> </a:t>
            </a:r>
            <a:r>
              <a:rPr lang="en-SG" sz="2400" b="1" dirty="0" err="1">
                <a:solidFill>
                  <a:srgbClr val="7030A0"/>
                </a:solidFill>
              </a:rPr>
              <a:t>sát</a:t>
            </a:r>
            <a:r>
              <a:rPr lang="en-SG" sz="2400" b="1" dirty="0">
                <a:solidFill>
                  <a:srgbClr val="7030A0"/>
                </a:solidFill>
              </a:rPr>
              <a:t> </a:t>
            </a:r>
            <a:r>
              <a:rPr lang="en-SG" sz="2400" b="1" dirty="0" err="1">
                <a:solidFill>
                  <a:srgbClr val="7030A0"/>
                </a:solidFill>
              </a:rPr>
              <a:t>hình</a:t>
            </a:r>
            <a:r>
              <a:rPr lang="en-SG" sz="2400" b="1">
                <a:solidFill>
                  <a:srgbClr val="7030A0"/>
                </a:solidFill>
              </a:rPr>
              <a:t> 12.7</a:t>
            </a:r>
            <a:endParaRPr lang="en-SG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8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0877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KHỞI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ĐỘNG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860280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VD</a:t>
            </a:r>
          </a:p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183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hiện trao đổi chất và năng lượng, cung cấp năng lượng cho mọi hoạt động của cơ thể sống.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Sự phân chia của tế bào giúp cơ thể lớn lên và sinh sản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Cảm ứng giúp cơ thể phản ứng với kích thích từ môi trường bên ngoài</a:t>
            </a:r>
          </a:p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0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D7D088-39A3-401C-BB0D-EE7E2EA62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008386"/>
              </p:ext>
            </p:extLst>
          </p:nvPr>
        </p:nvGraphicFramePr>
        <p:xfrm>
          <a:off x="4296092" y="1769494"/>
          <a:ext cx="7495858" cy="472396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96078">
                  <a:extLst>
                    <a:ext uri="{9D8B030D-6E8A-4147-A177-3AD203B41FA5}">
                      <a16:colId xmlns:a16="http://schemas.microsoft.com/office/drawing/2014/main" val="1756547392"/>
                    </a:ext>
                  </a:extLst>
                </a:gridCol>
                <a:gridCol w="2999483">
                  <a:extLst>
                    <a:ext uri="{9D8B030D-6E8A-4147-A177-3AD203B41FA5}">
                      <a16:colId xmlns:a16="http://schemas.microsoft.com/office/drawing/2014/main" val="1840100401"/>
                    </a:ext>
                  </a:extLst>
                </a:gridCol>
                <a:gridCol w="3000297">
                  <a:extLst>
                    <a:ext uri="{9D8B030D-6E8A-4147-A177-3AD203B41FA5}">
                      <a16:colId xmlns:a16="http://schemas.microsoft.com/office/drawing/2014/main" val="3654967872"/>
                    </a:ext>
                  </a:extLst>
                </a:gridCol>
              </a:tblGrid>
              <a:tr h="56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Tế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bào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Hình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dạng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Kích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thước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350888"/>
                  </a:ext>
                </a:extLst>
              </a:tr>
              <a:tr h="756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Vi </a:t>
                      </a:r>
                      <a:r>
                        <a:rPr lang="en-SG" sz="1600" dirty="0" err="1">
                          <a:effectLst/>
                        </a:rPr>
                        <a:t>khuẩn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E.coli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268947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Nấm</a:t>
                      </a:r>
                      <a:r>
                        <a:rPr lang="en-SG" sz="1600" dirty="0">
                          <a:effectLst/>
                        </a:rPr>
                        <a:t> men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7072383"/>
                  </a:ext>
                </a:extLst>
              </a:tr>
              <a:tr h="756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Biểu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bì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vảy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hành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739042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Hồng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cầu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863735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Xương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người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627978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Thần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kinh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>
                          <a:effectLst/>
                        </a:rPr>
                        <a:t> </a:t>
                      </a:r>
                      <a:endParaRPr lang="en-SG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7662974"/>
                  </a:ext>
                </a:extLst>
              </a:tr>
              <a:tr h="528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Tép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bưởi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endParaRPr lang="en-SG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08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7230E5-087A-41B4-A6A7-27EFE333C95C}"/>
              </a:ext>
            </a:extLst>
          </p:cNvPr>
          <p:cNvSpPr txBox="1"/>
          <p:nvPr/>
        </p:nvSpPr>
        <p:spPr>
          <a:xfrm>
            <a:off x="400050" y="200682"/>
            <a:ext cx="113919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TIẾT 2: HÌNH DẠNG VÀ KÍCH THƯỚC CỦA MỘT SỐ LOẠI TẾ BÀO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D3DB1-A759-45F6-B0C9-0EC238F0EEA7}"/>
              </a:ext>
            </a:extLst>
          </p:cNvPr>
          <p:cNvSpPr txBox="1"/>
          <p:nvPr/>
        </p:nvSpPr>
        <p:spPr>
          <a:xfrm>
            <a:off x="4772025" y="1085850"/>
            <a:ext cx="669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/>
              <a:t>Bảng</a:t>
            </a:r>
            <a:r>
              <a:rPr lang="en-SG" sz="2400" b="1" dirty="0"/>
              <a:t> 12.1 </a:t>
            </a:r>
            <a:r>
              <a:rPr lang="en-SG" sz="2400" b="1" dirty="0" err="1"/>
              <a:t>Hình</a:t>
            </a:r>
            <a:r>
              <a:rPr lang="en-SG" sz="2400" b="1" dirty="0"/>
              <a:t> </a:t>
            </a:r>
            <a:r>
              <a:rPr lang="en-SG" sz="2400" b="1" dirty="0" err="1"/>
              <a:t>dạng</a:t>
            </a:r>
            <a:r>
              <a:rPr lang="en-SG" sz="2400" b="1" dirty="0"/>
              <a:t> </a:t>
            </a:r>
            <a:r>
              <a:rPr lang="en-SG" sz="2400" b="1" dirty="0" err="1"/>
              <a:t>kích</a:t>
            </a:r>
            <a:r>
              <a:rPr lang="en-SG" sz="2400" b="1" dirty="0"/>
              <a:t> </a:t>
            </a:r>
            <a:r>
              <a:rPr lang="en-SG" sz="2400" b="1" dirty="0" err="1"/>
              <a:t>thước</a:t>
            </a:r>
            <a:r>
              <a:rPr lang="en-SG" sz="2400" b="1" dirty="0"/>
              <a:t> </a:t>
            </a:r>
            <a:r>
              <a:rPr lang="en-SG" sz="2400" b="1" dirty="0" err="1"/>
              <a:t>một</a:t>
            </a:r>
            <a:r>
              <a:rPr lang="en-SG" sz="2400" b="1" dirty="0"/>
              <a:t> </a:t>
            </a:r>
            <a:r>
              <a:rPr lang="en-SG" sz="2400" b="1" dirty="0" err="1"/>
              <a:t>số</a:t>
            </a:r>
            <a:r>
              <a:rPr lang="en-SG" sz="2400" b="1" dirty="0"/>
              <a:t> </a:t>
            </a:r>
            <a:r>
              <a:rPr lang="en-SG" sz="2400" b="1" dirty="0" err="1"/>
              <a:t>tế</a:t>
            </a:r>
            <a:r>
              <a:rPr lang="en-SG" sz="2400" b="1" dirty="0"/>
              <a:t> </a:t>
            </a:r>
            <a:r>
              <a:rPr lang="en-SG" sz="2400" b="1" dirty="0" err="1"/>
              <a:t>bào</a:t>
            </a:r>
            <a:endParaRPr lang="en-SG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53E27B-9156-40C4-93CE-0EA1B9D60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733" y="2536241"/>
            <a:ext cx="2472433" cy="2472433"/>
          </a:xfrm>
          <a:prstGeom prst="rect">
            <a:avLst/>
          </a:prstGeom>
        </p:spPr>
      </p:pic>
      <p:pic>
        <p:nvPicPr>
          <p:cNvPr id="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CCE892D-EF3E-416D-BC32-D2D30D857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141" y="5133974"/>
            <a:ext cx="2352025" cy="1359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2281F9-11F3-40C1-A522-FAC343041129}"/>
              </a:ext>
            </a:extLst>
          </p:cNvPr>
          <p:cNvSpPr txBox="1"/>
          <p:nvPr/>
        </p:nvSpPr>
        <p:spPr>
          <a:xfrm>
            <a:off x="400051" y="1044120"/>
            <a:ext cx="3034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H12.6 SGK , </a:t>
            </a:r>
            <a:r>
              <a:rPr lang="en-US" sz="24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12.1 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D7D088-39A3-401C-BB0D-EE7E2EA62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2364"/>
              </p:ext>
            </p:extLst>
          </p:nvPr>
        </p:nvGraphicFramePr>
        <p:xfrm>
          <a:off x="414527" y="822964"/>
          <a:ext cx="10805161" cy="53789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69843">
                  <a:extLst>
                    <a:ext uri="{9D8B030D-6E8A-4147-A177-3AD203B41FA5}">
                      <a16:colId xmlns:a16="http://schemas.microsoft.com/office/drawing/2014/main" val="1756547392"/>
                    </a:ext>
                  </a:extLst>
                </a:gridCol>
                <a:gridCol w="2946885">
                  <a:extLst>
                    <a:ext uri="{9D8B030D-6E8A-4147-A177-3AD203B41FA5}">
                      <a16:colId xmlns:a16="http://schemas.microsoft.com/office/drawing/2014/main" val="1840100401"/>
                    </a:ext>
                  </a:extLst>
                </a:gridCol>
                <a:gridCol w="6388433">
                  <a:extLst>
                    <a:ext uri="{9D8B030D-6E8A-4147-A177-3AD203B41FA5}">
                      <a16:colId xmlns:a16="http://schemas.microsoft.com/office/drawing/2014/main" val="3654967872"/>
                    </a:ext>
                  </a:extLst>
                </a:gridCol>
              </a:tblGrid>
              <a:tr h="630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Tế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bào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Hình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dạng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SG" sz="2000" b="1" dirty="0" err="1">
                          <a:effectLst/>
                        </a:rPr>
                        <a:t>Kích</a:t>
                      </a:r>
                      <a:r>
                        <a:rPr lang="en-SG" sz="2000" b="1" dirty="0">
                          <a:effectLst/>
                        </a:rPr>
                        <a:t> </a:t>
                      </a:r>
                      <a:r>
                        <a:rPr lang="en-SG" sz="2000" b="1" dirty="0" err="1">
                          <a:effectLst/>
                        </a:rPr>
                        <a:t>thước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350888"/>
                  </a:ext>
                </a:extLst>
              </a:tr>
              <a:tr h="839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Vi </a:t>
                      </a:r>
                      <a:r>
                        <a:rPr lang="en-SG" sz="1600" dirty="0" err="1">
                          <a:effectLst/>
                        </a:rPr>
                        <a:t>khuẩn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>
                          <a:effectLst/>
                        </a:rPr>
                        <a:t>E.coli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que 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0,25 - 1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SG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268947"/>
                  </a:ext>
                </a:extLst>
              </a:tr>
              <a:tr h="5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Nấm</a:t>
                      </a:r>
                      <a:r>
                        <a:rPr lang="en-SG" sz="1600" dirty="0">
                          <a:effectLst/>
                        </a:rPr>
                        <a:t> men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dirty="0">
                          <a:effectLst/>
                        </a:rPr>
                        <a:t> 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SG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7072383"/>
                  </a:ext>
                </a:extLst>
              </a:tr>
              <a:tr h="839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Biểu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bì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vảy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hành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cạnh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dirty="0">
                          <a:effectLst/>
                        </a:rPr>
                        <a:t> 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SG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739042"/>
                  </a:ext>
                </a:extLst>
              </a:tr>
              <a:tr h="5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Hồng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cầu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lõm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dirty="0">
                          <a:effectLst/>
                        </a:rPr>
                        <a:t> 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863735"/>
                  </a:ext>
                </a:extLst>
              </a:tr>
              <a:tr h="5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Xương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người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5- 20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627978"/>
                  </a:ext>
                </a:extLst>
              </a:tr>
              <a:tr h="5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Thần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kinh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– 60 mm</a:t>
                      </a:r>
                      <a:endParaRPr lang="en-SG" sz="1800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– 30 </a:t>
                      </a: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SG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7662974"/>
                  </a:ext>
                </a:extLst>
              </a:tr>
              <a:tr h="5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600" dirty="0" err="1">
                          <a:effectLst/>
                        </a:rPr>
                        <a:t>Tép</a:t>
                      </a:r>
                      <a:r>
                        <a:rPr lang="en-SG" sz="1600" dirty="0">
                          <a:effectLst/>
                        </a:rPr>
                        <a:t> </a:t>
                      </a:r>
                      <a:r>
                        <a:rPr lang="en-SG" sz="1600" dirty="0" err="1">
                          <a:effectLst/>
                        </a:rPr>
                        <a:t>bưởi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2000" dirty="0">
                          <a:effectLst/>
                        </a:rPr>
                        <a:t> </a:t>
                      </a:r>
                      <a:r>
                        <a:rPr lang="en-SG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SG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300" dirty="0">
                          <a:effectLst/>
                        </a:rPr>
                        <a:t> </a:t>
                      </a:r>
                      <a:r>
                        <a:rPr lang="en-SG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45mm</a:t>
                      </a:r>
                      <a:endParaRPr lang="en-SG" sz="1800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SG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1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SG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5,5 mm</a:t>
                      </a:r>
                      <a:endParaRPr lang="en-SG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08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0D3DB1-A759-45F6-B0C9-0EC238F0EEA7}"/>
              </a:ext>
            </a:extLst>
          </p:cNvPr>
          <p:cNvSpPr txBox="1"/>
          <p:nvPr/>
        </p:nvSpPr>
        <p:spPr>
          <a:xfrm>
            <a:off x="2037969" y="98298"/>
            <a:ext cx="669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/>
              <a:t>Bảng</a:t>
            </a:r>
            <a:r>
              <a:rPr lang="en-SG" sz="2400" b="1" dirty="0"/>
              <a:t> 12.1 </a:t>
            </a:r>
            <a:r>
              <a:rPr lang="en-SG" sz="2400" b="1" dirty="0" err="1"/>
              <a:t>Hình</a:t>
            </a:r>
            <a:r>
              <a:rPr lang="en-SG" sz="2400" b="1" dirty="0"/>
              <a:t> </a:t>
            </a:r>
            <a:r>
              <a:rPr lang="en-SG" sz="2400" b="1" dirty="0" err="1"/>
              <a:t>dạng</a:t>
            </a:r>
            <a:r>
              <a:rPr lang="en-SG" sz="2400" b="1" dirty="0"/>
              <a:t> </a:t>
            </a:r>
            <a:r>
              <a:rPr lang="en-SG" sz="2400" b="1" dirty="0" err="1"/>
              <a:t>kích</a:t>
            </a:r>
            <a:r>
              <a:rPr lang="en-SG" sz="2400" b="1" dirty="0"/>
              <a:t> </a:t>
            </a:r>
            <a:r>
              <a:rPr lang="en-SG" sz="2400" b="1" dirty="0" err="1"/>
              <a:t>thước</a:t>
            </a:r>
            <a:r>
              <a:rPr lang="en-SG" sz="2400" b="1" dirty="0"/>
              <a:t> </a:t>
            </a:r>
            <a:r>
              <a:rPr lang="en-SG" sz="2400" b="1" dirty="0" err="1"/>
              <a:t>một</a:t>
            </a:r>
            <a:r>
              <a:rPr lang="en-SG" sz="2400" b="1" dirty="0"/>
              <a:t> </a:t>
            </a:r>
            <a:r>
              <a:rPr lang="en-SG" sz="2400" b="1" dirty="0" err="1"/>
              <a:t>số</a:t>
            </a:r>
            <a:r>
              <a:rPr lang="en-SG" sz="2400" b="1" dirty="0"/>
              <a:t> </a:t>
            </a:r>
            <a:r>
              <a:rPr lang="en-SG" sz="2400" b="1" dirty="0" err="1"/>
              <a:t>tế</a:t>
            </a:r>
            <a:r>
              <a:rPr lang="en-SG" sz="2400" b="1" dirty="0"/>
              <a:t> </a:t>
            </a:r>
            <a:r>
              <a:rPr lang="en-SG" sz="2400" b="1" dirty="0" err="1"/>
              <a:t>bào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0337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Lat cat ngang mot phan than 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5562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Lat cat ngang mot phan la 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Lat cat ngang mot phan re 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43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943600" y="3794126"/>
            <a:ext cx="4572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khác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943600" y="5699126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nhận xét hình dạng tế bào thực vật?</a:t>
            </a:r>
          </a:p>
        </p:txBody>
      </p:sp>
    </p:spTree>
    <p:extLst>
      <p:ext uri="{BB962C8B-B14F-4D97-AF65-F5344CB8AC3E}">
        <p14:creationId xmlns:p14="http://schemas.microsoft.com/office/powerpoint/2010/main" val="3316195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600200" y="-648383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353312" y="1048564"/>
            <a:ext cx="91622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600200" y="1736726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635126" y="2209801"/>
            <a:ext cx="8880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. .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600200" y="3108326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600200" y="3581401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cho biết tế bào có kích thước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0723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  <p:bldP spid="40968" grpId="0"/>
      <p:bldP spid="409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27" name="Group 143"/>
          <p:cNvGraphicFramePr>
            <a:graphicFrameLocks noGrp="1"/>
          </p:cNvGraphicFramePr>
          <p:nvPr/>
        </p:nvGraphicFramePr>
        <p:xfrm>
          <a:off x="1600200" y="1905001"/>
          <a:ext cx="8915400" cy="393223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8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 dài (mm)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kính (mm)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 bào tép bưởi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 bào thịt quả cà chua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 bào mô phân sinh ngọn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0,001-0,003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0,001-0,003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121" name="Text Box 137"/>
          <p:cNvSpPr txBox="1">
            <a:spLocks noChangeArrowheads="1"/>
          </p:cNvSpPr>
          <p:nvPr/>
        </p:nvSpPr>
        <p:spPr bwMode="auto">
          <a:xfrm>
            <a:off x="1600200" y="5775326"/>
            <a:ext cx="8915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nhận xét về kích thước của các loại tế bào thực vật?</a:t>
            </a:r>
          </a:p>
        </p:txBody>
      </p:sp>
      <p:sp>
        <p:nvSpPr>
          <p:cNvPr id="7205" name="Rectangle 140"/>
          <p:cNvSpPr>
            <a:spLocks noChangeArrowheads="1"/>
          </p:cNvSpPr>
          <p:nvPr/>
        </p:nvSpPr>
        <p:spPr bwMode="auto">
          <a:xfrm>
            <a:off x="1600200" y="822326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206" name="Rectangle 141"/>
          <p:cNvSpPr>
            <a:spLocks noChangeArrowheads="1"/>
          </p:cNvSpPr>
          <p:nvPr/>
        </p:nvSpPr>
        <p:spPr bwMode="auto">
          <a:xfrm>
            <a:off x="1600200" y="1279526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6986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7"/>
          <p:cNvSpPr>
            <a:spLocks noChangeArrowheads="1"/>
          </p:cNvSpPr>
          <p:nvPr/>
        </p:nvSpPr>
        <p:spPr bwMode="auto">
          <a:xfrm>
            <a:off x="1512651" y="1100234"/>
            <a:ext cx="8915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514350" indent="-514350" algn="just">
              <a:buAutoNum type="arabicPeriod"/>
            </a:pP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. .</a:t>
            </a:r>
          </a:p>
          <a:p>
            <a:pPr algn="just"/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Rectangle 38"/>
          <p:cNvSpPr>
            <a:spLocks noChangeArrowheads="1"/>
          </p:cNvSpPr>
          <p:nvPr/>
        </p:nvSpPr>
        <p:spPr bwMode="auto">
          <a:xfrm>
            <a:off x="1512651" y="2855407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1600200" y="1685093"/>
            <a:ext cx="89281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457200" indent="-457200" algn="just">
              <a:buFontTx/>
              <a:buChar char="-"/>
            </a:pP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(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.)</a:t>
            </a:r>
          </a:p>
          <a:p>
            <a:pPr marL="457200" indent="-457200" algn="just">
              <a:buFontTx/>
              <a:buChar char="-"/>
            </a:pP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VD: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2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662</Words>
  <Application>Microsoft Office PowerPoint</Application>
  <PresentationFormat>Widescreen</PresentationFormat>
  <Paragraphs>122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KHỞI ĐỘNG</vt:lpstr>
      <vt:lpstr>Câu 1: Tế bào là đơn vị cấu trúc của sự sống. Tất cả các cơ thể sinh vật đều được cấu tạo từ tế bào. VD: tế bào hồng cầu, tế bào biểu bì vảy hành.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31</cp:revision>
  <dcterms:created xsi:type="dcterms:W3CDTF">2021-09-05T08:39:10Z</dcterms:created>
  <dcterms:modified xsi:type="dcterms:W3CDTF">2024-11-27T07:13:14Z</dcterms:modified>
</cp:coreProperties>
</file>