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8"/>
  </p:notesMasterIdLst>
  <p:sldIdLst>
    <p:sldId id="256" r:id="rId2"/>
    <p:sldId id="283" r:id="rId3"/>
    <p:sldId id="284" r:id="rId4"/>
    <p:sldId id="293" r:id="rId5"/>
    <p:sldId id="295" r:id="rId6"/>
    <p:sldId id="3081" r:id="rId7"/>
    <p:sldId id="3082" r:id="rId8"/>
    <p:sldId id="3084" r:id="rId9"/>
    <p:sldId id="3085" r:id="rId10"/>
    <p:sldId id="3086" r:id="rId11"/>
    <p:sldId id="3087" r:id="rId12"/>
    <p:sldId id="3088" r:id="rId13"/>
    <p:sldId id="3124" r:id="rId14"/>
    <p:sldId id="3089" r:id="rId15"/>
    <p:sldId id="3091" r:id="rId16"/>
    <p:sldId id="3097" r:id="rId17"/>
    <p:sldId id="3098" r:id="rId18"/>
    <p:sldId id="3100" r:id="rId19"/>
    <p:sldId id="3099" r:id="rId20"/>
    <p:sldId id="3092" r:id="rId21"/>
    <p:sldId id="3093" r:id="rId22"/>
    <p:sldId id="3102" r:id="rId23"/>
    <p:sldId id="3103" r:id="rId24"/>
    <p:sldId id="3104" r:id="rId25"/>
    <p:sldId id="3105" r:id="rId26"/>
    <p:sldId id="3095" r:id="rId27"/>
    <p:sldId id="3096" r:id="rId28"/>
    <p:sldId id="3125" r:id="rId29"/>
    <p:sldId id="3106" r:id="rId30"/>
    <p:sldId id="3120" r:id="rId31"/>
    <p:sldId id="3107" r:id="rId32"/>
    <p:sldId id="3121" r:id="rId33"/>
    <p:sldId id="3122" r:id="rId34"/>
    <p:sldId id="3118" r:id="rId35"/>
    <p:sldId id="3083" r:id="rId36"/>
    <p:sldId id="3123" r:id="rId37"/>
  </p:sldIdLst>
  <p:sldSz cx="12192000" cy="6858000"/>
  <p:notesSz cx="6858000" cy="9144000"/>
  <p:embeddedFontLst>
    <p:embeddedFont>
      <p:font typeface="Calibri" panose="020F0502020204030204" pitchFamily="34" charset="0"/>
      <p:regular r:id="rId39"/>
      <p:bold r:id="rId40"/>
      <p:italic r:id="rId41"/>
      <p:boldItalic r:id="rId42"/>
    </p:embeddedFont>
    <p:embeddedFont>
      <p:font typeface="Segoe Print" panose="02000600000000000000" pitchFamily="2" charset="0"/>
      <p:regular r:id="rId43"/>
      <p:bold r:id="rId44"/>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C0A"/>
    <a:srgbClr val="FF6600"/>
    <a:srgbClr val="E07235"/>
    <a:srgbClr val="FFFBCD"/>
    <a:srgbClr val="FDDEEB"/>
    <a:srgbClr val="FFF789"/>
    <a:srgbClr val="EB54E9"/>
    <a:srgbClr val="D34CD6"/>
    <a:srgbClr val="D8F3FC"/>
    <a:srgbClr val="EF5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15" autoAdjust="0"/>
    <p:restoredTop sz="86100" autoAdjust="0"/>
  </p:normalViewPr>
  <p:slideViewPr>
    <p:cSldViewPr snapToGrid="0">
      <p:cViewPr varScale="1">
        <p:scale>
          <a:sx n="68" d="100"/>
          <a:sy n="68" d="100"/>
        </p:scale>
        <p:origin x="30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23CD6-BC69-4FAB-A085-9D9848133995}" type="datetimeFigureOut">
              <a:rPr lang="en-US" smtClean="0"/>
              <a:t>9/12/2025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11CA4-9036-4EF8-AB62-128503DB366E}" type="slidenum">
              <a:rPr lang="en-US" smtClean="0"/>
              <a:t>‹#›</a:t>
            </a:fld>
            <a:endParaRPr lang="en-US"/>
          </a:p>
        </p:txBody>
      </p:sp>
    </p:spTree>
    <p:extLst>
      <p:ext uri="{BB962C8B-B14F-4D97-AF65-F5344CB8AC3E}">
        <p14:creationId xmlns:p14="http://schemas.microsoft.com/office/powerpoint/2010/main" val="1933076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hasselo.nl/mechn/col_one_page-t/col_t-one_page-sd.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Mechanical Calculators Stepped Drum Technology (w-hasselo.nl)</a:t>
            </a:r>
            <a:endParaRPr lang="en-US"/>
          </a:p>
        </p:txBody>
      </p:sp>
      <p:sp>
        <p:nvSpPr>
          <p:cNvPr id="4" name="Slide Number Placeholder 3"/>
          <p:cNvSpPr>
            <a:spLocks noGrp="1"/>
          </p:cNvSpPr>
          <p:nvPr>
            <p:ph type="sldNum" sz="quarter" idx="5"/>
          </p:nvPr>
        </p:nvSpPr>
        <p:spPr/>
        <p:txBody>
          <a:bodyPr/>
          <a:lstStyle/>
          <a:p>
            <a:fld id="{C9311CA4-9036-4EF8-AB62-128503DB366E}" type="slidenum">
              <a:rPr lang="en-US" smtClean="0"/>
              <a:t>8</a:t>
            </a:fld>
            <a:endParaRPr lang="en-US"/>
          </a:p>
        </p:txBody>
      </p:sp>
    </p:spTree>
    <p:extLst>
      <p:ext uri="{BB962C8B-B14F-4D97-AF65-F5344CB8AC3E}">
        <p14:creationId xmlns:p14="http://schemas.microsoft.com/office/powerpoint/2010/main" val="3648211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727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046988"/>
          </a:xfrm>
          <a:prstGeom prst="rect">
            <a:avLst/>
          </a:prstGeom>
          <a:noFill/>
        </p:spPr>
        <p:txBody>
          <a:bodyPr wrap="square" rtlCol="0">
            <a:spAutoFit/>
          </a:bodyPr>
          <a:lstStyle/>
          <a:p>
            <a:pPr algn="ctr"/>
            <a:r>
              <a:rPr lang="vi-VN" sz="9600" dirty="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046988"/>
          </a:xfrm>
          <a:prstGeom prst="rect">
            <a:avLst/>
          </a:prstGeom>
          <a:noFill/>
        </p:spPr>
        <p:txBody>
          <a:bodyPr wrap="square" rtlCol="0">
            <a:spAutoFit/>
          </a:bodyPr>
          <a:lstStyle/>
          <a:p>
            <a:pPr algn="ctr"/>
            <a:r>
              <a:rPr lang="vi-VN" sz="96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2800767"/>
          </a:xfrm>
          <a:prstGeom prst="rect">
            <a:avLst/>
          </a:prstGeom>
          <a:noFill/>
        </p:spPr>
        <p:txBody>
          <a:bodyPr wrap="square" rtlCol="0">
            <a:spAutoFit/>
          </a:bodyPr>
          <a:lstStyle/>
          <a:p>
            <a:pPr algn="ctr"/>
            <a:r>
              <a:rPr lang="vi-VN" sz="8800">
                <a:solidFill>
                  <a:srgbClr val="002060"/>
                </a:solidFill>
                <a:latin typeface="+mj-lt"/>
              </a:rPr>
              <a:t>LUYỆN TẬP</a:t>
            </a:r>
            <a:endParaRPr lang="vi-VN" sz="8800" dirty="0">
              <a:solidFill>
                <a:srgbClr val="002060"/>
              </a:solidFill>
              <a:latin typeface="+mj-lt"/>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867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74" r:id="rId5"/>
    <p:sldLayoutId id="2147483662" r:id="rId6"/>
    <p:sldLayoutId id="2147483663" r:id="rId7"/>
    <p:sldLayoutId id="2147483664" r:id="rId8"/>
    <p:sldLayoutId id="2147483665"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fif"/><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fif"/><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0.jfif"/><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fif"/><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fif"/><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1.jfif"/><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6.jfif"/><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9.jfif"/></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5044254-DE52-4029-B43E-ACD26C567FBA}"/>
              </a:ext>
            </a:extLst>
          </p:cNvPr>
          <p:cNvGrpSpPr/>
          <p:nvPr/>
        </p:nvGrpSpPr>
        <p:grpSpPr>
          <a:xfrm>
            <a:off x="993911" y="106016"/>
            <a:ext cx="2190751" cy="980661"/>
            <a:chOff x="1523998" y="0"/>
            <a:chExt cx="2190751" cy="980661"/>
          </a:xfrm>
        </p:grpSpPr>
        <p:grpSp>
          <p:nvGrpSpPr>
            <p:cNvPr id="5" name="Group 4">
              <a:extLst>
                <a:ext uri="{FF2B5EF4-FFF2-40B4-BE49-F238E27FC236}">
                  <a16:creationId xmlns:a16="http://schemas.microsoft.com/office/drawing/2014/main" id="{B2407F96-D165-408B-8186-033E4D2C4D5C}"/>
                </a:ext>
              </a:extLst>
            </p:cNvPr>
            <p:cNvGrpSpPr/>
            <p:nvPr/>
          </p:nvGrpSpPr>
          <p:grpSpPr>
            <a:xfrm>
              <a:off x="1523998" y="0"/>
              <a:ext cx="2190751" cy="980661"/>
              <a:chOff x="1523999" y="0"/>
              <a:chExt cx="1285462" cy="1828800"/>
            </a:xfrm>
          </p:grpSpPr>
          <p:sp>
            <p:nvSpPr>
              <p:cNvPr id="2" name="Rectangle: Top Corners Rounded 1">
                <a:extLst>
                  <a:ext uri="{FF2B5EF4-FFF2-40B4-BE49-F238E27FC236}">
                    <a16:creationId xmlns:a16="http://schemas.microsoft.com/office/drawing/2014/main" id="{2974D671-0870-4777-BE31-5FD1BBBF9AD7}"/>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Top Corners Rounded 2">
                <a:extLst>
                  <a:ext uri="{FF2B5EF4-FFF2-40B4-BE49-F238E27FC236}">
                    <a16:creationId xmlns:a16="http://schemas.microsoft.com/office/drawing/2014/main" id="{219332FA-4BE4-4F03-A894-08EEC78551F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 name="TextBox 3">
              <a:extLst>
                <a:ext uri="{FF2B5EF4-FFF2-40B4-BE49-F238E27FC236}">
                  <a16:creationId xmlns:a16="http://schemas.microsoft.com/office/drawing/2014/main" id="{46C80A5A-72BA-45B9-A254-2A8D09624ECF}"/>
                </a:ext>
              </a:extLst>
            </p:cNvPr>
            <p:cNvSpPr txBox="1"/>
            <p:nvPr/>
          </p:nvSpPr>
          <p:spPr>
            <a:xfrm>
              <a:off x="1677724" y="206880"/>
              <a:ext cx="1972089" cy="584775"/>
            </a:xfrm>
            <a:prstGeom prst="rect">
              <a:avLst/>
            </a:prstGeom>
            <a:noFill/>
          </p:spPr>
          <p:txBody>
            <a:bodyPr wrap="square" rtlCol="0">
              <a:spAutoFit/>
            </a:bodyPr>
            <a:lstStyle/>
            <a:p>
              <a:pPr algn="ctr"/>
              <a:r>
                <a:rPr lang="vi-VN" sz="3200" dirty="0">
                  <a:solidFill>
                    <a:schemeClr val="accent6">
                      <a:lumMod val="75000"/>
                    </a:schemeClr>
                  </a:solidFill>
                  <a:latin typeface="+mj-lt"/>
                </a:rPr>
                <a:t>CHỦ </a:t>
              </a:r>
              <a:r>
                <a:rPr lang="vi-VN" sz="3200">
                  <a:solidFill>
                    <a:schemeClr val="accent6">
                      <a:lumMod val="75000"/>
                    </a:schemeClr>
                  </a:solidFill>
                  <a:latin typeface="+mj-lt"/>
                </a:rPr>
                <a:t>ĐỀ </a:t>
              </a:r>
              <a:r>
                <a:rPr lang="en-US" sz="3200">
                  <a:solidFill>
                    <a:schemeClr val="accent6">
                      <a:lumMod val="75000"/>
                    </a:schemeClr>
                  </a:solidFill>
                  <a:latin typeface="+mj-lt"/>
                </a:rPr>
                <a:t>1</a:t>
              </a:r>
              <a:endParaRPr lang="vi-VN" sz="3200" dirty="0">
                <a:solidFill>
                  <a:schemeClr val="accent6">
                    <a:lumMod val="75000"/>
                  </a:schemeClr>
                </a:solidFill>
                <a:latin typeface="+mj-lt"/>
              </a:endParaRPr>
            </a:p>
          </p:txBody>
        </p:sp>
      </p:grpSp>
      <p:sp>
        <p:nvSpPr>
          <p:cNvPr id="7" name="TextBox 6">
            <a:extLst>
              <a:ext uri="{FF2B5EF4-FFF2-40B4-BE49-F238E27FC236}">
                <a16:creationId xmlns:a16="http://schemas.microsoft.com/office/drawing/2014/main" id="{D049F577-F92A-4405-A19E-48EB947980F5}"/>
              </a:ext>
            </a:extLst>
          </p:cNvPr>
          <p:cNvSpPr txBox="1"/>
          <p:nvPr/>
        </p:nvSpPr>
        <p:spPr>
          <a:xfrm>
            <a:off x="2990289" y="251340"/>
            <a:ext cx="6888595" cy="707886"/>
          </a:xfrm>
          <a:prstGeom prst="rect">
            <a:avLst/>
          </a:prstGeom>
          <a:noFill/>
        </p:spPr>
        <p:txBody>
          <a:bodyPr wrap="square" rtlCol="0">
            <a:spAutoFit/>
          </a:bodyPr>
          <a:lstStyle/>
          <a:p>
            <a:pPr algn="ctr"/>
            <a:r>
              <a:rPr lang="vi-VN" sz="4000">
                <a:solidFill>
                  <a:schemeClr val="accent6">
                    <a:lumMod val="75000"/>
                  </a:schemeClr>
                </a:solidFill>
                <a:latin typeface="+mj-lt"/>
              </a:rPr>
              <a:t>MÁY TÍNH VÀ CỘNG ĐồNG</a:t>
            </a:r>
            <a:endParaRPr lang="vi-VN" sz="4000" dirty="0">
              <a:solidFill>
                <a:schemeClr val="accent6">
                  <a:lumMod val="75000"/>
                </a:schemeClr>
              </a:solidFill>
              <a:latin typeface="+mj-lt"/>
            </a:endParaRPr>
          </a:p>
        </p:txBody>
      </p:sp>
      <p:sp>
        <p:nvSpPr>
          <p:cNvPr id="8" name="TextBox 7">
            <a:extLst>
              <a:ext uri="{FF2B5EF4-FFF2-40B4-BE49-F238E27FC236}">
                <a16:creationId xmlns:a16="http://schemas.microsoft.com/office/drawing/2014/main" id="{D05E2FA4-701D-4C92-898E-7EE4AF07FEBA}"/>
              </a:ext>
            </a:extLst>
          </p:cNvPr>
          <p:cNvSpPr txBox="1"/>
          <p:nvPr/>
        </p:nvSpPr>
        <p:spPr>
          <a:xfrm>
            <a:off x="1381877" y="1368436"/>
            <a:ext cx="8916223" cy="2131033"/>
          </a:xfrm>
          <a:prstGeom prst="rect">
            <a:avLst/>
          </a:prstGeom>
          <a:noFill/>
          <a:ln>
            <a:noFill/>
          </a:ln>
        </p:spPr>
        <p:txBody>
          <a:bodyPr wrap="none" rtlCol="0">
            <a:spAutoFit/>
          </a:bodyPr>
          <a:lstStyle/>
          <a:p>
            <a:pPr algn="ctr">
              <a:lnSpc>
                <a:spcPct val="120000"/>
              </a:lnSpc>
            </a:pPr>
            <a:r>
              <a:rPr lang="vi-VN" sz="6000">
                <a:ln w="19050">
                  <a:solidFill>
                    <a:schemeClr val="bg1"/>
                  </a:solidFill>
                </a:ln>
                <a:solidFill>
                  <a:srgbClr val="E46C0A"/>
                </a:solidFill>
                <a:latin typeface="+mj-lt"/>
              </a:rPr>
              <a:t>BÀI </a:t>
            </a:r>
            <a:r>
              <a:rPr lang="en-US" sz="6000">
                <a:ln w="19050">
                  <a:solidFill>
                    <a:schemeClr val="bg1"/>
                  </a:solidFill>
                </a:ln>
                <a:solidFill>
                  <a:srgbClr val="E46C0A"/>
                </a:solidFill>
                <a:latin typeface="+mj-lt"/>
              </a:rPr>
              <a:t>1</a:t>
            </a:r>
            <a:endParaRPr lang="vi-VN" sz="6000" dirty="0">
              <a:ln w="19050">
                <a:solidFill>
                  <a:schemeClr val="bg1"/>
                </a:solidFill>
              </a:ln>
              <a:solidFill>
                <a:srgbClr val="E46C0A"/>
              </a:solidFill>
              <a:latin typeface="+mj-lt"/>
            </a:endParaRPr>
          </a:p>
          <a:p>
            <a:pPr algn="ctr">
              <a:lnSpc>
                <a:spcPct val="120000"/>
              </a:lnSpc>
            </a:pPr>
            <a:r>
              <a:rPr lang="vi-VN" sz="5400">
                <a:ln w="19050">
                  <a:solidFill>
                    <a:schemeClr val="bg1"/>
                  </a:solidFill>
                </a:ln>
                <a:solidFill>
                  <a:srgbClr val="E46C0A"/>
                </a:solidFill>
                <a:latin typeface="+mj-lt"/>
              </a:rPr>
              <a:t>L</a:t>
            </a:r>
            <a:r>
              <a:rPr lang="en-US" sz="5400">
                <a:ln w="19050">
                  <a:solidFill>
                    <a:schemeClr val="bg1"/>
                  </a:solidFill>
                </a:ln>
                <a:solidFill>
                  <a:srgbClr val="E46C0A"/>
                </a:solidFill>
                <a:latin typeface="+mj-lt"/>
              </a:rPr>
              <a:t>ƯỢC</a:t>
            </a:r>
            <a:r>
              <a:rPr lang="vi-VN" sz="5400">
                <a:ln w="19050">
                  <a:solidFill>
                    <a:schemeClr val="bg1"/>
                  </a:solidFill>
                </a:ln>
                <a:solidFill>
                  <a:srgbClr val="E46C0A"/>
                </a:solidFill>
                <a:latin typeface="+mj-lt"/>
              </a:rPr>
              <a:t> SỬ CÔNG CỤ TÍNH TOÁN</a:t>
            </a:r>
            <a:endParaRPr lang="vi-VN" sz="5400" dirty="0">
              <a:ln w="19050">
                <a:solidFill>
                  <a:schemeClr val="bg1"/>
                </a:solidFill>
              </a:ln>
              <a:solidFill>
                <a:srgbClr val="E46C0A"/>
              </a:solidFill>
              <a:latin typeface="+mj-lt"/>
            </a:endParaRPr>
          </a:p>
        </p:txBody>
      </p:sp>
      <p:sp>
        <p:nvSpPr>
          <p:cNvPr id="9" name="Rectangle 8">
            <a:extLst>
              <a:ext uri="{FF2B5EF4-FFF2-40B4-BE49-F238E27FC236}">
                <a16:creationId xmlns:a16="http://schemas.microsoft.com/office/drawing/2014/main" id="{0EDA95D2-C380-4F1D-99EF-9D09CFB7913E}"/>
              </a:ext>
            </a:extLst>
          </p:cNvPr>
          <p:cNvSpPr/>
          <p:nvPr/>
        </p:nvSpPr>
        <p:spPr>
          <a:xfrm>
            <a:off x="5497830" y="3840480"/>
            <a:ext cx="3348990" cy="640080"/>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b="1"/>
              <a:t>GV: Mai Thị Phương Anh</a:t>
            </a:r>
          </a:p>
        </p:txBody>
      </p:sp>
    </p:spTree>
    <p:extLst>
      <p:ext uri="{BB962C8B-B14F-4D97-AF65-F5344CB8AC3E}">
        <p14:creationId xmlns:p14="http://schemas.microsoft.com/office/powerpoint/2010/main" val="107492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471958" y="599223"/>
            <a:ext cx="9789930" cy="2520690"/>
          </a:xfrm>
          <a:prstGeom prst="rect">
            <a:avLst/>
          </a:prstGeom>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Nguyên lí thiết kế máy tính của Babbage giống như máy tính ngày nay. Đó là loại máy đa năng, thực hiện tính toán tự động và có những ứng dụng ngoài tính toán thuần tuý. Vì vậy, mặc dù dự án của ông không được hoàn thành do hạn chế về công nghệ, ông vẫn được coi là cha đẻ của công nghệ máy tính.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95623" y="3417183"/>
            <a:ext cx="4226943" cy="2817961"/>
          </a:xfrm>
          <a:prstGeom prst="rect">
            <a:avLst/>
          </a:prstGeom>
        </p:spPr>
      </p:pic>
    </p:spTree>
    <p:extLst>
      <p:ext uri="{BB962C8B-B14F-4D97-AF65-F5344CB8AC3E}">
        <p14:creationId xmlns:p14="http://schemas.microsoft.com/office/powerpoint/2010/main" val="392413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1138519"/>
            <a:ext cx="10570890" cy="3536998"/>
            <a:chOff x="541427" y="4307442"/>
            <a:chExt cx="10570890" cy="3536998"/>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7442"/>
              <a:ext cx="10550107" cy="3536998"/>
              <a:chOff x="541575" y="4359396"/>
              <a:chExt cx="10400346" cy="3536998"/>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29"/>
                <a:ext cx="9760387" cy="3301965"/>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40466" y="4684258"/>
              <a:ext cx="9598058" cy="3019288"/>
            </a:xfrm>
            <a:prstGeom prst="rect">
              <a:avLst/>
            </a:prstGeom>
          </p:spPr>
          <p:txBody>
            <a:bodyPr wrap="square">
              <a:spAutoFit/>
            </a:bodyPr>
            <a:lstStyle/>
            <a:p>
              <a:pPr algn="just" defTabSz="342900">
                <a:lnSpc>
                  <a:spcPct val="135000"/>
                </a:lnSpc>
              </a:pPr>
              <a:r>
                <a:rPr lang="vi-VN" sz="2400">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Ý tưởng cơ giới hoá việc tính toán </a:t>
              </a:r>
              <a:r>
                <a:rPr lang="vi-VN" sz="2400">
                  <a:latin typeface="UTM Avo" panose="02040603050506020204" pitchFamily="18" charset="0"/>
                  <a:cs typeface="Times New Roman" panose="02020603050405020304" pitchFamily="18" charset="0"/>
                </a:rPr>
                <a:t>đóng vai trò quan trọng trong lịch sử phát triển của máy tính. Năm 1642, nhà bác học Blaise Pascal đã sáng chế ra chiếc máy tính cơ khí Pascaline.</a:t>
              </a:r>
            </a:p>
            <a:p>
              <a:pPr algn="just" defTabSz="342900">
                <a:lnSpc>
                  <a:spcPct val="135000"/>
                </a:lnSpc>
              </a:pPr>
              <a:r>
                <a:rPr lang="vi-VN" sz="2400">
                  <a:latin typeface="UTM Avo" panose="02040603050506020204" pitchFamily="18" charset="0"/>
                  <a:cs typeface="Times New Roman" panose="02020603050405020304" pitchFamily="18" charset="0"/>
                </a:rPr>
                <a:t>•	Năm 1833, nhà Toán học Charle Babbage đã thiết kế </a:t>
              </a:r>
              <a:r>
                <a:rPr lang="vi-VN" sz="2400" b="1">
                  <a:latin typeface="UTM Avo" panose="02040603050506020204" pitchFamily="18" charset="0"/>
                  <a:cs typeface="Times New Roman" panose="02020603050405020304" pitchFamily="18" charset="0"/>
                </a:rPr>
                <a:t>máy tính đa năng</a:t>
              </a:r>
              <a:r>
                <a:rPr lang="vi-VN" sz="2400">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tính toán tự động </a:t>
              </a:r>
              <a:r>
                <a:rPr lang="vi-VN" sz="2400">
                  <a:latin typeface="UTM Avo" panose="02040603050506020204" pitchFamily="18" charset="0"/>
                  <a:cs typeface="Times New Roman" panose="02020603050405020304" pitchFamily="18" charset="0"/>
                </a:rPr>
                <a:t>tương tự như máy tính ngày nay.</a:t>
              </a:r>
            </a:p>
          </p:txBody>
        </p:sp>
      </p:grpSp>
    </p:spTree>
    <p:extLst>
      <p:ext uri="{BB962C8B-B14F-4D97-AF65-F5344CB8AC3E}">
        <p14:creationId xmlns:p14="http://schemas.microsoft.com/office/powerpoint/2010/main" val="165273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a16="http://schemas.microsoft.com/office/drawing/2014/main" id="{8F916580-00EF-407F-88E0-C81FFB763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3068" y="4313821"/>
            <a:ext cx="3246824" cy="2033155"/>
          </a:xfrm>
          <a:prstGeom prst="rect">
            <a:avLst/>
          </a:prstGeom>
        </p:spPr>
      </p:pic>
      <p:grpSp>
        <p:nvGrpSpPr>
          <p:cNvPr id="3" name="Group 2">
            <a:extLst>
              <a:ext uri="{FF2B5EF4-FFF2-40B4-BE49-F238E27FC236}">
                <a16:creationId xmlns:a16="http://schemas.microsoft.com/office/drawing/2014/main" id="{C5E6D80A-8BE6-4774-8FD5-6C1DB9B450A7}"/>
              </a:ext>
            </a:extLst>
          </p:cNvPr>
          <p:cNvGrpSpPr/>
          <p:nvPr/>
        </p:nvGrpSpPr>
        <p:grpSpPr>
          <a:xfrm>
            <a:off x="601971" y="425316"/>
            <a:ext cx="10501714" cy="3860195"/>
            <a:chOff x="601971" y="425316"/>
            <a:chExt cx="10501714" cy="3860195"/>
          </a:xfrm>
        </p:grpSpPr>
        <p:grpSp>
          <p:nvGrpSpPr>
            <p:cNvPr id="4" name="Group 3">
              <a:extLst>
                <a:ext uri="{FF2B5EF4-FFF2-40B4-BE49-F238E27FC236}">
                  <a16:creationId xmlns:a16="http://schemas.microsoft.com/office/drawing/2014/main" id="{4E235462-7F70-4717-BBA3-D37344DEB7E6}"/>
                </a:ext>
              </a:extLst>
            </p:cNvPr>
            <p:cNvGrpSpPr/>
            <p:nvPr/>
          </p:nvGrpSpPr>
          <p:grpSpPr>
            <a:xfrm>
              <a:off x="1181969" y="716236"/>
              <a:ext cx="9921716" cy="3569275"/>
              <a:chOff x="1190601" y="4542475"/>
              <a:chExt cx="9921716" cy="3569275"/>
            </a:xfrm>
          </p:grpSpPr>
          <p:sp>
            <p:nvSpPr>
              <p:cNvPr id="7" name="Rectangle: Rounded Corners 6">
                <a:extLst>
                  <a:ext uri="{FF2B5EF4-FFF2-40B4-BE49-F238E27FC236}">
                    <a16:creationId xmlns:a16="http://schemas.microsoft.com/office/drawing/2014/main" id="{A4BB3E57-C800-421B-BFBD-A34E6182EC0D}"/>
                  </a:ext>
                </a:extLst>
              </p:cNvPr>
              <p:cNvSpPr/>
              <p:nvPr/>
            </p:nvSpPr>
            <p:spPr>
              <a:xfrm>
                <a:off x="1190601" y="4542475"/>
                <a:ext cx="9900933" cy="3093764"/>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D141BF4-17B9-45C7-AB00-9D89661F651B}"/>
                  </a:ext>
                </a:extLst>
              </p:cNvPr>
              <p:cNvSpPr/>
              <p:nvPr/>
            </p:nvSpPr>
            <p:spPr>
              <a:xfrm>
                <a:off x="1440466" y="4773913"/>
                <a:ext cx="9598058" cy="3337837"/>
              </a:xfrm>
              <a:prstGeom prst="rect">
                <a:avLst/>
              </a:prstGeom>
            </p:spPr>
            <p:txBody>
              <a:bodyPr wrap="square">
                <a:spAutoFit/>
              </a:bodyPr>
              <a:lstStyle/>
              <a:p>
                <a:pPr algn="just" defTabSz="342900">
                  <a:lnSpc>
                    <a:spcPct val="150000"/>
                  </a:lnSpc>
                </a:pPr>
                <a:r>
                  <a:rPr lang="vi-VN" sz="2400" b="1" dirty="0">
                    <a:latin typeface="UTM Avo" panose="02040603050506020204" pitchFamily="18" charset="0"/>
                    <a:cs typeface="Times New Roman" panose="02020603050405020304" pitchFamily="18" charset="0"/>
                  </a:rPr>
                  <a:t>Máy tính trong dự án của Babbage có những đặc điểm gì?</a:t>
                </a:r>
                <a:r>
                  <a:rPr lang="vi-VN" sz="2400" dirty="0">
                    <a:latin typeface="UTM Avo" panose="02040603050506020204" pitchFamily="18" charset="0"/>
                    <a:cs typeface="Times New Roman" panose="02020603050405020304" pitchFamily="18" charset="0"/>
                  </a:rPr>
                  <a:t> </a:t>
                </a:r>
                <a:endParaRPr lang="en-US" sz="2400" dirty="0">
                  <a:latin typeface="UTM Avo" panose="02040603050506020204" pitchFamily="18" charset="0"/>
                  <a:cs typeface="Times New Roman" panose="02020603050405020304" pitchFamily="18" charset="0"/>
                </a:endParaRPr>
              </a:p>
              <a:p>
                <a:pPr algn="just" defTabSz="342900">
                  <a:lnSpc>
                    <a:spcPct val="150000"/>
                  </a:lnSpc>
                </a:pPr>
                <a:r>
                  <a:rPr lang="vi-VN" sz="2400" dirty="0">
                    <a:latin typeface="UTM Avo" panose="02040603050506020204" pitchFamily="18" charset="0"/>
                    <a:cs typeface="Times New Roman" panose="02020603050405020304" pitchFamily="18" charset="0"/>
                  </a:rPr>
                  <a:t>A.	Máy tính cơ học, thực hiện tự động.</a:t>
                </a:r>
              </a:p>
              <a:p>
                <a:pPr algn="just" defTabSz="342900">
                  <a:lnSpc>
                    <a:spcPct val="150000"/>
                  </a:lnSpc>
                </a:pPr>
                <a:r>
                  <a:rPr lang="vi-VN" sz="2400" dirty="0">
                    <a:latin typeface="UTM Avo" panose="02040603050506020204" pitchFamily="18" charset="0"/>
                    <a:cs typeface="Times New Roman" panose="02020603050405020304" pitchFamily="18" charset="0"/>
                  </a:rPr>
                  <a:t>B.	Máy tính có những ứng dụng ngoài tính toán thuần tuý.</a:t>
                </a:r>
              </a:p>
              <a:p>
                <a:pPr algn="just" defTabSz="342900">
                  <a:lnSpc>
                    <a:spcPct val="150000"/>
                  </a:lnSpc>
                </a:pPr>
                <a:r>
                  <a:rPr lang="en-US" sz="2400" dirty="0">
                    <a:latin typeface="UTM Avo" panose="02040603050506020204" pitchFamily="18" charset="0"/>
                    <a:cs typeface="Times New Roman" panose="02020603050405020304" pitchFamily="18" charset="0"/>
                  </a:rPr>
                  <a:t>C</a:t>
                </a:r>
                <a:r>
                  <a:rPr lang="vi-VN" sz="2400" dirty="0">
                    <a:latin typeface="UTM Avo" panose="02040603050506020204" pitchFamily="18" charset="0"/>
                    <a:cs typeface="Times New Roman" panose="02020603050405020304" pitchFamily="18" charset="0"/>
                  </a:rPr>
                  <a:t>. Có thiết kế giống với máy tính ngày nay.</a:t>
                </a:r>
              </a:p>
              <a:p>
                <a:pPr algn="just" defTabSz="342900">
                  <a:lnSpc>
                    <a:spcPct val="150000"/>
                  </a:lnSpc>
                </a:pPr>
                <a:r>
                  <a:rPr lang="vi-VN" sz="2400" dirty="0">
                    <a:latin typeface="UTM Avo" panose="02040603050506020204" pitchFamily="18" charset="0"/>
                    <a:cs typeface="Times New Roman" panose="02020603050405020304" pitchFamily="18" charset="0"/>
                  </a:rPr>
                  <a:t>D. Cả ba đặc điểm trên.</a:t>
                </a:r>
              </a:p>
              <a:p>
                <a:pPr algn="just" defTabSz="342900">
                  <a:lnSpc>
                    <a:spcPct val="150000"/>
                  </a:lnSpc>
                </a:pPr>
                <a:endParaRPr lang="vi-VN" sz="2400" dirty="0">
                  <a:latin typeface="UTM Avo" panose="0204060305050602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AA44AA6C-6AFC-4543-9C29-F62F86FA265A}"/>
                </a:ext>
              </a:extLst>
            </p:cNvPr>
            <p:cNvPicPr>
              <a:picLocks noChangeAspect="1"/>
            </p:cNvPicPr>
            <p:nvPr/>
          </p:nvPicPr>
          <p:blipFill>
            <a:blip r:embed="rId3"/>
            <a:stretch>
              <a:fillRect/>
            </a:stretch>
          </p:blipFill>
          <p:spPr>
            <a:xfrm>
              <a:off x="601971" y="425316"/>
              <a:ext cx="903656" cy="885726"/>
            </a:xfrm>
            <a:prstGeom prst="rect">
              <a:avLst/>
            </a:prstGeom>
          </p:spPr>
        </p:pic>
        <p:pic>
          <p:nvPicPr>
            <p:cNvPr id="6" name="Picture 5">
              <a:extLst>
                <a:ext uri="{FF2B5EF4-FFF2-40B4-BE49-F238E27FC236}">
                  <a16:creationId xmlns:a16="http://schemas.microsoft.com/office/drawing/2014/main" id="{AFF69CAA-F888-47D1-8BA6-6C7A12BF6718}"/>
                </a:ext>
              </a:extLst>
            </p:cNvPr>
            <p:cNvPicPr>
              <a:picLocks noChangeAspect="1"/>
            </p:cNvPicPr>
            <p:nvPr/>
          </p:nvPicPr>
          <p:blipFill>
            <a:blip r:embed="rId4"/>
            <a:stretch>
              <a:fillRect/>
            </a:stretch>
          </p:blipFill>
          <p:spPr>
            <a:xfrm>
              <a:off x="10523776" y="692851"/>
              <a:ext cx="569518" cy="477164"/>
            </a:xfrm>
            <a:prstGeom prst="rect">
              <a:avLst/>
            </a:prstGeom>
          </p:spPr>
        </p:pic>
      </p:grpSp>
    </p:spTree>
    <p:extLst>
      <p:ext uri="{BB962C8B-B14F-4D97-AF65-F5344CB8AC3E}">
        <p14:creationId xmlns:p14="http://schemas.microsoft.com/office/powerpoint/2010/main" val="2461065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a16="http://schemas.microsoft.com/office/drawing/2014/main" id="{8F916580-00EF-407F-88E0-C81FFB763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3068" y="4313821"/>
            <a:ext cx="3246824" cy="2033155"/>
          </a:xfrm>
          <a:prstGeom prst="rect">
            <a:avLst/>
          </a:prstGeom>
        </p:spPr>
      </p:pic>
      <p:grpSp>
        <p:nvGrpSpPr>
          <p:cNvPr id="3" name="Group 2">
            <a:extLst>
              <a:ext uri="{FF2B5EF4-FFF2-40B4-BE49-F238E27FC236}">
                <a16:creationId xmlns:a16="http://schemas.microsoft.com/office/drawing/2014/main" id="{C5E6D80A-8BE6-4774-8FD5-6C1DB9B450A7}"/>
              </a:ext>
            </a:extLst>
          </p:cNvPr>
          <p:cNvGrpSpPr/>
          <p:nvPr/>
        </p:nvGrpSpPr>
        <p:grpSpPr>
          <a:xfrm>
            <a:off x="601971" y="425316"/>
            <a:ext cx="10501714" cy="3860195"/>
            <a:chOff x="601971" y="425316"/>
            <a:chExt cx="10501714" cy="3860195"/>
          </a:xfrm>
        </p:grpSpPr>
        <p:grpSp>
          <p:nvGrpSpPr>
            <p:cNvPr id="4" name="Group 3">
              <a:extLst>
                <a:ext uri="{FF2B5EF4-FFF2-40B4-BE49-F238E27FC236}">
                  <a16:creationId xmlns:a16="http://schemas.microsoft.com/office/drawing/2014/main" id="{4E235462-7F70-4717-BBA3-D37344DEB7E6}"/>
                </a:ext>
              </a:extLst>
            </p:cNvPr>
            <p:cNvGrpSpPr/>
            <p:nvPr/>
          </p:nvGrpSpPr>
          <p:grpSpPr>
            <a:xfrm>
              <a:off x="1181969" y="716236"/>
              <a:ext cx="9921716" cy="3569275"/>
              <a:chOff x="1190601" y="4542475"/>
              <a:chExt cx="9921716" cy="3569275"/>
            </a:xfrm>
          </p:grpSpPr>
          <p:sp>
            <p:nvSpPr>
              <p:cNvPr id="7" name="Rectangle: Rounded Corners 6">
                <a:extLst>
                  <a:ext uri="{FF2B5EF4-FFF2-40B4-BE49-F238E27FC236}">
                    <a16:creationId xmlns:a16="http://schemas.microsoft.com/office/drawing/2014/main" id="{A4BB3E57-C800-421B-BFBD-A34E6182EC0D}"/>
                  </a:ext>
                </a:extLst>
              </p:cNvPr>
              <p:cNvSpPr/>
              <p:nvPr/>
            </p:nvSpPr>
            <p:spPr>
              <a:xfrm>
                <a:off x="1190601" y="4542475"/>
                <a:ext cx="9900933" cy="3093764"/>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D141BF4-17B9-45C7-AB00-9D89661F651B}"/>
                  </a:ext>
                </a:extLst>
              </p:cNvPr>
              <p:cNvSpPr/>
              <p:nvPr/>
            </p:nvSpPr>
            <p:spPr>
              <a:xfrm>
                <a:off x="1440466" y="4773913"/>
                <a:ext cx="9598058" cy="3337837"/>
              </a:xfrm>
              <a:prstGeom prst="rect">
                <a:avLst/>
              </a:prstGeom>
            </p:spPr>
            <p:txBody>
              <a:bodyPr wrap="square">
                <a:spAutoFit/>
              </a:bodyPr>
              <a:lstStyle/>
              <a:p>
                <a:pPr algn="just" defTabSz="342900">
                  <a:lnSpc>
                    <a:spcPct val="150000"/>
                  </a:lnSpc>
                </a:pPr>
                <a:r>
                  <a:rPr lang="vi-VN" sz="2400" b="1" dirty="0">
                    <a:latin typeface="UTM Avo" panose="02040603050506020204" pitchFamily="18" charset="0"/>
                    <a:cs typeface="Times New Roman" panose="02020603050405020304" pitchFamily="18" charset="0"/>
                  </a:rPr>
                  <a:t>Máy tính trong dự án của Babbage có những đặc điểm gì?</a:t>
                </a:r>
                <a:r>
                  <a:rPr lang="vi-VN" sz="2400" dirty="0">
                    <a:latin typeface="UTM Avo" panose="02040603050506020204" pitchFamily="18" charset="0"/>
                    <a:cs typeface="Times New Roman" panose="02020603050405020304" pitchFamily="18" charset="0"/>
                  </a:rPr>
                  <a:t> </a:t>
                </a:r>
                <a:endParaRPr lang="en-US" sz="2400" dirty="0">
                  <a:latin typeface="UTM Avo" panose="02040603050506020204" pitchFamily="18" charset="0"/>
                  <a:cs typeface="Times New Roman" panose="02020603050405020304" pitchFamily="18" charset="0"/>
                </a:endParaRPr>
              </a:p>
              <a:p>
                <a:pPr algn="just" defTabSz="342900">
                  <a:lnSpc>
                    <a:spcPct val="150000"/>
                  </a:lnSpc>
                </a:pPr>
                <a:r>
                  <a:rPr lang="vi-VN" sz="2400" dirty="0">
                    <a:latin typeface="UTM Avo" panose="02040603050506020204" pitchFamily="18" charset="0"/>
                    <a:cs typeface="Times New Roman" panose="02020603050405020304" pitchFamily="18" charset="0"/>
                  </a:rPr>
                  <a:t>A.	Máy tính cơ học, thực hiện tự động.</a:t>
                </a:r>
              </a:p>
              <a:p>
                <a:pPr algn="just" defTabSz="342900">
                  <a:lnSpc>
                    <a:spcPct val="150000"/>
                  </a:lnSpc>
                </a:pPr>
                <a:r>
                  <a:rPr lang="vi-VN" sz="2400" dirty="0">
                    <a:latin typeface="UTM Avo" panose="02040603050506020204" pitchFamily="18" charset="0"/>
                    <a:cs typeface="Times New Roman" panose="02020603050405020304" pitchFamily="18" charset="0"/>
                  </a:rPr>
                  <a:t>B.	Máy tính có những ứng dụng ngoài tính toán thuần tuý.</a:t>
                </a:r>
              </a:p>
              <a:p>
                <a:pPr algn="just" defTabSz="342900">
                  <a:lnSpc>
                    <a:spcPct val="150000"/>
                  </a:lnSpc>
                </a:pPr>
                <a:r>
                  <a:rPr lang="en-US" sz="2400" dirty="0">
                    <a:latin typeface="UTM Avo" panose="02040603050506020204" pitchFamily="18" charset="0"/>
                    <a:cs typeface="Times New Roman" panose="02020603050405020304" pitchFamily="18" charset="0"/>
                  </a:rPr>
                  <a:t>C</a:t>
                </a:r>
                <a:r>
                  <a:rPr lang="vi-VN" sz="2400" dirty="0">
                    <a:latin typeface="UTM Avo" panose="02040603050506020204" pitchFamily="18" charset="0"/>
                    <a:cs typeface="Times New Roman" panose="02020603050405020304" pitchFamily="18" charset="0"/>
                  </a:rPr>
                  <a:t>. Có thiết kế giống với máy tính ngày nay.</a:t>
                </a:r>
              </a:p>
              <a:p>
                <a:pPr algn="just" defTabSz="342900">
                  <a:lnSpc>
                    <a:spcPct val="150000"/>
                  </a:lnSpc>
                </a:pPr>
                <a:r>
                  <a:rPr lang="vi-VN" sz="2400" b="1" dirty="0">
                    <a:solidFill>
                      <a:srgbClr val="FF0000"/>
                    </a:solidFill>
                    <a:latin typeface="UTM Avo" panose="02040603050506020204" pitchFamily="18" charset="0"/>
                    <a:cs typeface="Times New Roman" panose="02020603050405020304" pitchFamily="18" charset="0"/>
                  </a:rPr>
                  <a:t>D. Cả ba đặc điểm trên.</a:t>
                </a:r>
              </a:p>
              <a:p>
                <a:pPr algn="just" defTabSz="342900">
                  <a:lnSpc>
                    <a:spcPct val="150000"/>
                  </a:lnSpc>
                </a:pPr>
                <a:endParaRPr lang="vi-VN" sz="2400" dirty="0">
                  <a:latin typeface="UTM Avo" panose="0204060305050602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AA44AA6C-6AFC-4543-9C29-F62F86FA265A}"/>
                </a:ext>
              </a:extLst>
            </p:cNvPr>
            <p:cNvPicPr>
              <a:picLocks noChangeAspect="1"/>
            </p:cNvPicPr>
            <p:nvPr/>
          </p:nvPicPr>
          <p:blipFill>
            <a:blip r:embed="rId3"/>
            <a:stretch>
              <a:fillRect/>
            </a:stretch>
          </p:blipFill>
          <p:spPr>
            <a:xfrm>
              <a:off x="601971" y="425316"/>
              <a:ext cx="903656" cy="885726"/>
            </a:xfrm>
            <a:prstGeom prst="rect">
              <a:avLst/>
            </a:prstGeom>
          </p:spPr>
        </p:pic>
        <p:pic>
          <p:nvPicPr>
            <p:cNvPr id="6" name="Picture 5">
              <a:extLst>
                <a:ext uri="{FF2B5EF4-FFF2-40B4-BE49-F238E27FC236}">
                  <a16:creationId xmlns:a16="http://schemas.microsoft.com/office/drawing/2014/main" id="{AFF69CAA-F888-47D1-8BA6-6C7A12BF6718}"/>
                </a:ext>
              </a:extLst>
            </p:cNvPr>
            <p:cNvPicPr>
              <a:picLocks noChangeAspect="1"/>
            </p:cNvPicPr>
            <p:nvPr/>
          </p:nvPicPr>
          <p:blipFill>
            <a:blip r:embed="rId4"/>
            <a:stretch>
              <a:fillRect/>
            </a:stretch>
          </p:blipFill>
          <p:spPr>
            <a:xfrm>
              <a:off x="10523776" y="692851"/>
              <a:ext cx="569518" cy="477164"/>
            </a:xfrm>
            <a:prstGeom prst="rect">
              <a:avLst/>
            </a:prstGeom>
          </p:spPr>
        </p:pic>
      </p:grpSp>
    </p:spTree>
    <p:extLst>
      <p:ext uri="{BB962C8B-B14F-4D97-AF65-F5344CB8AC3E}">
        <p14:creationId xmlns:p14="http://schemas.microsoft.com/office/powerpoint/2010/main" val="3154184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821696" y="1111701"/>
            <a:ext cx="7842056" cy="1954183"/>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1307627" y="615043"/>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8893454" y="848303"/>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8" name="TextBox 7">
            <a:extLst>
              <a:ext uri="{FF2B5EF4-FFF2-40B4-BE49-F238E27FC236}">
                <a16:creationId xmlns:a16="http://schemas.microsoft.com/office/drawing/2014/main" id="{F04C48D2-1DD6-4A8B-AA47-BA4710F38FBC}"/>
              </a:ext>
            </a:extLst>
          </p:cNvPr>
          <p:cNvSpPr txBox="1"/>
          <p:nvPr/>
        </p:nvSpPr>
        <p:spPr>
          <a:xfrm>
            <a:off x="-63550" y="1545509"/>
            <a:ext cx="11612547" cy="1107996"/>
          </a:xfrm>
          <a:prstGeom prst="rect">
            <a:avLst/>
          </a:prstGeom>
          <a:noFill/>
        </p:spPr>
        <p:txBody>
          <a:bodyPr wrap="square" rtlCol="0">
            <a:spAutoFit/>
          </a:bodyPr>
          <a:lstStyle/>
          <a:p>
            <a:pPr lvl="0" algn="ctr"/>
            <a:r>
              <a:rPr lang="vi-VN" sz="6600">
                <a:solidFill>
                  <a:srgbClr val="C00000"/>
                </a:solidFill>
                <a:latin typeface="+mj-lt"/>
              </a:rPr>
              <a:t>2.	MÁY TÍNH ĐIỆN TỬ</a:t>
            </a:r>
            <a:endParaRPr kumimoji="0" lang="vi-VN" sz="6600" b="0" i="0" u="none" strike="noStrike" kern="1200" cap="none" spc="0" normalizeH="0" baseline="0" noProof="0">
              <a:ln>
                <a:noFill/>
              </a:ln>
              <a:solidFill>
                <a:srgbClr val="C00000"/>
              </a:solidFill>
              <a:effectLst/>
              <a:uLnTx/>
              <a:uFillTx/>
              <a:latin typeface="+mj-lt"/>
              <a:ea typeface="+mn-ea"/>
              <a:cs typeface="+mn-cs"/>
            </a:endParaRP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6626" y="3429000"/>
            <a:ext cx="2812194" cy="2803758"/>
          </a:xfrm>
          <a:prstGeom prst="rect">
            <a:avLst/>
          </a:prstGeom>
        </p:spPr>
      </p:pic>
    </p:spTree>
    <p:extLst>
      <p:ext uri="{BB962C8B-B14F-4D97-AF65-F5344CB8AC3E}">
        <p14:creationId xmlns:p14="http://schemas.microsoft.com/office/powerpoint/2010/main" val="74493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Máy tính điện - cơ</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11180" y="3638506"/>
            <a:ext cx="4658263" cy="2620271"/>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10651572" cy="2520690"/>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Năm 24 tuổi, Claude Shannon đã </a:t>
            </a:r>
            <a:r>
              <a:rPr lang="en-US" sz="2400">
                <a:solidFill>
                  <a:srgbClr val="000000"/>
                </a:solidFill>
                <a:latin typeface="UTM Avo" panose="02040603050506020204" pitchFamily="18" charset="0"/>
                <a:cs typeface="Times New Roman" panose="02020603050405020304" pitchFamily="18" charset="0"/>
              </a:rPr>
              <a:t>nghĩ </a:t>
            </a:r>
            <a:r>
              <a:rPr lang="vi-VN" sz="2400">
                <a:solidFill>
                  <a:srgbClr val="000000"/>
                </a:solidFill>
                <a:latin typeface="UTM Avo" panose="02040603050506020204" pitchFamily="18" charset="0"/>
                <a:cs typeface="Times New Roman" panose="02020603050405020304" pitchFamily="18" charset="0"/>
              </a:rPr>
              <a:t>rằng có thể sử dụng các rơ le để thực hiện các thao tác tính toán trên các dây bit. Đó là nền tảng cho việc thiết kế các máy tính kĩ thuật số hiện đại. Thời kì đầu, các máy tính được thiết kế dựa trên các rơ le, còn được gọi là máy tính điện - cơ.</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id="{99A126B2-B30C-42B5-830A-A4E160515009}"/>
              </a:ext>
            </a:extLst>
          </p:cNvPr>
          <p:cNvSpPr txBox="1"/>
          <p:nvPr/>
        </p:nvSpPr>
        <p:spPr>
          <a:xfrm>
            <a:off x="4478135" y="6396335"/>
            <a:ext cx="6098874" cy="461665"/>
          </a:xfrm>
          <a:prstGeom prst="rect">
            <a:avLst/>
          </a:prstGeom>
          <a:noFill/>
        </p:spPr>
        <p:txBody>
          <a:bodyPr wrap="square">
            <a:spAutoFit/>
          </a:bodyPr>
          <a:lstStyle/>
          <a:p>
            <a:pPr lvl="0"/>
            <a:r>
              <a:rPr lang="vi-VN" sz="2400" b="1">
                <a:solidFill>
                  <a:schemeClr val="bg1"/>
                </a:solidFill>
                <a:latin typeface="UTM Avo" panose="02040603050506020204" pitchFamily="18" charset="0"/>
                <a:cs typeface="Times New Roman" panose="02020603050405020304" pitchFamily="18" charset="0"/>
              </a:rPr>
              <a:t>Claude Shannon </a:t>
            </a:r>
            <a:endParaRPr kumimoji="0" lang="en-US" sz="1800" b="1" i="0" u="none" strike="noStrike" kern="1200" cap="none" spc="0" normalizeH="0" baseline="0" noProof="0">
              <a:ln>
                <a:noFill/>
              </a:ln>
              <a:solidFill>
                <a:schemeClr val="bg1"/>
              </a:solidFill>
              <a:effectLst/>
              <a:uLnTx/>
              <a:uFillTx/>
              <a:latin typeface="Arial"/>
            </a:endParaRPr>
          </a:p>
        </p:txBody>
      </p:sp>
    </p:spTree>
    <p:extLst>
      <p:ext uri="{BB962C8B-B14F-4D97-AF65-F5344CB8AC3E}">
        <p14:creationId xmlns:p14="http://schemas.microsoft.com/office/powerpoint/2010/main" val="235443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Máy tính điện - cơ</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06563" y="3721118"/>
            <a:ext cx="7378873" cy="2589418"/>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10651572" cy="2520690"/>
          </a:xfrm>
          <a:prstGeom prst="rect">
            <a:avLst/>
          </a:prstGeom>
          <a:noFill/>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N</a:t>
            </a:r>
            <a:r>
              <a:rPr lang="vi-VN" sz="2400">
                <a:solidFill>
                  <a:srgbClr val="000000"/>
                </a:solidFill>
                <a:latin typeface="UTM Avo" panose="02040603050506020204" pitchFamily="18" charset="0"/>
                <a:cs typeface="Times New Roman" panose="02020603050405020304" pitchFamily="18" charset="0"/>
              </a:rPr>
              <a:t>ăm 1943, Howard Aiken đã chế tạo thành công chiếc máy tính điều khiển tuần tự tự động (ASCC Automatic Sequence Controlled Calculator), một máy tính điện - cơ đa năng, có thể hoạt động với sự can thiệp tối thiểu của con người. Nó thực hiện phép tính cộng mất gần một giây</a:t>
            </a:r>
            <a:r>
              <a:rPr lang="en-US" sz="2400">
                <a:solidFill>
                  <a:srgbClr val="000000"/>
                </a:solidFill>
                <a:latin typeface="UTM Avo" panose="02040603050506020204" pitchFamily="18" charset="0"/>
                <a:cs typeface="Times New Roman" panose="02020603050405020304" pitchFamily="18" charset="0"/>
              </a:rPr>
              <a:t> và phép tính nhân mất khoảng 6 giây.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id="{99A126B2-B30C-42B5-830A-A4E160515009}"/>
              </a:ext>
            </a:extLst>
          </p:cNvPr>
          <p:cNvSpPr txBox="1"/>
          <p:nvPr/>
        </p:nvSpPr>
        <p:spPr>
          <a:xfrm>
            <a:off x="4478135" y="6396335"/>
            <a:ext cx="6098874" cy="461665"/>
          </a:xfrm>
          <a:prstGeom prst="rect">
            <a:avLst/>
          </a:prstGeom>
          <a:noFill/>
        </p:spPr>
        <p:txBody>
          <a:bodyPr wrap="square">
            <a:spAutoFit/>
          </a:bodyPr>
          <a:lstStyle/>
          <a:p>
            <a:pPr lvl="0"/>
            <a:r>
              <a:rPr lang="vi-VN" sz="2400" b="1">
                <a:solidFill>
                  <a:schemeClr val="bg1"/>
                </a:solidFill>
                <a:latin typeface="UTM Avo" panose="02040603050506020204" pitchFamily="18" charset="0"/>
                <a:cs typeface="Times New Roman" panose="02020603050405020304" pitchFamily="18" charset="0"/>
              </a:rPr>
              <a:t>Howard Aiken </a:t>
            </a:r>
            <a:endParaRPr kumimoji="0" lang="en-US" sz="1800" b="1" i="0" u="none" strike="noStrike" kern="1200" cap="none" spc="0" normalizeH="0" baseline="0" noProof="0">
              <a:ln>
                <a:noFill/>
              </a:ln>
              <a:solidFill>
                <a:schemeClr val="bg1"/>
              </a:solidFill>
              <a:effectLst/>
              <a:uLnTx/>
              <a:uFillTx/>
              <a:latin typeface="Arial"/>
            </a:endParaRPr>
          </a:p>
        </p:txBody>
      </p:sp>
    </p:spTree>
    <p:extLst>
      <p:ext uri="{BB962C8B-B14F-4D97-AF65-F5344CB8AC3E}">
        <p14:creationId xmlns:p14="http://schemas.microsoft.com/office/powerpoint/2010/main" val="87759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i="1">
                <a:solidFill>
                  <a:srgbClr val="000000"/>
                </a:solidFill>
                <a:latin typeface="UTM Avo" panose="02040603050506020204" pitchFamily="18" charset="0"/>
                <a:cs typeface="Times New Roman" panose="02020603050405020304" pitchFamily="18" charset="0"/>
              </a:rPr>
              <a:t>K</a:t>
            </a:r>
            <a:r>
              <a:rPr lang="vi-VN" sz="2400" b="1" i="1">
                <a:solidFill>
                  <a:srgbClr val="000000"/>
                </a:solidFill>
                <a:latin typeface="UTM Avo" panose="02040603050506020204" pitchFamily="18" charset="0"/>
                <a:cs typeface="Times New Roman" panose="02020603050405020304" pitchFamily="18" charset="0"/>
              </a:rPr>
              <a:t>iến trúc Von Neumann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10651572" cy="1523494"/>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N</a:t>
            </a:r>
            <a:r>
              <a:rPr lang="en-US" sz="2400">
                <a:solidFill>
                  <a:srgbClr val="000000"/>
                </a:solidFill>
                <a:latin typeface="UTM Avo" panose="02040603050506020204" pitchFamily="18" charset="0"/>
                <a:cs typeface="Times New Roman" panose="02020603050405020304" pitchFamily="18" charset="0"/>
              </a:rPr>
              <a:t>ă</a:t>
            </a:r>
            <a:r>
              <a:rPr lang="vi-VN" sz="2400">
                <a:solidFill>
                  <a:srgbClr val="000000"/>
                </a:solidFill>
                <a:latin typeface="UTM Avo" panose="02040603050506020204" pitchFamily="18" charset="0"/>
                <a:cs typeface="Times New Roman" panose="02020603050405020304" pitchFamily="18" charset="0"/>
              </a:rPr>
              <a:t>m 1945, nhà Toán học người Mỹ gốc Hung-ga-ry John Von Neumann đã trình bày nguyên lí hoạt động của máy tính với khái niệm “chương trình được lưu trữ”.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D9AA1039-02D0-40B9-B444-E12C5CF9DC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93729" y="2807231"/>
            <a:ext cx="6004541" cy="3377555"/>
          </a:xfrm>
          <a:prstGeom prst="rect">
            <a:avLst/>
          </a:prstGeom>
        </p:spPr>
      </p:pic>
      <p:sp>
        <p:nvSpPr>
          <p:cNvPr id="8" name="TextBox 7">
            <a:extLst>
              <a:ext uri="{FF2B5EF4-FFF2-40B4-BE49-F238E27FC236}">
                <a16:creationId xmlns:a16="http://schemas.microsoft.com/office/drawing/2014/main" id="{FDCFCF48-EB85-4ED4-8D2A-E169FF23B682}"/>
              </a:ext>
            </a:extLst>
          </p:cNvPr>
          <p:cNvSpPr txBox="1"/>
          <p:nvPr/>
        </p:nvSpPr>
        <p:spPr>
          <a:xfrm>
            <a:off x="4478135" y="6396335"/>
            <a:ext cx="6098874" cy="461665"/>
          </a:xfrm>
          <a:prstGeom prst="rect">
            <a:avLst/>
          </a:prstGeom>
          <a:noFill/>
        </p:spPr>
        <p:txBody>
          <a:bodyPr wrap="square">
            <a:spAutoFit/>
          </a:bodyPr>
          <a:lstStyle/>
          <a:p>
            <a:pPr lvl="0"/>
            <a:r>
              <a:rPr lang="vi-VN" sz="2400" b="1">
                <a:solidFill>
                  <a:schemeClr val="bg1"/>
                </a:solidFill>
                <a:latin typeface="UTM Avo" panose="02040603050506020204" pitchFamily="18" charset="0"/>
                <a:cs typeface="Times New Roman" panose="02020603050405020304" pitchFamily="18" charset="0"/>
              </a:rPr>
              <a:t>Howard Aiken </a:t>
            </a:r>
            <a:endParaRPr kumimoji="0" lang="en-US" sz="1800" b="1" i="0" u="none" strike="noStrike" kern="1200" cap="none" spc="0" normalizeH="0" baseline="0" noProof="0">
              <a:ln>
                <a:noFill/>
              </a:ln>
              <a:solidFill>
                <a:schemeClr val="bg1"/>
              </a:solidFill>
              <a:effectLst/>
              <a:uLnTx/>
              <a:uFillTx/>
              <a:latin typeface="Arial"/>
            </a:endParaRPr>
          </a:p>
        </p:txBody>
      </p:sp>
    </p:spTree>
    <p:extLst>
      <p:ext uri="{BB962C8B-B14F-4D97-AF65-F5344CB8AC3E}">
        <p14:creationId xmlns:p14="http://schemas.microsoft.com/office/powerpoint/2010/main" val="172605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i="1">
                <a:solidFill>
                  <a:srgbClr val="000000"/>
                </a:solidFill>
                <a:latin typeface="UTM Avo" panose="02040603050506020204" pitchFamily="18" charset="0"/>
                <a:cs typeface="Times New Roman" panose="02020603050405020304" pitchFamily="18" charset="0"/>
              </a:rPr>
              <a:t>K</a:t>
            </a:r>
            <a:r>
              <a:rPr lang="vi-VN" sz="2400" b="1" i="1">
                <a:solidFill>
                  <a:srgbClr val="000000"/>
                </a:solidFill>
                <a:latin typeface="UTM Avo" panose="02040603050506020204" pitchFamily="18" charset="0"/>
                <a:cs typeface="Times New Roman" panose="02020603050405020304" pitchFamily="18" charset="0"/>
              </a:rPr>
              <a:t>iến trúc Von Neumann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416907"/>
            <a:ext cx="10651572" cy="3019288"/>
          </a:xfrm>
          <a:prstGeom prst="rect">
            <a:avLst/>
          </a:prstGeom>
          <a:noFill/>
        </p:spPr>
        <p:txBody>
          <a:bodyPr wrap="square">
            <a:spAutoFit/>
          </a:bodyPr>
          <a:lstStyle/>
          <a:p>
            <a:pPr marL="457200" lvl="0" indent="-457200" algn="just" defTabSz="342900">
              <a:lnSpc>
                <a:spcPct val="135000"/>
              </a:lnSpc>
              <a:buAutoNum type="arabicParenR"/>
              <a:defRPr/>
            </a:pPr>
            <a:r>
              <a:rPr lang="en-US" sz="2400">
                <a:solidFill>
                  <a:srgbClr val="000000"/>
                </a:solidFill>
                <a:latin typeface="UTM Avo" panose="02040603050506020204" pitchFamily="18" charset="0"/>
                <a:cs typeface="Times New Roman" panose="02020603050405020304" pitchFamily="18" charset="0"/>
              </a:rPr>
              <a:t>C</a:t>
            </a:r>
            <a:r>
              <a:rPr lang="vi-VN" sz="2400">
                <a:solidFill>
                  <a:srgbClr val="000000"/>
                </a:solidFill>
                <a:latin typeface="UTM Avo" panose="02040603050506020204" pitchFamily="18" charset="0"/>
                <a:cs typeface="Times New Roman" panose="02020603050405020304" pitchFamily="18" charset="0"/>
              </a:rPr>
              <a:t>ác lệnh của chương trình được lưu trữ trong bộ nhớ giống như dữ liệu; </a:t>
            </a:r>
            <a:endParaRPr lang="en-US" sz="2400">
              <a:solidFill>
                <a:srgbClr val="000000"/>
              </a:solidFill>
              <a:latin typeface="UTM Avo" panose="02040603050506020204" pitchFamily="18" charset="0"/>
              <a:cs typeface="Times New Roman" panose="02020603050405020304" pitchFamily="18" charset="0"/>
            </a:endParaRPr>
          </a:p>
          <a:p>
            <a:pPr marL="457200" lvl="0" indent="-457200" algn="just" defTabSz="342900">
              <a:lnSpc>
                <a:spcPct val="135000"/>
              </a:lnSpc>
              <a:buAutoNum type="arabicParenR"/>
              <a:defRPr/>
            </a:pPr>
            <a:r>
              <a:rPr lang="en-US" sz="2400">
                <a:solidFill>
                  <a:srgbClr val="000000"/>
                </a:solidFill>
                <a:latin typeface="UTM Avo" panose="02040603050506020204" pitchFamily="18" charset="0"/>
                <a:cs typeface="Times New Roman" panose="02020603050405020304" pitchFamily="18" charset="0"/>
              </a:rPr>
              <a:t>Đ</a:t>
            </a:r>
            <a:r>
              <a:rPr lang="vi-VN" sz="2400">
                <a:solidFill>
                  <a:srgbClr val="000000"/>
                </a:solidFill>
                <a:latin typeface="UTM Avo" panose="02040603050506020204" pitchFamily="18" charset="0"/>
                <a:cs typeface="Times New Roman" panose="02020603050405020304" pitchFamily="18" charset="0"/>
              </a:rPr>
              <a:t>ể thực hiện nhiệm vụ nào, ch</a:t>
            </a:r>
            <a:r>
              <a:rPr lang="en-US" sz="2400">
                <a:solidFill>
                  <a:srgbClr val="000000"/>
                </a:solidFill>
                <a:latin typeface="UTM Avo" panose="02040603050506020204" pitchFamily="18" charset="0"/>
                <a:cs typeface="Times New Roman" panose="02020603050405020304" pitchFamily="18" charset="0"/>
              </a:rPr>
              <a:t>ỉ</a:t>
            </a:r>
            <a:r>
              <a:rPr lang="vi-VN" sz="2400">
                <a:solidFill>
                  <a:srgbClr val="000000"/>
                </a:solidFill>
                <a:latin typeface="UTM Avo" panose="02040603050506020204" pitchFamily="18" charset="0"/>
                <a:cs typeface="Times New Roman" panose="02020603050405020304" pitchFamily="18" charset="0"/>
              </a:rPr>
              <a:t> cần tải chương trình tương ứng vào bộ nhớ; </a:t>
            </a:r>
            <a:endParaRPr lang="en-US" sz="2400">
              <a:solidFill>
                <a:srgbClr val="000000"/>
              </a:solidFill>
              <a:latin typeface="UTM Avo" panose="02040603050506020204" pitchFamily="18" charset="0"/>
              <a:cs typeface="Times New Roman" panose="02020603050405020304" pitchFamily="18" charset="0"/>
            </a:endParaRPr>
          </a:p>
          <a:p>
            <a:pPr marL="457200" lvl="0" indent="-457200" algn="just" defTabSz="342900">
              <a:lnSpc>
                <a:spcPct val="135000"/>
              </a:lnSpc>
              <a:buAutoNum type="arabicParenR"/>
              <a:defRPr/>
            </a:pPr>
            <a:r>
              <a:rPr lang="en-US" sz="2400">
                <a:solidFill>
                  <a:srgbClr val="000000"/>
                </a:solidFill>
                <a:latin typeface="UTM Avo" panose="02040603050506020204" pitchFamily="18" charset="0"/>
                <a:cs typeface="Times New Roman" panose="02020603050405020304" pitchFamily="18" charset="0"/>
              </a:rPr>
              <a:t>C</a:t>
            </a:r>
            <a:r>
              <a:rPr lang="vi-VN" sz="2400">
                <a:solidFill>
                  <a:srgbClr val="000000"/>
                </a:solidFill>
                <a:latin typeface="UTM Avo" panose="02040603050506020204" pitchFamily="18" charset="0"/>
                <a:cs typeface="Times New Roman" panose="02020603050405020304" pitchFamily="18" charset="0"/>
              </a:rPr>
              <a:t>hương trình được nạp từ bộ nhớ vào bộ xử lí từng lệnh một và thực hiện xong mới nạp lệnh tiếp theo (tuần tự).</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473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5923E6-0F85-4B6B-ABF8-D0E6FDC876B7}"/>
              </a:ext>
            </a:extLst>
          </p:cNvPr>
          <p:cNvSpPr/>
          <p:nvPr/>
        </p:nvSpPr>
        <p:spPr>
          <a:xfrm>
            <a:off x="4153989" y="2908374"/>
            <a:ext cx="3526971" cy="327752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i="1">
                <a:solidFill>
                  <a:srgbClr val="000000"/>
                </a:solidFill>
                <a:latin typeface="UTM Avo" panose="02040603050506020204" pitchFamily="18" charset="0"/>
                <a:cs typeface="Times New Roman" panose="02020603050405020304" pitchFamily="18" charset="0"/>
              </a:rPr>
              <a:t>K</a:t>
            </a:r>
            <a:r>
              <a:rPr lang="vi-VN" sz="2400" b="1" i="1">
                <a:solidFill>
                  <a:srgbClr val="000000"/>
                </a:solidFill>
                <a:latin typeface="UTM Avo" panose="02040603050506020204" pitchFamily="18" charset="0"/>
                <a:cs typeface="Times New Roman" panose="02020603050405020304" pitchFamily="18" charset="0"/>
              </a:rPr>
              <a:t>iến trúc Von Neumann</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10651572" cy="1523494"/>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Theo nguyên lí đó, máy tính cần được cấu tạo dựa trên kiến trúc Von Neumann, gồm bộ xử lí, bộ nhớ, các cổng kết nối với thiết bị vào - ra và đường truyền giữa các bộ phận đó như trong Hình 1.3.</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 name="Rectangle 1">
            <a:extLst>
              <a:ext uri="{FF2B5EF4-FFF2-40B4-BE49-F238E27FC236}">
                <a16:creationId xmlns:a16="http://schemas.microsoft.com/office/drawing/2014/main" id="{2ECAD0D6-0401-4DD1-8EA6-3206D32755C4}"/>
              </a:ext>
            </a:extLst>
          </p:cNvPr>
          <p:cNvSpPr/>
          <p:nvPr/>
        </p:nvSpPr>
        <p:spPr>
          <a:xfrm>
            <a:off x="1149531" y="4001450"/>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Thiết bị vào</a:t>
            </a:r>
          </a:p>
        </p:txBody>
      </p:sp>
      <p:sp>
        <p:nvSpPr>
          <p:cNvPr id="7" name="Rectangle 6">
            <a:extLst>
              <a:ext uri="{FF2B5EF4-FFF2-40B4-BE49-F238E27FC236}">
                <a16:creationId xmlns:a16="http://schemas.microsoft.com/office/drawing/2014/main" id="{117B4EE5-C61D-45F6-A1E0-C932B358E6DA}"/>
              </a:ext>
            </a:extLst>
          </p:cNvPr>
          <p:cNvSpPr/>
          <p:nvPr/>
        </p:nvSpPr>
        <p:spPr>
          <a:xfrm>
            <a:off x="8460826" y="4001450"/>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Thiết bị ra</a:t>
            </a:r>
          </a:p>
        </p:txBody>
      </p:sp>
      <p:sp>
        <p:nvSpPr>
          <p:cNvPr id="8" name="Rectangle 7">
            <a:extLst>
              <a:ext uri="{FF2B5EF4-FFF2-40B4-BE49-F238E27FC236}">
                <a16:creationId xmlns:a16="http://schemas.microsoft.com/office/drawing/2014/main" id="{D746BC2A-7713-40F9-A92F-10F0258A5AA8}"/>
              </a:ext>
            </a:extLst>
          </p:cNvPr>
          <p:cNvSpPr/>
          <p:nvPr/>
        </p:nvSpPr>
        <p:spPr>
          <a:xfrm>
            <a:off x="4856094" y="5114728"/>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Bộ nhớ</a:t>
            </a:r>
          </a:p>
        </p:txBody>
      </p:sp>
      <p:sp>
        <p:nvSpPr>
          <p:cNvPr id="9" name="Rectangle 8">
            <a:extLst>
              <a:ext uri="{FF2B5EF4-FFF2-40B4-BE49-F238E27FC236}">
                <a16:creationId xmlns:a16="http://schemas.microsoft.com/office/drawing/2014/main" id="{8128A856-23CC-4244-BA64-7649A2A2E1B2}"/>
              </a:ext>
            </a:extLst>
          </p:cNvPr>
          <p:cNvSpPr/>
          <p:nvPr/>
        </p:nvSpPr>
        <p:spPr>
          <a:xfrm>
            <a:off x="4856094" y="3072704"/>
            <a:ext cx="2168435" cy="966652"/>
          </a:xfrm>
          <a:prstGeom prst="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Bộ xử lí</a:t>
            </a:r>
          </a:p>
        </p:txBody>
      </p:sp>
      <p:cxnSp>
        <p:nvCxnSpPr>
          <p:cNvPr id="5" name="Straight Arrow Connector 4">
            <a:extLst>
              <a:ext uri="{FF2B5EF4-FFF2-40B4-BE49-F238E27FC236}">
                <a16:creationId xmlns:a16="http://schemas.microsoft.com/office/drawing/2014/main" id="{1247F511-204A-42ED-A638-CCDD6DEEB58B}"/>
              </a:ext>
            </a:extLst>
          </p:cNvPr>
          <p:cNvCxnSpPr>
            <a:cxnSpLocks/>
            <a:stCxn id="2" idx="3"/>
          </p:cNvCxnSpPr>
          <p:nvPr/>
        </p:nvCxnSpPr>
        <p:spPr>
          <a:xfrm>
            <a:off x="3317966" y="4484776"/>
            <a:ext cx="836023" cy="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9A01C82-3DD8-4AEA-9E80-A5EDA86FD036}"/>
              </a:ext>
            </a:extLst>
          </p:cNvPr>
          <p:cNvCxnSpPr>
            <a:cxnSpLocks/>
          </p:cNvCxnSpPr>
          <p:nvPr/>
        </p:nvCxnSpPr>
        <p:spPr>
          <a:xfrm>
            <a:off x="5386587" y="4039356"/>
            <a:ext cx="0" cy="107537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5F700B6-1331-4EC1-B705-A447B9BE171C}"/>
              </a:ext>
            </a:extLst>
          </p:cNvPr>
          <p:cNvCxnSpPr>
            <a:cxnSpLocks/>
          </p:cNvCxnSpPr>
          <p:nvPr/>
        </p:nvCxnSpPr>
        <p:spPr>
          <a:xfrm flipV="1">
            <a:off x="6512002" y="4039356"/>
            <a:ext cx="0" cy="107537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2656FE8-903A-47BF-8904-B1244F88EF62}"/>
              </a:ext>
            </a:extLst>
          </p:cNvPr>
          <p:cNvCxnSpPr>
            <a:cxnSpLocks/>
          </p:cNvCxnSpPr>
          <p:nvPr/>
        </p:nvCxnSpPr>
        <p:spPr>
          <a:xfrm>
            <a:off x="7680960" y="4458650"/>
            <a:ext cx="836023" cy="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81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2"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7" presetClass="emph" presetSubtype="0" fill="remove" grpId="0" nodeType="clickEffect">
                                  <p:stCondLst>
                                    <p:cond delay="0"/>
                                  </p:stCondLst>
                                  <p:childTnLst>
                                    <p:animClr clrSpc="rgb" dir="cw">
                                      <p:cBhvr override="childStyle">
                                        <p:cTn id="33" dur="250" autoRev="1" fill="remove"/>
                                        <p:tgtEl>
                                          <p:spTgt spid="2"/>
                                        </p:tgtEl>
                                        <p:attrNameLst>
                                          <p:attrName>style.color</p:attrName>
                                        </p:attrNameLst>
                                      </p:cBhvr>
                                      <p:to>
                                        <a:schemeClr val="bg1"/>
                                      </p:to>
                                    </p:animClr>
                                    <p:animClr clrSpc="rgb" dir="cw">
                                      <p:cBhvr>
                                        <p:cTn id="34" dur="250" autoRev="1" fill="remove"/>
                                        <p:tgtEl>
                                          <p:spTgt spid="2"/>
                                        </p:tgtEl>
                                        <p:attrNameLst>
                                          <p:attrName>fillcolor</p:attrName>
                                        </p:attrNameLst>
                                      </p:cBhvr>
                                      <p:to>
                                        <a:schemeClr val="bg1"/>
                                      </p:to>
                                    </p:animClr>
                                    <p:set>
                                      <p:cBhvr>
                                        <p:cTn id="35" dur="250" autoRev="1" fill="remove"/>
                                        <p:tgtEl>
                                          <p:spTgt spid="2"/>
                                        </p:tgtEl>
                                        <p:attrNameLst>
                                          <p:attrName>fill.type</p:attrName>
                                        </p:attrNameLst>
                                      </p:cBhvr>
                                      <p:to>
                                        <p:strVal val="solid"/>
                                      </p:to>
                                    </p:set>
                                    <p:set>
                                      <p:cBhvr>
                                        <p:cTn id="36" dur="250" autoRev="1" fill="remove"/>
                                        <p:tgtEl>
                                          <p:spTgt spid="2"/>
                                        </p:tgtEl>
                                        <p:attrNameLst>
                                          <p:attrName>fill.on</p:attrName>
                                        </p:attrNameLst>
                                      </p:cBhvr>
                                      <p:to>
                                        <p:strVal val="true"/>
                                      </p:to>
                                    </p:se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par>
                          <p:cTn id="41" fill="hold">
                            <p:stCondLst>
                              <p:cond delay="1000"/>
                            </p:stCondLst>
                            <p:childTnLst>
                              <p:par>
                                <p:cTn id="42" presetID="27" presetClass="emph" presetSubtype="0" fill="remove" grpId="0" nodeType="afterEffect">
                                  <p:stCondLst>
                                    <p:cond delay="0"/>
                                  </p:stCondLst>
                                  <p:childTnLst>
                                    <p:animClr clrSpc="rgb" dir="cw">
                                      <p:cBhvr override="childStyle">
                                        <p:cTn id="43" dur="250" autoRev="1" fill="remove"/>
                                        <p:tgtEl>
                                          <p:spTgt spid="3"/>
                                        </p:tgtEl>
                                        <p:attrNameLst>
                                          <p:attrName>style.color</p:attrName>
                                        </p:attrNameLst>
                                      </p:cBhvr>
                                      <p:to>
                                        <a:schemeClr val="bg1"/>
                                      </p:to>
                                    </p:animClr>
                                    <p:animClr clrSpc="rgb" dir="cw">
                                      <p:cBhvr>
                                        <p:cTn id="44" dur="250" autoRev="1" fill="remove"/>
                                        <p:tgtEl>
                                          <p:spTgt spid="3"/>
                                        </p:tgtEl>
                                        <p:attrNameLst>
                                          <p:attrName>fillcolor</p:attrName>
                                        </p:attrNameLst>
                                      </p:cBhvr>
                                      <p:to>
                                        <a:schemeClr val="bg1"/>
                                      </p:to>
                                    </p:animClr>
                                    <p:set>
                                      <p:cBhvr>
                                        <p:cTn id="45" dur="250" autoRev="1" fill="remove"/>
                                        <p:tgtEl>
                                          <p:spTgt spid="3"/>
                                        </p:tgtEl>
                                        <p:attrNameLst>
                                          <p:attrName>fill.type</p:attrName>
                                        </p:attrNameLst>
                                      </p:cBhvr>
                                      <p:to>
                                        <p:strVal val="solid"/>
                                      </p:to>
                                    </p:set>
                                    <p:set>
                                      <p:cBhvr>
                                        <p:cTn id="46" dur="250" autoRev="1" fill="remove"/>
                                        <p:tgtEl>
                                          <p:spTgt spid="3"/>
                                        </p:tgtEl>
                                        <p:attrNameLst>
                                          <p:attrName>fill.on</p:attrName>
                                        </p:attrNameLst>
                                      </p:cBhvr>
                                      <p:to>
                                        <p:strVal val="true"/>
                                      </p:to>
                                    </p:set>
                                  </p:childTnLst>
                                </p:cTn>
                              </p:par>
                            </p:childTnLst>
                          </p:cTn>
                        </p:par>
                        <p:par>
                          <p:cTn id="47" fill="hold">
                            <p:stCondLst>
                              <p:cond delay="1500"/>
                            </p:stCondLst>
                            <p:childTnLst>
                              <p:par>
                                <p:cTn id="48" presetID="27" presetClass="emph" presetSubtype="0" fill="remove" grpId="0" nodeType="afterEffect">
                                  <p:stCondLst>
                                    <p:cond delay="0"/>
                                  </p:stCondLst>
                                  <p:childTnLst>
                                    <p:animClr clrSpc="rgb" dir="cw">
                                      <p:cBhvr override="childStyle">
                                        <p:cTn id="49" dur="250" autoRev="1" fill="remove"/>
                                        <p:tgtEl>
                                          <p:spTgt spid="9"/>
                                        </p:tgtEl>
                                        <p:attrNameLst>
                                          <p:attrName>style.color</p:attrName>
                                        </p:attrNameLst>
                                      </p:cBhvr>
                                      <p:to>
                                        <a:schemeClr val="bg1"/>
                                      </p:to>
                                    </p:animClr>
                                    <p:animClr clrSpc="rgb" dir="cw">
                                      <p:cBhvr>
                                        <p:cTn id="50" dur="250" autoRev="1" fill="remove"/>
                                        <p:tgtEl>
                                          <p:spTgt spid="9"/>
                                        </p:tgtEl>
                                        <p:attrNameLst>
                                          <p:attrName>fillcolor</p:attrName>
                                        </p:attrNameLst>
                                      </p:cBhvr>
                                      <p:to>
                                        <a:schemeClr val="bg1"/>
                                      </p:to>
                                    </p:animClr>
                                    <p:set>
                                      <p:cBhvr>
                                        <p:cTn id="51" dur="250" autoRev="1" fill="remove"/>
                                        <p:tgtEl>
                                          <p:spTgt spid="9"/>
                                        </p:tgtEl>
                                        <p:attrNameLst>
                                          <p:attrName>fill.type</p:attrName>
                                        </p:attrNameLst>
                                      </p:cBhvr>
                                      <p:to>
                                        <p:strVal val="solid"/>
                                      </p:to>
                                    </p:set>
                                    <p:set>
                                      <p:cBhvr>
                                        <p:cTn id="52" dur="250" autoRev="1" fill="remove"/>
                                        <p:tgtEl>
                                          <p:spTgt spid="9"/>
                                        </p:tgtEl>
                                        <p:attrNameLst>
                                          <p:attrName>fill.on</p:attrName>
                                        </p:attrNameLst>
                                      </p:cBhvr>
                                      <p:to>
                                        <p:strVal val="true"/>
                                      </p:to>
                                    </p:set>
                                  </p:childTnLst>
                                </p:cTn>
                              </p:par>
                            </p:childTnLst>
                          </p:cTn>
                        </p:par>
                        <p:par>
                          <p:cTn id="53" fill="hold">
                            <p:stCondLst>
                              <p:cond delay="2000"/>
                            </p:stCondLst>
                            <p:childTnLst>
                              <p:par>
                                <p:cTn id="54" presetID="22" presetClass="entr" presetSubtype="8" fill="hold"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left)">
                                      <p:cBhvr>
                                        <p:cTn id="56" dur="500"/>
                                        <p:tgtEl>
                                          <p:spTgt spid="14"/>
                                        </p:tgtEl>
                                      </p:cBhvr>
                                    </p:animEffect>
                                  </p:childTnLst>
                                </p:cTn>
                              </p:par>
                            </p:childTnLst>
                          </p:cTn>
                        </p:par>
                        <p:par>
                          <p:cTn id="57" fill="hold">
                            <p:stCondLst>
                              <p:cond delay="2500"/>
                            </p:stCondLst>
                            <p:childTnLst>
                              <p:par>
                                <p:cTn id="58" presetID="27" presetClass="emph" presetSubtype="0" fill="remove" grpId="0" nodeType="afterEffect">
                                  <p:stCondLst>
                                    <p:cond delay="0"/>
                                  </p:stCondLst>
                                  <p:childTnLst>
                                    <p:animClr clrSpc="rgb" dir="cw">
                                      <p:cBhvr override="childStyle">
                                        <p:cTn id="59" dur="250" autoRev="1" fill="remove"/>
                                        <p:tgtEl>
                                          <p:spTgt spid="8"/>
                                        </p:tgtEl>
                                        <p:attrNameLst>
                                          <p:attrName>style.color</p:attrName>
                                        </p:attrNameLst>
                                      </p:cBhvr>
                                      <p:to>
                                        <a:schemeClr val="bg1"/>
                                      </p:to>
                                    </p:animClr>
                                    <p:animClr clrSpc="rgb" dir="cw">
                                      <p:cBhvr>
                                        <p:cTn id="60" dur="250" autoRev="1" fill="remove"/>
                                        <p:tgtEl>
                                          <p:spTgt spid="8"/>
                                        </p:tgtEl>
                                        <p:attrNameLst>
                                          <p:attrName>fillcolor</p:attrName>
                                        </p:attrNameLst>
                                      </p:cBhvr>
                                      <p:to>
                                        <a:schemeClr val="bg1"/>
                                      </p:to>
                                    </p:animClr>
                                    <p:set>
                                      <p:cBhvr>
                                        <p:cTn id="61" dur="250" autoRev="1" fill="remove"/>
                                        <p:tgtEl>
                                          <p:spTgt spid="8"/>
                                        </p:tgtEl>
                                        <p:attrNameLst>
                                          <p:attrName>fill.type</p:attrName>
                                        </p:attrNameLst>
                                      </p:cBhvr>
                                      <p:to>
                                        <p:strVal val="solid"/>
                                      </p:to>
                                    </p:set>
                                    <p:set>
                                      <p:cBhvr>
                                        <p:cTn id="62" dur="250" autoRev="1" fill="remove"/>
                                        <p:tgtEl>
                                          <p:spTgt spid="8"/>
                                        </p:tgtEl>
                                        <p:attrNameLst>
                                          <p:attrName>fill.on</p:attrName>
                                        </p:attrNameLst>
                                      </p:cBhvr>
                                      <p:to>
                                        <p:strVal val="true"/>
                                      </p:to>
                                    </p:set>
                                  </p:childTnLst>
                                </p:cTn>
                              </p:par>
                            </p:childTnLst>
                          </p:cTn>
                        </p:par>
                        <p:par>
                          <p:cTn id="63" fill="hold">
                            <p:stCondLst>
                              <p:cond delay="3000"/>
                            </p:stCondLst>
                            <p:childTnLst>
                              <p:par>
                                <p:cTn id="64" presetID="22" presetClass="entr" presetSubtype="8" fill="hold" nodeType="after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wipe(left)">
                                      <p:cBhvr>
                                        <p:cTn id="66" dur="500"/>
                                        <p:tgtEl>
                                          <p:spTgt spid="17"/>
                                        </p:tgtEl>
                                      </p:cBhvr>
                                    </p:animEffect>
                                  </p:childTnLst>
                                </p:cTn>
                              </p:par>
                            </p:childTnLst>
                          </p:cTn>
                        </p:par>
                        <p:par>
                          <p:cTn id="67" fill="hold">
                            <p:stCondLst>
                              <p:cond delay="3500"/>
                            </p:stCondLst>
                            <p:childTnLst>
                              <p:par>
                                <p:cTn id="68" presetID="27" presetClass="emph" presetSubtype="0" fill="remove" grpId="1" nodeType="afterEffect">
                                  <p:stCondLst>
                                    <p:cond delay="0"/>
                                  </p:stCondLst>
                                  <p:childTnLst>
                                    <p:animClr clrSpc="rgb" dir="cw">
                                      <p:cBhvr override="childStyle">
                                        <p:cTn id="69" dur="250" autoRev="1" fill="remove"/>
                                        <p:tgtEl>
                                          <p:spTgt spid="3"/>
                                        </p:tgtEl>
                                        <p:attrNameLst>
                                          <p:attrName>style.color</p:attrName>
                                        </p:attrNameLst>
                                      </p:cBhvr>
                                      <p:to>
                                        <a:schemeClr val="bg1"/>
                                      </p:to>
                                    </p:animClr>
                                    <p:animClr clrSpc="rgb" dir="cw">
                                      <p:cBhvr>
                                        <p:cTn id="70" dur="250" autoRev="1" fill="remove"/>
                                        <p:tgtEl>
                                          <p:spTgt spid="3"/>
                                        </p:tgtEl>
                                        <p:attrNameLst>
                                          <p:attrName>fillcolor</p:attrName>
                                        </p:attrNameLst>
                                      </p:cBhvr>
                                      <p:to>
                                        <a:schemeClr val="bg1"/>
                                      </p:to>
                                    </p:animClr>
                                    <p:set>
                                      <p:cBhvr>
                                        <p:cTn id="71" dur="250" autoRev="1" fill="remove"/>
                                        <p:tgtEl>
                                          <p:spTgt spid="3"/>
                                        </p:tgtEl>
                                        <p:attrNameLst>
                                          <p:attrName>fill.type</p:attrName>
                                        </p:attrNameLst>
                                      </p:cBhvr>
                                      <p:to>
                                        <p:strVal val="solid"/>
                                      </p:to>
                                    </p:set>
                                    <p:set>
                                      <p:cBhvr>
                                        <p:cTn id="72" dur="250" autoRev="1" fill="remove"/>
                                        <p:tgtEl>
                                          <p:spTgt spid="3"/>
                                        </p:tgtEl>
                                        <p:attrNameLst>
                                          <p:attrName>fill.on</p:attrName>
                                        </p:attrNameLst>
                                      </p:cBhvr>
                                      <p:to>
                                        <p:strVal val="true"/>
                                      </p:to>
                                    </p:set>
                                  </p:childTnLst>
                                </p:cTn>
                              </p:par>
                            </p:childTnLst>
                          </p:cTn>
                        </p:par>
                        <p:par>
                          <p:cTn id="73" fill="hold">
                            <p:stCondLst>
                              <p:cond delay="4000"/>
                            </p:stCondLst>
                            <p:childTnLst>
                              <p:par>
                                <p:cTn id="74" presetID="22" presetClass="entr" presetSubtype="8" fill="hold" nodeType="after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wipe(left)">
                                      <p:cBhvr>
                                        <p:cTn id="76" dur="500"/>
                                        <p:tgtEl>
                                          <p:spTgt spid="18"/>
                                        </p:tgtEl>
                                      </p:cBhvr>
                                    </p:animEffect>
                                  </p:childTnLst>
                                </p:cTn>
                              </p:par>
                            </p:childTnLst>
                          </p:cTn>
                        </p:par>
                        <p:par>
                          <p:cTn id="77" fill="hold">
                            <p:stCondLst>
                              <p:cond delay="4500"/>
                            </p:stCondLst>
                            <p:childTnLst>
                              <p:par>
                                <p:cTn id="78" presetID="27" presetClass="emph" presetSubtype="0" fill="remove" grpId="0" nodeType="afterEffect">
                                  <p:stCondLst>
                                    <p:cond delay="0"/>
                                  </p:stCondLst>
                                  <p:childTnLst>
                                    <p:animClr clrSpc="rgb" dir="cw">
                                      <p:cBhvr override="childStyle">
                                        <p:cTn id="79" dur="250" autoRev="1" fill="remove"/>
                                        <p:tgtEl>
                                          <p:spTgt spid="7"/>
                                        </p:tgtEl>
                                        <p:attrNameLst>
                                          <p:attrName>style.color</p:attrName>
                                        </p:attrNameLst>
                                      </p:cBhvr>
                                      <p:to>
                                        <a:schemeClr val="bg1"/>
                                      </p:to>
                                    </p:animClr>
                                    <p:animClr clrSpc="rgb" dir="cw">
                                      <p:cBhvr>
                                        <p:cTn id="80" dur="250" autoRev="1" fill="remove"/>
                                        <p:tgtEl>
                                          <p:spTgt spid="7"/>
                                        </p:tgtEl>
                                        <p:attrNameLst>
                                          <p:attrName>fillcolor</p:attrName>
                                        </p:attrNameLst>
                                      </p:cBhvr>
                                      <p:to>
                                        <a:schemeClr val="bg1"/>
                                      </p:to>
                                    </p:animClr>
                                    <p:set>
                                      <p:cBhvr>
                                        <p:cTn id="81" dur="250" autoRev="1" fill="remove"/>
                                        <p:tgtEl>
                                          <p:spTgt spid="7"/>
                                        </p:tgtEl>
                                        <p:attrNameLst>
                                          <p:attrName>fill.type</p:attrName>
                                        </p:attrNameLst>
                                      </p:cBhvr>
                                      <p:to>
                                        <p:strVal val="solid"/>
                                      </p:to>
                                    </p:set>
                                    <p:set>
                                      <p:cBhvr>
                                        <p:cTn id="82" dur="25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12" grpId="0"/>
      <p:bldP spid="25" grpId="0"/>
      <p:bldP spid="2" grpId="0" animBg="1"/>
      <p:bldP spid="2" grpId="1" animBg="1"/>
      <p:bldP spid="7" grpId="0" animBg="1"/>
      <p:bldP spid="7" grpId="1" animBg="1"/>
      <p:bldP spid="8" grpId="0" animBg="1"/>
      <p:bldP spid="8" grpId="1" animBg="1"/>
      <p:bldP spid="9" grpId="0" animBg="1"/>
      <p:bldP spid="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011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26298"/>
          </a:xfrm>
          <a:prstGeom prst="rect">
            <a:avLst/>
          </a:prstGeom>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M</a:t>
            </a:r>
            <a:r>
              <a:rPr lang="vi-VN" sz="2400">
                <a:solidFill>
                  <a:srgbClr val="000000"/>
                </a:solidFill>
                <a:latin typeface="UTM Avo" panose="02040603050506020204" pitchFamily="18" charset="0"/>
                <a:cs typeface="Times New Roman" panose="02020603050405020304" pitchFamily="18" charset="0"/>
              </a:rPr>
              <a:t>áy tính điện tử có thể được phân chia thành năm thế hệ</a:t>
            </a:r>
            <a:r>
              <a:rPr lang="en-US" sz="2400">
                <a:solidFill>
                  <a:srgbClr val="000000"/>
                </a:solidFill>
                <a:latin typeface="UTM Avo" panose="02040603050506020204" pitchFamily="18" charset="0"/>
                <a:cs typeface="Times New Roman" panose="02020603050405020304" pitchFamily="18" charset="0"/>
              </a:rPr>
              <a:t>:</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7" name="Picture 6" descr="A picture containing toy, doll&#10;&#10;Description automatically generated">
            <a:extLst>
              <a:ext uri="{FF2B5EF4-FFF2-40B4-BE49-F238E27FC236}">
                <a16:creationId xmlns:a16="http://schemas.microsoft.com/office/drawing/2014/main" id="{8AAD486D-58B1-4FFF-B442-2B3325937A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130568" y="3675224"/>
            <a:ext cx="2918470" cy="2918470"/>
          </a:xfrm>
          <a:prstGeom prst="rect">
            <a:avLst/>
          </a:prstGeom>
        </p:spPr>
      </p:pic>
      <p:grpSp>
        <p:nvGrpSpPr>
          <p:cNvPr id="5" name="组合 12">
            <a:extLst>
              <a:ext uri="{FF2B5EF4-FFF2-40B4-BE49-F238E27FC236}">
                <a16:creationId xmlns:a16="http://schemas.microsoft.com/office/drawing/2014/main" id="{89379FC4-5ED9-44BA-BAA5-9496669A38E2}"/>
              </a:ext>
            </a:extLst>
          </p:cNvPr>
          <p:cNvGrpSpPr/>
          <p:nvPr/>
        </p:nvGrpSpPr>
        <p:grpSpPr>
          <a:xfrm>
            <a:off x="461638" y="1609874"/>
            <a:ext cx="1797438" cy="2392690"/>
            <a:chOff x="2409625" y="3140503"/>
            <a:chExt cx="1653216" cy="1824551"/>
          </a:xfrm>
        </p:grpSpPr>
        <p:pic>
          <p:nvPicPr>
            <p:cNvPr id="6" name="图片 4" descr="ce1ed7f935192fceca30dfb2bcebe602">
              <a:extLst>
                <a:ext uri="{FF2B5EF4-FFF2-40B4-BE49-F238E27FC236}">
                  <a16:creationId xmlns:a16="http://schemas.microsoft.com/office/drawing/2014/main" id="{2A2CA48A-C349-418B-B6CC-8B3696F0D165}"/>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8" name="文本框 8">
              <a:extLst>
                <a:ext uri="{FF2B5EF4-FFF2-40B4-BE49-F238E27FC236}">
                  <a16:creationId xmlns:a16="http://schemas.microsoft.com/office/drawing/2014/main" id="{85387A2E-E86D-483E-8AB0-475FC2F8387C}"/>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1945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1955</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9" name="组合 12">
            <a:extLst>
              <a:ext uri="{FF2B5EF4-FFF2-40B4-BE49-F238E27FC236}">
                <a16:creationId xmlns:a16="http://schemas.microsoft.com/office/drawing/2014/main" id="{CD819E77-3ADE-4118-BE65-593F4C7D84C2}"/>
              </a:ext>
            </a:extLst>
          </p:cNvPr>
          <p:cNvGrpSpPr/>
          <p:nvPr/>
        </p:nvGrpSpPr>
        <p:grpSpPr>
          <a:xfrm>
            <a:off x="4608480" y="1589886"/>
            <a:ext cx="1797438" cy="2392690"/>
            <a:chOff x="2409625" y="3140503"/>
            <a:chExt cx="1653216" cy="1824551"/>
          </a:xfrm>
        </p:grpSpPr>
        <p:pic>
          <p:nvPicPr>
            <p:cNvPr id="10" name="图片 4" descr="ce1ed7f935192fceca30dfb2bcebe602">
              <a:extLst>
                <a:ext uri="{FF2B5EF4-FFF2-40B4-BE49-F238E27FC236}">
                  <a16:creationId xmlns:a16="http://schemas.microsoft.com/office/drawing/2014/main" id="{7A1B34B4-B687-4421-821A-691172730869}"/>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11" name="文本框 8">
              <a:extLst>
                <a:ext uri="{FF2B5EF4-FFF2-40B4-BE49-F238E27FC236}">
                  <a16:creationId xmlns:a16="http://schemas.microsoft.com/office/drawing/2014/main" id="{2334FED5-0981-4F06-BCCC-A04A63D1BC71}"/>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1965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1974</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14" name="组合 12">
            <a:extLst>
              <a:ext uri="{FF2B5EF4-FFF2-40B4-BE49-F238E27FC236}">
                <a16:creationId xmlns:a16="http://schemas.microsoft.com/office/drawing/2014/main" id="{CF11A9B1-D931-4DF3-858A-6D4A4645E69C}"/>
              </a:ext>
            </a:extLst>
          </p:cNvPr>
          <p:cNvGrpSpPr/>
          <p:nvPr/>
        </p:nvGrpSpPr>
        <p:grpSpPr>
          <a:xfrm>
            <a:off x="2534890" y="1609873"/>
            <a:ext cx="1797438" cy="2392690"/>
            <a:chOff x="2409625" y="3140503"/>
            <a:chExt cx="1653216" cy="1824551"/>
          </a:xfrm>
        </p:grpSpPr>
        <p:pic>
          <p:nvPicPr>
            <p:cNvPr id="15" name="图片 4" descr="ce1ed7f935192fceca30dfb2bcebe602">
              <a:extLst>
                <a:ext uri="{FF2B5EF4-FFF2-40B4-BE49-F238E27FC236}">
                  <a16:creationId xmlns:a16="http://schemas.microsoft.com/office/drawing/2014/main" id="{CBD81F61-D08F-48F3-B92D-EEBCBABF7D8C}"/>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16" name="文本框 8">
              <a:extLst>
                <a:ext uri="{FF2B5EF4-FFF2-40B4-BE49-F238E27FC236}">
                  <a16:creationId xmlns:a16="http://schemas.microsoft.com/office/drawing/2014/main" id="{CE96CF92-4321-4421-AA85-CB4DDFB8A8FF}"/>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1955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1965</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17" name="组合 12">
            <a:extLst>
              <a:ext uri="{FF2B5EF4-FFF2-40B4-BE49-F238E27FC236}">
                <a16:creationId xmlns:a16="http://schemas.microsoft.com/office/drawing/2014/main" id="{AF0C43C2-BE30-4633-885F-329C524ED440}"/>
              </a:ext>
            </a:extLst>
          </p:cNvPr>
          <p:cNvGrpSpPr/>
          <p:nvPr/>
        </p:nvGrpSpPr>
        <p:grpSpPr>
          <a:xfrm>
            <a:off x="6681395" y="1609951"/>
            <a:ext cx="1797438" cy="2392690"/>
            <a:chOff x="2409625" y="3140503"/>
            <a:chExt cx="1653216" cy="1824551"/>
          </a:xfrm>
        </p:grpSpPr>
        <p:pic>
          <p:nvPicPr>
            <p:cNvPr id="18" name="图片 4" descr="ce1ed7f935192fceca30dfb2bcebe602">
              <a:extLst>
                <a:ext uri="{FF2B5EF4-FFF2-40B4-BE49-F238E27FC236}">
                  <a16:creationId xmlns:a16="http://schemas.microsoft.com/office/drawing/2014/main" id="{008AD341-2E95-46FB-8F35-AC3320936561}"/>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19" name="文本框 8">
              <a:extLst>
                <a:ext uri="{FF2B5EF4-FFF2-40B4-BE49-F238E27FC236}">
                  <a16:creationId xmlns:a16="http://schemas.microsoft.com/office/drawing/2014/main" id="{184C7977-7D82-45EB-A0E5-C68CC5875634}"/>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1974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1990</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20" name="组合 12">
            <a:extLst>
              <a:ext uri="{FF2B5EF4-FFF2-40B4-BE49-F238E27FC236}">
                <a16:creationId xmlns:a16="http://schemas.microsoft.com/office/drawing/2014/main" id="{A7809D14-F3FC-4D40-B7DC-9F12B9945EF5}"/>
              </a:ext>
            </a:extLst>
          </p:cNvPr>
          <p:cNvGrpSpPr/>
          <p:nvPr/>
        </p:nvGrpSpPr>
        <p:grpSpPr>
          <a:xfrm>
            <a:off x="8754311" y="1567976"/>
            <a:ext cx="1797438" cy="2392690"/>
            <a:chOff x="2409625" y="3140503"/>
            <a:chExt cx="1653216" cy="1824551"/>
          </a:xfrm>
        </p:grpSpPr>
        <p:pic>
          <p:nvPicPr>
            <p:cNvPr id="21" name="图片 4" descr="ce1ed7f935192fceca30dfb2bcebe602">
              <a:extLst>
                <a:ext uri="{FF2B5EF4-FFF2-40B4-BE49-F238E27FC236}">
                  <a16:creationId xmlns:a16="http://schemas.microsoft.com/office/drawing/2014/main" id="{53CD10B3-2D2C-491A-9F23-DD6F51FE3233}"/>
                </a:ext>
              </a:extLst>
            </p:cNvPr>
            <p:cNvPicPr/>
            <p:nvPr/>
          </p:nvPicPr>
          <p:blipFill rotWithShape="1">
            <a:blip r:embed="rId4"/>
            <a:srcRect l="8470" t="15925" r="8960" b="16425"/>
            <a:stretch/>
          </p:blipFill>
          <p:spPr>
            <a:xfrm rot="5400000">
              <a:off x="2323957" y="3226171"/>
              <a:ext cx="1824551" cy="1653216"/>
            </a:xfrm>
            <a:prstGeom prst="rect">
              <a:avLst/>
            </a:prstGeom>
          </p:spPr>
        </p:pic>
        <p:sp>
          <p:nvSpPr>
            <p:cNvPr id="22" name="文本框 8">
              <a:extLst>
                <a:ext uri="{FF2B5EF4-FFF2-40B4-BE49-F238E27FC236}">
                  <a16:creationId xmlns:a16="http://schemas.microsoft.com/office/drawing/2014/main" id="{EB4E5A01-6A41-4F54-B255-5BF648B6731A}"/>
                </a:ext>
              </a:extLst>
            </p:cNvPr>
            <p:cNvSpPr txBox="1"/>
            <p:nvPr/>
          </p:nvSpPr>
          <p:spPr>
            <a:xfrm>
              <a:off x="2708993" y="3514170"/>
              <a:ext cx="1054478" cy="11969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1990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a:solidFill>
                    <a:srgbClr val="E46C0A"/>
                  </a:solidFill>
                  <a:latin typeface="字魂36号-正文宋楷" panose="02000000000000000000" pitchFamily="2" charset="-122"/>
                  <a:ea typeface="字魂36号-正文宋楷" panose="02000000000000000000" pitchFamily="2" charset="-122"/>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rPr>
                <a:t>nay</a:t>
              </a:r>
              <a:endParaRPr kumimoji="0" lang="zh-CN" altLang="en-US" sz="3200" b="0" i="0" u="none" strike="noStrike" kern="1200" cap="none" spc="0" normalizeH="0" baseline="0" noProof="0" dirty="0">
                <a:ln>
                  <a:noFill/>
                </a:ln>
                <a:solidFill>
                  <a:srgbClr val="E46C0A"/>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97840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3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par>
                                <p:cTn id="21" presetID="3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par>
                                <p:cTn id="27" presetID="3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fltVal val="0"/>
                                          </p:val>
                                        </p:tav>
                                        <p:tav tm="100000">
                                          <p:val>
                                            <p:strVal val="#ppt_w"/>
                                          </p:val>
                                        </p:tav>
                                      </p:tavLst>
                                    </p:anim>
                                    <p:anim calcmode="lin" valueType="num">
                                      <p:cBhvr>
                                        <p:cTn id="30" dur="1000" fill="hold"/>
                                        <p:tgtEl>
                                          <p:spTgt spid="14"/>
                                        </p:tgtEl>
                                        <p:attrNameLst>
                                          <p:attrName>ppt_h</p:attrName>
                                        </p:attrNameLst>
                                      </p:cBhvr>
                                      <p:tavLst>
                                        <p:tav tm="0">
                                          <p:val>
                                            <p:fltVal val="0"/>
                                          </p:val>
                                        </p:tav>
                                        <p:tav tm="100000">
                                          <p:val>
                                            <p:strVal val="#ppt_h"/>
                                          </p:val>
                                        </p:tav>
                                      </p:tavLst>
                                    </p:anim>
                                    <p:anim calcmode="lin" valueType="num">
                                      <p:cBhvr>
                                        <p:cTn id="31" dur="1000" fill="hold"/>
                                        <p:tgtEl>
                                          <p:spTgt spid="14"/>
                                        </p:tgtEl>
                                        <p:attrNameLst>
                                          <p:attrName>style.rotation</p:attrName>
                                        </p:attrNameLst>
                                      </p:cBhvr>
                                      <p:tavLst>
                                        <p:tav tm="0">
                                          <p:val>
                                            <p:fltVal val="90"/>
                                          </p:val>
                                        </p:tav>
                                        <p:tav tm="100000">
                                          <p:val>
                                            <p:fltVal val="0"/>
                                          </p:val>
                                        </p:tav>
                                      </p:tavLst>
                                    </p:anim>
                                    <p:animEffect transition="in" filter="fade">
                                      <p:cBhvr>
                                        <p:cTn id="32" dur="1000"/>
                                        <p:tgtEl>
                                          <p:spTgt spid="14"/>
                                        </p:tgtEl>
                                      </p:cBhvr>
                                    </p:animEffect>
                                  </p:childTnLst>
                                </p:cTn>
                              </p:par>
                              <p:par>
                                <p:cTn id="33" presetID="3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000" fill="hold"/>
                                        <p:tgtEl>
                                          <p:spTgt spid="17"/>
                                        </p:tgtEl>
                                        <p:attrNameLst>
                                          <p:attrName>ppt_w</p:attrName>
                                        </p:attrNameLst>
                                      </p:cBhvr>
                                      <p:tavLst>
                                        <p:tav tm="0">
                                          <p:val>
                                            <p:fltVal val="0"/>
                                          </p:val>
                                        </p:tav>
                                        <p:tav tm="100000">
                                          <p:val>
                                            <p:strVal val="#ppt_w"/>
                                          </p:val>
                                        </p:tav>
                                      </p:tavLst>
                                    </p:anim>
                                    <p:anim calcmode="lin" valueType="num">
                                      <p:cBhvr>
                                        <p:cTn id="36" dur="1000" fill="hold"/>
                                        <p:tgtEl>
                                          <p:spTgt spid="17"/>
                                        </p:tgtEl>
                                        <p:attrNameLst>
                                          <p:attrName>ppt_h</p:attrName>
                                        </p:attrNameLst>
                                      </p:cBhvr>
                                      <p:tavLst>
                                        <p:tav tm="0">
                                          <p:val>
                                            <p:fltVal val="0"/>
                                          </p:val>
                                        </p:tav>
                                        <p:tav tm="100000">
                                          <p:val>
                                            <p:strVal val="#ppt_h"/>
                                          </p:val>
                                        </p:tav>
                                      </p:tavLst>
                                    </p:anim>
                                    <p:anim calcmode="lin" valueType="num">
                                      <p:cBhvr>
                                        <p:cTn id="37" dur="1000" fill="hold"/>
                                        <p:tgtEl>
                                          <p:spTgt spid="17"/>
                                        </p:tgtEl>
                                        <p:attrNameLst>
                                          <p:attrName>style.rotation</p:attrName>
                                        </p:attrNameLst>
                                      </p:cBhvr>
                                      <p:tavLst>
                                        <p:tav tm="0">
                                          <p:val>
                                            <p:fltVal val="90"/>
                                          </p:val>
                                        </p:tav>
                                        <p:tav tm="100000">
                                          <p:val>
                                            <p:fltVal val="0"/>
                                          </p:val>
                                        </p:tav>
                                      </p:tavLst>
                                    </p:anim>
                                    <p:animEffect transition="in" filter="fade">
                                      <p:cBhvr>
                                        <p:cTn id="38" dur="1000"/>
                                        <p:tgtEl>
                                          <p:spTgt spid="17"/>
                                        </p:tgtEl>
                                      </p:cBhvr>
                                    </p:animEffect>
                                  </p:childTnLst>
                                </p:cTn>
                              </p:par>
                              <p:par>
                                <p:cTn id="39" presetID="3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1000" fill="hold"/>
                                        <p:tgtEl>
                                          <p:spTgt spid="20"/>
                                        </p:tgtEl>
                                        <p:attrNameLst>
                                          <p:attrName>ppt_w</p:attrName>
                                        </p:attrNameLst>
                                      </p:cBhvr>
                                      <p:tavLst>
                                        <p:tav tm="0">
                                          <p:val>
                                            <p:fltVal val="0"/>
                                          </p:val>
                                        </p:tav>
                                        <p:tav tm="100000">
                                          <p:val>
                                            <p:strVal val="#ppt_w"/>
                                          </p:val>
                                        </p:tav>
                                      </p:tavLst>
                                    </p:anim>
                                    <p:anim calcmode="lin" valueType="num">
                                      <p:cBhvr>
                                        <p:cTn id="42" dur="1000" fill="hold"/>
                                        <p:tgtEl>
                                          <p:spTgt spid="20"/>
                                        </p:tgtEl>
                                        <p:attrNameLst>
                                          <p:attrName>ppt_h</p:attrName>
                                        </p:attrNameLst>
                                      </p:cBhvr>
                                      <p:tavLst>
                                        <p:tav tm="0">
                                          <p:val>
                                            <p:fltVal val="0"/>
                                          </p:val>
                                        </p:tav>
                                        <p:tav tm="100000">
                                          <p:val>
                                            <p:strVal val="#ppt_h"/>
                                          </p:val>
                                        </p:tav>
                                      </p:tavLst>
                                    </p:anim>
                                    <p:anim calcmode="lin" valueType="num">
                                      <p:cBhvr>
                                        <p:cTn id="43" dur="1000" fill="hold"/>
                                        <p:tgtEl>
                                          <p:spTgt spid="20"/>
                                        </p:tgtEl>
                                        <p:attrNameLst>
                                          <p:attrName>style.rotation</p:attrName>
                                        </p:attrNameLst>
                                      </p:cBhvr>
                                      <p:tavLst>
                                        <p:tav tm="0">
                                          <p:val>
                                            <p:fltVal val="90"/>
                                          </p:val>
                                        </p:tav>
                                        <p:tav tm="100000">
                                          <p:val>
                                            <p:fltVal val="0"/>
                                          </p:val>
                                        </p:tav>
                                      </p:tavLst>
                                    </p:anim>
                                    <p:animEffect transition="in" filter="fade">
                                      <p:cBhvr>
                                        <p:cTn id="4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nhất (1945 - 1955)</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05172" y="1308453"/>
            <a:ext cx="5922904" cy="4649480"/>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484845"/>
            <a:ext cx="4311435" cy="4016484"/>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Thành phần điện tử chính: đèn điện tử chân không.</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Bộ nhớ chính: trống từ.</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Kích thước: rất lớn (thường chiếm một căn phòng).</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Thiết bị vào - ra: máy đọc và tạo thẻ đục lỗ.</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266041" y="5957933"/>
            <a:ext cx="6091084" cy="461665"/>
          </a:xfrm>
          <a:prstGeom prst="rect">
            <a:avLst/>
          </a:prstGeom>
          <a:noFill/>
        </p:spPr>
        <p:txBody>
          <a:bodyPr wrap="square">
            <a:spAutoFit/>
          </a:bodyPr>
          <a:lstStyle/>
          <a:p>
            <a:r>
              <a:rPr lang="vi-VN" sz="2400" b="1">
                <a:solidFill>
                  <a:srgbClr val="000000"/>
                </a:solidFill>
                <a:latin typeface="UTM Avo" panose="02040603050506020204" pitchFamily="18" charset="0"/>
                <a:cs typeface="Times New Roman" panose="02020603050405020304" pitchFamily="18" charset="0"/>
              </a:rPr>
              <a:t>ENIAC (1943) </a:t>
            </a:r>
            <a:endParaRPr lang="en-US" sz="2400" b="1"/>
          </a:p>
        </p:txBody>
      </p:sp>
    </p:spTree>
    <p:extLst>
      <p:ext uri="{BB962C8B-B14F-4D97-AF65-F5344CB8AC3E}">
        <p14:creationId xmlns:p14="http://schemas.microsoft.com/office/powerpoint/2010/main" val="177953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hai (1955 - 1965)</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484845"/>
            <a:ext cx="4722546" cy="5013680"/>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Thành phần điện tử chính: bóng bán dẫn.</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Bộ nhớ: lõi từ, băng từ.</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Kích thước: lớn (bộ phận xử lí và tính toán lớn như những chiếc tủ).</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Thiết bị vào - ra: máy đọc và in băng đục lỗ, máy đọc và in băng từ.</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266041" y="5784517"/>
            <a:ext cx="6091084" cy="461665"/>
          </a:xfrm>
          <a:prstGeom prst="rect">
            <a:avLst/>
          </a:prstGeom>
          <a:noFill/>
        </p:spPr>
        <p:txBody>
          <a:bodyPr wrap="square">
            <a:spAutoFit/>
          </a:bodyPr>
          <a:lstStyle/>
          <a:p>
            <a:r>
              <a:rPr lang="vi-VN" sz="2400" b="1">
                <a:solidFill>
                  <a:srgbClr val="000000"/>
                </a:solidFill>
                <a:latin typeface="UTM Avo" panose="02040603050506020204" pitchFamily="18" charset="0"/>
                <a:cs typeface="Times New Roman" panose="02020603050405020304" pitchFamily="18" charset="0"/>
              </a:rPr>
              <a:t>Minsk 22</a:t>
            </a:r>
            <a:endParaRPr lang="en-US" sz="2400" b="1"/>
          </a:p>
        </p:txBody>
      </p:sp>
      <p:pic>
        <p:nvPicPr>
          <p:cNvPr id="3074" name="Picture 2" descr="M=Bàn điều khiển và Phòng máy tính Minsk-22.">
            <a:extLst>
              <a:ext uri="{FF2B5EF4-FFF2-40B4-BE49-F238E27FC236}">
                <a16:creationId xmlns:a16="http://schemas.microsoft.com/office/drawing/2014/main" id="{2A8599AF-EC96-4B83-9F71-2594BDEC59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7072" y="1484845"/>
            <a:ext cx="5791003" cy="4227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2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fade">
                                      <p:cBhvr>
                                        <p:cTn id="19" dur="500"/>
                                        <p:tgtEl>
                                          <p:spTgt spid="307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ba (1965- 1974)</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308453"/>
            <a:ext cx="4590646" cy="5013680"/>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Thành phần điện tử chính: mạch tích hợp.</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Bộ nhớ: lõi từ lớn, băng từ, đĩa từ.</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Kích thước: lớn (tương đương </a:t>
            </a:r>
            <a:r>
              <a:rPr lang="en-US" sz="2400">
                <a:solidFill>
                  <a:srgbClr val="000000"/>
                </a:solidFill>
                <a:latin typeface="UTM Avo" panose="02040603050506020204" pitchFamily="18" charset="0"/>
                <a:cs typeface="Times New Roman" panose="02020603050405020304" pitchFamily="18" charset="0"/>
              </a:rPr>
              <a:t>1</a:t>
            </a:r>
            <a:r>
              <a:rPr lang="vi-VN" sz="2400">
                <a:solidFill>
                  <a:srgbClr val="000000"/>
                </a:solidFill>
                <a:latin typeface="UTM Avo" panose="02040603050506020204" pitchFamily="18" charset="0"/>
                <a:cs typeface="Times New Roman" panose="02020603050405020304" pitchFamily="18" charset="0"/>
              </a:rPr>
              <a:t> chiếc bàn làm việc).</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Thiết bị vào - ra: được bổ sung bàn phím, màn hình, máy in,...</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266041" y="5957933"/>
            <a:ext cx="6091084" cy="461665"/>
          </a:xfrm>
          <a:prstGeom prst="rect">
            <a:avLst/>
          </a:prstGeom>
          <a:noFill/>
        </p:spPr>
        <p:txBody>
          <a:bodyPr wrap="square">
            <a:spAutoFit/>
          </a:bodyPr>
          <a:lstStyle/>
          <a:p>
            <a:r>
              <a:rPr lang="vi-VN" sz="2400" b="1">
                <a:solidFill>
                  <a:srgbClr val="000000"/>
                </a:solidFill>
                <a:latin typeface="UTM Avo" panose="02040603050506020204" pitchFamily="18" charset="0"/>
                <a:cs typeface="Times New Roman" panose="02020603050405020304" pitchFamily="18" charset="0"/>
              </a:rPr>
              <a:t>ENIAC (1943) </a:t>
            </a:r>
            <a:endParaRPr lang="en-US" sz="2400" b="1"/>
          </a:p>
        </p:txBody>
      </p:sp>
      <p:pic>
        <p:nvPicPr>
          <p:cNvPr id="7" name="Shape 56">
            <a:extLst>
              <a:ext uri="{FF2B5EF4-FFF2-40B4-BE49-F238E27FC236}">
                <a16:creationId xmlns:a16="http://schemas.microsoft.com/office/drawing/2014/main" id="{855BA5BB-F478-4337-B13F-564B373910C4}"/>
              </a:ext>
            </a:extLst>
          </p:cNvPr>
          <p:cNvPicPr/>
          <p:nvPr/>
        </p:nvPicPr>
        <p:blipFill>
          <a:blip r:embed="rId3"/>
          <a:stretch/>
        </p:blipFill>
        <p:spPr>
          <a:xfrm>
            <a:off x="5205172" y="1491914"/>
            <a:ext cx="6043949" cy="4106165"/>
          </a:xfrm>
          <a:prstGeom prst="rect">
            <a:avLst/>
          </a:prstGeom>
        </p:spPr>
      </p:pic>
    </p:spTree>
    <p:extLst>
      <p:ext uri="{BB962C8B-B14F-4D97-AF65-F5344CB8AC3E}">
        <p14:creationId xmlns:p14="http://schemas.microsoft.com/office/powerpoint/2010/main" val="365319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a:t>
            </a:r>
            <a:r>
              <a:rPr lang="vi-VN" sz="2400" b="1">
                <a:solidFill>
                  <a:srgbClr val="000000"/>
                </a:solidFill>
                <a:latin typeface="UTM Avo" panose="02040603050506020204" pitchFamily="18" charset="0"/>
                <a:cs typeface="Times New Roman" panose="02020603050405020304" pitchFamily="18" charset="0"/>
              </a:rPr>
              <a:t>tư (1974 - 1990)</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37430" y="2470629"/>
            <a:ext cx="4570716" cy="3033812"/>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484845"/>
            <a:ext cx="5922904" cy="5013680"/>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Thành phần điện tử chính: mạch tích hợp cỡ rất lớn và bộ vi xử lí.</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Bộ nhớ: CD, RAM. ROM, USB, SSD,...</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Kích thước: nhỏ, có thể đặt trên bàn.</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Thiết bị vào - ra: được bổ sung thiết bị trỏ, máy quét,...</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Mạng: một nhóm gồm hai hoặc nhiều máy tính được liên kết với nhau.</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816645" y="5957934"/>
            <a:ext cx="5540480" cy="461665"/>
          </a:xfrm>
          <a:prstGeom prst="rect">
            <a:avLst/>
          </a:prstGeom>
          <a:noFill/>
        </p:spPr>
        <p:txBody>
          <a:bodyPr wrap="square">
            <a:spAutoFit/>
          </a:bodyPr>
          <a:lstStyle/>
          <a:p>
            <a:r>
              <a:rPr lang="vi-VN" sz="2400" b="1">
                <a:solidFill>
                  <a:srgbClr val="000000"/>
                </a:solidFill>
                <a:latin typeface="UTM Avo" panose="02040603050506020204" pitchFamily="18" charset="0"/>
                <a:cs typeface="Times New Roman" panose="02020603050405020304" pitchFamily="18" charset="0"/>
              </a:rPr>
              <a:t>Micral (1973) </a:t>
            </a:r>
            <a:endParaRPr lang="en-US" sz="2400" b="1"/>
          </a:p>
        </p:txBody>
      </p:sp>
    </p:spTree>
    <p:extLst>
      <p:ext uri="{BB962C8B-B14F-4D97-AF65-F5344CB8AC3E}">
        <p14:creationId xmlns:p14="http://schemas.microsoft.com/office/powerpoint/2010/main" val="194294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Thế hệ thứ năm (1990 - ngày nay)</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68638" y="2378280"/>
            <a:ext cx="4959438" cy="3266144"/>
          </a:xfrm>
          <a:prstGeom prst="rect">
            <a:avLst/>
          </a:prstGeom>
        </p:spPr>
      </p:pic>
      <p:sp>
        <p:nvSpPr>
          <p:cNvPr id="5" name="Rectangle 4">
            <a:extLst>
              <a:ext uri="{FF2B5EF4-FFF2-40B4-BE49-F238E27FC236}">
                <a16:creationId xmlns:a16="http://schemas.microsoft.com/office/drawing/2014/main" id="{212A7655-3111-413C-84E4-09A66B8F30AA}"/>
              </a:ext>
            </a:extLst>
          </p:cNvPr>
          <p:cNvSpPr/>
          <p:nvPr/>
        </p:nvSpPr>
        <p:spPr>
          <a:xfrm>
            <a:off x="614526" y="1484845"/>
            <a:ext cx="5554112" cy="4515082"/>
          </a:xfrm>
          <a:prstGeom prst="rect">
            <a:avLst/>
          </a:prstGeom>
        </p:spPr>
        <p:txBody>
          <a:bodyPr wrap="square">
            <a:spAutoFit/>
          </a:bodyPr>
          <a:lstStyle/>
          <a:p>
            <a:pPr lvl="0" defTabSz="342900">
              <a:lnSpc>
                <a:spcPct val="135000"/>
              </a:lnSpc>
              <a:defRPr/>
            </a:pPr>
            <a:r>
              <a:rPr lang="vi-VN" sz="2400" b="1" i="1">
                <a:solidFill>
                  <a:srgbClr val="000000"/>
                </a:solidFill>
                <a:latin typeface="UTM Avo" panose="02040603050506020204" pitchFamily="18" charset="0"/>
                <a:cs typeface="Times New Roman" panose="02020603050405020304" pitchFamily="18" charset="0"/>
              </a:rPr>
              <a:t>Đặc điểm</a:t>
            </a:r>
            <a:r>
              <a:rPr lang="en-US" sz="2400" b="1" i="1">
                <a:solidFill>
                  <a:srgbClr val="000000"/>
                </a:solidFill>
                <a:latin typeface="UTM Avo" panose="02040603050506020204" pitchFamily="18" charset="0"/>
                <a:cs typeface="Times New Roman" panose="02020603050405020304" pitchFamily="18" charset="0"/>
              </a:rPr>
              <a:t>:</a:t>
            </a:r>
            <a:endParaRPr lang="vi-VN" sz="2400" b="1" i="1">
              <a:solidFill>
                <a:srgbClr val="000000"/>
              </a:solidFill>
              <a:latin typeface="UTM Avo" panose="02040603050506020204" pitchFamily="18" charset="0"/>
              <a:cs typeface="Times New Roman" panose="02020603050405020304" pitchFamily="18" charset="0"/>
            </a:endParaRP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Thành phần điện tử chính: mạch tích hợp cỡ siêu lớn.</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Kích thước: nhỏ, có thể mang theo người (di động) và có dung lượng lưu trữ lớn.</a:t>
            </a:r>
          </a:p>
          <a:p>
            <a:pPr lvl="0"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	Thiết bị vào - ra: được bổ sung thiết bị nhận dạng tiếng nói, hình ảnh, chuyển động,...</a:t>
            </a:r>
          </a:p>
        </p:txBody>
      </p:sp>
      <p:sp>
        <p:nvSpPr>
          <p:cNvPr id="11" name="TextBox 10">
            <a:extLst>
              <a:ext uri="{FF2B5EF4-FFF2-40B4-BE49-F238E27FC236}">
                <a16:creationId xmlns:a16="http://schemas.microsoft.com/office/drawing/2014/main" id="{371A0ED8-CCDF-44D1-ABCC-38A48B958281}"/>
              </a:ext>
            </a:extLst>
          </p:cNvPr>
          <p:cNvSpPr txBox="1"/>
          <p:nvPr/>
        </p:nvSpPr>
        <p:spPr>
          <a:xfrm>
            <a:off x="7266041" y="5957933"/>
            <a:ext cx="6091084" cy="461665"/>
          </a:xfrm>
          <a:prstGeom prst="rect">
            <a:avLst/>
          </a:prstGeom>
          <a:noFill/>
        </p:spPr>
        <p:txBody>
          <a:bodyPr wrap="square">
            <a:spAutoFit/>
          </a:bodyPr>
          <a:lstStyle/>
          <a:p>
            <a:r>
              <a:rPr lang="en-US" sz="2400" b="1">
                <a:solidFill>
                  <a:srgbClr val="000000"/>
                </a:solidFill>
                <a:latin typeface="UTM Avo" panose="02040603050506020204" pitchFamily="18" charset="0"/>
                <a:cs typeface="Times New Roman" panose="02020603050405020304" pitchFamily="18" charset="0"/>
              </a:rPr>
              <a:t>Đi</a:t>
            </a:r>
            <a:r>
              <a:rPr lang="vi-VN" sz="2400" b="1">
                <a:solidFill>
                  <a:srgbClr val="000000"/>
                </a:solidFill>
                <a:latin typeface="UTM Avo" panose="02040603050506020204" pitchFamily="18" charset="0"/>
                <a:cs typeface="Times New Roman" panose="02020603050405020304" pitchFamily="18" charset="0"/>
              </a:rPr>
              <a:t>ện thoại thông minh</a:t>
            </a:r>
            <a:endParaRPr lang="en-US" sz="2400" b="1"/>
          </a:p>
        </p:txBody>
      </p:sp>
    </p:spTree>
    <p:extLst>
      <p:ext uri="{BB962C8B-B14F-4D97-AF65-F5344CB8AC3E}">
        <p14:creationId xmlns:p14="http://schemas.microsoft.com/office/powerpoint/2010/main" val="315326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1138519"/>
            <a:ext cx="10570890" cy="3536998"/>
            <a:chOff x="541427" y="4307442"/>
            <a:chExt cx="10570890" cy="3536998"/>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7442"/>
              <a:ext cx="10550107" cy="3536998"/>
              <a:chOff x="541575" y="4359396"/>
              <a:chExt cx="10400346" cy="3536998"/>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29"/>
                <a:ext cx="9760387" cy="3301965"/>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40466" y="4684258"/>
              <a:ext cx="9598058" cy="2541914"/>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Máy tính điện tử </a:t>
              </a: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ra đời vào những năm 1940. Năm thế hệ của máy tính điện t</a:t>
              </a:r>
              <a: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ử</a:t>
              </a: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được đánh dấu bởi những tiến bộ công nghệ nhằm thu nhỏ các linh kiện điện tử, tích hợp chúng vào những thiết bị nhỏ, có tốc độ x</a:t>
              </a:r>
              <a: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ử</a:t>
              </a:r>
              <a:r>
                <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lí lớn, độ tin cậy cao, có khả năng kết nối toàn cầu, tiêu thụ ít năng lượng và được trang bị nhiều ứng dụng thân thiện với con người.</a:t>
              </a:r>
            </a:p>
          </p:txBody>
        </p:sp>
      </p:grpSp>
    </p:spTree>
    <p:extLst>
      <p:ext uri="{BB962C8B-B14F-4D97-AF65-F5344CB8AC3E}">
        <p14:creationId xmlns:p14="http://schemas.microsoft.com/office/powerpoint/2010/main" val="129496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a16="http://schemas.microsoft.com/office/drawing/2014/main" id="{8F916580-00EF-407F-88E0-C81FFB763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3068" y="4313821"/>
            <a:ext cx="3246824" cy="2033155"/>
          </a:xfrm>
          <a:prstGeom prst="rect">
            <a:avLst/>
          </a:prstGeom>
        </p:spPr>
      </p:pic>
      <p:grpSp>
        <p:nvGrpSpPr>
          <p:cNvPr id="3" name="Group 2">
            <a:extLst>
              <a:ext uri="{FF2B5EF4-FFF2-40B4-BE49-F238E27FC236}">
                <a16:creationId xmlns:a16="http://schemas.microsoft.com/office/drawing/2014/main" id="{C5E6D80A-8BE6-4774-8FD5-6C1DB9B450A7}"/>
              </a:ext>
            </a:extLst>
          </p:cNvPr>
          <p:cNvGrpSpPr/>
          <p:nvPr/>
        </p:nvGrpSpPr>
        <p:grpSpPr>
          <a:xfrm>
            <a:off x="601971" y="425316"/>
            <a:ext cx="10501714" cy="3888504"/>
            <a:chOff x="601971" y="425316"/>
            <a:chExt cx="10501714" cy="3888504"/>
          </a:xfrm>
        </p:grpSpPr>
        <p:grpSp>
          <p:nvGrpSpPr>
            <p:cNvPr id="4" name="Group 3">
              <a:extLst>
                <a:ext uri="{FF2B5EF4-FFF2-40B4-BE49-F238E27FC236}">
                  <a16:creationId xmlns:a16="http://schemas.microsoft.com/office/drawing/2014/main" id="{4E235462-7F70-4717-BBA3-D37344DEB7E6}"/>
                </a:ext>
              </a:extLst>
            </p:cNvPr>
            <p:cNvGrpSpPr/>
            <p:nvPr/>
          </p:nvGrpSpPr>
          <p:grpSpPr>
            <a:xfrm>
              <a:off x="1181969" y="716235"/>
              <a:ext cx="9921716" cy="3597585"/>
              <a:chOff x="1190601" y="4542474"/>
              <a:chExt cx="9921716" cy="3597585"/>
            </a:xfrm>
          </p:grpSpPr>
          <p:sp>
            <p:nvSpPr>
              <p:cNvPr id="7" name="Rectangle: Rounded Corners 6">
                <a:extLst>
                  <a:ext uri="{FF2B5EF4-FFF2-40B4-BE49-F238E27FC236}">
                    <a16:creationId xmlns:a16="http://schemas.microsoft.com/office/drawing/2014/main" id="{A4BB3E57-C800-421B-BFBD-A34E6182EC0D}"/>
                  </a:ext>
                </a:extLst>
              </p:cNvPr>
              <p:cNvSpPr/>
              <p:nvPr/>
            </p:nvSpPr>
            <p:spPr>
              <a:xfrm>
                <a:off x="1190601" y="4542474"/>
                <a:ext cx="9900933" cy="3597585"/>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2D141BF4-17B9-45C7-AB00-9D89661F651B}"/>
                  </a:ext>
                </a:extLst>
              </p:cNvPr>
              <p:cNvSpPr/>
              <p:nvPr/>
            </p:nvSpPr>
            <p:spPr>
              <a:xfrm>
                <a:off x="1440466" y="4684258"/>
                <a:ext cx="9598058" cy="3337837"/>
              </a:xfrm>
              <a:prstGeom prst="rect">
                <a:avLst/>
              </a:prstGeom>
            </p:spPr>
            <p:txBody>
              <a:bodyPr wrap="square">
                <a:spAutoFit/>
              </a:bodyPr>
              <a:lstStyle/>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Bộ vi xử lí là linh kiện máy tính dựa trên công nghệ nào?</a:t>
                </a: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endParaRP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A. Đèn điện từ chân không.</a:t>
                </a: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B. Linh kiện bán dẫn đơn giản.</a:t>
                </a:r>
              </a:p>
              <a:p>
                <a:pPr marL="0" marR="0" lvl="0" indent="0" algn="just" defTabSz="342900" rtl="0" eaLnBrk="1" fontAlgn="auto" latinLnBrk="0" hangingPunct="1">
                  <a:lnSpc>
                    <a:spcPct val="150000"/>
                  </a:lnSpc>
                  <a:spcBef>
                    <a:spcPts val="0"/>
                  </a:spcBef>
                  <a:spcAft>
                    <a:spcPts val="0"/>
                  </a:spcAft>
                  <a:buClrTx/>
                  <a:buSzTx/>
                  <a:buFontTx/>
                  <a:buNone/>
                  <a:tabLst/>
                  <a:defRPr/>
                </a:pPr>
                <a:r>
                  <a:rPr lang="en-US" sz="2400" dirty="0">
                    <a:solidFill>
                      <a:prstClr val="black"/>
                    </a:solidFill>
                    <a:latin typeface="UTM Avo" panose="02040603050506020204" pitchFamily="18" charset="0"/>
                    <a:cs typeface="Times New Roman" panose="02020603050405020304" pitchFamily="18" charset="0"/>
                  </a:rPr>
                  <a:t>C</a:t>
                </a: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Mạch tích hợp hàng chục, hàng trăm linh kiện bán dẫn.</a:t>
                </a: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D. Mạch tích hợp cở lớn, gồm hàng chục nghìn đến hàng triệu linh kiện bán dẫn. </a:t>
                </a:r>
              </a:p>
            </p:txBody>
          </p:sp>
        </p:grpSp>
        <p:pic>
          <p:nvPicPr>
            <p:cNvPr id="5" name="Picture 4">
              <a:extLst>
                <a:ext uri="{FF2B5EF4-FFF2-40B4-BE49-F238E27FC236}">
                  <a16:creationId xmlns:a16="http://schemas.microsoft.com/office/drawing/2014/main" id="{AA44AA6C-6AFC-4543-9C29-F62F86FA265A}"/>
                </a:ext>
              </a:extLst>
            </p:cNvPr>
            <p:cNvPicPr>
              <a:picLocks noChangeAspect="1"/>
            </p:cNvPicPr>
            <p:nvPr/>
          </p:nvPicPr>
          <p:blipFill>
            <a:blip r:embed="rId3"/>
            <a:stretch>
              <a:fillRect/>
            </a:stretch>
          </p:blipFill>
          <p:spPr>
            <a:xfrm>
              <a:off x="601971" y="425316"/>
              <a:ext cx="903656" cy="885726"/>
            </a:xfrm>
            <a:prstGeom prst="rect">
              <a:avLst/>
            </a:prstGeom>
          </p:spPr>
        </p:pic>
        <p:pic>
          <p:nvPicPr>
            <p:cNvPr id="6" name="Picture 5">
              <a:extLst>
                <a:ext uri="{FF2B5EF4-FFF2-40B4-BE49-F238E27FC236}">
                  <a16:creationId xmlns:a16="http://schemas.microsoft.com/office/drawing/2014/main" id="{AFF69CAA-F888-47D1-8BA6-6C7A12BF6718}"/>
                </a:ext>
              </a:extLst>
            </p:cNvPr>
            <p:cNvPicPr>
              <a:picLocks noChangeAspect="1"/>
            </p:cNvPicPr>
            <p:nvPr/>
          </p:nvPicPr>
          <p:blipFill>
            <a:blip r:embed="rId4"/>
            <a:stretch>
              <a:fillRect/>
            </a:stretch>
          </p:blipFill>
          <p:spPr>
            <a:xfrm>
              <a:off x="10433338" y="704537"/>
              <a:ext cx="661756" cy="554444"/>
            </a:xfrm>
            <a:prstGeom prst="rect">
              <a:avLst/>
            </a:prstGeom>
          </p:spPr>
        </p:pic>
      </p:grpSp>
    </p:spTree>
    <p:extLst>
      <p:ext uri="{BB962C8B-B14F-4D97-AF65-F5344CB8AC3E}">
        <p14:creationId xmlns:p14="http://schemas.microsoft.com/office/powerpoint/2010/main" val="1603712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a16="http://schemas.microsoft.com/office/drawing/2014/main" id="{8F916580-00EF-407F-88E0-C81FFB763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3068" y="4313821"/>
            <a:ext cx="3246824" cy="2033155"/>
          </a:xfrm>
          <a:prstGeom prst="rect">
            <a:avLst/>
          </a:prstGeom>
        </p:spPr>
      </p:pic>
      <p:grpSp>
        <p:nvGrpSpPr>
          <p:cNvPr id="3" name="Group 2">
            <a:extLst>
              <a:ext uri="{FF2B5EF4-FFF2-40B4-BE49-F238E27FC236}">
                <a16:creationId xmlns:a16="http://schemas.microsoft.com/office/drawing/2014/main" id="{C5E6D80A-8BE6-4774-8FD5-6C1DB9B450A7}"/>
              </a:ext>
            </a:extLst>
          </p:cNvPr>
          <p:cNvGrpSpPr/>
          <p:nvPr/>
        </p:nvGrpSpPr>
        <p:grpSpPr>
          <a:xfrm>
            <a:off x="601971" y="425316"/>
            <a:ext cx="10501714" cy="3888504"/>
            <a:chOff x="601971" y="425316"/>
            <a:chExt cx="10501714" cy="3888504"/>
          </a:xfrm>
        </p:grpSpPr>
        <p:grpSp>
          <p:nvGrpSpPr>
            <p:cNvPr id="4" name="Group 3">
              <a:extLst>
                <a:ext uri="{FF2B5EF4-FFF2-40B4-BE49-F238E27FC236}">
                  <a16:creationId xmlns:a16="http://schemas.microsoft.com/office/drawing/2014/main" id="{4E235462-7F70-4717-BBA3-D37344DEB7E6}"/>
                </a:ext>
              </a:extLst>
            </p:cNvPr>
            <p:cNvGrpSpPr/>
            <p:nvPr/>
          </p:nvGrpSpPr>
          <p:grpSpPr>
            <a:xfrm>
              <a:off x="1181969" y="716235"/>
              <a:ext cx="9921716" cy="3597585"/>
              <a:chOff x="1190601" y="4542474"/>
              <a:chExt cx="9921716" cy="3597585"/>
            </a:xfrm>
          </p:grpSpPr>
          <p:sp>
            <p:nvSpPr>
              <p:cNvPr id="7" name="Rectangle: Rounded Corners 6">
                <a:extLst>
                  <a:ext uri="{FF2B5EF4-FFF2-40B4-BE49-F238E27FC236}">
                    <a16:creationId xmlns:a16="http://schemas.microsoft.com/office/drawing/2014/main" id="{A4BB3E57-C800-421B-BFBD-A34E6182EC0D}"/>
                  </a:ext>
                </a:extLst>
              </p:cNvPr>
              <p:cNvSpPr/>
              <p:nvPr/>
            </p:nvSpPr>
            <p:spPr>
              <a:xfrm>
                <a:off x="1190601" y="4542474"/>
                <a:ext cx="9900933" cy="3597585"/>
              </a:xfrm>
              <a:prstGeom prst="roundRect">
                <a:avLst>
                  <a:gd name="adj" fmla="val 11737"/>
                </a:avLst>
              </a:prstGeom>
              <a:solidFill>
                <a:srgbClr val="C2E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8" name="Rectangle 7">
                <a:extLst>
                  <a:ext uri="{FF2B5EF4-FFF2-40B4-BE49-F238E27FC236}">
                    <a16:creationId xmlns:a16="http://schemas.microsoft.com/office/drawing/2014/main" id="{9FE8564F-E6B8-41EB-AEAE-D5961E0DB16C}"/>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2D141BF4-17B9-45C7-AB00-9D89661F651B}"/>
                  </a:ext>
                </a:extLst>
              </p:cNvPr>
              <p:cNvSpPr/>
              <p:nvPr/>
            </p:nvSpPr>
            <p:spPr>
              <a:xfrm>
                <a:off x="1440466" y="4684258"/>
                <a:ext cx="9598058" cy="3337837"/>
              </a:xfrm>
              <a:prstGeom prst="rect">
                <a:avLst/>
              </a:prstGeom>
            </p:spPr>
            <p:txBody>
              <a:bodyPr wrap="square">
                <a:spAutoFit/>
              </a:bodyPr>
              <a:lstStyle/>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Bộ vi xử lí là linh kiện máy tính dựa trên công nghệ nào?</a:t>
                </a: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endParaRP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A. Đèn điện từ chân không.</a:t>
                </a: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B. Linh kiện bán dẫn đơn giản.</a:t>
                </a:r>
              </a:p>
              <a:p>
                <a:pPr marL="0" marR="0" lvl="0" indent="0" algn="just" defTabSz="342900" rtl="0" eaLnBrk="1" fontAlgn="auto" latinLnBrk="0" hangingPunct="1">
                  <a:lnSpc>
                    <a:spcPct val="150000"/>
                  </a:lnSpc>
                  <a:spcBef>
                    <a:spcPts val="0"/>
                  </a:spcBef>
                  <a:spcAft>
                    <a:spcPts val="0"/>
                  </a:spcAft>
                  <a:buClrTx/>
                  <a:buSzTx/>
                  <a:buFontTx/>
                  <a:buNone/>
                  <a:tabLst/>
                  <a:defRPr/>
                </a:pPr>
                <a:r>
                  <a:rPr lang="en-US" sz="2400" dirty="0">
                    <a:solidFill>
                      <a:prstClr val="black"/>
                    </a:solidFill>
                    <a:latin typeface="UTM Avo" panose="02040603050506020204" pitchFamily="18" charset="0"/>
                    <a:cs typeface="Times New Roman" panose="02020603050405020304" pitchFamily="18" charset="0"/>
                  </a:rPr>
                  <a:t>C</a:t>
                </a: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Mạch tích hợp hàng chục, hàng trăm linh kiện bán dẫn.</a:t>
                </a:r>
              </a:p>
              <a:p>
                <a:pPr marL="0" marR="0" lvl="0" indent="0" algn="just" defTabSz="3429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UTM Avo" panose="02040603050506020204" pitchFamily="18" charset="0"/>
                    <a:ea typeface="+mn-ea"/>
                    <a:cs typeface="Times New Roman" panose="02020603050405020304" pitchFamily="18" charset="0"/>
                  </a:rPr>
                  <a:t>D. Mạch tích hợp cở lớn, gồm hàng chục nghìn đến hàng triệu linh kiện bán dẫn. </a:t>
                </a:r>
              </a:p>
            </p:txBody>
          </p:sp>
        </p:grpSp>
        <p:pic>
          <p:nvPicPr>
            <p:cNvPr id="5" name="Picture 4">
              <a:extLst>
                <a:ext uri="{FF2B5EF4-FFF2-40B4-BE49-F238E27FC236}">
                  <a16:creationId xmlns:a16="http://schemas.microsoft.com/office/drawing/2014/main" id="{AA44AA6C-6AFC-4543-9C29-F62F86FA265A}"/>
                </a:ext>
              </a:extLst>
            </p:cNvPr>
            <p:cNvPicPr>
              <a:picLocks noChangeAspect="1"/>
            </p:cNvPicPr>
            <p:nvPr/>
          </p:nvPicPr>
          <p:blipFill>
            <a:blip r:embed="rId3"/>
            <a:stretch>
              <a:fillRect/>
            </a:stretch>
          </p:blipFill>
          <p:spPr>
            <a:xfrm>
              <a:off x="601971" y="425316"/>
              <a:ext cx="903656" cy="885726"/>
            </a:xfrm>
            <a:prstGeom prst="rect">
              <a:avLst/>
            </a:prstGeom>
          </p:spPr>
        </p:pic>
        <p:pic>
          <p:nvPicPr>
            <p:cNvPr id="6" name="Picture 5">
              <a:extLst>
                <a:ext uri="{FF2B5EF4-FFF2-40B4-BE49-F238E27FC236}">
                  <a16:creationId xmlns:a16="http://schemas.microsoft.com/office/drawing/2014/main" id="{AFF69CAA-F888-47D1-8BA6-6C7A12BF6718}"/>
                </a:ext>
              </a:extLst>
            </p:cNvPr>
            <p:cNvPicPr>
              <a:picLocks noChangeAspect="1"/>
            </p:cNvPicPr>
            <p:nvPr/>
          </p:nvPicPr>
          <p:blipFill>
            <a:blip r:embed="rId4"/>
            <a:stretch>
              <a:fillRect/>
            </a:stretch>
          </p:blipFill>
          <p:spPr>
            <a:xfrm>
              <a:off x="10433338" y="704537"/>
              <a:ext cx="661756" cy="554444"/>
            </a:xfrm>
            <a:prstGeom prst="rect">
              <a:avLst/>
            </a:prstGeom>
          </p:spPr>
        </p:pic>
      </p:grpSp>
    </p:spTree>
    <p:extLst>
      <p:ext uri="{BB962C8B-B14F-4D97-AF65-F5344CB8AC3E}">
        <p14:creationId xmlns:p14="http://schemas.microsoft.com/office/powerpoint/2010/main" val="18096401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084018" y="1116093"/>
            <a:ext cx="9535666" cy="303088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836004" y="613349"/>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478329" y="936993"/>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8" name="TextBox 7">
            <a:extLst>
              <a:ext uri="{FF2B5EF4-FFF2-40B4-BE49-F238E27FC236}">
                <a16:creationId xmlns:a16="http://schemas.microsoft.com/office/drawing/2014/main" id="{F04C48D2-1DD6-4A8B-AA47-BA4710F38FBC}"/>
              </a:ext>
            </a:extLst>
          </p:cNvPr>
          <p:cNvSpPr txBox="1"/>
          <p:nvPr/>
        </p:nvSpPr>
        <p:spPr>
          <a:xfrm>
            <a:off x="-63550" y="1545509"/>
            <a:ext cx="11612547" cy="2123658"/>
          </a:xfrm>
          <a:prstGeom prst="rect">
            <a:avLst/>
          </a:prstGeom>
          <a:noFill/>
        </p:spPr>
        <p:txBody>
          <a:bodyPr wrap="square" rtlCol="0">
            <a:spAutoFit/>
          </a:bodyPr>
          <a:lstStyle/>
          <a:p>
            <a:pPr lvl="0" algn="ctr"/>
            <a:r>
              <a:rPr kumimoji="0" lang="en-US" sz="6600" b="0" i="0" u="none" strike="noStrike" kern="1200" cap="none" spc="0" normalizeH="0" baseline="0" noProof="0">
                <a:ln>
                  <a:noFill/>
                </a:ln>
                <a:solidFill>
                  <a:srgbClr val="C00000"/>
                </a:solidFill>
                <a:effectLst/>
                <a:uLnTx/>
                <a:uFillTx/>
                <a:latin typeface="+mj-lt"/>
                <a:ea typeface="+mn-ea"/>
                <a:cs typeface="+mn-cs"/>
              </a:rPr>
              <a:t>3. </a:t>
            </a:r>
            <a:r>
              <a:rPr lang="vi-VN" sz="6600">
                <a:solidFill>
                  <a:srgbClr val="C00000"/>
                </a:solidFill>
                <a:latin typeface="+mj-lt"/>
              </a:rPr>
              <a:t>MÁY TÍNH THAY Đổ</a:t>
            </a:r>
            <a:r>
              <a:rPr lang="en-US" sz="6600">
                <a:solidFill>
                  <a:srgbClr val="C00000"/>
                </a:solidFill>
                <a:latin typeface="+mj-lt"/>
              </a:rPr>
              <a:t>I</a:t>
            </a:r>
          </a:p>
          <a:p>
            <a:pPr lvl="0" algn="ctr"/>
            <a:r>
              <a:rPr lang="vi-VN" sz="6600">
                <a:solidFill>
                  <a:srgbClr val="C00000"/>
                </a:solidFill>
                <a:latin typeface="+mj-lt"/>
              </a:rPr>
              <a:t>THẾ GIỚI NHƯ THẾ NÀO</a:t>
            </a:r>
            <a:r>
              <a:rPr lang="en-US" sz="6600">
                <a:solidFill>
                  <a:srgbClr val="C00000"/>
                </a:solidFill>
                <a:latin typeface="+mj-lt"/>
              </a:rPr>
              <a:t>?</a:t>
            </a:r>
            <a:endParaRPr kumimoji="0" lang="vi-VN" sz="6600" b="0" i="0" u="none" strike="noStrike" kern="1200" cap="none" spc="0" normalizeH="0" baseline="0" noProof="0">
              <a:ln>
                <a:noFill/>
              </a:ln>
              <a:solidFill>
                <a:srgbClr val="C00000"/>
              </a:solidFill>
              <a:effectLst/>
              <a:uLnTx/>
              <a:uFillTx/>
              <a:latin typeface="+mj-lt"/>
              <a:ea typeface="+mn-ea"/>
              <a:cs typeface="+mn-cs"/>
            </a:endParaRP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3103" y="4380594"/>
            <a:ext cx="1946022" cy="1940184"/>
          </a:xfrm>
          <a:prstGeom prst="rect">
            <a:avLst/>
          </a:prstGeom>
        </p:spPr>
      </p:pic>
    </p:spTree>
    <p:extLst>
      <p:ext uri="{BB962C8B-B14F-4D97-AF65-F5344CB8AC3E}">
        <p14:creationId xmlns:p14="http://schemas.microsoft.com/office/powerpoint/2010/main" val="131570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A2A57F-558E-418E-8ED1-3EF71C4010C2}"/>
              </a:ext>
            </a:extLst>
          </p:cNvPr>
          <p:cNvSpPr txBox="1"/>
          <p:nvPr/>
        </p:nvSpPr>
        <p:spPr>
          <a:xfrm>
            <a:off x="1406091" y="550520"/>
            <a:ext cx="5647700" cy="584775"/>
          </a:xfrm>
          <a:prstGeom prst="rect">
            <a:avLst/>
          </a:prstGeom>
          <a:noFill/>
        </p:spPr>
        <p:txBody>
          <a:bodyPr wrap="none" rtlCol="0">
            <a:spAutoFit/>
          </a:bodyPr>
          <a:lstStyle/>
          <a:p>
            <a:r>
              <a:rPr lang="vi-VN" sz="3200" b="1">
                <a:solidFill>
                  <a:srgbClr val="E07235"/>
                </a:solidFill>
                <a:latin typeface="+mj-lt"/>
                <a:cs typeface="Times New Roman" panose="02020603050405020304" pitchFamily="18" charset="0"/>
              </a:rPr>
              <a:t>Công cụ tính toán đầu tiên</a:t>
            </a:r>
            <a:endParaRPr lang="vi-VN" sz="3200" b="1" dirty="0">
              <a:solidFill>
                <a:srgbClr val="E07235"/>
              </a:solidFill>
              <a:latin typeface="+mj-lt"/>
              <a:cs typeface="Times New Roman" panose="02020603050405020304" pitchFamily="18" charset="0"/>
            </a:endParaRPr>
          </a:p>
        </p:txBody>
      </p:sp>
      <p:grpSp>
        <p:nvGrpSpPr>
          <p:cNvPr id="9" name="Group 8">
            <a:extLst>
              <a:ext uri="{FF2B5EF4-FFF2-40B4-BE49-F238E27FC236}">
                <a16:creationId xmlns:a16="http://schemas.microsoft.com/office/drawing/2014/main" id="{7AEE4EB2-E3A9-4D11-94F0-C3561EC06C5C}"/>
              </a:ext>
            </a:extLst>
          </p:cNvPr>
          <p:cNvGrpSpPr/>
          <p:nvPr/>
        </p:nvGrpSpPr>
        <p:grpSpPr>
          <a:xfrm>
            <a:off x="6123333" y="259789"/>
            <a:ext cx="5048250" cy="4457700"/>
            <a:chOff x="6123333" y="259789"/>
            <a:chExt cx="5048250" cy="4457700"/>
          </a:xfrm>
        </p:grpSpPr>
        <p:pic>
          <p:nvPicPr>
            <p:cNvPr id="5" name="Picture 4">
              <a:extLst>
                <a:ext uri="{FF2B5EF4-FFF2-40B4-BE49-F238E27FC236}">
                  <a16:creationId xmlns:a16="http://schemas.microsoft.com/office/drawing/2014/main" id="{02DBA90D-81F6-46FE-AAC7-24E8AF4D245A}"/>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6123333" y="259789"/>
              <a:ext cx="5048250" cy="4457700"/>
            </a:xfrm>
            <a:prstGeom prst="rect">
              <a:avLst/>
            </a:prstGeom>
          </p:spPr>
        </p:pic>
        <p:sp>
          <p:nvSpPr>
            <p:cNvPr id="8" name="TextBox 7">
              <a:extLst>
                <a:ext uri="{FF2B5EF4-FFF2-40B4-BE49-F238E27FC236}">
                  <a16:creationId xmlns:a16="http://schemas.microsoft.com/office/drawing/2014/main" id="{560C2086-4180-4682-B260-9E7BC3E077F8}"/>
                </a:ext>
              </a:extLst>
            </p:cNvPr>
            <p:cNvSpPr txBox="1"/>
            <p:nvPr/>
          </p:nvSpPr>
          <p:spPr>
            <a:xfrm>
              <a:off x="6865937" y="550520"/>
              <a:ext cx="3684099" cy="2246769"/>
            </a:xfrm>
            <a:prstGeom prst="rect">
              <a:avLst/>
            </a:prstGeom>
            <a:noFill/>
          </p:spPr>
          <p:txBody>
            <a:bodyPr wrap="square" rtlCol="0">
              <a:spAutoFit/>
            </a:bodyPr>
            <a:lstStyle/>
            <a:p>
              <a:pPr algn="ctr"/>
              <a:r>
                <a:rPr lang="vi-VN" sz="2800" i="1"/>
                <a:t>Các phép tính đầu tiên được con người thực hiện bằng cách nào?</a:t>
              </a:r>
            </a:p>
            <a:p>
              <a:pPr algn="ctr"/>
              <a:endParaRPr lang="vi-VN" sz="2800" i="1" dirty="0"/>
            </a:p>
          </p:txBody>
        </p:sp>
      </p:grpSp>
      <p:sp>
        <p:nvSpPr>
          <p:cNvPr id="10" name="TextBox 9">
            <a:extLst>
              <a:ext uri="{FF2B5EF4-FFF2-40B4-BE49-F238E27FC236}">
                <a16:creationId xmlns:a16="http://schemas.microsoft.com/office/drawing/2014/main" id="{160076B5-4EF7-457B-BC2B-47E890E9CD28}"/>
              </a:ext>
            </a:extLst>
          </p:cNvPr>
          <p:cNvSpPr txBox="1"/>
          <p:nvPr/>
        </p:nvSpPr>
        <p:spPr>
          <a:xfrm>
            <a:off x="712838" y="1677617"/>
            <a:ext cx="6153099" cy="4832092"/>
          </a:xfrm>
          <a:prstGeom prst="rect">
            <a:avLst/>
          </a:prstGeom>
          <a:noFill/>
        </p:spPr>
        <p:txBody>
          <a:bodyPr wrap="square" rtlCol="0">
            <a:spAutoFit/>
          </a:bodyPr>
          <a:lstStyle/>
          <a:p>
            <a:r>
              <a:rPr lang="vi-VN" sz="2800">
                <a:latin typeface="UTM Avo" panose="02040603050506020204" pitchFamily="18" charset="0"/>
              </a:rPr>
              <a:t>Các phép tính đầu tiên được con người thực hiện bằng cách sử dụng 10 ngón tay. Cho đến nay, hệ thống ghi số thập phân (cách ghi số sử dụng các chữ số từ 0 đến 9) vẫn là cách ghi số phổ biến hơn cả. Trong tiếng Anh, từ “chữ số” (digit) có nguồn gốc từ chữ digitus (trong tiếng Latin có nghĩa là ngón tay).</a:t>
            </a:r>
          </a:p>
          <a:p>
            <a:endParaRPr lang="en-US" sz="2800">
              <a:latin typeface="UTM Avo" panose="02040603050506020204" pitchFamily="18" charset="0"/>
            </a:endParaRPr>
          </a:p>
        </p:txBody>
      </p:sp>
      <p:pic>
        <p:nvPicPr>
          <p:cNvPr id="26" name="Picture 25">
            <a:extLst>
              <a:ext uri="{FF2B5EF4-FFF2-40B4-BE49-F238E27FC236}">
                <a16:creationId xmlns:a16="http://schemas.microsoft.com/office/drawing/2014/main" id="{5DDD60BE-C667-42BB-86E9-27DDA5AA7C16}"/>
              </a:ext>
            </a:extLst>
          </p:cNvPr>
          <p:cNvPicPr>
            <a:picLocks noChangeAspect="1"/>
          </p:cNvPicPr>
          <p:nvPr/>
        </p:nvPicPr>
        <p:blipFill>
          <a:blip r:embed="rId4"/>
          <a:stretch>
            <a:fillRect/>
          </a:stretch>
        </p:blipFill>
        <p:spPr>
          <a:xfrm>
            <a:off x="479035" y="437353"/>
            <a:ext cx="888648" cy="903074"/>
          </a:xfrm>
          <a:prstGeom prst="rect">
            <a:avLst/>
          </a:prstGeom>
        </p:spPr>
      </p:pic>
      <p:pic>
        <p:nvPicPr>
          <p:cNvPr id="7" name="Picture 6" descr="A picture containing tableware&#10;&#10;Description automatically generated">
            <a:extLst>
              <a:ext uri="{FF2B5EF4-FFF2-40B4-BE49-F238E27FC236}">
                <a16:creationId xmlns:a16="http://schemas.microsoft.com/office/drawing/2014/main" id="{5F2301C5-873D-420D-8724-6BC0534ED5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8055" y="4799706"/>
            <a:ext cx="2952195" cy="1507774"/>
          </a:xfrm>
          <a:prstGeom prst="rect">
            <a:avLst/>
          </a:prstGeom>
        </p:spPr>
      </p:pic>
    </p:spTree>
    <p:extLst>
      <p:ext uri="{BB962C8B-B14F-4D97-AF65-F5344CB8AC3E}">
        <p14:creationId xmlns:p14="http://schemas.microsoft.com/office/powerpoint/2010/main" val="110778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7"/>
                                        </p:tgtEl>
                                        <p:attrNameLst>
                                          <p:attrName>r</p:attrName>
                                        </p:attrNameLst>
                                      </p:cBhvr>
                                    </p:animRot>
                                    <p:animRot by="-240000">
                                      <p:cBhvr>
                                        <p:cTn id="27" dur="200" fill="hold">
                                          <p:stCondLst>
                                            <p:cond delay="200"/>
                                          </p:stCondLst>
                                        </p:cTn>
                                        <p:tgtEl>
                                          <p:spTgt spid="7"/>
                                        </p:tgtEl>
                                        <p:attrNameLst>
                                          <p:attrName>r</p:attrName>
                                        </p:attrNameLst>
                                      </p:cBhvr>
                                    </p:animRot>
                                    <p:animRot by="240000">
                                      <p:cBhvr>
                                        <p:cTn id="28" dur="200" fill="hold">
                                          <p:stCondLst>
                                            <p:cond delay="400"/>
                                          </p:stCondLst>
                                        </p:cTn>
                                        <p:tgtEl>
                                          <p:spTgt spid="7"/>
                                        </p:tgtEl>
                                        <p:attrNameLst>
                                          <p:attrName>r</p:attrName>
                                        </p:attrNameLst>
                                      </p:cBhvr>
                                    </p:animRot>
                                    <p:animRot by="-240000">
                                      <p:cBhvr>
                                        <p:cTn id="29" dur="200" fill="hold">
                                          <p:stCondLst>
                                            <p:cond delay="600"/>
                                          </p:stCondLst>
                                        </p:cTn>
                                        <p:tgtEl>
                                          <p:spTgt spid="7"/>
                                        </p:tgtEl>
                                        <p:attrNameLst>
                                          <p:attrName>r</p:attrName>
                                        </p:attrNameLst>
                                      </p:cBhvr>
                                    </p:animRot>
                                    <p:animRot by="120000">
                                      <p:cBhvr>
                                        <p:cTn id="3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F598D3-073D-40C3-9E29-7B15A2501787}"/>
              </a:ext>
            </a:extLst>
          </p:cNvPr>
          <p:cNvSpPr/>
          <p:nvPr/>
        </p:nvSpPr>
        <p:spPr>
          <a:xfrm>
            <a:off x="614526" y="292955"/>
            <a:ext cx="9049250" cy="654731"/>
          </a:xfrm>
          <a:prstGeom prst="rect">
            <a:avLst/>
          </a:prstGeom>
        </p:spPr>
        <p:txBody>
          <a:bodyPr wrap="square">
            <a:spAutoFit/>
          </a:bodyPr>
          <a:lstStyle/>
          <a:p>
            <a:pPr lvl="0" defTabSz="342900">
              <a:lnSpc>
                <a:spcPct val="150000"/>
              </a:lnSpc>
            </a:pPr>
            <a:r>
              <a:rPr lang="vi-VN" sz="2800" b="1">
                <a:solidFill>
                  <a:srgbClr val="000000"/>
                </a:solidFill>
                <a:latin typeface="UTM Avo" panose="02040603050506020204" pitchFamily="18" charset="0"/>
                <a:cs typeface="Times New Roman" panose="02020603050405020304" pitchFamily="18" charset="0"/>
              </a:rPr>
              <a:t>3. MÁY TÍNH THAY Đ</a:t>
            </a:r>
            <a:r>
              <a:rPr lang="en-US" sz="2800" b="1">
                <a:solidFill>
                  <a:srgbClr val="000000"/>
                </a:solidFill>
                <a:latin typeface="UTM Avo" panose="02040603050506020204" pitchFamily="18" charset="0"/>
                <a:cs typeface="Times New Roman" panose="02020603050405020304" pitchFamily="18" charset="0"/>
              </a:rPr>
              <a:t>Ổ</a:t>
            </a:r>
            <a:r>
              <a:rPr lang="vi-VN" sz="2800" b="1">
                <a:solidFill>
                  <a:srgbClr val="000000"/>
                </a:solidFill>
                <a:latin typeface="UTM Avo" panose="02040603050506020204" pitchFamily="18" charset="0"/>
                <a:cs typeface="Times New Roman" panose="02020603050405020304" pitchFamily="18" charset="0"/>
              </a:rPr>
              <a:t>l</a:t>
            </a:r>
            <a:r>
              <a:rPr lang="en-US" sz="2800" b="1">
                <a:solidFill>
                  <a:srgbClr val="000000"/>
                </a:solidFill>
                <a:latin typeface="UTM Avo" panose="02040603050506020204" pitchFamily="18" charset="0"/>
                <a:cs typeface="Times New Roman" panose="02020603050405020304" pitchFamily="18" charset="0"/>
              </a:rPr>
              <a:t> </a:t>
            </a:r>
            <a:r>
              <a:rPr lang="vi-VN" sz="2800" b="1">
                <a:solidFill>
                  <a:srgbClr val="000000"/>
                </a:solidFill>
                <a:latin typeface="UTM Avo" panose="02040603050506020204" pitchFamily="18" charset="0"/>
                <a:cs typeface="Times New Roman" panose="02020603050405020304" pitchFamily="18" charset="0"/>
              </a:rPr>
              <a:t>THẾ GIỚI NHƯ THẾ NÀO?</a:t>
            </a:r>
          </a:p>
        </p:txBody>
      </p:sp>
      <p:grpSp>
        <p:nvGrpSpPr>
          <p:cNvPr id="3" name="Group 2">
            <a:extLst>
              <a:ext uri="{FF2B5EF4-FFF2-40B4-BE49-F238E27FC236}">
                <a16:creationId xmlns:a16="http://schemas.microsoft.com/office/drawing/2014/main" id="{0AB92BBA-1E60-4ED2-90AC-86FC54DFE297}"/>
              </a:ext>
            </a:extLst>
          </p:cNvPr>
          <p:cNvGrpSpPr/>
          <p:nvPr/>
        </p:nvGrpSpPr>
        <p:grpSpPr>
          <a:xfrm>
            <a:off x="614525" y="1101169"/>
            <a:ext cx="7510573" cy="1958386"/>
            <a:chOff x="1117599" y="3487270"/>
            <a:chExt cx="7693229" cy="1270356"/>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599" y="3487270"/>
              <a:ext cx="7693229" cy="1270356"/>
              <a:chOff x="1493519" y="3850282"/>
              <a:chExt cx="7693229" cy="1270356"/>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20" y="3891280"/>
                <a:ext cx="5735859" cy="632409"/>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ea typeface="+mn-ea"/>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519" y="4207688"/>
                <a:ext cx="7693229" cy="912950"/>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ea typeface="+mn-ea"/>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632192" y="3850282"/>
                <a:ext cx="2925391" cy="393263"/>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Hoạt động 2</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4" y="3917266"/>
                <a:ext cx="2942989"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ea typeface="+mn-ea"/>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789393" y="3488775"/>
              <a:ext cx="3064065" cy="393263"/>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Sự thay đổi</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837542" y="1797702"/>
            <a:ext cx="7287556" cy="1024896"/>
          </a:xfrm>
          <a:prstGeom prst="rect">
            <a:avLst/>
          </a:prstGeom>
        </p:spPr>
        <p:txBody>
          <a:bodyPr wrap="square">
            <a:spAutoFit/>
          </a:bodyPr>
          <a:lstStyle/>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Em hãy lấy ba ví dụ cho thấy máy tính làm thay đổi sâu sắc cuộc sống của con người</a:t>
            </a:r>
            <a:r>
              <a:rPr lang="en-US" sz="2400">
                <a:solidFill>
                  <a:srgbClr val="000000"/>
                </a:solidFill>
                <a:latin typeface="UTM Avo" panose="02040603050506020204" pitchFamily="18" charset="0"/>
                <a:cs typeface="Times New Roman" panose="02020603050405020304" pitchFamily="18" charset="0"/>
              </a:rPr>
              <a:t>.</a:t>
            </a:r>
            <a:endPar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2" name="Picture 11" descr="A picture containing toy, doll&#10;&#10;Description automatically generated">
            <a:extLst>
              <a:ext uri="{FF2B5EF4-FFF2-40B4-BE49-F238E27FC236}">
                <a16:creationId xmlns:a16="http://schemas.microsoft.com/office/drawing/2014/main" id="{1E61C368-4B21-4144-9765-9400157567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799586" y="1101169"/>
            <a:ext cx="2117666" cy="5089667"/>
          </a:xfrm>
          <a:prstGeom prst="rect">
            <a:avLst/>
          </a:prstGeom>
        </p:spPr>
      </p:pic>
    </p:spTree>
    <p:extLst>
      <p:ext uri="{BB962C8B-B14F-4D97-AF65-F5344CB8AC3E}">
        <p14:creationId xmlns:p14="http://schemas.microsoft.com/office/powerpoint/2010/main" val="338081252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2" presetClass="entr" presetSubtype="8" fill="hold" nodeType="withEffect" p14:presetBounceEnd="66000">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14:bounceEnd="66000">
                                          <p:cBhvr additive="base">
                                            <p:cTn id="28" dur="750" fill="hold"/>
                                            <p:tgtEl>
                                              <p:spTgt spid="12"/>
                                            </p:tgtEl>
                                            <p:attrNameLst>
                                              <p:attrName>ppt_x</p:attrName>
                                            </p:attrNameLst>
                                          </p:cBhvr>
                                          <p:tavLst>
                                            <p:tav tm="0">
                                              <p:val>
                                                <p:strVal val="0-#ppt_w/2"/>
                                              </p:val>
                                            </p:tav>
                                            <p:tav tm="100000">
                                              <p:val>
                                                <p:strVal val="#ppt_x"/>
                                              </p:val>
                                            </p:tav>
                                          </p:tavLst>
                                        </p:anim>
                                        <p:anim calcmode="lin" valueType="num" p14:bounceEnd="66000">
                                          <p:cBhvr additive="base">
                                            <p:cTn id="29"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0" grpId="1" uiExpand="1" build="allAtOnce"/>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2" presetClass="entr" presetSubtype="8"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750" fill="hold"/>
                                            <p:tgtEl>
                                              <p:spTgt spid="12"/>
                                            </p:tgtEl>
                                            <p:attrNameLst>
                                              <p:attrName>ppt_x</p:attrName>
                                            </p:attrNameLst>
                                          </p:cBhvr>
                                          <p:tavLst>
                                            <p:tav tm="0">
                                              <p:val>
                                                <p:strVal val="0-#ppt_w/2"/>
                                              </p:val>
                                            </p:tav>
                                            <p:tav tm="100000">
                                              <p:val>
                                                <p:strVal val="#ppt_x"/>
                                              </p:val>
                                            </p:tav>
                                          </p:tavLst>
                                        </p:anim>
                                        <p:anim calcmode="lin" valueType="num">
                                          <p:cBhvr additive="base">
                                            <p:cTn id="29" dur="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0" grpId="1" uiExpand="1" build="allAtOnce"/>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Trong lĩnh vực giáo dục:</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90621" y="1821344"/>
            <a:ext cx="6037455" cy="3142542"/>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420758"/>
            <a:ext cx="4375485" cy="4515082"/>
          </a:xfrm>
          <a:prstGeom prst="rect">
            <a:avLst/>
          </a:prstGeom>
          <a:noFill/>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Internet là kho thông tin khổng lồ, giúp con người có thể học mọi nơi, mọi lúc, giúp các giáo viên hỗ trợ học sinh từ xa, giúp các nhà khoa học, các chuyên gia, các nhà giáo dục phổ biến kiến thức, kĩ năng,... một cách hiệu quả.</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7214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Trong lĩnh vực kinh tế:</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83548" y="1308453"/>
            <a:ext cx="4622084" cy="4622084"/>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207899"/>
            <a:ext cx="5193927" cy="4016484"/>
          </a:xfrm>
          <a:prstGeom prst="rect">
            <a:avLst/>
          </a:prstGeom>
          <a:noFill/>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C</a:t>
            </a:r>
            <a:r>
              <a:rPr lang="vi-VN" sz="2400">
                <a:solidFill>
                  <a:srgbClr val="000000"/>
                </a:solidFill>
                <a:latin typeface="UTM Avo" panose="02040603050506020204" pitchFamily="18" charset="0"/>
                <a:cs typeface="Times New Roman" panose="02020603050405020304" pitchFamily="18" charset="0"/>
              </a:rPr>
              <a:t>ác giao dịch tăng lên nhanh chóng trong môi trường kĩ thuật số. Cả người tiêu dùng và nhà cung</a:t>
            </a:r>
            <a:r>
              <a:rPr lang="en-US" sz="2400">
                <a:solidFill>
                  <a:srgbClr val="000000"/>
                </a:solidFill>
                <a:latin typeface="UTM Avo" panose="02040603050506020204" pitchFamily="18" charset="0"/>
                <a:cs typeface="Times New Roman" panose="02020603050405020304" pitchFamily="18" charset="0"/>
              </a:rPr>
              <a:t> cấp</a:t>
            </a:r>
            <a:r>
              <a:rPr lang="vi-VN" sz="2400">
                <a:solidFill>
                  <a:srgbClr val="000000"/>
                </a:solidFill>
                <a:latin typeface="UTM Avo" panose="02040603050506020204" pitchFamily="18" charset="0"/>
                <a:cs typeface="Times New Roman" panose="02020603050405020304" pitchFamily="18" charset="0"/>
              </a:rPr>
              <a:t> hàng hoá, dịch vụ đều được hỗ trợ</a:t>
            </a:r>
            <a:r>
              <a:rPr lang="en-US" sz="2400">
                <a:solidFill>
                  <a:srgbClr val="000000"/>
                </a:solidFill>
                <a:latin typeface="UTM Avo" panose="02040603050506020204" pitchFamily="18" charset="0"/>
                <a:cs typeface="Times New Roman" panose="02020603050405020304" pitchFamily="18" charset="0"/>
              </a:rPr>
              <a:t> </a:t>
            </a:r>
            <a:r>
              <a:rPr lang="vi-VN" sz="2400">
                <a:solidFill>
                  <a:srgbClr val="000000"/>
                </a:solidFill>
                <a:latin typeface="UTM Avo" panose="02040603050506020204" pitchFamily="18" charset="0"/>
                <a:cs typeface="Times New Roman" panose="02020603050405020304" pitchFamily="18" charset="0"/>
              </a:rPr>
              <a:t>để đa dạng hoá hình thức giao dịch, giúp cho nền kinh tế trở nên năng động hơn,</a:t>
            </a:r>
            <a:r>
              <a:rPr lang="en-US" sz="2400">
                <a:solidFill>
                  <a:srgbClr val="000000"/>
                </a:solidFill>
                <a:latin typeface="UTM Avo" panose="02040603050506020204" pitchFamily="18" charset="0"/>
                <a:cs typeface="Times New Roman" panose="02020603050405020304" pitchFamily="18" charset="0"/>
              </a:rPr>
              <a:t> </a:t>
            </a:r>
            <a:r>
              <a:rPr lang="vi-VN" sz="2400">
                <a:solidFill>
                  <a:srgbClr val="000000"/>
                </a:solidFill>
                <a:latin typeface="UTM Avo" panose="02040603050506020204" pitchFamily="18" charset="0"/>
                <a:cs typeface="Times New Roman" panose="02020603050405020304" pitchFamily="18" charset="0"/>
              </a:rPr>
              <a:t>nền kinh tế nhờ đó được phát triển.</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90847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fr-FR" sz="2400" b="1" i="1">
                <a:solidFill>
                  <a:srgbClr val="000000"/>
                </a:solidFill>
                <a:latin typeface="UTM Avo" panose="02040603050506020204" pitchFamily="18" charset="0"/>
                <a:cs typeface="Times New Roman" panose="02020603050405020304" pitchFamily="18" charset="0"/>
              </a:rPr>
              <a:t>Trong lĩnh vực quốc phòng:</a:t>
            </a:r>
            <a:endParaRPr kumimoji="0" lang="en-US" sz="2400" b="1" i="1"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83548" y="1639007"/>
            <a:ext cx="4622084" cy="3073685"/>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416907"/>
            <a:ext cx="5193927" cy="3517886"/>
          </a:xfrm>
          <a:prstGeom prst="rect">
            <a:avLst/>
          </a:prstGeom>
          <a:noFill/>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Những thiết bị bay thông minh có thể hỗ trợ quan sát vùng trời, vùng biển, lãnh thổ; những khí tài có tính tự động cao, nhanh và chính xác có thể giúp quân đội bảo vệ Tổ quốc, giữ gìn an ninh quốc phòng</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0820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6A6E4C-B391-41DE-8315-B97BEC1E2FF3}"/>
              </a:ext>
            </a:extLst>
          </p:cNvPr>
          <p:cNvGrpSpPr/>
          <p:nvPr/>
        </p:nvGrpSpPr>
        <p:grpSpPr>
          <a:xfrm>
            <a:off x="634553" y="1138519"/>
            <a:ext cx="10570890" cy="1604682"/>
            <a:chOff x="541427" y="4307442"/>
            <a:chExt cx="10570890" cy="1604682"/>
          </a:xfrm>
        </p:grpSpPr>
        <p:grpSp>
          <p:nvGrpSpPr>
            <p:cNvPr id="6" name="Group 5">
              <a:extLst>
                <a:ext uri="{FF2B5EF4-FFF2-40B4-BE49-F238E27FC236}">
                  <a16:creationId xmlns:a16="http://schemas.microsoft.com/office/drawing/2014/main" id="{EAC95955-D97D-49E0-83D8-F785C4AE2088}"/>
                </a:ext>
              </a:extLst>
            </p:cNvPr>
            <p:cNvGrpSpPr/>
            <p:nvPr/>
          </p:nvGrpSpPr>
          <p:grpSpPr>
            <a:xfrm>
              <a:off x="541427" y="4307442"/>
              <a:ext cx="10550107" cy="1604682"/>
              <a:chOff x="541575" y="4359396"/>
              <a:chExt cx="10400346" cy="1604682"/>
            </a:xfrm>
          </p:grpSpPr>
          <p:sp>
            <p:nvSpPr>
              <p:cNvPr id="9" name="Rectangle: Rounded Corners 8">
                <a:extLst>
                  <a:ext uri="{FF2B5EF4-FFF2-40B4-BE49-F238E27FC236}">
                    <a16:creationId xmlns:a16="http://schemas.microsoft.com/office/drawing/2014/main" id="{6560A8A1-E119-4FC6-9840-B076C68DA9E0}"/>
                  </a:ext>
                </a:extLst>
              </p:cNvPr>
              <p:cNvSpPr/>
              <p:nvPr/>
            </p:nvSpPr>
            <p:spPr>
              <a:xfrm>
                <a:off x="1181534" y="4594430"/>
                <a:ext cx="9760387" cy="1369648"/>
              </a:xfrm>
              <a:prstGeom prst="roundRect">
                <a:avLst/>
              </a:prstGeom>
              <a:solidFill>
                <a:srgbClr val="FCBB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1A9C75FF-8CE8-4C88-905F-DB8B997520D5}"/>
                  </a:ext>
                </a:extLst>
              </p:cNvPr>
              <p:cNvPicPr>
                <a:picLocks noChangeAspect="1"/>
              </p:cNvPicPr>
              <p:nvPr/>
            </p:nvPicPr>
            <p:blipFill>
              <a:blip r:embed="rId2"/>
              <a:stretch>
                <a:fillRect/>
              </a:stretch>
            </p:blipFill>
            <p:spPr>
              <a:xfrm>
                <a:off x="541575" y="4359396"/>
                <a:ext cx="962441" cy="885725"/>
              </a:xfrm>
              <a:prstGeom prst="rect">
                <a:avLst/>
              </a:prstGeom>
            </p:spPr>
          </p:pic>
        </p:grpSp>
        <p:sp>
          <p:nvSpPr>
            <p:cNvPr id="7" name="Rectangle 6">
              <a:extLst>
                <a:ext uri="{FF2B5EF4-FFF2-40B4-BE49-F238E27FC236}">
                  <a16:creationId xmlns:a16="http://schemas.microsoft.com/office/drawing/2014/main" id="{11DB8183-F975-4966-85B0-13793F28F9D4}"/>
                </a:ext>
              </a:extLst>
            </p:cNvPr>
            <p:cNvSpPr/>
            <p:nvPr/>
          </p:nvSpPr>
          <p:spPr>
            <a:xfrm>
              <a:off x="1514259" y="4644163"/>
              <a:ext cx="9598058" cy="454035"/>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89EA8E9D-359C-4EA2-8D70-19FD5ED82FBB}"/>
                </a:ext>
              </a:extLst>
            </p:cNvPr>
            <p:cNvSpPr/>
            <p:nvPr/>
          </p:nvSpPr>
          <p:spPr>
            <a:xfrm>
              <a:off x="1440466" y="4684258"/>
              <a:ext cx="9598058" cy="1030282"/>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Thế giới đang biến đổi nhanh chóng và sâu sắc nhờ sự phát triển của công nghệ máy tính.</a:t>
              </a:r>
              <a:endParaRPr kumimoji="0" lang="vi-VN"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grpSp>
      <p:pic>
        <p:nvPicPr>
          <p:cNvPr id="11" name="Picture 10" descr="A picture containing clipart&#10;&#10;Description automatically generated">
            <a:extLst>
              <a:ext uri="{FF2B5EF4-FFF2-40B4-BE49-F238E27FC236}">
                <a16:creationId xmlns:a16="http://schemas.microsoft.com/office/drawing/2014/main" id="{E245FF12-7DA0-4D95-822F-58CB3D954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8714" y="4114800"/>
            <a:ext cx="3246824" cy="2033155"/>
          </a:xfrm>
          <a:prstGeom prst="rect">
            <a:avLst/>
          </a:prstGeom>
        </p:spPr>
      </p:pic>
    </p:spTree>
    <p:extLst>
      <p:ext uri="{BB962C8B-B14F-4D97-AF65-F5344CB8AC3E}">
        <p14:creationId xmlns:p14="http://schemas.microsoft.com/office/powerpoint/2010/main" val="120605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7CE546-6530-4D42-B778-D4778D455037}"/>
              </a:ext>
            </a:extLst>
          </p:cNvPr>
          <p:cNvPicPr>
            <a:picLocks noChangeAspect="1"/>
          </p:cNvPicPr>
          <p:nvPr/>
        </p:nvPicPr>
        <p:blipFill>
          <a:blip r:embed="rId2"/>
          <a:stretch>
            <a:fillRect/>
          </a:stretch>
        </p:blipFill>
        <p:spPr>
          <a:xfrm>
            <a:off x="510166" y="377154"/>
            <a:ext cx="3490335" cy="936005"/>
          </a:xfrm>
          <a:prstGeom prst="rect">
            <a:avLst/>
          </a:prstGeom>
        </p:spPr>
      </p:pic>
      <p:sp>
        <p:nvSpPr>
          <p:cNvPr id="23" name="Rectangle 22">
            <a:extLst>
              <a:ext uri="{FF2B5EF4-FFF2-40B4-BE49-F238E27FC236}">
                <a16:creationId xmlns:a16="http://schemas.microsoft.com/office/drawing/2014/main" id="{BDA09E34-DFEE-4830-82E0-C6C4ED1A4B3B}"/>
              </a:ext>
            </a:extLst>
          </p:cNvPr>
          <p:cNvSpPr/>
          <p:nvPr/>
        </p:nvSpPr>
        <p:spPr>
          <a:xfrm>
            <a:off x="602308" y="1433716"/>
            <a:ext cx="10605623" cy="2783839"/>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1.	</a:t>
            </a:r>
            <a:r>
              <a:rPr lang="vi-VN" sz="2400">
                <a:latin typeface="UTM Avo" panose="02040603050506020204" pitchFamily="18" charset="0"/>
                <a:cs typeface="Times New Roman" panose="02020603050405020304" pitchFamily="18" charset="0"/>
              </a:rPr>
              <a:t>Em hãy nêu một ví dụ cho thấy sự khác nhau rõ ràng trong hoạt động học tập khi chưa có và khi có các thiết bị công nghệ số hiện nay.</a:t>
            </a:r>
          </a:p>
          <a:p>
            <a:pPr algn="just" defTabSz="342900">
              <a:lnSpc>
                <a:spcPct val="150000"/>
              </a:lnSpc>
            </a:pPr>
            <a:r>
              <a:rPr lang="vi-VN" sz="2400" b="1">
                <a:latin typeface="UTM Avo" panose="02040603050506020204" pitchFamily="18" charset="0"/>
                <a:cs typeface="Times New Roman" panose="02020603050405020304" pitchFamily="18" charset="0"/>
              </a:rPr>
              <a:t>2.	</a:t>
            </a:r>
            <a:r>
              <a:rPr lang="vi-VN" sz="2400">
                <a:latin typeface="UTM Avo" panose="02040603050506020204" pitchFamily="18" charset="0"/>
                <a:cs typeface="Times New Roman" panose="02020603050405020304" pitchFamily="18" charset="0"/>
              </a:rPr>
              <a:t>Em hãy nêu ví dụ về một ứng dụng mà em cho là thông minh của những máy tính thế hệ mới.</a:t>
            </a:r>
          </a:p>
        </p:txBody>
      </p:sp>
    </p:spTree>
    <p:extLst>
      <p:ext uri="{BB962C8B-B14F-4D97-AF65-F5344CB8AC3E}">
        <p14:creationId xmlns:p14="http://schemas.microsoft.com/office/powerpoint/2010/main" val="176200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997A184-2F99-48F5-9951-99E36ACFE027}"/>
              </a:ext>
            </a:extLst>
          </p:cNvPr>
          <p:cNvPicPr>
            <a:picLocks noChangeAspect="1"/>
          </p:cNvPicPr>
          <p:nvPr/>
        </p:nvPicPr>
        <p:blipFill>
          <a:blip r:embed="rId2"/>
          <a:stretch>
            <a:fillRect/>
          </a:stretch>
        </p:blipFill>
        <p:spPr>
          <a:xfrm>
            <a:off x="602308" y="406275"/>
            <a:ext cx="3490335" cy="952468"/>
          </a:xfrm>
          <a:prstGeom prst="rect">
            <a:avLst/>
          </a:prstGeom>
        </p:spPr>
      </p:pic>
      <p:sp>
        <p:nvSpPr>
          <p:cNvPr id="22" name="Rectangle 21">
            <a:extLst>
              <a:ext uri="{FF2B5EF4-FFF2-40B4-BE49-F238E27FC236}">
                <a16:creationId xmlns:a16="http://schemas.microsoft.com/office/drawing/2014/main" id="{507C80E0-3DC4-418C-B5E8-B9B488B82124}"/>
              </a:ext>
            </a:extLst>
          </p:cNvPr>
          <p:cNvSpPr/>
          <p:nvPr/>
        </p:nvSpPr>
        <p:spPr>
          <a:xfrm>
            <a:off x="602308" y="1358743"/>
            <a:ext cx="10631749" cy="1697068"/>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1.	</a:t>
            </a:r>
            <a:r>
              <a:rPr lang="en-US" sz="2400">
                <a:latin typeface="UTM Avo" panose="02040603050506020204" pitchFamily="18" charset="0"/>
                <a:cs typeface="Times New Roman" panose="02020603050405020304" pitchFamily="18" charset="0"/>
              </a:rPr>
              <a:t>Về nhà làm phần vận dụng vào vở</a:t>
            </a:r>
            <a:endParaRPr lang="vi-VN" sz="2400">
              <a:latin typeface="UTM Avo" panose="02040603050506020204" pitchFamily="18" charset="0"/>
              <a:cs typeface="Times New Roman" panose="02020603050405020304" pitchFamily="18" charset="0"/>
            </a:endParaRPr>
          </a:p>
          <a:p>
            <a:pPr marL="457200" indent="-457200" algn="just" defTabSz="342900">
              <a:lnSpc>
                <a:spcPct val="150000"/>
              </a:lnSpc>
              <a:buAutoNum type="arabicPeriod" startAt="2"/>
            </a:pPr>
            <a:r>
              <a:rPr lang="en-US" sz="2400">
                <a:latin typeface="UTM Avo" panose="02040603050506020204" pitchFamily="18" charset="0"/>
                <a:cs typeface="Times New Roman" panose="02020603050405020304" pitchFamily="18" charset="0"/>
              </a:rPr>
              <a:t>Học bài cũ</a:t>
            </a:r>
          </a:p>
          <a:p>
            <a:pPr marL="457200" indent="-457200" algn="just" defTabSz="342900">
              <a:lnSpc>
                <a:spcPct val="150000"/>
              </a:lnSpc>
              <a:buAutoNum type="arabicPeriod" startAt="2"/>
            </a:pPr>
            <a:r>
              <a:rPr lang="en-US" sz="2400">
                <a:latin typeface="UTM Avo" panose="02040603050506020204" pitchFamily="18" charset="0"/>
                <a:cs typeface="Times New Roman" panose="02020603050405020304" pitchFamily="18" charset="0"/>
              </a:rPr>
              <a:t>Đọc trước bài 2 :Thông tin trong môi trường số (Học tại lớp)</a:t>
            </a:r>
            <a:endParaRPr lang="vi-VN" sz="24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01121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A2A57F-558E-418E-8ED1-3EF71C4010C2}"/>
              </a:ext>
            </a:extLst>
          </p:cNvPr>
          <p:cNvSpPr txBox="1"/>
          <p:nvPr/>
        </p:nvSpPr>
        <p:spPr>
          <a:xfrm>
            <a:off x="1406091" y="550520"/>
            <a:ext cx="4842992" cy="584775"/>
          </a:xfrm>
          <a:prstGeom prst="rect">
            <a:avLst/>
          </a:prstGeom>
          <a:noFill/>
        </p:spPr>
        <p:txBody>
          <a:bodyPr wrap="none" rtlCol="0">
            <a:spAutoFit/>
          </a:bodyPr>
          <a:lstStyle>
            <a:defPPr>
              <a:defRPr lang="vi-VN"/>
            </a:defPPr>
            <a:lvl1pPr>
              <a:defRPr sz="3200" b="1">
                <a:solidFill>
                  <a:srgbClr val="E07235"/>
                </a:solidFill>
                <a:latin typeface="+mj-lt"/>
                <a:cs typeface="Times New Roman" panose="02020603050405020304" pitchFamily="18" charset="0"/>
              </a:defRPr>
            </a:lvl1pPr>
          </a:lstStyle>
          <a:p>
            <a:r>
              <a:rPr lang="vi-VN"/>
              <a:t>Công cụ tính toán đầu tiên</a:t>
            </a:r>
            <a:endParaRPr lang="vi-VN" dirty="0"/>
          </a:p>
        </p:txBody>
      </p:sp>
      <p:grpSp>
        <p:nvGrpSpPr>
          <p:cNvPr id="9" name="Group 8">
            <a:extLst>
              <a:ext uri="{FF2B5EF4-FFF2-40B4-BE49-F238E27FC236}">
                <a16:creationId xmlns:a16="http://schemas.microsoft.com/office/drawing/2014/main" id="{7AEE4EB2-E3A9-4D11-94F0-C3561EC06C5C}"/>
              </a:ext>
            </a:extLst>
          </p:cNvPr>
          <p:cNvGrpSpPr/>
          <p:nvPr/>
        </p:nvGrpSpPr>
        <p:grpSpPr>
          <a:xfrm>
            <a:off x="6123333" y="259789"/>
            <a:ext cx="5048250" cy="4457700"/>
            <a:chOff x="6123333" y="259789"/>
            <a:chExt cx="5048250" cy="4457700"/>
          </a:xfrm>
        </p:grpSpPr>
        <p:pic>
          <p:nvPicPr>
            <p:cNvPr id="5" name="Picture 4">
              <a:extLst>
                <a:ext uri="{FF2B5EF4-FFF2-40B4-BE49-F238E27FC236}">
                  <a16:creationId xmlns:a16="http://schemas.microsoft.com/office/drawing/2014/main" id="{02DBA90D-81F6-46FE-AAC7-24E8AF4D245A}"/>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6123333" y="259789"/>
              <a:ext cx="5048250" cy="4457700"/>
            </a:xfrm>
            <a:prstGeom prst="rect">
              <a:avLst/>
            </a:prstGeom>
          </p:spPr>
        </p:pic>
        <p:sp>
          <p:nvSpPr>
            <p:cNvPr id="8" name="TextBox 7">
              <a:extLst>
                <a:ext uri="{FF2B5EF4-FFF2-40B4-BE49-F238E27FC236}">
                  <a16:creationId xmlns:a16="http://schemas.microsoft.com/office/drawing/2014/main" id="{560C2086-4180-4682-B260-9E7BC3E077F8}"/>
                </a:ext>
              </a:extLst>
            </p:cNvPr>
            <p:cNvSpPr txBox="1"/>
            <p:nvPr/>
          </p:nvSpPr>
          <p:spPr>
            <a:xfrm>
              <a:off x="6865937" y="985802"/>
              <a:ext cx="3684099" cy="646331"/>
            </a:xfrm>
            <a:prstGeom prst="rect">
              <a:avLst/>
            </a:prstGeom>
            <a:noFill/>
          </p:spPr>
          <p:txBody>
            <a:bodyPr wrap="square" rtlCol="0">
              <a:spAutoFit/>
            </a:bodyPr>
            <a:lstStyle/>
            <a:p>
              <a:pPr algn="ctr"/>
              <a:r>
                <a:rPr lang="vi-VN" sz="3600"/>
                <a:t>Bàn tính</a:t>
              </a:r>
              <a:endParaRPr lang="vi-VN" sz="3600" i="1" dirty="0"/>
            </a:p>
          </p:txBody>
        </p:sp>
      </p:grpSp>
      <p:sp>
        <p:nvSpPr>
          <p:cNvPr id="10" name="TextBox 9">
            <a:extLst>
              <a:ext uri="{FF2B5EF4-FFF2-40B4-BE49-F238E27FC236}">
                <a16:creationId xmlns:a16="http://schemas.microsoft.com/office/drawing/2014/main" id="{160076B5-4EF7-457B-BC2B-47E890E9CD28}"/>
              </a:ext>
            </a:extLst>
          </p:cNvPr>
          <p:cNvSpPr txBox="1"/>
          <p:nvPr/>
        </p:nvSpPr>
        <p:spPr>
          <a:xfrm>
            <a:off x="712838" y="1677617"/>
            <a:ext cx="6335076" cy="1815882"/>
          </a:xfrm>
          <a:prstGeom prst="rect">
            <a:avLst/>
          </a:prstGeom>
          <a:noFill/>
        </p:spPr>
        <p:txBody>
          <a:bodyPr wrap="square" rtlCol="0">
            <a:spAutoFit/>
          </a:bodyPr>
          <a:lstStyle/>
          <a:p>
            <a:r>
              <a:rPr lang="vi-VN" sz="2800">
                <a:latin typeface="UTM Avo" panose="02040603050506020204" pitchFamily="18" charset="0"/>
              </a:rPr>
              <a:t>Hơn 2000 năm trước Công nguyên, con người đã biết làm các phép tính số học. Một trong những công cụ tính toán sớm nhất là bàn tính.</a:t>
            </a:r>
          </a:p>
        </p:txBody>
      </p:sp>
      <p:pic>
        <p:nvPicPr>
          <p:cNvPr id="26" name="Picture 25">
            <a:extLst>
              <a:ext uri="{FF2B5EF4-FFF2-40B4-BE49-F238E27FC236}">
                <a16:creationId xmlns:a16="http://schemas.microsoft.com/office/drawing/2014/main" id="{5DDD60BE-C667-42BB-86E9-27DDA5AA7C16}"/>
              </a:ext>
            </a:extLst>
          </p:cNvPr>
          <p:cNvPicPr>
            <a:picLocks noChangeAspect="1"/>
          </p:cNvPicPr>
          <p:nvPr/>
        </p:nvPicPr>
        <p:blipFill>
          <a:blip r:embed="rId4"/>
          <a:stretch>
            <a:fillRect/>
          </a:stretch>
        </p:blipFill>
        <p:spPr>
          <a:xfrm>
            <a:off x="479035" y="437353"/>
            <a:ext cx="888648" cy="903074"/>
          </a:xfrm>
          <a:prstGeom prst="rect">
            <a:avLst/>
          </a:prstGeom>
        </p:spPr>
      </p:pic>
      <p:pic>
        <p:nvPicPr>
          <p:cNvPr id="7" name="Picture 6">
            <a:extLst>
              <a:ext uri="{FF2B5EF4-FFF2-40B4-BE49-F238E27FC236}">
                <a16:creationId xmlns:a16="http://schemas.microsoft.com/office/drawing/2014/main" id="{5F2301C5-873D-420D-8724-6BC0534ED56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3056" r="98889">
                        <a14:foregroundMark x1="13889" y1="26944" x2="2500" y2="36111"/>
                        <a14:foregroundMark x1="2500" y1="36111" x2="3056" y2="75000"/>
                        <a14:foregroundMark x1="3056" y1="75000" x2="3056" y2="75000"/>
                        <a14:foregroundMark x1="87222" y1="30278" x2="98889" y2="41944"/>
                        <a14:foregroundMark x1="98889" y1="41944" x2="93889" y2="74444"/>
                      </a14:backgroundRemoval>
                    </a14:imgEffect>
                  </a14:imgLayer>
                </a14:imgProps>
              </a:ext>
              <a:ext uri="{28A0092B-C50C-407E-A947-70E740481C1C}">
                <a14:useLocalDpi xmlns:a14="http://schemas.microsoft.com/office/drawing/2010/main" val="0"/>
              </a:ext>
            </a:extLst>
          </a:blip>
          <a:srcRect/>
          <a:stretch/>
        </p:blipFill>
        <p:spPr>
          <a:xfrm>
            <a:off x="3849789" y="3100665"/>
            <a:ext cx="3908028" cy="3908028"/>
          </a:xfrm>
          <a:prstGeom prst="rect">
            <a:avLst/>
          </a:prstGeom>
        </p:spPr>
      </p:pic>
    </p:spTree>
    <p:extLst>
      <p:ext uri="{BB962C8B-B14F-4D97-AF65-F5344CB8AC3E}">
        <p14:creationId xmlns:p14="http://schemas.microsoft.com/office/powerpoint/2010/main" val="7229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7"/>
                                        </p:tgtEl>
                                        <p:attrNameLst>
                                          <p:attrName>r</p:attrName>
                                        </p:attrNameLst>
                                      </p:cBhvr>
                                    </p:animRot>
                                    <p:animRot by="-240000">
                                      <p:cBhvr>
                                        <p:cTn id="27" dur="200" fill="hold">
                                          <p:stCondLst>
                                            <p:cond delay="200"/>
                                          </p:stCondLst>
                                        </p:cTn>
                                        <p:tgtEl>
                                          <p:spTgt spid="7"/>
                                        </p:tgtEl>
                                        <p:attrNameLst>
                                          <p:attrName>r</p:attrName>
                                        </p:attrNameLst>
                                      </p:cBhvr>
                                    </p:animRot>
                                    <p:animRot by="240000">
                                      <p:cBhvr>
                                        <p:cTn id="28" dur="200" fill="hold">
                                          <p:stCondLst>
                                            <p:cond delay="400"/>
                                          </p:stCondLst>
                                        </p:cTn>
                                        <p:tgtEl>
                                          <p:spTgt spid="7"/>
                                        </p:tgtEl>
                                        <p:attrNameLst>
                                          <p:attrName>r</p:attrName>
                                        </p:attrNameLst>
                                      </p:cBhvr>
                                    </p:animRot>
                                    <p:animRot by="-240000">
                                      <p:cBhvr>
                                        <p:cTn id="29" dur="200" fill="hold">
                                          <p:stCondLst>
                                            <p:cond delay="600"/>
                                          </p:stCondLst>
                                        </p:cTn>
                                        <p:tgtEl>
                                          <p:spTgt spid="7"/>
                                        </p:tgtEl>
                                        <p:attrNameLst>
                                          <p:attrName>r</p:attrName>
                                        </p:attrNameLst>
                                      </p:cBhvr>
                                    </p:animRot>
                                    <p:animRot by="120000">
                                      <p:cBhvr>
                                        <p:cTn id="3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579A74D-8814-47A7-9B4E-191DBEA461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917" r="13917"/>
          <a:stretch/>
        </p:blipFill>
        <p:spPr bwMode="auto">
          <a:xfrm>
            <a:off x="3764891" y="-1976230"/>
            <a:ext cx="2331109" cy="1770140"/>
          </a:xfrm>
          <a:prstGeom prst="rect">
            <a:avLst/>
          </a:prstGeom>
          <a:solidFill>
            <a:srgbClr val="FFFFFF">
              <a:shade val="85000"/>
            </a:srgbClr>
          </a:solidFill>
          <a:ln w="76200" cap="sq">
            <a:solidFill>
              <a:schemeClr val="accent4">
                <a:lumMod val="60000"/>
                <a:lumOff val="4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Google Shape;1765;p26">
            <a:extLst>
              <a:ext uri="{FF2B5EF4-FFF2-40B4-BE49-F238E27FC236}">
                <a16:creationId xmlns:a16="http://schemas.microsoft.com/office/drawing/2014/main" id="{1A379531-265B-4DE8-864F-72EBFAADF1F7}"/>
              </a:ext>
            </a:extLst>
          </p:cNvPr>
          <p:cNvSpPr/>
          <p:nvPr/>
        </p:nvSpPr>
        <p:spPr>
          <a:xfrm rot="126755">
            <a:off x="1821696" y="1111701"/>
            <a:ext cx="7842056" cy="1954183"/>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1307627" y="615043"/>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8893454" y="848303"/>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63550" y="1545509"/>
            <a:ext cx="11612547" cy="1107996"/>
          </a:xfrm>
          <a:prstGeom prst="rect">
            <a:avLst/>
          </a:prstGeom>
          <a:noFill/>
        </p:spPr>
        <p:txBody>
          <a:bodyPr wrap="square" rtlCol="0">
            <a:spAutoFit/>
          </a:bodyPr>
          <a:lstStyle/>
          <a:p>
            <a:pPr algn="ctr"/>
            <a:r>
              <a:rPr lang="vi-VN" sz="6600">
                <a:solidFill>
                  <a:srgbClr val="C00000"/>
                </a:solidFill>
                <a:latin typeface="+mj-lt"/>
              </a:rPr>
              <a:t>1. MÁY TÍNH Cơ</a:t>
            </a:r>
            <a:r>
              <a:rPr lang="en-US" sz="6600">
                <a:solidFill>
                  <a:srgbClr val="C00000"/>
                </a:solidFill>
                <a:latin typeface="+mj-lt"/>
              </a:rPr>
              <a:t> học</a:t>
            </a:r>
            <a:endParaRPr lang="vi-VN" sz="6600">
              <a:solidFill>
                <a:srgbClr val="C00000"/>
              </a:solidFill>
              <a:latin typeface="+mj-lt"/>
            </a:endParaRP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1" name="Picture 30" descr="Graphical user interface, application&#10;&#10;Description automatically generated">
            <a:extLst>
              <a:ext uri="{FF2B5EF4-FFF2-40B4-BE49-F238E27FC236}">
                <a16:creationId xmlns:a16="http://schemas.microsoft.com/office/drawing/2014/main" id="{833736D5-B79E-4BDE-A0F8-5AB7C55684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6626" y="3429000"/>
            <a:ext cx="2812194" cy="2803758"/>
          </a:xfrm>
          <a:prstGeom prst="rect">
            <a:avLst/>
          </a:prstGeom>
        </p:spPr>
      </p:pic>
    </p:spTree>
    <p:extLst>
      <p:ext uri="{BB962C8B-B14F-4D97-AF65-F5344CB8AC3E}">
        <p14:creationId xmlns:p14="http://schemas.microsoft.com/office/powerpoint/2010/main" val="405192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B92BBA-1E60-4ED2-90AC-86FC54DFE297}"/>
              </a:ext>
            </a:extLst>
          </p:cNvPr>
          <p:cNvGrpSpPr/>
          <p:nvPr/>
        </p:nvGrpSpPr>
        <p:grpSpPr>
          <a:xfrm>
            <a:off x="614525" y="1103487"/>
            <a:ext cx="10567281" cy="3882581"/>
            <a:chOff x="1117599" y="3488775"/>
            <a:chExt cx="10824275" cy="2518534"/>
          </a:xfrm>
        </p:grpSpPr>
        <p:grpSp>
          <p:nvGrpSpPr>
            <p:cNvPr id="4" name="Group 3">
              <a:extLst>
                <a:ext uri="{FF2B5EF4-FFF2-40B4-BE49-F238E27FC236}">
                  <a16:creationId xmlns:a16="http://schemas.microsoft.com/office/drawing/2014/main" id="{1E60D107-1923-4049-861C-AAE5B1C9CB24}"/>
                </a:ext>
              </a:extLst>
            </p:cNvPr>
            <p:cNvGrpSpPr/>
            <p:nvPr/>
          </p:nvGrpSpPr>
          <p:grpSpPr>
            <a:xfrm>
              <a:off x="1117599" y="3499627"/>
              <a:ext cx="10824275" cy="2507682"/>
              <a:chOff x="1493519" y="3862639"/>
              <a:chExt cx="10824275" cy="2507682"/>
            </a:xfrm>
          </p:grpSpPr>
          <p:sp>
            <p:nvSpPr>
              <p:cNvPr id="6" name="Rectangle: Rounded Corners 5">
                <a:extLst>
                  <a:ext uri="{FF2B5EF4-FFF2-40B4-BE49-F238E27FC236}">
                    <a16:creationId xmlns:a16="http://schemas.microsoft.com/office/drawing/2014/main" id="{81FDF420-05B6-4A8C-A656-235D5C85E6A9}"/>
                  </a:ext>
                </a:extLst>
              </p:cNvPr>
              <p:cNvSpPr/>
              <p:nvPr/>
            </p:nvSpPr>
            <p:spPr>
              <a:xfrm>
                <a:off x="1493519" y="3891280"/>
                <a:ext cx="7612324" cy="632409"/>
              </a:xfrm>
              <a:prstGeom prst="roundRect">
                <a:avLst>
                  <a:gd name="adj" fmla="val 24968"/>
                </a:avLst>
              </a:prstGeom>
              <a:solidFill>
                <a:srgbClr val="79C8BB"/>
              </a:solidFill>
              <a:ln w="28575">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7" name="Rectangle: Rounded Corners 6">
                <a:extLst>
                  <a:ext uri="{FF2B5EF4-FFF2-40B4-BE49-F238E27FC236}">
                    <a16:creationId xmlns:a16="http://schemas.microsoft.com/office/drawing/2014/main" id="{64979916-BB72-4821-A0AE-07219C90334E}"/>
                  </a:ext>
                </a:extLst>
              </p:cNvPr>
              <p:cNvSpPr/>
              <p:nvPr/>
            </p:nvSpPr>
            <p:spPr>
              <a:xfrm>
                <a:off x="1493519" y="4207688"/>
                <a:ext cx="10824275" cy="2162633"/>
              </a:xfrm>
              <a:prstGeom prst="roundRect">
                <a:avLst>
                  <a:gd name="adj" fmla="val 12944"/>
                </a:avLst>
              </a:prstGeom>
              <a:solidFill>
                <a:schemeClr val="bg1"/>
              </a:solidFill>
              <a:ln w="19050">
                <a:solidFill>
                  <a:srgbClr val="79C8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sp>
            <p:nvSpPr>
              <p:cNvPr id="8" name="Rectangle 7">
                <a:extLst>
                  <a:ext uri="{FF2B5EF4-FFF2-40B4-BE49-F238E27FC236}">
                    <a16:creationId xmlns:a16="http://schemas.microsoft.com/office/drawing/2014/main" id="{F9C72CB7-5994-4F89-9918-D0420FDFE5CD}"/>
                  </a:ext>
                </a:extLst>
              </p:cNvPr>
              <p:cNvSpPr/>
              <p:nvPr/>
            </p:nvSpPr>
            <p:spPr>
              <a:xfrm>
                <a:off x="1632192" y="3862639"/>
                <a:ext cx="2925391" cy="347004"/>
              </a:xfrm>
              <a:prstGeom prst="rect">
                <a:avLst/>
              </a:prstGeom>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Hoạt động 1</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4A4A2B79-371A-4257-98D0-DAF6EFFB04E1}"/>
                  </a:ext>
                </a:extLst>
              </p:cNvPr>
              <p:cNvSpPr/>
              <p:nvPr/>
            </p:nvSpPr>
            <p:spPr>
              <a:xfrm>
                <a:off x="4165314" y="3917266"/>
                <a:ext cx="4940529" cy="912950"/>
              </a:xfrm>
              <a:prstGeom prst="roundRect">
                <a:avLst>
                  <a:gd name="adj" fmla="val 2505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Print"/>
                  <a:cs typeface="+mn-cs"/>
                </a:endParaRPr>
              </a:p>
            </p:txBody>
          </p:sp>
        </p:grpSp>
        <p:sp>
          <p:nvSpPr>
            <p:cNvPr id="5" name="Rectangle 4">
              <a:extLst>
                <a:ext uri="{FF2B5EF4-FFF2-40B4-BE49-F238E27FC236}">
                  <a16:creationId xmlns:a16="http://schemas.microsoft.com/office/drawing/2014/main" id="{BB31F5CE-80D7-4838-8DF8-68495E0BA596}"/>
                </a:ext>
              </a:extLst>
            </p:cNvPr>
            <p:cNvSpPr/>
            <p:nvPr/>
          </p:nvSpPr>
          <p:spPr>
            <a:xfrm>
              <a:off x="3789393" y="3488775"/>
              <a:ext cx="4940530" cy="347004"/>
            </a:xfrm>
            <a:prstGeom prst="rect">
              <a:avLst/>
            </a:prstGeom>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rPr>
                <a:t>Sự ra đời của máy tính</a:t>
              </a:r>
              <a:endParaRPr kumimoji="0" lang="vi-VN" sz="28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grpSp>
      <p:sp>
        <p:nvSpPr>
          <p:cNvPr id="10" name="Rectangle 9">
            <a:extLst>
              <a:ext uri="{FF2B5EF4-FFF2-40B4-BE49-F238E27FC236}">
                <a16:creationId xmlns:a16="http://schemas.microsoft.com/office/drawing/2014/main" id="{995CFEF5-65BB-46A9-93B7-66A5F04A9AB8}"/>
              </a:ext>
            </a:extLst>
          </p:cNvPr>
          <p:cNvSpPr/>
          <p:nvPr/>
        </p:nvSpPr>
        <p:spPr>
          <a:xfrm>
            <a:off x="837541" y="1797702"/>
            <a:ext cx="10121247" cy="3019288"/>
          </a:xfrm>
          <a:prstGeom prst="rect">
            <a:avLst/>
          </a:prstGeom>
        </p:spPr>
        <p:txBody>
          <a:bodyPr wrap="square">
            <a:spAutoFit/>
          </a:bodyPr>
          <a:lstStyle/>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Hầu hết mọi người nghĩ về máy tính như một thiết bị điện tử, có khả năng x</a:t>
            </a:r>
            <a:r>
              <a:rPr lang="en-US" sz="2400">
                <a:solidFill>
                  <a:srgbClr val="000000"/>
                </a:solidFill>
                <a:latin typeface="UTM Avo" panose="02040603050506020204" pitchFamily="18" charset="0"/>
                <a:cs typeface="Times New Roman" panose="02020603050405020304" pitchFamily="18" charset="0"/>
              </a:rPr>
              <a:t>ử</a:t>
            </a:r>
            <a:r>
              <a:rPr lang="vi-VN" sz="2400">
                <a:solidFill>
                  <a:srgbClr val="000000"/>
                </a:solidFill>
                <a:latin typeface="UTM Avo" panose="02040603050506020204" pitchFamily="18" charset="0"/>
                <a:cs typeface="Times New Roman" panose="02020603050405020304" pitchFamily="18" charset="0"/>
              </a:rPr>
              <a:t> lí dữ liệu đa dạng với tốc độ cao và có dung lượng lưu trữ lớn. Em hãy tìm hiểu và cho biết:</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1.	Tên của một trong những chiếc máy tính đầu tiên.</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2.	Chiếc máy đó có thể làm được những gì?</a:t>
            </a:r>
          </a:p>
          <a:p>
            <a:pPr lvl="0" algn="just" defTabSz="342900">
              <a:lnSpc>
                <a:spcPct val="135000"/>
              </a:lnSpc>
            </a:pPr>
            <a:r>
              <a:rPr lang="vi-VN" sz="2400">
                <a:solidFill>
                  <a:srgbClr val="000000"/>
                </a:solidFill>
                <a:latin typeface="UTM Avo" panose="02040603050506020204" pitchFamily="18" charset="0"/>
                <a:cs typeface="Times New Roman" panose="02020603050405020304" pitchFamily="18" charset="0"/>
              </a:rPr>
              <a:t>3.	Ý tưởng nào đ</a:t>
            </a:r>
            <a:r>
              <a:rPr lang="en-US" sz="2400">
                <a:solidFill>
                  <a:srgbClr val="000000"/>
                </a:solidFill>
                <a:latin typeface="UTM Avo" panose="02040603050506020204" pitchFamily="18" charset="0"/>
                <a:cs typeface="Times New Roman" panose="02020603050405020304" pitchFamily="18" charset="0"/>
              </a:rPr>
              <a:t>ã</a:t>
            </a:r>
            <a:r>
              <a:rPr lang="vi-VN" sz="2400">
                <a:solidFill>
                  <a:srgbClr val="000000"/>
                </a:solidFill>
                <a:latin typeface="UTM Avo" panose="02040603050506020204" pitchFamily="18" charset="0"/>
                <a:cs typeface="Times New Roman" panose="02020603050405020304" pitchFamily="18" charset="0"/>
              </a:rPr>
              <a:t> thúc đẩy sự phát minh ra máy tính?</a:t>
            </a:r>
          </a:p>
        </p:txBody>
      </p:sp>
      <p:pic>
        <p:nvPicPr>
          <p:cNvPr id="21" name="Picture 20">
            <a:extLst>
              <a:ext uri="{FF2B5EF4-FFF2-40B4-BE49-F238E27FC236}">
                <a16:creationId xmlns:a16="http://schemas.microsoft.com/office/drawing/2014/main" id="{26B86F4A-EC51-405A-97E5-68750E16C762}"/>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10000" b="90000" l="67874" r="96430">
                        <a14:foregroundMark x1="88939" y1="53869" x2="84006" y2="60714"/>
                      </a14:backgroundRemoval>
                    </a14:imgEffect>
                    <a14:imgEffect>
                      <a14:sharpenSoften amount="25000"/>
                    </a14:imgEffect>
                    <a14:imgEffect>
                      <a14:saturation sat="200000"/>
                    </a14:imgEffect>
                  </a14:imgLayer>
                </a14:imgProps>
              </a:ext>
            </a:extLst>
          </a:blip>
          <a:srcRect l="64304"/>
          <a:stretch/>
        </p:blipFill>
        <p:spPr>
          <a:xfrm>
            <a:off x="9663776" y="3734233"/>
            <a:ext cx="2159576" cy="3038475"/>
          </a:xfrm>
          <a:prstGeom prst="rect">
            <a:avLst/>
          </a:prstGeom>
        </p:spPr>
      </p:pic>
      <p:pic>
        <p:nvPicPr>
          <p:cNvPr id="12" name="Picture 11">
            <a:extLst>
              <a:ext uri="{FF2B5EF4-FFF2-40B4-BE49-F238E27FC236}">
                <a16:creationId xmlns:a16="http://schemas.microsoft.com/office/drawing/2014/main" id="{951DD341-7948-4E0E-8328-AFA8331B5C31}"/>
              </a:ext>
            </a:extLst>
          </p:cNvPr>
          <p:cNvPicPr>
            <a:picLocks noChangeAspect="1"/>
          </p:cNvPicPr>
          <p:nvPr/>
        </p:nvPicPr>
        <p:blipFill>
          <a:blip r:embed="rId4"/>
          <a:stretch>
            <a:fillRect/>
          </a:stretch>
        </p:blipFill>
        <p:spPr>
          <a:xfrm>
            <a:off x="533495" y="230527"/>
            <a:ext cx="888648" cy="903074"/>
          </a:xfrm>
          <a:prstGeom prst="rect">
            <a:avLst/>
          </a:prstGeom>
        </p:spPr>
      </p:pic>
    </p:spTree>
    <p:extLst>
      <p:ext uri="{BB962C8B-B14F-4D97-AF65-F5344CB8AC3E}">
        <p14:creationId xmlns:p14="http://schemas.microsoft.com/office/powerpoint/2010/main" val="96722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fade">
                                      <p:cBhvr>
                                        <p:cTn id="27" dur="500"/>
                                        <p:tgtEl>
                                          <p:spTgt spid="10">
                                            <p:txEl>
                                              <p:pRg st="3" end="3"/>
                                            </p:txEl>
                                          </p:spTgt>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uiExpand="1"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1024896"/>
          </a:xfrm>
          <a:prstGeom prst="rect">
            <a:avLst/>
          </a:prstGeom>
        </p:spPr>
        <p:txBody>
          <a:bodyPr wrap="square">
            <a:spAutoFit/>
          </a:bodyPr>
          <a:lstStyle/>
          <a:p>
            <a:pPr lvl="0" algn="just" defTabSz="342900">
              <a:lnSpc>
                <a:spcPct val="135000"/>
              </a:lnSpc>
              <a:defRPr/>
            </a:pPr>
            <a:r>
              <a:rPr lang="vi-VN" sz="2400">
                <a:solidFill>
                  <a:srgbClr val="000000"/>
                </a:solidFill>
                <a:latin typeface="UTM Avo" panose="02040603050506020204" pitchFamily="18" charset="0"/>
                <a:cs typeface="Times New Roman" panose="02020603050405020304" pitchFamily="18" charset="0"/>
              </a:rPr>
              <a:t>Ý tưởng cơ giới hoá việc tính toán đóng vai trò quan trọng </a:t>
            </a:r>
            <a:r>
              <a:rPr lang="en-US" sz="2400">
                <a:solidFill>
                  <a:srgbClr val="000000"/>
                </a:solidFill>
                <a:latin typeface="UTM Avo" panose="02040603050506020204" pitchFamily="18" charset="0"/>
                <a:cs typeface="Times New Roman" panose="02020603050405020304" pitchFamily="18" charset="0"/>
              </a:rPr>
              <a:t>tr</a:t>
            </a:r>
            <a:r>
              <a:rPr lang="vi-VN" sz="2400">
                <a:solidFill>
                  <a:srgbClr val="000000"/>
                </a:solidFill>
                <a:latin typeface="UTM Avo" panose="02040603050506020204" pitchFamily="18" charset="0"/>
                <a:cs typeface="Times New Roman" panose="02020603050405020304" pitchFamily="18" charset="0"/>
              </a:rPr>
              <a:t>ong lịch sử phát triển của máy tính. </a:t>
            </a:r>
            <a:endParaRPr lang="en-US" sz="2400">
              <a:solidFill>
                <a:srgbClr val="000000"/>
              </a:solidFill>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0" name="Picture 19">
            <a:extLst>
              <a:ext uri="{FF2B5EF4-FFF2-40B4-BE49-F238E27FC236}">
                <a16:creationId xmlns:a16="http://schemas.microsoft.com/office/drawing/2014/main" id="{E82AFC5C-D6FE-43A2-A43E-372B2A7BEEB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77722" y="3689259"/>
            <a:ext cx="4975258" cy="2726442"/>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39020" y="3429000"/>
            <a:ext cx="2163271" cy="2292274"/>
          </a:xfrm>
          <a:prstGeom prst="rect">
            <a:avLst/>
          </a:prstGeom>
        </p:spPr>
      </p:pic>
      <p:sp>
        <p:nvSpPr>
          <p:cNvPr id="25" name="TextBox 24">
            <a:extLst>
              <a:ext uri="{FF2B5EF4-FFF2-40B4-BE49-F238E27FC236}">
                <a16:creationId xmlns:a16="http://schemas.microsoft.com/office/drawing/2014/main" id="{1814B9E2-EBA0-4B30-A5BC-95144377C64E}"/>
              </a:ext>
            </a:extLst>
          </p:cNvPr>
          <p:cNvSpPr txBox="1"/>
          <p:nvPr/>
        </p:nvSpPr>
        <p:spPr>
          <a:xfrm>
            <a:off x="614526" y="1680862"/>
            <a:ext cx="10651572" cy="1523494"/>
          </a:xfrm>
          <a:prstGeom prst="rect">
            <a:avLst/>
          </a:prstGeom>
          <a:noFill/>
        </p:spPr>
        <p:txBody>
          <a:bodyPr wrap="square">
            <a:spAutoFit/>
          </a:bodyPr>
          <a:lstStyle/>
          <a:p>
            <a:pPr marL="0" marR="0" lvl="0" indent="0" algn="just" defTabSz="342900" rtl="0" eaLnBrk="1" fontAlgn="auto" latinLnBrk="0" hangingPunct="1">
              <a:lnSpc>
                <a:spcPct val="135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Năm 1642, nhà bác học người Pháp Blaise Pascal, khi đó chưa đầy 20 tuổi, đ</a:t>
            </a:r>
            <a:r>
              <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ã</a:t>
            </a: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cho ra đời chiếc máy tính cơ khí Pascaline (Hình 1.2) để giúp đ</a:t>
            </a:r>
            <a:r>
              <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ỡ</a:t>
            </a:r>
            <a:r>
              <a:rPr kumimoji="0" lang="vi-VN"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 cha trong việc tính thuế. </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endParaRPr>
          </a:p>
        </p:txBody>
      </p:sp>
      <p:sp>
        <p:nvSpPr>
          <p:cNvPr id="29" name="TextBox 28">
            <a:extLst>
              <a:ext uri="{FF2B5EF4-FFF2-40B4-BE49-F238E27FC236}">
                <a16:creationId xmlns:a16="http://schemas.microsoft.com/office/drawing/2014/main" id="{99A126B2-B30C-42B5-830A-A4E160515009}"/>
              </a:ext>
            </a:extLst>
          </p:cNvPr>
          <p:cNvSpPr txBox="1"/>
          <p:nvPr/>
        </p:nvSpPr>
        <p:spPr>
          <a:xfrm>
            <a:off x="1639020" y="5797112"/>
            <a:ext cx="6098874" cy="461665"/>
          </a:xfrm>
          <a:prstGeom prst="rect">
            <a:avLst/>
          </a:prstGeom>
          <a:noFill/>
        </p:spPr>
        <p:txBody>
          <a:bodyPr wrap="square">
            <a:spAutoFit/>
          </a:bodyPr>
          <a:lstStyle/>
          <a:p>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Blaise Pascal</a:t>
            </a:r>
            <a:endParaRPr lang="en-US" b="1"/>
          </a:p>
        </p:txBody>
      </p:sp>
    </p:spTree>
    <p:extLst>
      <p:ext uri="{BB962C8B-B14F-4D97-AF65-F5344CB8AC3E}">
        <p14:creationId xmlns:p14="http://schemas.microsoft.com/office/powerpoint/2010/main" val="310779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32" presetClass="emph" presetSubtype="0" fill="hold" nodeType="withEffect">
                                  <p:stCondLst>
                                    <p:cond delay="0"/>
                                  </p:stCondLst>
                                  <p:childTnLst>
                                    <p:animRot by="120000">
                                      <p:cBhvr>
                                        <p:cTn id="25" dur="100" fill="hold">
                                          <p:stCondLst>
                                            <p:cond delay="0"/>
                                          </p:stCondLst>
                                        </p:cTn>
                                        <p:tgtEl>
                                          <p:spTgt spid="20"/>
                                        </p:tgtEl>
                                        <p:attrNameLst>
                                          <p:attrName>r</p:attrName>
                                        </p:attrNameLst>
                                      </p:cBhvr>
                                    </p:animRot>
                                    <p:animRot by="-240000">
                                      <p:cBhvr>
                                        <p:cTn id="26" dur="200" fill="hold">
                                          <p:stCondLst>
                                            <p:cond delay="200"/>
                                          </p:stCondLst>
                                        </p:cTn>
                                        <p:tgtEl>
                                          <p:spTgt spid="20"/>
                                        </p:tgtEl>
                                        <p:attrNameLst>
                                          <p:attrName>r</p:attrName>
                                        </p:attrNameLst>
                                      </p:cBhvr>
                                    </p:animRot>
                                    <p:animRot by="240000">
                                      <p:cBhvr>
                                        <p:cTn id="27" dur="200" fill="hold">
                                          <p:stCondLst>
                                            <p:cond delay="400"/>
                                          </p:stCondLst>
                                        </p:cTn>
                                        <p:tgtEl>
                                          <p:spTgt spid="20"/>
                                        </p:tgtEl>
                                        <p:attrNameLst>
                                          <p:attrName>r</p:attrName>
                                        </p:attrNameLst>
                                      </p:cBhvr>
                                    </p:animRot>
                                    <p:animRot by="-240000">
                                      <p:cBhvr>
                                        <p:cTn id="28" dur="200" fill="hold">
                                          <p:stCondLst>
                                            <p:cond delay="600"/>
                                          </p:stCondLst>
                                        </p:cTn>
                                        <p:tgtEl>
                                          <p:spTgt spid="20"/>
                                        </p:tgtEl>
                                        <p:attrNameLst>
                                          <p:attrName>r</p:attrName>
                                        </p:attrNameLst>
                                      </p:cBhvr>
                                    </p:animRot>
                                    <p:animRot by="120000">
                                      <p:cBhvr>
                                        <p:cTn id="29"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1523494"/>
          </a:xfrm>
          <a:prstGeom prst="rect">
            <a:avLst/>
          </a:prstGeom>
        </p:spPr>
        <p:txBody>
          <a:bodyPr wrap="square">
            <a:spAutoFit/>
          </a:bodyPr>
          <a:lstStyle/>
          <a:p>
            <a:pPr lvl="0" algn="just" defTabSz="342900">
              <a:lnSpc>
                <a:spcPct val="135000"/>
              </a:lnSpc>
              <a:defRPr/>
            </a:pPr>
            <a:r>
              <a:rPr lang="en-US" sz="2400">
                <a:solidFill>
                  <a:srgbClr val="000000"/>
                </a:solidFill>
                <a:latin typeface="UTM Avo" panose="02040603050506020204" pitchFamily="18" charset="0"/>
                <a:cs typeface="Times New Roman" panose="02020603050405020304" pitchFamily="18" charset="0"/>
              </a:rPr>
              <a:t>N</a:t>
            </a:r>
            <a:r>
              <a:rPr lang="vi-VN" sz="2400">
                <a:solidFill>
                  <a:srgbClr val="000000"/>
                </a:solidFill>
                <a:latin typeface="UTM Avo" panose="02040603050506020204" pitchFamily="18" charset="0"/>
                <a:cs typeface="Times New Roman" panose="02020603050405020304" pitchFamily="18" charset="0"/>
              </a:rPr>
              <a:t>hà Toán học người Đức Gottfried Leibniz đ</a:t>
            </a:r>
            <a:r>
              <a:rPr lang="en-US" sz="2400">
                <a:solidFill>
                  <a:srgbClr val="000000"/>
                </a:solidFill>
                <a:latin typeface="UTM Avo" panose="02040603050506020204" pitchFamily="18" charset="0"/>
                <a:cs typeface="Times New Roman" panose="02020603050405020304" pitchFamily="18" charset="0"/>
              </a:rPr>
              <a:t>ã</a:t>
            </a:r>
            <a:r>
              <a:rPr lang="vi-VN" sz="2400">
                <a:solidFill>
                  <a:srgbClr val="000000"/>
                </a:solidFill>
                <a:latin typeface="UTM Avo" panose="02040603050506020204" pitchFamily="18" charset="0"/>
                <a:cs typeface="Times New Roman" panose="02020603050405020304" pitchFamily="18" charset="0"/>
              </a:rPr>
              <a:t> cải tiến và thêm phép tính nhân, chia vào máy tính c</a:t>
            </a:r>
            <a:r>
              <a:rPr lang="en-US" sz="2400">
                <a:solidFill>
                  <a:srgbClr val="000000"/>
                </a:solidFill>
                <a:latin typeface="UTM Avo" panose="02040603050506020204" pitchFamily="18" charset="0"/>
                <a:cs typeface="Times New Roman" panose="02020603050405020304" pitchFamily="18" charset="0"/>
              </a:rPr>
              <a:t>ủ</a:t>
            </a:r>
            <a:r>
              <a:rPr lang="vi-VN" sz="2400">
                <a:solidFill>
                  <a:srgbClr val="000000"/>
                </a:solidFill>
                <a:latin typeface="UTM Avo" panose="02040603050506020204" pitchFamily="18" charset="0"/>
                <a:cs typeface="Times New Roman" panose="02020603050405020304" pitchFamily="18" charset="0"/>
              </a:rPr>
              <a:t>a Pascal để nó thực hiện được c</a:t>
            </a:r>
            <a:r>
              <a:rPr lang="en-US" sz="2400">
                <a:solidFill>
                  <a:srgbClr val="000000"/>
                </a:solidFill>
                <a:latin typeface="UTM Avo" panose="02040603050506020204" pitchFamily="18" charset="0"/>
                <a:cs typeface="Times New Roman" panose="02020603050405020304" pitchFamily="18" charset="0"/>
              </a:rPr>
              <a:t>ả</a:t>
            </a:r>
            <a:r>
              <a:rPr lang="vi-VN" sz="2400">
                <a:solidFill>
                  <a:srgbClr val="000000"/>
                </a:solidFill>
                <a:latin typeface="UTM Avo" panose="02040603050506020204" pitchFamily="18" charset="0"/>
                <a:cs typeface="Times New Roman" panose="02020603050405020304" pitchFamily="18" charset="0"/>
              </a:rPr>
              <a:t> bốn phép tính số học.</a:t>
            </a:r>
            <a:endParaRPr kumimoji="0" lang="en-US" sz="2400" b="0"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3"/>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58129" y="2196329"/>
            <a:ext cx="2420330" cy="3059298"/>
          </a:xfrm>
          <a:prstGeom prst="rect">
            <a:avLst/>
          </a:prstGeom>
        </p:spPr>
      </p:pic>
      <p:sp>
        <p:nvSpPr>
          <p:cNvPr id="11" name="TextBox 10">
            <a:extLst>
              <a:ext uri="{FF2B5EF4-FFF2-40B4-BE49-F238E27FC236}">
                <a16:creationId xmlns:a16="http://schemas.microsoft.com/office/drawing/2014/main" id="{63C8370B-C5E5-4D74-973B-EFAD19FBA7A2}"/>
              </a:ext>
            </a:extLst>
          </p:cNvPr>
          <p:cNvSpPr txBox="1"/>
          <p:nvPr/>
        </p:nvSpPr>
        <p:spPr>
          <a:xfrm>
            <a:off x="757767" y="5315883"/>
            <a:ext cx="2840621" cy="461665"/>
          </a:xfrm>
          <a:prstGeom prst="rect">
            <a:avLst/>
          </a:prstGeom>
          <a:noFill/>
        </p:spPr>
        <p:txBody>
          <a:bodyPr wrap="square">
            <a:spAutoFit/>
          </a:bodyPr>
          <a:lstStyle/>
          <a:p>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Gottfried Leibniz </a:t>
            </a:r>
            <a:endParaRPr lang="en-US" b="1"/>
          </a:p>
        </p:txBody>
      </p:sp>
      <p:pic>
        <p:nvPicPr>
          <p:cNvPr id="1026" name="Picture 2" descr="undefined">
            <a:extLst>
              <a:ext uri="{FF2B5EF4-FFF2-40B4-BE49-F238E27FC236}">
                <a16:creationId xmlns:a16="http://schemas.microsoft.com/office/drawing/2014/main" id="{8AF9D2E5-B3C3-4BCD-99A6-ED743012397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46584" y="2196329"/>
            <a:ext cx="3086101" cy="30861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771A3F0-776F-4483-8AFF-2BA4503A0AE1}"/>
              </a:ext>
            </a:extLst>
          </p:cNvPr>
          <p:cNvPicPr>
            <a:picLocks noChangeAspect="1"/>
          </p:cNvPicPr>
          <p:nvPr/>
        </p:nvPicPr>
        <p:blipFill>
          <a:blip r:embed="rId6"/>
          <a:stretch>
            <a:fillRect/>
          </a:stretch>
        </p:blipFill>
        <p:spPr>
          <a:xfrm>
            <a:off x="7700810" y="2196329"/>
            <a:ext cx="3296931" cy="3086101"/>
          </a:xfrm>
          <a:prstGeom prst="rect">
            <a:avLst/>
          </a:prstGeom>
        </p:spPr>
      </p:pic>
      <p:sp>
        <p:nvSpPr>
          <p:cNvPr id="10" name="TextBox 9">
            <a:extLst>
              <a:ext uri="{FF2B5EF4-FFF2-40B4-BE49-F238E27FC236}">
                <a16:creationId xmlns:a16="http://schemas.microsoft.com/office/drawing/2014/main" id="{28AE0469-CF42-494F-9EF2-09658FF95687}"/>
              </a:ext>
            </a:extLst>
          </p:cNvPr>
          <p:cNvSpPr txBox="1"/>
          <p:nvPr/>
        </p:nvSpPr>
        <p:spPr>
          <a:xfrm>
            <a:off x="7389527" y="5315883"/>
            <a:ext cx="3839753" cy="1200329"/>
          </a:xfrm>
          <a:prstGeom prst="rect">
            <a:avLst/>
          </a:prstGeom>
          <a:noFill/>
        </p:spPr>
        <p:txBody>
          <a:bodyPr wrap="square">
            <a:spAutoFit/>
          </a:bodyPr>
          <a:lstStyle/>
          <a:p>
            <a:pPr algn="ctr"/>
            <a:r>
              <a:rPr lang="en-US" sz="2400" b="1">
                <a:solidFill>
                  <a:srgbClr val="000000"/>
                </a:solidFill>
                <a:latin typeface="UTM Avo" panose="02040603050506020204" pitchFamily="18" charset="0"/>
                <a:cs typeface="Times New Roman" panose="02020603050405020304" pitchFamily="18" charset="0"/>
              </a:rPr>
              <a:t>Máy tính stepped drum còn được sử dụng vào những năm 1970</a:t>
            </a:r>
            <a:endParaRPr lang="en-US" b="1"/>
          </a:p>
        </p:txBody>
      </p:sp>
      <p:sp>
        <p:nvSpPr>
          <p:cNvPr id="14" name="TextBox 13">
            <a:extLst>
              <a:ext uri="{FF2B5EF4-FFF2-40B4-BE49-F238E27FC236}">
                <a16:creationId xmlns:a16="http://schemas.microsoft.com/office/drawing/2014/main" id="{F6930764-A850-4B28-A724-DCF72FD0ADD9}"/>
              </a:ext>
            </a:extLst>
          </p:cNvPr>
          <p:cNvSpPr txBox="1"/>
          <p:nvPr/>
        </p:nvSpPr>
        <p:spPr>
          <a:xfrm>
            <a:off x="3946584" y="5315883"/>
            <a:ext cx="3086101" cy="1569660"/>
          </a:xfrm>
          <a:prstGeom prst="rect">
            <a:avLst/>
          </a:prstGeom>
          <a:noFill/>
        </p:spPr>
        <p:txBody>
          <a:bodyPr wrap="square">
            <a:spAutoFit/>
          </a:bodyPr>
          <a:lstStyle/>
          <a:p>
            <a:pPr algn="ctr"/>
            <a:r>
              <a:rPr lang="en-US" sz="2400" b="1">
                <a:solidFill>
                  <a:srgbClr val="000000"/>
                </a:solidFill>
                <a:latin typeface="UTM Avo" panose="02040603050506020204" pitchFamily="18" charset="0"/>
                <a:cs typeface="Times New Roman" panose="02020603050405020304" pitchFamily="18" charset="0"/>
              </a:rPr>
              <a:t>Bánh xe </a:t>
            </a:r>
            <a:r>
              <a:rPr kumimoji="0" lang="vi-VN"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Leibniz </a:t>
            </a:r>
            <a:r>
              <a:rPr kumimoji="0" lang="en-US" sz="2400" b="1" i="0" u="none" strike="noStrike" kern="1200" cap="none" spc="0" normalizeH="0" baseline="0" noProof="0">
                <a:ln>
                  <a:noFill/>
                </a:ln>
                <a:solidFill>
                  <a:srgbClr val="000000"/>
                </a:solidFill>
                <a:effectLst/>
                <a:uLnTx/>
                <a:uFillTx/>
                <a:latin typeface="UTM Avo" panose="02040603050506020204" pitchFamily="18" charset="0"/>
                <a:ea typeface="+mn-ea"/>
                <a:cs typeface="Times New Roman" panose="02020603050405020304" pitchFamily="18" charset="0"/>
              </a:rPr>
              <a:t>hay còn</a:t>
            </a:r>
            <a:r>
              <a:rPr kumimoji="0" lang="en-US" sz="2400" b="1" i="0" u="none" strike="noStrike" kern="1200" cap="none" spc="0" normalizeH="0" noProof="0">
                <a:ln>
                  <a:noFill/>
                </a:ln>
                <a:solidFill>
                  <a:srgbClr val="000000"/>
                </a:solidFill>
                <a:effectLst/>
                <a:uLnTx/>
                <a:uFillTx/>
                <a:latin typeface="UTM Avo" panose="02040603050506020204" pitchFamily="18" charset="0"/>
                <a:ea typeface="+mn-ea"/>
                <a:cs typeface="Times New Roman" panose="02020603050405020304" pitchFamily="18" charset="0"/>
              </a:rPr>
              <a:t> được gọi là trống bước (stepped drum)</a:t>
            </a:r>
            <a:endParaRPr lang="en-US" b="1"/>
          </a:p>
        </p:txBody>
      </p:sp>
    </p:spTree>
    <p:extLst>
      <p:ext uri="{BB962C8B-B14F-4D97-AF65-F5344CB8AC3E}">
        <p14:creationId xmlns:p14="http://schemas.microsoft.com/office/powerpoint/2010/main" val="109359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0"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C93C4B-B512-40EE-89BC-AC6F1955AED0}"/>
              </a:ext>
            </a:extLst>
          </p:cNvPr>
          <p:cNvSpPr/>
          <p:nvPr/>
        </p:nvSpPr>
        <p:spPr>
          <a:xfrm>
            <a:off x="1639020" y="599223"/>
            <a:ext cx="9489056" cy="532838"/>
          </a:xfrm>
          <a:prstGeom prst="rect">
            <a:avLst/>
          </a:prstGeom>
        </p:spPr>
        <p:txBody>
          <a:bodyPr wrap="square">
            <a:spAutoFit/>
          </a:bodyPr>
          <a:lstStyle/>
          <a:p>
            <a:pPr lvl="0" algn="just" defTabSz="342900">
              <a:lnSpc>
                <a:spcPct val="135000"/>
              </a:lnSpc>
              <a:defRPr/>
            </a:pPr>
            <a:r>
              <a:rPr lang="en-US" sz="2400" b="1">
                <a:solidFill>
                  <a:srgbClr val="000000"/>
                </a:solidFill>
                <a:latin typeface="UTM Avo" panose="02040603050506020204" pitchFamily="18" charset="0"/>
                <a:cs typeface="Times New Roman" panose="02020603050405020304" pitchFamily="18" charset="0"/>
              </a:rPr>
              <a:t>Dự án máy tính của Babbage</a:t>
            </a:r>
            <a:endParaRPr kumimoji="0" lang="en-US" sz="2400" b="1" i="0" u="none" strike="noStrike" kern="1200" cap="none" spc="0" normalizeH="0" baseline="0" noProof="0">
              <a:ln>
                <a:noFill/>
              </a:ln>
              <a:solidFill>
                <a:srgbClr val="000000"/>
              </a:solidFill>
              <a:effectLst/>
              <a:uLnTx/>
              <a:uFillTx/>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91FB4D9-362F-411C-84F5-BE98A5303ED6}"/>
              </a:ext>
            </a:extLst>
          </p:cNvPr>
          <p:cNvPicPr>
            <a:picLocks noChangeAspect="1"/>
          </p:cNvPicPr>
          <p:nvPr/>
        </p:nvPicPr>
        <p:blipFill>
          <a:blip r:embed="rId2"/>
          <a:stretch>
            <a:fillRect/>
          </a:stretch>
        </p:blipFill>
        <p:spPr>
          <a:xfrm>
            <a:off x="614526" y="422728"/>
            <a:ext cx="888648" cy="885725"/>
          </a:xfrm>
          <a:prstGeom prst="rect">
            <a:avLst/>
          </a:prstGeom>
        </p:spPr>
      </p:pic>
      <p:pic>
        <p:nvPicPr>
          <p:cNvPr id="21" name="Picture 20">
            <a:extLst>
              <a:ext uri="{FF2B5EF4-FFF2-40B4-BE49-F238E27FC236}">
                <a16:creationId xmlns:a16="http://schemas.microsoft.com/office/drawing/2014/main"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94964" y="1308453"/>
            <a:ext cx="7602071" cy="4649480"/>
          </a:xfrm>
          <a:prstGeom prst="rect">
            <a:avLst/>
          </a:prstGeom>
        </p:spPr>
      </p:pic>
    </p:spTree>
    <p:extLst>
      <p:ext uri="{BB962C8B-B14F-4D97-AF65-F5344CB8AC3E}">
        <p14:creationId xmlns:p14="http://schemas.microsoft.com/office/powerpoint/2010/main" val="179315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1957</TotalTime>
  <Words>2018</Words>
  <Application>Microsoft Office PowerPoint</Application>
  <PresentationFormat>Widescreen</PresentationFormat>
  <Paragraphs>141</Paragraphs>
  <Slides>36</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Calibri</vt:lpstr>
      <vt:lpstr>Segoe Print</vt:lpstr>
      <vt:lpstr>UTM Cookies</vt:lpstr>
      <vt:lpstr>Arial</vt:lpstr>
      <vt:lpstr>UTM Avo</vt:lpstr>
      <vt:lpstr>字魂36号-正文宋楷</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Phuong Anh Mai Thi</cp:lastModifiedBy>
  <cp:revision>174</cp:revision>
  <dcterms:created xsi:type="dcterms:W3CDTF">2021-06-02T01:34:28Z</dcterms:created>
  <dcterms:modified xsi:type="dcterms:W3CDTF">2025-09-12T01:45:17Z</dcterms:modified>
</cp:coreProperties>
</file>