
<file path=[Content_Types].xml><?xml version="1.0" encoding="utf-8"?>
<Types xmlns="http://schemas.openxmlformats.org/package/2006/content-types">
  <Default Extension="fntdata" ContentType="application/x-fontdata"/>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media/image7.jp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4">
  <p:sldMasterIdLst>
    <p:sldMasterId id="2147483648" r:id="rId1"/>
  </p:sldMasterIdLst>
  <p:notesMasterIdLst>
    <p:notesMasterId r:id="rId34"/>
  </p:notesMasterIdLst>
  <p:sldIdLst>
    <p:sldId id="256" r:id="rId2"/>
    <p:sldId id="283" r:id="rId3"/>
    <p:sldId id="3081" r:id="rId4"/>
    <p:sldId id="295" r:id="rId5"/>
    <p:sldId id="3082" r:id="rId6"/>
    <p:sldId id="3124" r:id="rId7"/>
    <p:sldId id="3125" r:id="rId8"/>
    <p:sldId id="3087" r:id="rId9"/>
    <p:sldId id="3126" r:id="rId10"/>
    <p:sldId id="3127" r:id="rId11"/>
    <p:sldId id="3130" r:id="rId12"/>
    <p:sldId id="3131" r:id="rId13"/>
    <p:sldId id="3088" r:id="rId14"/>
    <p:sldId id="3089" r:id="rId15"/>
    <p:sldId id="3133" r:id="rId16"/>
    <p:sldId id="3107" r:id="rId17"/>
    <p:sldId id="3134" r:id="rId18"/>
    <p:sldId id="3135" r:id="rId19"/>
    <p:sldId id="3136" r:id="rId20"/>
    <p:sldId id="3137" r:id="rId21"/>
    <p:sldId id="3139" r:id="rId22"/>
    <p:sldId id="3138" r:id="rId23"/>
    <p:sldId id="3095" r:id="rId24"/>
    <p:sldId id="257" r:id="rId25"/>
    <p:sldId id="3140" r:id="rId26"/>
    <p:sldId id="258" r:id="rId27"/>
    <p:sldId id="259" r:id="rId28"/>
    <p:sldId id="260" r:id="rId29"/>
    <p:sldId id="261" r:id="rId30"/>
    <p:sldId id="3083" r:id="rId31"/>
    <p:sldId id="3123" r:id="rId32"/>
    <p:sldId id="3141" r:id="rId33"/>
  </p:sldIdLst>
  <p:sldSz cx="12192000" cy="6858000"/>
  <p:notesSz cx="6858000" cy="9144000"/>
  <p:embeddedFontLst>
    <p:embeddedFont>
      <p:font typeface="Calibri" panose="020F0502020204030204" pitchFamily="34" charset="0"/>
      <p:regular r:id="rId35"/>
      <p:bold r:id="rId36"/>
      <p:italic r:id="rId37"/>
      <p:boldItalic r:id="rId38"/>
    </p:embeddedFont>
    <p:embeddedFont>
      <p:font typeface="Segoe Print" panose="02000600000000000000" pitchFamily="2" charset="0"/>
      <p:regular r:id="rId39"/>
      <p:bold r:id="rId40"/>
    </p:embeddedFont>
    <p:embeddedFont>
      <p:font typeface="Tahoma" panose="020B0604030504040204" pitchFamily="34" charset="0"/>
      <p:regular r:id="rId41"/>
      <p:bold r:id="rId42"/>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a:srgbClr val="FF6600"/>
    <a:srgbClr val="E07235"/>
    <a:srgbClr val="FFFBCD"/>
    <a:srgbClr val="FDDEEB"/>
    <a:srgbClr val="FFF789"/>
    <a:srgbClr val="EB54E9"/>
    <a:srgbClr val="D34CD6"/>
    <a:srgbClr val="D8F3FC"/>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015" autoAdjust="0"/>
    <p:restoredTop sz="94660"/>
  </p:normalViewPr>
  <p:slideViewPr>
    <p:cSldViewPr snapToGrid="0">
      <p:cViewPr varScale="1">
        <p:scale>
          <a:sx n="66" d="100"/>
          <a:sy n="66" d="100"/>
        </p:scale>
        <p:origin x="36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9/14/2025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9AA98F-6474-4A59-A3C8-82662F366263}" type="slidenum">
              <a:rPr lang="zh-CN" altLang="en-US" smtClean="0"/>
              <a:pPr/>
              <a:t>24</a:t>
            </a:fld>
            <a:endParaRPr lang="zh-CN" altLang="en-US"/>
          </a:p>
        </p:txBody>
      </p:sp>
    </p:spTree>
    <p:extLst>
      <p:ext uri="{BB962C8B-B14F-4D97-AF65-F5344CB8AC3E}">
        <p14:creationId xmlns:p14="http://schemas.microsoft.com/office/powerpoint/2010/main" val="4172143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9AA98F-6474-4A59-A3C8-82662F366263}" type="slidenum">
              <a:rPr lang="zh-CN" altLang="en-US" smtClean="0"/>
              <a:pPr/>
              <a:t>25</a:t>
            </a:fld>
            <a:endParaRPr lang="zh-CN" altLang="en-US"/>
          </a:p>
        </p:txBody>
      </p:sp>
    </p:spTree>
    <p:extLst>
      <p:ext uri="{BB962C8B-B14F-4D97-AF65-F5344CB8AC3E}">
        <p14:creationId xmlns:p14="http://schemas.microsoft.com/office/powerpoint/2010/main" val="3040125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9AA98F-6474-4A59-A3C8-82662F366263}" type="slidenum">
              <a:rPr lang="zh-CN" altLang="en-US" smtClean="0"/>
              <a:pPr/>
              <a:t>26</a:t>
            </a:fld>
            <a:endParaRPr lang="zh-CN" altLang="en-US"/>
          </a:p>
        </p:txBody>
      </p:sp>
    </p:spTree>
    <p:extLst>
      <p:ext uri="{BB962C8B-B14F-4D97-AF65-F5344CB8AC3E}">
        <p14:creationId xmlns:p14="http://schemas.microsoft.com/office/powerpoint/2010/main" val="3849007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9AA98F-6474-4A59-A3C8-82662F366263}" type="slidenum">
              <a:rPr lang="zh-CN" altLang="en-US" smtClean="0"/>
              <a:pPr/>
              <a:t>27</a:t>
            </a:fld>
            <a:endParaRPr lang="zh-CN" altLang="en-US"/>
          </a:p>
        </p:txBody>
      </p:sp>
    </p:spTree>
    <p:extLst>
      <p:ext uri="{BB962C8B-B14F-4D97-AF65-F5344CB8AC3E}">
        <p14:creationId xmlns:p14="http://schemas.microsoft.com/office/powerpoint/2010/main" val="3270288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9AA98F-6474-4A59-A3C8-82662F366263}" type="slidenum">
              <a:rPr lang="zh-CN" altLang="en-US" smtClean="0"/>
              <a:pPr/>
              <a:t>28</a:t>
            </a:fld>
            <a:endParaRPr lang="zh-CN" altLang="en-US"/>
          </a:p>
        </p:txBody>
      </p:sp>
    </p:spTree>
    <p:extLst>
      <p:ext uri="{BB962C8B-B14F-4D97-AF65-F5344CB8AC3E}">
        <p14:creationId xmlns:p14="http://schemas.microsoft.com/office/powerpoint/2010/main" val="3486016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9AA98F-6474-4A59-A3C8-82662F366263}" type="slidenum">
              <a:rPr lang="zh-CN" altLang="en-US" smtClean="0"/>
              <a:pPr/>
              <a:t>29</a:t>
            </a:fld>
            <a:endParaRPr lang="zh-CN" altLang="en-US"/>
          </a:p>
        </p:txBody>
      </p:sp>
    </p:spTree>
    <p:extLst>
      <p:ext uri="{BB962C8B-B14F-4D97-AF65-F5344CB8AC3E}">
        <p14:creationId xmlns:p14="http://schemas.microsoft.com/office/powerpoint/2010/main" val="1075572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ea typeface="Calibri" panose="020F0502020204030204" pitchFamily="34" charset="0"/>
                  <a:cs typeface="Calibri" panose="020F0502020204030204" pitchFamily="34" charset="0"/>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KHÁM</a:t>
            </a:r>
            <a:r>
              <a:rPr lang="vi-VN" sz="9600" dirty="0">
                <a:solidFill>
                  <a:schemeClr val="accent6">
                    <a:lumMod val="50000"/>
                  </a:schemeClr>
                </a:solidFill>
                <a:latin typeface="+mj-lt"/>
              </a:rPr>
              <a:t>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4"/>
            <a:ext cx="9144000" cy="2387600"/>
          </a:xfrm>
        </p:spPr>
        <p:txBody>
          <a:bodyPr anchor="b"/>
          <a:lstStyle>
            <a:lvl1pPr algn="ctr">
              <a:defRPr sz="5999"/>
            </a:lvl1pPr>
          </a:lstStyle>
          <a:p>
            <a:r>
              <a:rPr lang="vi-VN"/>
              <a:t>Bấm để sửa kiểu tiêu đề Bản cái</a:t>
            </a:r>
            <a:endParaRPr lang="en-US" dirty="0"/>
          </a:p>
        </p:txBody>
      </p:sp>
      <p:sp>
        <p:nvSpPr>
          <p:cNvPr id="3" name="Subtitle 2"/>
          <p:cNvSpPr>
            <a:spLocks noGrp="1"/>
          </p:cNvSpPr>
          <p:nvPr>
            <p:ph type="subTitle" idx="1"/>
          </p:nvPr>
        </p:nvSpPr>
        <p:spPr>
          <a:xfrm>
            <a:off x="1524001" y="3602039"/>
            <a:ext cx="9144000" cy="1655762"/>
          </a:xfrm>
        </p:spPr>
        <p:txBody>
          <a:bodyPr/>
          <a:lstStyle>
            <a:lvl1pPr marL="0" indent="0" algn="ctr">
              <a:buNone/>
              <a:defRPr sz="2399"/>
            </a:lvl1pPr>
            <a:lvl2pPr marL="457173" indent="0" algn="ctr">
              <a:buNone/>
              <a:defRPr sz="1999"/>
            </a:lvl2pPr>
            <a:lvl3pPr marL="914347" indent="0" algn="ctr">
              <a:buNone/>
              <a:defRPr sz="1799"/>
            </a:lvl3pPr>
            <a:lvl4pPr marL="1371519" indent="0" algn="ctr">
              <a:buNone/>
              <a:defRPr sz="1599"/>
            </a:lvl4pPr>
            <a:lvl5pPr marL="1828693" indent="0" algn="ctr">
              <a:buNone/>
              <a:defRPr sz="1599"/>
            </a:lvl5pPr>
            <a:lvl6pPr marL="2285866" indent="0" algn="ctr">
              <a:buNone/>
              <a:defRPr sz="1599"/>
            </a:lvl6pPr>
            <a:lvl7pPr marL="2743040" indent="0" algn="ctr">
              <a:buNone/>
              <a:defRPr sz="1599"/>
            </a:lvl7pPr>
            <a:lvl8pPr marL="3200213" indent="0" algn="ctr">
              <a:buNone/>
              <a:defRPr sz="1599"/>
            </a:lvl8pPr>
            <a:lvl9pPr marL="3657387" indent="0" algn="ctr">
              <a:buNone/>
              <a:defRPr sz="1599"/>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p:txBody>
          <a:bodyPr/>
          <a:lstStyle/>
          <a:p>
            <a:fld id="{570635D2-1FD4-42FB-A3A0-B9DFEF7C7F90}" type="datetimeFigureOut">
              <a:rPr lang="en-US" smtClean="0"/>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693215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latin typeface="Calibri" panose="020F0502020204030204" pitchFamily="34" charset="0"/>
              <a:ea typeface="Calibri" panose="020F0502020204030204" pitchFamily="34" charset="0"/>
              <a:cs typeface="Calibri" panose="020F0502020204030204" pitchFamily="34" charset="0"/>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5401479"/>
          </a:xfrm>
          <a:prstGeom prst="rect">
            <a:avLst/>
          </a:prstGeom>
          <a:noFill/>
        </p:spPr>
        <p:txBody>
          <a:bodyPr wrap="square" rtlCol="0">
            <a:spAutoFit/>
          </a:bodyPr>
          <a:lstStyle/>
          <a:p>
            <a:pPr algn="ctr"/>
            <a:r>
              <a:rPr lang="vi-VN" sz="115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KHÁM</a:t>
            </a:r>
            <a:r>
              <a:rPr lang="vi-VN" sz="11500" dirty="0">
                <a:solidFill>
                  <a:schemeClr val="accent6">
                    <a:lumMod val="50000"/>
                  </a:schemeClr>
                </a:solidFill>
                <a:latin typeface="+mj-lt"/>
              </a:rPr>
              <a:t>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fif"/><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19.jf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slide" Target="slide28.xml"/><Relationship Id="rId18" Type="http://schemas.openxmlformats.org/officeDocument/2006/relationships/image" Target="../media/image33.png"/><Relationship Id="rId3" Type="http://schemas.openxmlformats.org/officeDocument/2006/relationships/image" Target="../media/image23.jpeg"/><Relationship Id="rId7" Type="http://schemas.openxmlformats.org/officeDocument/2006/relationships/slide" Target="slide26.xml"/><Relationship Id="rId12" Type="http://schemas.openxmlformats.org/officeDocument/2006/relationships/image" Target="../media/image29.png"/><Relationship Id="rId17" Type="http://schemas.openxmlformats.org/officeDocument/2006/relationships/image" Target="../media/image32.png"/><Relationship Id="rId2" Type="http://schemas.openxmlformats.org/officeDocument/2006/relationships/notesSlide" Target="../notesSlides/notesSlide1.xml"/><Relationship Id="rId16" Type="http://schemas.openxmlformats.org/officeDocument/2006/relationships/slide" Target="slide29.xml"/><Relationship Id="rId1" Type="http://schemas.openxmlformats.org/officeDocument/2006/relationships/slideLayout" Target="../slideLayouts/slideLayout26.xml"/><Relationship Id="rId6" Type="http://schemas.openxmlformats.org/officeDocument/2006/relationships/image" Target="../media/image25.png"/><Relationship Id="rId11" Type="http://schemas.openxmlformats.org/officeDocument/2006/relationships/image" Target="../media/image28.png"/><Relationship Id="rId5" Type="http://schemas.openxmlformats.org/officeDocument/2006/relationships/image" Target="../media/image24.png"/><Relationship Id="rId15" Type="http://schemas.openxmlformats.org/officeDocument/2006/relationships/image" Target="../media/image31.png"/><Relationship Id="rId10" Type="http://schemas.openxmlformats.org/officeDocument/2006/relationships/slide" Target="slide27.xml"/><Relationship Id="rId19" Type="http://schemas.openxmlformats.org/officeDocument/2006/relationships/image" Target="../media/image34.gif"/><Relationship Id="rId4" Type="http://schemas.openxmlformats.org/officeDocument/2006/relationships/slide" Target="slide25.xml"/><Relationship Id="rId9" Type="http://schemas.openxmlformats.org/officeDocument/2006/relationships/image" Target="../media/image27.png"/><Relationship Id="rId14" Type="http://schemas.openxmlformats.org/officeDocument/2006/relationships/image" Target="../media/image30.png"/></Relationships>
</file>

<file path=ppt/slides/_rels/slide25.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0.gif"/><Relationship Id="rId3" Type="http://schemas.openxmlformats.org/officeDocument/2006/relationships/audio" Target="../media/audio1.wav"/><Relationship Id="rId7" Type="http://schemas.openxmlformats.org/officeDocument/2006/relationships/image" Target="../media/image25.png"/><Relationship Id="rId12" Type="http://schemas.openxmlformats.org/officeDocument/2006/relationships/image" Target="../media/image39.gif"/><Relationship Id="rId17"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24.png"/><Relationship Id="rId11" Type="http://schemas.openxmlformats.org/officeDocument/2006/relationships/image" Target="../media/image38.gif"/><Relationship Id="rId5" Type="http://schemas.openxmlformats.org/officeDocument/2006/relationships/image" Target="../media/image35.gif"/><Relationship Id="rId15" Type="http://schemas.openxmlformats.org/officeDocument/2006/relationships/image" Target="../media/image42.gif"/><Relationship Id="rId10" Type="http://schemas.openxmlformats.org/officeDocument/2006/relationships/image" Target="../media/image37.gif"/><Relationship Id="rId4" Type="http://schemas.openxmlformats.org/officeDocument/2006/relationships/audio" Target="../media/audio2.wav"/><Relationship Id="rId9" Type="http://schemas.openxmlformats.org/officeDocument/2006/relationships/slide" Target="slide24.xml"/><Relationship Id="rId14" Type="http://schemas.openxmlformats.org/officeDocument/2006/relationships/image" Target="../media/image41.gif"/></Relationships>
</file>

<file path=ppt/slides/_rels/slide26.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0.gif"/><Relationship Id="rId3" Type="http://schemas.openxmlformats.org/officeDocument/2006/relationships/audio" Target="../media/audio1.wav"/><Relationship Id="rId7" Type="http://schemas.openxmlformats.org/officeDocument/2006/relationships/image" Target="../media/image27.png"/><Relationship Id="rId12" Type="http://schemas.openxmlformats.org/officeDocument/2006/relationships/image" Target="../media/image39.gif"/><Relationship Id="rId17"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26.png"/><Relationship Id="rId11" Type="http://schemas.openxmlformats.org/officeDocument/2006/relationships/image" Target="../media/image38.gif"/><Relationship Id="rId5" Type="http://schemas.openxmlformats.org/officeDocument/2006/relationships/image" Target="../media/image35.gif"/><Relationship Id="rId15" Type="http://schemas.openxmlformats.org/officeDocument/2006/relationships/image" Target="../media/image42.gif"/><Relationship Id="rId10" Type="http://schemas.openxmlformats.org/officeDocument/2006/relationships/image" Target="../media/image37.gif"/><Relationship Id="rId4" Type="http://schemas.openxmlformats.org/officeDocument/2006/relationships/audio" Target="../media/audio2.wav"/><Relationship Id="rId9" Type="http://schemas.openxmlformats.org/officeDocument/2006/relationships/slide" Target="slide24.xml"/><Relationship Id="rId14" Type="http://schemas.openxmlformats.org/officeDocument/2006/relationships/image" Target="../media/image41.gif"/></Relationships>
</file>

<file path=ppt/slides/_rels/slide27.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0.gif"/><Relationship Id="rId3" Type="http://schemas.openxmlformats.org/officeDocument/2006/relationships/audio" Target="../media/audio1.wav"/><Relationship Id="rId7" Type="http://schemas.openxmlformats.org/officeDocument/2006/relationships/image" Target="../media/image29.png"/><Relationship Id="rId12" Type="http://schemas.openxmlformats.org/officeDocument/2006/relationships/image" Target="../media/image39.gif"/><Relationship Id="rId17"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28.png"/><Relationship Id="rId11" Type="http://schemas.openxmlformats.org/officeDocument/2006/relationships/image" Target="../media/image38.gif"/><Relationship Id="rId5" Type="http://schemas.openxmlformats.org/officeDocument/2006/relationships/image" Target="../media/image35.gif"/><Relationship Id="rId15" Type="http://schemas.openxmlformats.org/officeDocument/2006/relationships/image" Target="../media/image42.gif"/><Relationship Id="rId10" Type="http://schemas.openxmlformats.org/officeDocument/2006/relationships/image" Target="../media/image37.gif"/><Relationship Id="rId4" Type="http://schemas.openxmlformats.org/officeDocument/2006/relationships/audio" Target="../media/audio2.wav"/><Relationship Id="rId9" Type="http://schemas.openxmlformats.org/officeDocument/2006/relationships/slide" Target="slide24.xml"/><Relationship Id="rId14" Type="http://schemas.openxmlformats.org/officeDocument/2006/relationships/image" Target="../media/image41.gif"/></Relationships>
</file>

<file path=ppt/slides/_rels/slide28.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0.gif"/><Relationship Id="rId3" Type="http://schemas.openxmlformats.org/officeDocument/2006/relationships/audio" Target="../media/audio1.wav"/><Relationship Id="rId7" Type="http://schemas.openxmlformats.org/officeDocument/2006/relationships/image" Target="../media/image31.png"/><Relationship Id="rId12" Type="http://schemas.openxmlformats.org/officeDocument/2006/relationships/image" Target="../media/image39.gif"/><Relationship Id="rId17"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30.png"/><Relationship Id="rId11" Type="http://schemas.openxmlformats.org/officeDocument/2006/relationships/image" Target="../media/image38.gif"/><Relationship Id="rId5" Type="http://schemas.openxmlformats.org/officeDocument/2006/relationships/image" Target="../media/image35.gif"/><Relationship Id="rId15" Type="http://schemas.openxmlformats.org/officeDocument/2006/relationships/image" Target="../media/image42.gif"/><Relationship Id="rId10" Type="http://schemas.openxmlformats.org/officeDocument/2006/relationships/image" Target="../media/image37.gif"/><Relationship Id="rId4" Type="http://schemas.openxmlformats.org/officeDocument/2006/relationships/audio" Target="../media/audio2.wav"/><Relationship Id="rId9" Type="http://schemas.openxmlformats.org/officeDocument/2006/relationships/slide" Target="slide24.xml"/><Relationship Id="rId14" Type="http://schemas.openxmlformats.org/officeDocument/2006/relationships/image" Target="../media/image41.gif"/></Relationships>
</file>

<file path=ppt/slides/_rels/slide29.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0.gif"/><Relationship Id="rId3" Type="http://schemas.openxmlformats.org/officeDocument/2006/relationships/audio" Target="../media/audio1.wav"/><Relationship Id="rId7" Type="http://schemas.openxmlformats.org/officeDocument/2006/relationships/image" Target="../media/image33.png"/><Relationship Id="rId12" Type="http://schemas.openxmlformats.org/officeDocument/2006/relationships/image" Target="../media/image39.gif"/><Relationship Id="rId17"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32.png"/><Relationship Id="rId11" Type="http://schemas.openxmlformats.org/officeDocument/2006/relationships/image" Target="../media/image38.gif"/><Relationship Id="rId5" Type="http://schemas.openxmlformats.org/officeDocument/2006/relationships/image" Target="../media/image35.gif"/><Relationship Id="rId15" Type="http://schemas.openxmlformats.org/officeDocument/2006/relationships/image" Target="../media/image42.gif"/><Relationship Id="rId10" Type="http://schemas.openxmlformats.org/officeDocument/2006/relationships/image" Target="../media/image37.gif"/><Relationship Id="rId4" Type="http://schemas.openxmlformats.org/officeDocument/2006/relationships/audio" Target="../media/audio2.wav"/><Relationship Id="rId9" Type="http://schemas.openxmlformats.org/officeDocument/2006/relationships/slide" Target="slide24.xml"/><Relationship Id="rId14" Type="http://schemas.openxmlformats.org/officeDocument/2006/relationships/image" Target="../media/image41.gif"/></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CHỦ </a:t>
              </a:r>
              <a:r>
                <a:rPr lang="vi-VN" sz="320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ĐỀ </a:t>
              </a:r>
              <a:r>
                <a:rPr lang="en-US" sz="320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2</a:t>
              </a:r>
              <a:endParaRPr lang="vi-VN" sz="32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6888595" cy="1323439"/>
          </a:xfrm>
          <a:prstGeom prst="rect">
            <a:avLst/>
          </a:prstGeom>
          <a:noFill/>
        </p:spPr>
        <p:txBody>
          <a:bodyPr wrap="square" rtlCol="0">
            <a:spAutoFit/>
          </a:bodyPr>
          <a:lstStyle/>
          <a:p>
            <a:pPr algn="ctr"/>
            <a:r>
              <a:rPr lang="vi-VN" sz="400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T</a:t>
            </a:r>
            <a:r>
              <a:rPr lang="en-US" sz="400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Ổ</a:t>
            </a:r>
            <a:r>
              <a:rPr lang="vi-VN" sz="400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 CHỨC LƯU TRỮ, TÌM K</a:t>
            </a:r>
            <a:r>
              <a:rPr lang="en-US" sz="400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IẾM VÀ TRAO ĐỔI THÔNG TIN</a:t>
            </a:r>
            <a:endParaRPr lang="vi-VN" sz="40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503979" y="1368436"/>
            <a:ext cx="10591362" cy="2131033"/>
          </a:xfrm>
          <a:prstGeom prst="rect">
            <a:avLst/>
          </a:prstGeom>
          <a:noFill/>
          <a:ln>
            <a:noFill/>
          </a:ln>
        </p:spPr>
        <p:txBody>
          <a:bodyPr wrap="none" rtlCol="0">
            <a:spAutoFit/>
          </a:bodyPr>
          <a:lstStyle/>
          <a:p>
            <a:pPr algn="ctr">
              <a:lnSpc>
                <a:spcPct val="120000"/>
              </a:lnSpc>
            </a:pPr>
            <a:r>
              <a:rPr lang="vi-VN" sz="6000">
                <a:ln w="19050">
                  <a:solidFill>
                    <a:schemeClr val="bg1"/>
                  </a:solidFill>
                </a:ln>
                <a:latin typeface="Calibri" panose="020F0502020204030204" pitchFamily="34" charset="0"/>
                <a:ea typeface="Calibri" panose="020F0502020204030204" pitchFamily="34" charset="0"/>
                <a:cs typeface="Calibri" panose="020F0502020204030204" pitchFamily="34" charset="0"/>
              </a:rPr>
              <a:t>BÀI </a:t>
            </a:r>
            <a:r>
              <a:rPr lang="en-US" sz="6000">
                <a:ln w="19050">
                  <a:solidFill>
                    <a:schemeClr val="bg1"/>
                  </a:solidFill>
                </a:ln>
                <a:latin typeface="Calibri" panose="020F0502020204030204" pitchFamily="34" charset="0"/>
                <a:ea typeface="Calibri" panose="020F0502020204030204" pitchFamily="34" charset="0"/>
                <a:cs typeface="Calibri" panose="020F0502020204030204" pitchFamily="34" charset="0"/>
              </a:rPr>
              <a:t>2</a:t>
            </a:r>
            <a:endParaRPr lang="vi-VN" sz="6000" dirty="0">
              <a:ln w="19050">
                <a:solidFill>
                  <a:schemeClr val="bg1"/>
                </a:solidFill>
              </a:ln>
              <a:latin typeface="Calibri" panose="020F0502020204030204" pitchFamily="34" charset="0"/>
              <a:ea typeface="Calibri" panose="020F0502020204030204" pitchFamily="34" charset="0"/>
              <a:cs typeface="Calibri" panose="020F0502020204030204" pitchFamily="34" charset="0"/>
            </a:endParaRPr>
          </a:p>
          <a:p>
            <a:pPr algn="ctr">
              <a:lnSpc>
                <a:spcPct val="120000"/>
              </a:lnSpc>
            </a:pPr>
            <a:r>
              <a:rPr lang="vi-VN" sz="5400">
                <a:ln w="19050">
                  <a:solidFill>
                    <a:schemeClr val="bg1"/>
                  </a:solidFill>
                </a:ln>
                <a:latin typeface="Calibri" panose="020F0502020204030204" pitchFamily="34" charset="0"/>
                <a:ea typeface="Calibri" panose="020F0502020204030204" pitchFamily="34" charset="0"/>
                <a:cs typeface="Calibri" panose="020F0502020204030204" pitchFamily="34" charset="0"/>
              </a:rPr>
              <a:t>THÔNG TIN TRONG MÔI TRƯỜNG </a:t>
            </a:r>
            <a:r>
              <a:rPr lang="en-US" sz="5400">
                <a:ln w="19050">
                  <a:solidFill>
                    <a:schemeClr val="bg1"/>
                  </a:solidFill>
                </a:ln>
                <a:latin typeface="Calibri" panose="020F0502020204030204" pitchFamily="34" charset="0"/>
                <a:ea typeface="Calibri" panose="020F0502020204030204" pitchFamily="34" charset="0"/>
                <a:cs typeface="Calibri" panose="020F0502020204030204" pitchFamily="34" charset="0"/>
              </a:rPr>
              <a:t>SỐ</a:t>
            </a:r>
            <a:endParaRPr lang="vi-VN" sz="5400" dirty="0">
              <a:ln w="19050">
                <a:solidFill>
                  <a:schemeClr val="bg1"/>
                </a:solidFill>
              </a:ln>
              <a:latin typeface="Calibri" panose="020F0502020204030204" pitchFamily="34" charset="0"/>
              <a:ea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14C0ABC2-06D6-496C-97B0-75364F09F57A}"/>
              </a:ext>
            </a:extLst>
          </p:cNvPr>
          <p:cNvSpPr/>
          <p:nvPr/>
        </p:nvSpPr>
        <p:spPr>
          <a:xfrm>
            <a:off x="5300885" y="4069762"/>
            <a:ext cx="3459193" cy="707341"/>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a:t>GV: Mai Thị Phương Anh</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47522"/>
          </a:xfrm>
          <a:prstGeom prst="rect">
            <a:avLst/>
          </a:prstGeom>
        </p:spPr>
        <p:txBody>
          <a:bodyPr wrap="square">
            <a:spAutoFit/>
          </a:bodyPr>
          <a:lstStyle/>
          <a:p>
            <a:pPr lvl="0" algn="just" defTabSz="342900">
              <a:lnSpc>
                <a:spcPct val="135000"/>
              </a:lnSpc>
              <a:defRPr/>
            </a:pPr>
            <a:r>
              <a:rPr lang="en-US" sz="2400" b="1">
                <a:solidFill>
                  <a:srgbClr val="000000"/>
                </a:solidFill>
                <a:latin typeface="Calibri" panose="020F0502020204030204" pitchFamily="34" charset="0"/>
                <a:ea typeface="Calibri" panose="020F0502020204030204" pitchFamily="34" charset="0"/>
                <a:cs typeface="Calibri" panose="020F0502020204030204" pitchFamily="34" charset="0"/>
              </a:rPr>
              <a:t>b) Thông tin số trong xã hội</a:t>
            </a: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0" name="Picture 19">
            <a:extLst>
              <a:ext uri="{FF2B5EF4-FFF2-40B4-BE49-F238E27FC236}">
                <a16:creationId xmlns:a16="http://schemas.microsoft.com/office/drawing/2014/main" id="{E82AFC5C-D6FE-43A2-A43E-372B2A7BEE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29182" y="3429000"/>
            <a:ext cx="4139933" cy="2726442"/>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308453"/>
            <a:ext cx="10488903" cy="2034211"/>
          </a:xfrm>
          <a:prstGeom prst="rect">
            <a:avLst/>
          </a:prstGeom>
          <a:noFill/>
        </p:spPr>
        <p:txBody>
          <a:bodyPr wrap="square">
            <a:spAutoFit/>
          </a:bodyPr>
          <a:lstStyle/>
          <a:p>
            <a:pPr lvl="0" algn="just" defTabSz="342900">
              <a:lnSpc>
                <a:spcPct val="135000"/>
              </a:lnSpc>
              <a:defRPr/>
            </a:pPr>
            <a:r>
              <a:rPr lang="vi-VN" sz="2400">
                <a:solidFill>
                  <a:srgbClr val="000000"/>
                </a:solidFill>
                <a:latin typeface="Calibri" panose="020F0502020204030204" pitchFamily="34" charset="0"/>
                <a:ea typeface="Calibri" panose="020F0502020204030204" pitchFamily="34" charset="0"/>
                <a:cs typeface="Calibri" panose="020F0502020204030204" pitchFamily="34" charset="0"/>
              </a:rPr>
              <a:t>Khi bức ảnh đã được chia sẻ qua một ứng dụng, ví dụ thư điện tử, mạng xã hội, nó sẽ được ứng dụng đó lưu trữ lại và cho phép một số người được tiếp cận hay tiếp tục chia sẻ. Thông tin số có thể được lưu trữ với dung lượng rất lớn bởi nhiều cá nhân, tổ chức và được cấp quyền truy cập khác nhau.</a:t>
            </a:r>
            <a:endPar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367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47522"/>
          </a:xfrm>
          <a:prstGeom prst="rect">
            <a:avLst/>
          </a:prstGeom>
        </p:spPr>
        <p:txBody>
          <a:bodyPr wrap="square">
            <a:spAutoFit/>
          </a:bodyPr>
          <a:lstStyle/>
          <a:p>
            <a:pPr lvl="0" algn="just" defTabSz="342900">
              <a:lnSpc>
                <a:spcPct val="135000"/>
              </a:lnSpc>
              <a:defRPr/>
            </a:pPr>
            <a:r>
              <a:rPr lang="en-US" sz="2400" b="1">
                <a:solidFill>
                  <a:srgbClr val="000000"/>
                </a:solidFill>
                <a:latin typeface="Calibri" panose="020F0502020204030204" pitchFamily="34" charset="0"/>
                <a:ea typeface="Calibri" panose="020F0502020204030204" pitchFamily="34" charset="0"/>
                <a:cs typeface="Calibri" panose="020F0502020204030204" pitchFamily="34" charset="0"/>
              </a:rPr>
              <a:t>b) Thông tin số trong xã hội</a:t>
            </a: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0" name="Picture 19">
            <a:extLst>
              <a:ext uri="{FF2B5EF4-FFF2-40B4-BE49-F238E27FC236}">
                <a16:creationId xmlns:a16="http://schemas.microsoft.com/office/drawing/2014/main" id="{E82AFC5C-D6FE-43A2-A43E-372B2A7BEE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85029" y="4030195"/>
            <a:ext cx="5443047" cy="2366541"/>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308453"/>
            <a:ext cx="10488903" cy="2541914"/>
          </a:xfrm>
          <a:prstGeom prst="rect">
            <a:avLst/>
          </a:prstGeom>
          <a:noFill/>
        </p:spPr>
        <p:txBody>
          <a:bodyPr wrap="square">
            <a:spAutoFit/>
          </a:bodyPr>
          <a:lstStyle/>
          <a:p>
            <a:pPr lvl="0" algn="just" defTabSz="342900">
              <a:lnSpc>
                <a:spcPct val="135000"/>
              </a:lnSpc>
              <a:defRPr/>
            </a:pPr>
            <a:r>
              <a:rPr lang="vi-VN" sz="2400">
                <a:solidFill>
                  <a:srgbClr val="000000"/>
                </a:solidFill>
                <a:latin typeface="Calibri" panose="020F0502020204030204" pitchFamily="34" charset="0"/>
                <a:ea typeface="Calibri" panose="020F0502020204030204" pitchFamily="34" charset="0"/>
                <a:cs typeface="Calibri" panose="020F0502020204030204" pitchFamily="34" charset="0"/>
              </a:rPr>
              <a:t>Không phải mọi thông tin trên mạng đều chân thực. An có thể lấy bức ảnh ruộng bậc thang nhận được làm nền cho ảnh của mình, nhưng không có nghĩa là An đã tới Yên Bái, nơi có ruộng bậc thang. Thông tin số dễ dàng được chình sửa và lại tiếp tục được lan truyền trên mạng. Thông tin số có độ tin cậy rất khác nhau, phụ thuộc vào nguồn gốc và mục tiêu thông tin.</a:t>
            </a:r>
            <a:endPar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9830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8519"/>
            <a:ext cx="10602359" cy="4398080"/>
            <a:chOff x="541427" y="4307442"/>
            <a:chExt cx="10602359" cy="4398080"/>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7442"/>
              <a:ext cx="10602359" cy="4398080"/>
              <a:chOff x="541575" y="4359396"/>
              <a:chExt cx="10451856" cy="4398080"/>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233044" y="4411547"/>
                <a:ext cx="9760387" cy="4345929"/>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stretch>
                <a:fillRect/>
              </a:stretch>
            </p:blipFill>
            <p:spPr>
              <a:xfrm>
                <a:off x="541575" y="4359396"/>
                <a:ext cx="962441" cy="885725"/>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93476" y="4644163"/>
              <a:ext cx="9598058" cy="3539110"/>
            </a:xfrm>
            <a:prstGeom prst="rect">
              <a:avLst/>
            </a:prstGeom>
          </p:spPr>
          <p:txBody>
            <a:bodyPr wrap="square">
              <a:spAutoFit/>
            </a:bodyPr>
            <a:lstStyle/>
            <a:p>
              <a:pPr algn="just" defTabSz="342900">
                <a:lnSpc>
                  <a:spcPct val="135000"/>
                </a:lnSpc>
              </a:pPr>
              <a:r>
                <a:rPr lang="vi-VN" sz="2400" b="1">
                  <a:latin typeface="Calibri" panose="020F0502020204030204" pitchFamily="34" charset="0"/>
                  <a:ea typeface="Calibri" panose="020F0502020204030204" pitchFamily="34" charset="0"/>
                  <a:cs typeface="Calibri" panose="020F0502020204030204" pitchFamily="34" charset="0"/>
                </a:rPr>
                <a:t>•	</a:t>
              </a:r>
              <a:r>
                <a:rPr lang="vi-VN" sz="2400">
                  <a:latin typeface="Calibri" panose="020F0502020204030204" pitchFamily="34" charset="0"/>
                  <a:ea typeface="Calibri" panose="020F0502020204030204" pitchFamily="34" charset="0"/>
                  <a:cs typeface="Calibri" panose="020F0502020204030204" pitchFamily="34" charset="0"/>
                </a:rPr>
                <a:t>Thông tin số đa dạng, được thu thập nhanh, được lưu trữ với dung lượng rất lớn bởi nhiều tổ chức và cá nhân.</a:t>
              </a:r>
            </a:p>
            <a:p>
              <a:pPr algn="just" defTabSz="342900">
                <a:lnSpc>
                  <a:spcPct val="135000"/>
                </a:lnSpc>
              </a:pPr>
              <a:r>
                <a:rPr lang="vi-VN" sz="2400">
                  <a:latin typeface="Calibri" panose="020F0502020204030204" pitchFamily="34" charset="0"/>
                  <a:ea typeface="Calibri" panose="020F0502020204030204" pitchFamily="34" charset="0"/>
                  <a:cs typeface="Calibri" panose="020F0502020204030204" pitchFamily="34" charset="0"/>
                </a:rPr>
                <a:t>•	Có nhiều công cụ hỗ trợ tìm kiếm, truy cập, lưu trữ, xử lí và chia sẻ thông tin số.</a:t>
              </a:r>
            </a:p>
            <a:p>
              <a:pPr algn="just" defTabSz="342900">
                <a:lnSpc>
                  <a:spcPct val="135000"/>
                </a:lnSpc>
              </a:pPr>
              <a:r>
                <a:rPr lang="vi-VN" sz="2400">
                  <a:latin typeface="Calibri" panose="020F0502020204030204" pitchFamily="34" charset="0"/>
                  <a:ea typeface="Calibri" panose="020F0502020204030204" pitchFamily="34" charset="0"/>
                  <a:cs typeface="Calibri" panose="020F0502020204030204" pitchFamily="34" charset="0"/>
                </a:rPr>
                <a:t>•	Quyền tác giả của thông tin số được pháp luật bảo hộ.</a:t>
              </a:r>
            </a:p>
            <a:p>
              <a:pPr algn="just" defTabSz="342900">
                <a:lnSpc>
                  <a:spcPct val="135000"/>
                </a:lnSpc>
              </a:pPr>
              <a:r>
                <a:rPr lang="vi-VN" sz="2400">
                  <a:latin typeface="Calibri" panose="020F0502020204030204" pitchFamily="34" charset="0"/>
                  <a:ea typeface="Calibri" panose="020F0502020204030204" pitchFamily="34" charset="0"/>
                  <a:cs typeface="Calibri" panose="020F0502020204030204" pitchFamily="34" charset="0"/>
                </a:rPr>
                <a:t>•	Thông tin số có mức độ tin cậy khác nhau.</a:t>
              </a:r>
            </a:p>
            <a:p>
              <a:pPr algn="just" defTabSz="342900">
                <a:lnSpc>
                  <a:spcPct val="135000"/>
                </a:lnSpc>
              </a:pPr>
              <a:r>
                <a:rPr lang="vi-VN" sz="2400">
                  <a:latin typeface="Calibri" panose="020F0502020204030204" pitchFamily="34" charset="0"/>
                  <a:ea typeface="Calibri" panose="020F0502020204030204" pitchFamily="34" charset="0"/>
                  <a:cs typeface="Calibri" panose="020F0502020204030204" pitchFamily="34" charset="0"/>
                </a:rPr>
                <a:t>•	Thông tin số cần được quản lí, khai thác an toàn và có trách nhiệm.</a:t>
              </a:r>
            </a:p>
          </p:txBody>
        </p:sp>
      </p:grpSp>
    </p:spTree>
    <p:extLst>
      <p:ext uri="{BB962C8B-B14F-4D97-AF65-F5344CB8AC3E}">
        <p14:creationId xmlns:p14="http://schemas.microsoft.com/office/powerpoint/2010/main" val="236834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10;&#10;Description automatically generated">
            <a:extLst>
              <a:ext uri="{FF2B5EF4-FFF2-40B4-BE49-F238E27FC236}">
                <a16:creationId xmlns:a16="http://schemas.microsoft.com/office/drawing/2014/main" id="{8F916580-00EF-407F-88E0-C81FFB7639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2588" y="4432237"/>
            <a:ext cx="3246824" cy="2033155"/>
          </a:xfrm>
          <a:prstGeom prst="rect">
            <a:avLst/>
          </a:prstGeom>
        </p:spPr>
      </p:pic>
      <p:grpSp>
        <p:nvGrpSpPr>
          <p:cNvPr id="3" name="Group 2">
            <a:extLst>
              <a:ext uri="{FF2B5EF4-FFF2-40B4-BE49-F238E27FC236}">
                <a16:creationId xmlns:a16="http://schemas.microsoft.com/office/drawing/2014/main" id="{C5E6D80A-8BE6-4774-8FD5-6C1DB9B450A7}"/>
              </a:ext>
            </a:extLst>
          </p:cNvPr>
          <p:cNvGrpSpPr/>
          <p:nvPr/>
        </p:nvGrpSpPr>
        <p:grpSpPr>
          <a:xfrm>
            <a:off x="627138" y="228754"/>
            <a:ext cx="10545050" cy="4203483"/>
            <a:chOff x="558635" y="552911"/>
            <a:chExt cx="10545050" cy="4203483"/>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41319" y="814529"/>
              <a:ext cx="9962366" cy="3941865"/>
              <a:chOff x="1149951" y="4640768"/>
              <a:chExt cx="9962366" cy="3941865"/>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49951" y="4640768"/>
                <a:ext cx="9836644" cy="3941865"/>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40466" y="4684258"/>
                <a:ext cx="9598058" cy="3359061"/>
              </a:xfrm>
              <a:prstGeom prst="rect">
                <a:avLst/>
              </a:prstGeom>
            </p:spPr>
            <p:txBody>
              <a:bodyPr wrap="square">
                <a:spAutoFit/>
              </a:bodyPr>
              <a:lstStyle/>
              <a:p>
                <a:pPr algn="just" defTabSz="342900">
                  <a:lnSpc>
                    <a:spcPct val="150000"/>
                  </a:lnSpc>
                </a:pPr>
                <a:r>
                  <a:rPr lang="vi-VN" sz="2400" b="1">
                    <a:latin typeface="Calibri" panose="020F0502020204030204" pitchFamily="34" charset="0"/>
                    <a:ea typeface="Calibri" panose="020F0502020204030204" pitchFamily="34" charset="0"/>
                    <a:cs typeface="Calibri" panose="020F0502020204030204" pitchFamily="34" charset="0"/>
                  </a:rPr>
                  <a:t>Em hãy chọn phương án ghép đúng:</a:t>
                </a:r>
              </a:p>
              <a:p>
                <a:pPr algn="just" defTabSz="342900">
                  <a:lnSpc>
                    <a:spcPct val="150000"/>
                  </a:lnSpc>
                </a:pPr>
                <a:r>
                  <a:rPr lang="vi-VN" sz="2400">
                    <a:latin typeface="Calibri" panose="020F0502020204030204" pitchFamily="34" charset="0"/>
                    <a:ea typeface="Calibri" panose="020F0502020204030204" pitchFamily="34" charset="0"/>
                    <a:cs typeface="Calibri" panose="020F0502020204030204" pitchFamily="34" charset="0"/>
                  </a:rPr>
                  <a:t>Thông tin số được nhiều tổ chức và cá nhân lưu trữ với dung lượng rất lớn,</a:t>
                </a:r>
              </a:p>
              <a:p>
                <a:pPr algn="just" defTabSz="342900">
                  <a:lnSpc>
                    <a:spcPct val="150000"/>
                  </a:lnSpc>
                </a:pPr>
                <a:r>
                  <a:rPr lang="vi-VN" sz="2400">
                    <a:latin typeface="Calibri" panose="020F0502020204030204" pitchFamily="34" charset="0"/>
                    <a:ea typeface="Calibri" panose="020F0502020204030204" pitchFamily="34" charset="0"/>
                    <a:cs typeface="Calibri" panose="020F0502020204030204" pitchFamily="34" charset="0"/>
                  </a:rPr>
                  <a:t>A.	được truy cập tự do và có độ tin cậy khác nhau.</a:t>
                </a:r>
              </a:p>
              <a:p>
                <a:pPr algn="just" defTabSz="342900">
                  <a:lnSpc>
                    <a:spcPct val="150000"/>
                  </a:lnSpc>
                </a:pPr>
                <a:r>
                  <a:rPr lang="vi-VN" sz="2400">
                    <a:latin typeface="Calibri" panose="020F0502020204030204" pitchFamily="34" charset="0"/>
                    <a:ea typeface="Calibri" panose="020F0502020204030204" pitchFamily="34" charset="0"/>
                    <a:cs typeface="Calibri" panose="020F0502020204030204" pitchFamily="34" charset="0"/>
                  </a:rPr>
                  <a:t>B.	được bảo hộ quyền tác giả và không đáng tin cậy.</a:t>
                </a:r>
              </a:p>
              <a:p>
                <a:pPr algn="just" defTabSz="342900">
                  <a:lnSpc>
                    <a:spcPct val="150000"/>
                  </a:lnSpc>
                </a:pPr>
                <a:r>
                  <a:rPr lang="en-US" sz="2400">
                    <a:latin typeface="Calibri" panose="020F0502020204030204" pitchFamily="34" charset="0"/>
                    <a:ea typeface="Calibri" panose="020F0502020204030204" pitchFamily="34" charset="0"/>
                    <a:cs typeface="Calibri" panose="020F0502020204030204" pitchFamily="34" charset="0"/>
                  </a:rPr>
                  <a:t>C</a:t>
                </a:r>
                <a:r>
                  <a:rPr lang="vi-VN" sz="2400">
                    <a:latin typeface="Calibri" panose="020F0502020204030204" pitchFamily="34" charset="0"/>
                    <a:ea typeface="Calibri" panose="020F0502020204030204" pitchFamily="34" charset="0"/>
                    <a:cs typeface="Calibri" panose="020F0502020204030204" pitchFamily="34" charset="0"/>
                  </a:rPr>
                  <a:t>. được bảo hộ quyền tác giả và có độ tin cậy khác nhau.</a:t>
                </a:r>
              </a:p>
              <a:p>
                <a:pPr algn="just" defTabSz="342900">
                  <a:lnSpc>
                    <a:spcPct val="150000"/>
                  </a:lnSpc>
                </a:pPr>
                <a:r>
                  <a:rPr lang="vi-VN" sz="2400">
                    <a:latin typeface="Calibri" panose="020F0502020204030204" pitchFamily="34" charset="0"/>
                    <a:ea typeface="Calibri" panose="020F0502020204030204" pitchFamily="34" charset="0"/>
                    <a:cs typeface="Calibri" panose="020F0502020204030204" pitchFamily="34" charset="0"/>
                  </a:rPr>
                  <a:t>D. được bảo hộ quyền tác giả và rất đáng tin cậy.</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3"/>
            <a:stretch>
              <a:fillRect/>
            </a:stretch>
          </p:blipFill>
          <p:spPr>
            <a:xfrm>
              <a:off x="558635" y="552911"/>
              <a:ext cx="903656" cy="885726"/>
            </a:xfrm>
            <a:prstGeom prst="rect">
              <a:avLst/>
            </a:prstGeom>
          </p:spPr>
        </p:pic>
        <p:pic>
          <p:nvPicPr>
            <p:cNvPr id="6" name="Picture 5">
              <a:extLst>
                <a:ext uri="{FF2B5EF4-FFF2-40B4-BE49-F238E27FC236}">
                  <a16:creationId xmlns:a16="http://schemas.microsoft.com/office/drawing/2014/main" id="{AFF69CAA-F888-47D1-8BA6-6C7A12BF6718}"/>
                </a:ext>
              </a:extLst>
            </p:cNvPr>
            <p:cNvPicPr>
              <a:picLocks noChangeAspect="1"/>
            </p:cNvPicPr>
            <p:nvPr/>
          </p:nvPicPr>
          <p:blipFill>
            <a:blip r:embed="rId4"/>
            <a:stretch>
              <a:fillRect/>
            </a:stretch>
          </p:blipFill>
          <p:spPr>
            <a:xfrm>
              <a:off x="10316207" y="806290"/>
              <a:ext cx="661756" cy="554444"/>
            </a:xfrm>
            <a:prstGeom prst="rect">
              <a:avLst/>
            </a:prstGeom>
          </p:spPr>
        </p:pic>
      </p:grpSp>
    </p:spTree>
    <p:extLst>
      <p:ext uri="{BB962C8B-B14F-4D97-AF65-F5344CB8AC3E}">
        <p14:creationId xmlns:p14="http://schemas.microsoft.com/office/powerpoint/2010/main" val="2461065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821696" y="1111701"/>
            <a:ext cx="7842056" cy="1954183"/>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1307627" y="615043"/>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8893454" y="848303"/>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8" name="TextBox 7">
            <a:extLst>
              <a:ext uri="{FF2B5EF4-FFF2-40B4-BE49-F238E27FC236}">
                <a16:creationId xmlns:a16="http://schemas.microsoft.com/office/drawing/2014/main" id="{F04C48D2-1DD6-4A8B-AA47-BA4710F38FBC}"/>
              </a:ext>
            </a:extLst>
          </p:cNvPr>
          <p:cNvSpPr txBox="1"/>
          <p:nvPr/>
        </p:nvSpPr>
        <p:spPr>
          <a:xfrm>
            <a:off x="-63551" y="1051867"/>
            <a:ext cx="11612547" cy="2123658"/>
          </a:xfrm>
          <a:prstGeom prst="rect">
            <a:avLst/>
          </a:prstGeom>
          <a:noFill/>
        </p:spPr>
        <p:txBody>
          <a:bodyPr wrap="square" rtlCol="0">
            <a:spAutoFit/>
          </a:bodyPr>
          <a:lstStyle/>
          <a:p>
            <a:pPr marL="1143000" lvl="0" indent="-1143000" algn="ctr">
              <a:buAutoNum type="arabicPeriod" startAt="2"/>
            </a:pPr>
            <a:r>
              <a:rPr lang="vi-VN" sz="660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THÔNG TIN </a:t>
            </a:r>
            <a:endParaRPr lang="en-US" sz="660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a:p>
            <a:pPr lvl="0" algn="ctr"/>
            <a:r>
              <a:rPr lang="vi-VN" sz="660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Đ</a:t>
            </a:r>
            <a:r>
              <a:rPr lang="en-US" sz="660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Á</a:t>
            </a:r>
            <a:r>
              <a:rPr lang="vi-VN" sz="660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NG TIN CẬY</a:t>
            </a:r>
            <a:endParaRPr kumimoji="0" lang="vi-VN" sz="6600" b="0" i="0" u="none" strike="noStrike" kern="1200" cap="none" spc="0" normalizeH="0" baseline="0" noProof="0">
              <a:ln>
                <a:noFill/>
              </a:ln>
              <a:solidFill>
                <a:schemeClr val="accent6">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429000"/>
            <a:ext cx="2812194" cy="2803758"/>
          </a:xfrm>
          <a:prstGeom prst="rect">
            <a:avLst/>
          </a:prstGeom>
        </p:spPr>
      </p:pic>
    </p:spTree>
    <p:extLst>
      <p:ext uri="{BB962C8B-B14F-4D97-AF65-F5344CB8AC3E}">
        <p14:creationId xmlns:p14="http://schemas.microsoft.com/office/powerpoint/2010/main" val="74493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3" y="1095023"/>
            <a:ext cx="10567281" cy="2373276"/>
            <a:chOff x="1117599" y="3488775"/>
            <a:chExt cx="10824275" cy="1268851"/>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99627"/>
              <a:ext cx="10824275" cy="1257999"/>
              <a:chOff x="1493519" y="3862639"/>
              <a:chExt cx="10824275" cy="1257999"/>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7612324"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824275" cy="912950"/>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62639"/>
                <a:ext cx="2925391" cy="333282"/>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Hoạt động 3</a:t>
                </a:r>
                <a:endParaRPr kumimoji="0" lang="vi-VN" sz="28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4940529"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89393" y="3488775"/>
              <a:ext cx="4940530" cy="333282"/>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Calibri" panose="020F0502020204030204" pitchFamily="34" charset="0"/>
                  <a:ea typeface="Calibri" panose="020F0502020204030204" pitchFamily="34" charset="0"/>
                  <a:cs typeface="Calibri" panose="020F0502020204030204" pitchFamily="34" charset="0"/>
                </a:rPr>
                <a:t>Tin giả</a:t>
              </a:r>
              <a:endParaRPr kumimoji="0" lang="vi-VN" sz="28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837541" y="1797702"/>
            <a:ext cx="10121247" cy="1544718"/>
          </a:xfrm>
          <a:prstGeom prst="rect">
            <a:avLst/>
          </a:prstGeom>
        </p:spPr>
        <p:txBody>
          <a:bodyPr wrap="square">
            <a:spAutoFit/>
          </a:bodyPr>
          <a:lstStyle/>
          <a:p>
            <a:pPr lvl="0" algn="just" defTabSz="342900">
              <a:lnSpc>
                <a:spcPct val="135000"/>
              </a:lnSpc>
            </a:pPr>
            <a:r>
              <a:rPr lang="vi-VN" sz="2400">
                <a:solidFill>
                  <a:srgbClr val="000000"/>
                </a:solidFill>
                <a:latin typeface="Calibri" panose="020F0502020204030204" pitchFamily="34" charset="0"/>
                <a:ea typeface="Calibri" panose="020F0502020204030204" pitchFamily="34" charset="0"/>
                <a:cs typeface="Calibri" panose="020F0502020204030204" pitchFamily="34" charset="0"/>
              </a:rPr>
              <a:t>1.	Em hãy kể lại một nội dung trên mạng mà em biết đó là tin giả.</a:t>
            </a:r>
          </a:p>
          <a:p>
            <a:pPr lvl="0" algn="just" defTabSz="342900">
              <a:lnSpc>
                <a:spcPct val="135000"/>
              </a:lnSpc>
            </a:pPr>
            <a:r>
              <a:rPr lang="vi-VN" sz="2400">
                <a:solidFill>
                  <a:srgbClr val="000000"/>
                </a:solidFill>
                <a:latin typeface="Calibri" panose="020F0502020204030204" pitchFamily="34" charset="0"/>
                <a:ea typeface="Calibri" panose="020F0502020204030204" pitchFamily="34" charset="0"/>
                <a:cs typeface="Calibri" panose="020F0502020204030204" pitchFamily="34" charset="0"/>
              </a:rPr>
              <a:t>2.	Tin giả đó gây ra tác hại gì nếu người đọc tin vào điều đó?</a:t>
            </a:r>
          </a:p>
          <a:p>
            <a:pPr lvl="0" algn="just" defTabSz="342900">
              <a:lnSpc>
                <a:spcPct val="135000"/>
              </a:lnSpc>
            </a:pPr>
            <a:r>
              <a:rPr lang="vi-VN" sz="2400">
                <a:solidFill>
                  <a:srgbClr val="000000"/>
                </a:solidFill>
                <a:latin typeface="Calibri" panose="020F0502020204030204" pitchFamily="34" charset="0"/>
                <a:ea typeface="Calibri" panose="020F0502020204030204" pitchFamily="34" charset="0"/>
                <a:cs typeface="Calibri" panose="020F0502020204030204" pitchFamily="34" charset="0"/>
              </a:rPr>
              <a:t>3.	Làm thế nào để em biết đó là tin gi</a:t>
            </a:r>
            <a:r>
              <a:rPr lang="en-US" sz="2400">
                <a:solidFill>
                  <a:srgbClr val="000000"/>
                </a:solidFill>
                <a:latin typeface="Calibri" panose="020F0502020204030204" pitchFamily="34" charset="0"/>
                <a:ea typeface="Calibri" panose="020F0502020204030204" pitchFamily="34" charset="0"/>
                <a:cs typeface="Calibri" panose="020F0502020204030204" pitchFamily="34" charset="0"/>
              </a:rPr>
              <a:t>ả?</a:t>
            </a:r>
            <a:endParaRPr lang="vi-VN" sz="24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951DD341-7948-4E0E-8328-AFA8331B5C31}"/>
              </a:ext>
            </a:extLst>
          </p:cNvPr>
          <p:cNvPicPr>
            <a:picLocks noChangeAspect="1"/>
          </p:cNvPicPr>
          <p:nvPr/>
        </p:nvPicPr>
        <p:blipFill>
          <a:blip r:embed="rId2"/>
          <a:stretch>
            <a:fillRect/>
          </a:stretch>
        </p:blipFill>
        <p:spPr>
          <a:xfrm>
            <a:off x="533495" y="230527"/>
            <a:ext cx="888648" cy="903074"/>
          </a:xfrm>
          <a:prstGeom prst="rect">
            <a:avLst/>
          </a:prstGeom>
        </p:spPr>
      </p:pic>
      <p:pic>
        <p:nvPicPr>
          <p:cNvPr id="17" name="Picture 16">
            <a:extLst>
              <a:ext uri="{FF2B5EF4-FFF2-40B4-BE49-F238E27FC236}">
                <a16:creationId xmlns:a16="http://schemas.microsoft.com/office/drawing/2014/main" id="{09A27A3A-272B-424A-9089-20625B7B47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05839" y="3527726"/>
            <a:ext cx="3974832" cy="2640672"/>
          </a:xfrm>
          <a:prstGeom prst="rect">
            <a:avLst/>
          </a:prstGeom>
        </p:spPr>
      </p:pic>
    </p:spTree>
    <p:extLst>
      <p:ext uri="{BB962C8B-B14F-4D97-AF65-F5344CB8AC3E}">
        <p14:creationId xmlns:p14="http://schemas.microsoft.com/office/powerpoint/2010/main" val="33361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32" presetClass="emph" presetSubtype="0" fill="hold" nodeType="withEffect">
                                  <p:stCondLst>
                                    <p:cond delay="0"/>
                                  </p:stCondLst>
                                  <p:childTnLst>
                                    <p:animRot by="120000">
                                      <p:cBhvr>
                                        <p:cTn id="32" dur="100" fill="hold">
                                          <p:stCondLst>
                                            <p:cond delay="0"/>
                                          </p:stCondLst>
                                        </p:cTn>
                                        <p:tgtEl>
                                          <p:spTgt spid="17"/>
                                        </p:tgtEl>
                                        <p:attrNameLst>
                                          <p:attrName>r</p:attrName>
                                        </p:attrNameLst>
                                      </p:cBhvr>
                                    </p:animRot>
                                    <p:animRot by="-240000">
                                      <p:cBhvr>
                                        <p:cTn id="33" dur="200" fill="hold">
                                          <p:stCondLst>
                                            <p:cond delay="200"/>
                                          </p:stCondLst>
                                        </p:cTn>
                                        <p:tgtEl>
                                          <p:spTgt spid="17"/>
                                        </p:tgtEl>
                                        <p:attrNameLst>
                                          <p:attrName>r</p:attrName>
                                        </p:attrNameLst>
                                      </p:cBhvr>
                                    </p:animRot>
                                    <p:animRot by="240000">
                                      <p:cBhvr>
                                        <p:cTn id="34" dur="200" fill="hold">
                                          <p:stCondLst>
                                            <p:cond delay="400"/>
                                          </p:stCondLst>
                                        </p:cTn>
                                        <p:tgtEl>
                                          <p:spTgt spid="17"/>
                                        </p:tgtEl>
                                        <p:attrNameLst>
                                          <p:attrName>r</p:attrName>
                                        </p:attrNameLst>
                                      </p:cBhvr>
                                    </p:animRot>
                                    <p:animRot by="-240000">
                                      <p:cBhvr>
                                        <p:cTn id="35" dur="200" fill="hold">
                                          <p:stCondLst>
                                            <p:cond delay="600"/>
                                          </p:stCondLst>
                                        </p:cTn>
                                        <p:tgtEl>
                                          <p:spTgt spid="17"/>
                                        </p:tgtEl>
                                        <p:attrNameLst>
                                          <p:attrName>r</p:attrName>
                                        </p:attrNameLst>
                                      </p:cBhvr>
                                    </p:animRot>
                                    <p:animRot by="120000">
                                      <p:cBhvr>
                                        <p:cTn id="36"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39399" y="2366925"/>
            <a:ext cx="6113202" cy="4046940"/>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1602658" y="344833"/>
            <a:ext cx="9547123" cy="1544718"/>
          </a:xfrm>
          <a:prstGeom prst="rect">
            <a:avLst/>
          </a:prstGeom>
          <a:noFill/>
        </p:spPr>
        <p:txBody>
          <a:bodyPr wrap="square">
            <a:spAutoFit/>
          </a:bodyPr>
          <a:lstStyle/>
          <a:p>
            <a:pPr lvl="0" algn="just" defTabSz="342900">
              <a:lnSpc>
                <a:spcPct val="135000"/>
              </a:lnSpc>
              <a:defRPr/>
            </a:pPr>
            <a:r>
              <a:rPr lang="vi-VN" sz="2400">
                <a:solidFill>
                  <a:srgbClr val="000000"/>
                </a:solidFill>
                <a:latin typeface="Calibri" panose="020F0502020204030204" pitchFamily="34" charset="0"/>
                <a:ea typeface="Calibri" panose="020F0502020204030204" pitchFamily="34" charset="0"/>
                <a:cs typeface="Calibri" panose="020F0502020204030204" pitchFamily="34" charset="0"/>
              </a:rPr>
              <a:t>Không phải mọi thông tin chúng ta nghe thấy, xem được hay đọc được đều là sự thật. Internet là một kho thông tin khổng lồ, tuy nhiên, nhiều thông tin trên Internet có thể không đáng tin cậy. </a:t>
            </a:r>
            <a:endPar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214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47522"/>
          </a:xfrm>
          <a:prstGeom prst="rect">
            <a:avLst/>
          </a:prstGeom>
        </p:spPr>
        <p:txBody>
          <a:bodyPr wrap="square">
            <a:spAutoFit/>
          </a:bodyPr>
          <a:lstStyle/>
          <a:p>
            <a:pPr lvl="0" algn="just" defTabSz="342900">
              <a:lnSpc>
                <a:spcPct val="135000"/>
              </a:lnSpc>
              <a:defRPr/>
            </a:pPr>
            <a:r>
              <a:rPr lang="fr-FR" sz="2400" b="1" i="1">
                <a:solidFill>
                  <a:srgbClr val="000000"/>
                </a:solidFill>
                <a:latin typeface="Calibri" panose="020F0502020204030204" pitchFamily="34" charset="0"/>
                <a:ea typeface="Calibri" panose="020F0502020204030204" pitchFamily="34" charset="0"/>
                <a:cs typeface="Calibri" panose="020F0502020204030204" pitchFamily="34" charset="0"/>
              </a:rPr>
              <a:t>Thông tin không đáng tin cậy có thể là:</a:t>
            </a:r>
            <a:endParaRPr kumimoji="0" lang="en-US" sz="2400" b="1" i="1"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6000" y="1257422"/>
            <a:ext cx="4770423" cy="4279070"/>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420758"/>
            <a:ext cx="5481474" cy="3040512"/>
          </a:xfrm>
          <a:prstGeom prst="rect">
            <a:avLst/>
          </a:prstGeom>
          <a:noFill/>
        </p:spPr>
        <p:txBody>
          <a:bodyPr wrap="square">
            <a:spAutoFit/>
          </a:bodyPr>
          <a:lstStyle/>
          <a:p>
            <a:pPr lvl="0" algn="just" defTabSz="342900">
              <a:lnSpc>
                <a:spcPct val="135000"/>
              </a:lnSpc>
              <a:defRPr/>
            </a:pPr>
            <a:r>
              <a:rPr lang="vi-VN" sz="2400">
                <a:solidFill>
                  <a:srgbClr val="000000"/>
                </a:solidFill>
                <a:latin typeface="Calibri" panose="020F0502020204030204" pitchFamily="34" charset="0"/>
                <a:ea typeface="Calibri" panose="020F0502020204030204" pitchFamily="34" charset="0"/>
                <a:cs typeface="Calibri" panose="020F0502020204030204" pitchFamily="34" charset="0"/>
              </a:rPr>
              <a:t>Thông tin không đáng tin cậy có giá trị sử dụng thấp, thậm chí không sử dụng được. Việc xác định thông tin đáng tin cậy và biết khai thác nguồn thông tin</a:t>
            </a:r>
            <a:r>
              <a:rPr lang="en-US" sz="240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vi-VN" sz="2400">
                <a:solidFill>
                  <a:srgbClr val="000000"/>
                </a:solidFill>
                <a:latin typeface="Calibri" panose="020F0502020204030204" pitchFamily="34" charset="0"/>
                <a:ea typeface="Calibri" panose="020F0502020204030204" pitchFamily="34" charset="0"/>
                <a:cs typeface="Calibri" panose="020F0502020204030204" pitchFamily="34" charset="0"/>
              </a:rPr>
              <a:t>đáng tin cậy rất quan trọng vì điều đó giúp em đưa ra những quyết định đúng đắn. </a:t>
            </a:r>
          </a:p>
        </p:txBody>
      </p:sp>
    </p:spTree>
    <p:extLst>
      <p:ext uri="{BB962C8B-B14F-4D97-AF65-F5344CB8AC3E}">
        <p14:creationId xmlns:p14="http://schemas.microsoft.com/office/powerpoint/2010/main" val="193724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5" name="Picture 4" descr="A group of kids sitting at a table with laptops&#10;&#10;Description automatically generated with low confidence">
            <a:extLst>
              <a:ext uri="{FF2B5EF4-FFF2-40B4-BE49-F238E27FC236}">
                <a16:creationId xmlns:a16="http://schemas.microsoft.com/office/drawing/2014/main" id="{D44AABFC-6548-4FD3-B12C-AAEF58E12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526" y="1876829"/>
            <a:ext cx="5581536" cy="4558443"/>
          </a:xfrm>
          <a:prstGeom prst="rect">
            <a:avLst/>
          </a:prstGeom>
        </p:spPr>
      </p:pic>
      <p:sp>
        <p:nvSpPr>
          <p:cNvPr id="2" name="Thought Bubble: Cloud 1">
            <a:extLst>
              <a:ext uri="{FF2B5EF4-FFF2-40B4-BE49-F238E27FC236}">
                <a16:creationId xmlns:a16="http://schemas.microsoft.com/office/drawing/2014/main" id="{C5A84AD8-0FB8-4AF8-81F9-3427127A21A4}"/>
              </a:ext>
            </a:extLst>
          </p:cNvPr>
          <p:cNvSpPr/>
          <p:nvPr/>
        </p:nvSpPr>
        <p:spPr>
          <a:xfrm>
            <a:off x="6196062" y="766916"/>
            <a:ext cx="4511267" cy="3783563"/>
          </a:xfrm>
          <a:prstGeom prst="cloudCallout">
            <a:avLst>
              <a:gd name="adj1" fmla="val -67102"/>
              <a:gd name="adj2" fmla="val 29167"/>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10" name="TextBox 9">
            <a:extLst>
              <a:ext uri="{FF2B5EF4-FFF2-40B4-BE49-F238E27FC236}">
                <a16:creationId xmlns:a16="http://schemas.microsoft.com/office/drawing/2014/main" id="{5FC2FA51-8526-47FE-B365-72618F6EF5F4}"/>
              </a:ext>
            </a:extLst>
          </p:cNvPr>
          <p:cNvSpPr txBox="1"/>
          <p:nvPr/>
        </p:nvSpPr>
        <p:spPr>
          <a:xfrm>
            <a:off x="6644148" y="1306514"/>
            <a:ext cx="4063181" cy="3243965"/>
          </a:xfrm>
          <a:prstGeom prst="rect">
            <a:avLst/>
          </a:prstGeom>
          <a:noFill/>
        </p:spPr>
        <p:txBody>
          <a:bodyPr wrap="square">
            <a:spAutoFit/>
          </a:bodyPr>
          <a:lstStyle/>
          <a:p>
            <a:pPr marL="0" marR="0" lvl="0" indent="0" algn="l" defTabSz="342900" rtl="0" eaLnBrk="1" fontAlgn="auto" latinLnBrk="0" hangingPunct="1">
              <a:lnSpc>
                <a:spcPct val="135000"/>
              </a:lnSpc>
              <a:spcBef>
                <a:spcPts val="0"/>
              </a:spcBef>
              <a:spcAft>
                <a:spcPts val="0"/>
              </a:spcAft>
              <a:buClrTx/>
              <a:buSzTx/>
              <a:buFontTx/>
              <a:buNone/>
              <a:tabLst/>
              <a:defRPr/>
            </a:pPr>
            <a:r>
              <a:rPr kumimoji="0" lang="en-US" sz="320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M</a:t>
            </a:r>
            <a:r>
              <a:rPr kumimoji="0" lang="vi-VN" sz="320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ột số gợi ý giúp em xác định được thông tin đáng tin cậy hay không</a:t>
            </a:r>
            <a:endParaRPr kumimoji="0" lang="en-US" sz="320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1955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fr-FR" sz="2400" b="1" i="1">
                <a:solidFill>
                  <a:srgbClr val="000000"/>
                </a:solidFill>
                <a:latin typeface="UTM Avo" panose="02040603050506020204" pitchFamily="18" charset="0"/>
                <a:cs typeface="Times New Roman" panose="02020603050405020304" pitchFamily="18" charset="0"/>
              </a:rPr>
              <a:t>Xác định nguồn thông tin</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83548" y="1672759"/>
            <a:ext cx="4770423" cy="2727091"/>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672759"/>
            <a:ext cx="5481474" cy="1544718"/>
          </a:xfrm>
          <a:prstGeom prst="rect">
            <a:avLst/>
          </a:prstGeom>
          <a:noFill/>
        </p:spPr>
        <p:txBody>
          <a:bodyPr wrap="square">
            <a:spAutoFit/>
          </a:bodyPr>
          <a:lstStyle/>
          <a:p>
            <a:pPr lvl="0" algn="just" defTabSz="342900">
              <a:lnSpc>
                <a:spcPct val="135000"/>
              </a:lnSpc>
              <a:defRPr/>
            </a:pPr>
            <a:r>
              <a:rPr lang="vi-VN" sz="2400">
                <a:solidFill>
                  <a:srgbClr val="000000"/>
                </a:solidFill>
                <a:latin typeface="Calibri" panose="020F0502020204030204" pitchFamily="34" charset="0"/>
                <a:ea typeface="Calibri" panose="020F0502020204030204" pitchFamily="34" charset="0"/>
                <a:cs typeface="Calibri" panose="020F0502020204030204" pitchFamily="34" charset="0"/>
              </a:rPr>
              <a:t>Thẩm quyền và uy tín của tổ chức hay cá nhân cung cấp thông tin ảnh hưởng đến giá trị và độ tin cậy của thông tin. </a:t>
            </a:r>
          </a:p>
        </p:txBody>
      </p:sp>
      <p:pic>
        <p:nvPicPr>
          <p:cNvPr id="6" name="Picture 5">
            <a:extLst>
              <a:ext uri="{FF2B5EF4-FFF2-40B4-BE49-F238E27FC236}">
                <a16:creationId xmlns:a16="http://schemas.microsoft.com/office/drawing/2014/main" id="{CCED0B7E-C56B-4A55-A79C-A9F9F6E3E5CD}"/>
              </a:ext>
            </a:extLst>
          </p:cNvPr>
          <p:cNvPicPr>
            <a:picLocks noChangeAspect="1"/>
          </p:cNvPicPr>
          <p:nvPr/>
        </p:nvPicPr>
        <p:blipFill rotWithShape="1">
          <a:blip r:embed="rId4">
            <a:extLst>
              <a:ext uri="{28A0092B-C50C-407E-A947-70E740481C1C}">
                <a14:useLocalDpi xmlns:a14="http://schemas.microsoft.com/office/drawing/2010/main" val="0"/>
              </a:ext>
            </a:extLst>
          </a:blip>
          <a:srcRect l="12608" t="2" r="29888" b="-5484"/>
          <a:stretch/>
        </p:blipFill>
        <p:spPr>
          <a:xfrm>
            <a:off x="2296685" y="5024511"/>
            <a:ext cx="7209265" cy="1234266"/>
          </a:xfrm>
          <a:prstGeom prst="rect">
            <a:avLst/>
          </a:prstGeom>
        </p:spPr>
      </p:pic>
    </p:spTree>
    <p:extLst>
      <p:ext uri="{BB962C8B-B14F-4D97-AF65-F5344CB8AC3E}">
        <p14:creationId xmlns:p14="http://schemas.microsoft.com/office/powerpoint/2010/main" val="248934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9011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fr-FR" sz="2400" b="1" i="1">
                <a:solidFill>
                  <a:srgbClr val="000000"/>
                </a:solidFill>
                <a:latin typeface="UTM Avo" panose="02040603050506020204" pitchFamily="18" charset="0"/>
                <a:cs typeface="Times New Roman" panose="02020603050405020304" pitchFamily="18" charset="0"/>
              </a:rPr>
              <a:t>Phân biệt ý kiến và sự kiện</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996559" y="3531686"/>
            <a:ext cx="2031825" cy="2727091"/>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672759"/>
            <a:ext cx="6967374" cy="2520690"/>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Ý kiến là quan điểm, không phải sự kiện. Trong khi các ý kiến cần được xem xét và có thể cũng thú vị nhưng độ tin cậy của chúng thấp hơn sự kiện v</a:t>
            </a:r>
            <a:r>
              <a:rPr lang="en-US" sz="2400">
                <a:solidFill>
                  <a:srgbClr val="000000"/>
                </a:solidFill>
                <a:latin typeface="UTM Avo" panose="02040603050506020204" pitchFamily="18" charset="0"/>
                <a:cs typeface="Times New Roman" panose="02020603050405020304" pitchFamily="18" charset="0"/>
              </a:rPr>
              <a:t>ì</a:t>
            </a:r>
            <a:r>
              <a:rPr lang="vi-VN" sz="2400">
                <a:solidFill>
                  <a:srgbClr val="000000"/>
                </a:solidFill>
                <a:latin typeface="UTM Avo" panose="02040603050506020204" pitchFamily="18" charset="0"/>
                <a:cs typeface="Times New Roman" panose="02020603050405020304" pitchFamily="18" charset="0"/>
              </a:rPr>
              <a:t> mang nhiều cảm xúc và định kiến cá nhân. </a:t>
            </a:r>
          </a:p>
        </p:txBody>
      </p:sp>
      <p:sp>
        <p:nvSpPr>
          <p:cNvPr id="7" name="Thought Bubble: Cloud 6">
            <a:extLst>
              <a:ext uri="{FF2B5EF4-FFF2-40B4-BE49-F238E27FC236}">
                <a16:creationId xmlns:a16="http://schemas.microsoft.com/office/drawing/2014/main" id="{AB21D2A2-7A08-405A-A8DB-4B3CA149B3D8}"/>
              </a:ext>
            </a:extLst>
          </p:cNvPr>
          <p:cNvSpPr/>
          <p:nvPr/>
        </p:nvSpPr>
        <p:spPr>
          <a:xfrm>
            <a:off x="7835574" y="599223"/>
            <a:ext cx="3192809" cy="2890127"/>
          </a:xfrm>
          <a:prstGeom prst="cloudCallout">
            <a:avLst>
              <a:gd name="adj1" fmla="val 35416"/>
              <a:gd name="adj2" fmla="val 50600"/>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8" name="TextBox 7">
            <a:extLst>
              <a:ext uri="{FF2B5EF4-FFF2-40B4-BE49-F238E27FC236}">
                <a16:creationId xmlns:a16="http://schemas.microsoft.com/office/drawing/2014/main" id="{934A6A04-0F3E-46C5-9EB7-16D15339CA79}"/>
              </a:ext>
            </a:extLst>
          </p:cNvPr>
          <p:cNvSpPr txBox="1"/>
          <p:nvPr/>
        </p:nvSpPr>
        <p:spPr>
          <a:xfrm>
            <a:off x="8128820" y="999401"/>
            <a:ext cx="2899564" cy="2011513"/>
          </a:xfrm>
          <a:prstGeom prst="rect">
            <a:avLst/>
          </a:prstGeom>
          <a:noFill/>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Tôi tin rằng việc đó đã xảy ra!</a:t>
            </a:r>
            <a:endParaRPr kumimoji="0" lang="en-US" sz="32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06152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47522"/>
          </a:xfrm>
          <a:prstGeom prst="rect">
            <a:avLst/>
          </a:prstGeom>
        </p:spPr>
        <p:txBody>
          <a:bodyPr wrap="square">
            <a:spAutoFit/>
          </a:bodyPr>
          <a:lstStyle/>
          <a:p>
            <a:pPr lvl="0" algn="just" defTabSz="342900">
              <a:lnSpc>
                <a:spcPct val="135000"/>
              </a:lnSpc>
              <a:defRPr/>
            </a:pPr>
            <a:r>
              <a:rPr lang="fr-FR" sz="2400" b="1" i="1">
                <a:solidFill>
                  <a:srgbClr val="000000"/>
                </a:solidFill>
                <a:latin typeface="Calibri" panose="020F0502020204030204" pitchFamily="34" charset="0"/>
                <a:ea typeface="Calibri" panose="020F0502020204030204" pitchFamily="34" charset="0"/>
                <a:cs typeface="Calibri" panose="020F0502020204030204" pitchFamily="34" charset="0"/>
              </a:rPr>
              <a:t>Kiểm tra chứng cứ của kết luận</a:t>
            </a:r>
            <a:endParaRPr kumimoji="0" lang="en-US" sz="2400" b="1" i="1"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90427" y="3599672"/>
            <a:ext cx="4037649" cy="2896013"/>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672759"/>
            <a:ext cx="6967374" cy="1544718"/>
          </a:xfrm>
          <a:prstGeom prst="rect">
            <a:avLst/>
          </a:prstGeom>
          <a:noFill/>
        </p:spPr>
        <p:txBody>
          <a:bodyPr wrap="square">
            <a:spAutoFit/>
          </a:bodyPr>
          <a:lstStyle/>
          <a:p>
            <a:pPr lvl="0" algn="just" defTabSz="342900">
              <a:lnSpc>
                <a:spcPct val="135000"/>
              </a:lnSpc>
              <a:defRPr/>
            </a:pPr>
            <a:r>
              <a:rPr lang="vi-VN" sz="2400">
                <a:solidFill>
                  <a:srgbClr val="000000"/>
                </a:solidFill>
                <a:latin typeface="Calibri" panose="020F0502020204030204" pitchFamily="34" charset="0"/>
                <a:ea typeface="Calibri" panose="020F0502020204030204" pitchFamily="34" charset="0"/>
                <a:cs typeface="Calibri" panose="020F0502020204030204" pitchFamily="34" charset="0"/>
              </a:rPr>
              <a:t>Những kết luận không có chứng cứ, cũng giống như những ý kiến mang tính chất cá nhân</a:t>
            </a:r>
            <a:r>
              <a:rPr lang="en-US" sz="2400">
                <a:solidFill>
                  <a:srgbClr val="000000"/>
                </a:solidFill>
                <a:latin typeface="Calibri" panose="020F0502020204030204" pitchFamily="34" charset="0"/>
                <a:ea typeface="Calibri" panose="020F0502020204030204" pitchFamily="34" charset="0"/>
                <a:cs typeface="Calibri" panose="020F0502020204030204" pitchFamily="34" charset="0"/>
              </a:rPr>
              <a:t> nên có độ tin cậy rất thấp. </a:t>
            </a:r>
            <a:endParaRPr lang="vi-VN" sz="24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7" name="Thought Bubble: Cloud 6">
            <a:extLst>
              <a:ext uri="{FF2B5EF4-FFF2-40B4-BE49-F238E27FC236}">
                <a16:creationId xmlns:a16="http://schemas.microsoft.com/office/drawing/2014/main" id="{AB21D2A2-7A08-405A-A8DB-4B3CA149B3D8}"/>
              </a:ext>
            </a:extLst>
          </p:cNvPr>
          <p:cNvSpPr/>
          <p:nvPr/>
        </p:nvSpPr>
        <p:spPr>
          <a:xfrm>
            <a:off x="7835574" y="599223"/>
            <a:ext cx="3192809" cy="2890127"/>
          </a:xfrm>
          <a:prstGeom prst="cloudCallout">
            <a:avLst>
              <a:gd name="adj1" fmla="val 26178"/>
              <a:gd name="adj2" fmla="val 65909"/>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8" name="TextBox 7">
            <a:extLst>
              <a:ext uri="{FF2B5EF4-FFF2-40B4-BE49-F238E27FC236}">
                <a16:creationId xmlns:a16="http://schemas.microsoft.com/office/drawing/2014/main" id="{934A6A04-0F3E-46C5-9EB7-16D15339CA79}"/>
              </a:ext>
            </a:extLst>
          </p:cNvPr>
          <p:cNvSpPr txBox="1"/>
          <p:nvPr/>
        </p:nvSpPr>
        <p:spPr>
          <a:xfrm>
            <a:off x="7982196" y="1028559"/>
            <a:ext cx="2899564" cy="1544718"/>
          </a:xfrm>
          <a:prstGeom prst="rect">
            <a:avLst/>
          </a:prstGeom>
          <a:noFill/>
        </p:spPr>
        <p:txBody>
          <a:bodyPr wrap="square">
            <a:spAutoFit/>
          </a:bodyPr>
          <a:lstStyle/>
          <a:p>
            <a:pPr lvl="0" algn="ctr" defTabSz="342900">
              <a:lnSpc>
                <a:spcPct val="135000"/>
              </a:lnSpc>
              <a:defRPr/>
            </a:pPr>
            <a:r>
              <a:rPr lang="en-US" sz="2400" b="1">
                <a:solidFill>
                  <a:srgbClr val="000000"/>
                </a:solidFill>
                <a:latin typeface="Calibri" panose="020F0502020204030204" pitchFamily="34" charset="0"/>
                <a:ea typeface="Calibri" panose="020F0502020204030204" pitchFamily="34" charset="0"/>
                <a:cs typeface="Calibri" panose="020F0502020204030204" pitchFamily="34" charset="0"/>
              </a:rPr>
              <a:t>Tôi nghĩ đây là bộ phim hoạt hình hay nhất mọi thời đại</a:t>
            </a:r>
            <a:endParaRPr kumimoji="0" lang="en-US" sz="24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634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7"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47522"/>
          </a:xfrm>
          <a:prstGeom prst="rect">
            <a:avLst/>
          </a:prstGeom>
        </p:spPr>
        <p:txBody>
          <a:bodyPr wrap="square">
            <a:spAutoFit/>
          </a:bodyPr>
          <a:lstStyle/>
          <a:p>
            <a:pPr lvl="0" algn="just" defTabSz="342900">
              <a:lnSpc>
                <a:spcPct val="135000"/>
              </a:lnSpc>
              <a:defRPr/>
            </a:pPr>
            <a:r>
              <a:rPr lang="fr-FR" sz="2400" b="1" i="1">
                <a:solidFill>
                  <a:srgbClr val="000000"/>
                </a:solidFill>
                <a:latin typeface="Calibri" panose="020F0502020204030204" pitchFamily="34" charset="0"/>
                <a:ea typeface="Calibri" panose="020F0502020204030204" pitchFamily="34" charset="0"/>
                <a:cs typeface="Calibri" panose="020F0502020204030204" pitchFamily="34" charset="0"/>
              </a:rPr>
              <a:t>Đánh giá tính thời sự của thông tin</a:t>
            </a:r>
            <a:endParaRPr kumimoji="0" lang="en-US" sz="2400" b="1" i="1"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31846" y="1132061"/>
            <a:ext cx="4744528" cy="4744528"/>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598670" y="2417954"/>
            <a:ext cx="5481474" cy="1544718"/>
          </a:xfrm>
          <a:prstGeom prst="rect">
            <a:avLst/>
          </a:prstGeom>
          <a:noFill/>
        </p:spPr>
        <p:txBody>
          <a:bodyPr wrap="square">
            <a:spAutoFit/>
          </a:bodyPr>
          <a:lstStyle/>
          <a:p>
            <a:pPr lvl="0" algn="just" defTabSz="342900">
              <a:lnSpc>
                <a:spcPct val="135000"/>
              </a:lnSpc>
              <a:defRPr/>
            </a:pPr>
            <a:r>
              <a:rPr lang="vi-VN" sz="2400">
                <a:solidFill>
                  <a:srgbClr val="000000"/>
                </a:solidFill>
                <a:latin typeface="Calibri" panose="020F0502020204030204" pitchFamily="34" charset="0"/>
                <a:ea typeface="Calibri" panose="020F0502020204030204" pitchFamily="34" charset="0"/>
                <a:cs typeface="Calibri" panose="020F0502020204030204" pitchFamily="34" charset="0"/>
              </a:rPr>
              <a:t>Thời điểm công bố thông tin quan trọng vì nó quyết định thông tin có còn ý nghĩa không hay đã trở nên lỗi thời. </a:t>
            </a:r>
          </a:p>
        </p:txBody>
      </p:sp>
    </p:spTree>
    <p:extLst>
      <p:ext uri="{BB962C8B-B14F-4D97-AF65-F5344CB8AC3E}">
        <p14:creationId xmlns:p14="http://schemas.microsoft.com/office/powerpoint/2010/main" val="414152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64050" y="1168016"/>
            <a:ext cx="10541393" cy="3865205"/>
            <a:chOff x="570924" y="4336939"/>
            <a:chExt cx="10541393" cy="3865205"/>
          </a:xfrm>
        </p:grpSpPr>
        <p:grpSp>
          <p:nvGrpSpPr>
            <p:cNvPr id="6" name="Group 5">
              <a:extLst>
                <a:ext uri="{FF2B5EF4-FFF2-40B4-BE49-F238E27FC236}">
                  <a16:creationId xmlns:a16="http://schemas.microsoft.com/office/drawing/2014/main" id="{EAC95955-D97D-49E0-83D8-F785C4AE2088}"/>
                </a:ext>
              </a:extLst>
            </p:cNvPr>
            <p:cNvGrpSpPr/>
            <p:nvPr/>
          </p:nvGrpSpPr>
          <p:grpSpPr>
            <a:xfrm>
              <a:off x="570924" y="4336939"/>
              <a:ext cx="10520610" cy="3865205"/>
              <a:chOff x="570653" y="4388893"/>
              <a:chExt cx="10371268" cy="3865205"/>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29"/>
                <a:ext cx="9760387" cy="3659669"/>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stretch>
                <a:fillRect/>
              </a:stretch>
            </p:blipFill>
            <p:spPr>
              <a:xfrm>
                <a:off x="570653" y="4388893"/>
                <a:ext cx="962441" cy="885725"/>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40466" y="4684258"/>
              <a:ext cx="9598058" cy="2541914"/>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vi-VN" sz="24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Thông tin đáng tin cậy </a:t>
              </a:r>
              <a:r>
                <a:rPr kumimoji="0" lang="vi-VN" sz="240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giúp em đưa ra kết luận đúng, quyết định hành động đúng và giải quyết được các vấn đề được đặt ra.</a:t>
              </a:r>
            </a:p>
            <a:p>
              <a:pPr marL="0" marR="0" lvl="0" indent="0" algn="just" defTabSz="342900" rtl="0" eaLnBrk="1" fontAlgn="auto" latinLnBrk="0" hangingPunct="1">
                <a:lnSpc>
                  <a:spcPct val="135000"/>
                </a:lnSpc>
                <a:spcBef>
                  <a:spcPts val="0"/>
                </a:spcBef>
                <a:spcAft>
                  <a:spcPts val="0"/>
                </a:spcAft>
                <a:buClrTx/>
                <a:buSzTx/>
                <a:buFontTx/>
                <a:buNone/>
                <a:tabLst/>
                <a:defRPr/>
              </a:pPr>
              <a:r>
                <a:rPr kumimoji="0" lang="vi-VN" sz="240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Một số </a:t>
              </a:r>
              <a:r>
                <a:rPr kumimoji="0" lang="vi-VN" sz="24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cách xác định thông tin có đáng tin cậy hay không</a:t>
              </a:r>
              <a:r>
                <a:rPr kumimoji="0" lang="vi-VN" sz="240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kiểm tra nguồn thông tin; phân biệt ý kiến với sự kiện; kiểm tra chứng cứ của kết luận; đánh giá tính thời sự của thông tin.</a:t>
              </a:r>
            </a:p>
          </p:txBody>
        </p:sp>
      </p:grpSp>
    </p:spTree>
    <p:extLst>
      <p:ext uri="{BB962C8B-B14F-4D97-AF65-F5344CB8AC3E}">
        <p14:creationId xmlns:p14="http://schemas.microsoft.com/office/powerpoint/2010/main" val="129496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335562D-47C3-42BC-BC7D-7AF52EE5A71A}"/>
              </a:ext>
            </a:extLst>
          </p:cNvPr>
          <p:cNvSpPr/>
          <p:nvPr/>
        </p:nvSpPr>
        <p:spPr>
          <a:xfrm>
            <a:off x="-18448" y="3892786"/>
            <a:ext cx="12192000" cy="1141745"/>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799">
              <a:solidFill>
                <a:prstClr val="white"/>
              </a:solidFill>
              <a:latin typeface="Calibri" panose="020F0502020204030204"/>
            </a:endParaRPr>
          </a:p>
        </p:txBody>
      </p:sp>
      <p:pic>
        <p:nvPicPr>
          <p:cNvPr id="8" name="Picture 7">
            <a:hlinkClick r:id="rId4" action="ppaction://hlinksldjump"/>
            <a:extLst>
              <a:ext uri="{FF2B5EF4-FFF2-40B4-BE49-F238E27FC236}">
                <a16:creationId xmlns:a16="http://schemas.microsoft.com/office/drawing/2014/main" id="{165D02D2-111C-48DA-B806-17EDA77B2D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209" y="2984087"/>
            <a:ext cx="1969179" cy="1743607"/>
          </a:xfrm>
          <a:prstGeom prst="rect">
            <a:avLst/>
          </a:prstGeom>
        </p:spPr>
      </p:pic>
      <p:pic>
        <p:nvPicPr>
          <p:cNvPr id="9" name="Picture 8">
            <a:extLst>
              <a:ext uri="{FF2B5EF4-FFF2-40B4-BE49-F238E27FC236}">
                <a16:creationId xmlns:a16="http://schemas.microsoft.com/office/drawing/2014/main" id="{DE93B167-9DF8-4F7B-A15E-DCA0F1988F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0485" y="2471977"/>
            <a:ext cx="2060627" cy="1383911"/>
          </a:xfrm>
          <a:prstGeom prst="rect">
            <a:avLst/>
          </a:prstGeom>
        </p:spPr>
      </p:pic>
      <p:pic>
        <p:nvPicPr>
          <p:cNvPr id="10" name="Picture 9">
            <a:hlinkClick r:id="rId7" action="ppaction://hlinksldjump"/>
            <a:extLst>
              <a:ext uri="{FF2B5EF4-FFF2-40B4-BE49-F238E27FC236}">
                <a16:creationId xmlns:a16="http://schemas.microsoft.com/office/drawing/2014/main" id="{99F79902-D845-4948-9A8D-BC737DA8398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14951" y="2984086"/>
            <a:ext cx="1969179" cy="1743607"/>
          </a:xfrm>
          <a:prstGeom prst="rect">
            <a:avLst/>
          </a:prstGeom>
        </p:spPr>
      </p:pic>
      <p:pic>
        <p:nvPicPr>
          <p:cNvPr id="11" name="Picture 10">
            <a:extLst>
              <a:ext uri="{FF2B5EF4-FFF2-40B4-BE49-F238E27FC236}">
                <a16:creationId xmlns:a16="http://schemas.microsoft.com/office/drawing/2014/main" id="{F5A3D29D-2006-4BE0-AEF2-ABC918DCEA4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69225" y="2471975"/>
            <a:ext cx="2060627" cy="1383911"/>
          </a:xfrm>
          <a:prstGeom prst="rect">
            <a:avLst/>
          </a:prstGeom>
        </p:spPr>
      </p:pic>
      <p:pic>
        <p:nvPicPr>
          <p:cNvPr id="12" name="Picture 11">
            <a:hlinkClick r:id="rId10" action="ppaction://hlinksldjump"/>
            <a:extLst>
              <a:ext uri="{FF2B5EF4-FFF2-40B4-BE49-F238E27FC236}">
                <a16:creationId xmlns:a16="http://schemas.microsoft.com/office/drawing/2014/main" id="{B9F6EF56-EFE5-46AA-BEED-938FE1E31AD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93693" y="2984086"/>
            <a:ext cx="1969179" cy="1743607"/>
          </a:xfrm>
          <a:prstGeom prst="rect">
            <a:avLst/>
          </a:prstGeom>
        </p:spPr>
      </p:pic>
      <p:pic>
        <p:nvPicPr>
          <p:cNvPr id="13" name="Picture 12">
            <a:extLst>
              <a:ext uri="{FF2B5EF4-FFF2-40B4-BE49-F238E27FC236}">
                <a16:creationId xmlns:a16="http://schemas.microsoft.com/office/drawing/2014/main" id="{CABCEBFF-5DE1-4042-94D0-113FF0A7D80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47969" y="2471975"/>
            <a:ext cx="2060627" cy="1383911"/>
          </a:xfrm>
          <a:prstGeom prst="rect">
            <a:avLst/>
          </a:prstGeom>
        </p:spPr>
      </p:pic>
      <p:pic>
        <p:nvPicPr>
          <p:cNvPr id="14" name="Picture 13">
            <a:hlinkClick r:id="rId13" action="ppaction://hlinksldjump"/>
            <a:extLst>
              <a:ext uri="{FF2B5EF4-FFF2-40B4-BE49-F238E27FC236}">
                <a16:creationId xmlns:a16="http://schemas.microsoft.com/office/drawing/2014/main" id="{633EC59B-FCA1-44AA-9210-1F72A9C855E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318158" y="2984086"/>
            <a:ext cx="1969179" cy="1743607"/>
          </a:xfrm>
          <a:prstGeom prst="rect">
            <a:avLst/>
          </a:prstGeom>
        </p:spPr>
      </p:pic>
      <p:pic>
        <p:nvPicPr>
          <p:cNvPr id="15" name="Picture 14">
            <a:extLst>
              <a:ext uri="{FF2B5EF4-FFF2-40B4-BE49-F238E27FC236}">
                <a16:creationId xmlns:a16="http://schemas.microsoft.com/office/drawing/2014/main" id="{AD65FD14-A8FF-49BD-BB2A-1A81849D35A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272432" y="2471974"/>
            <a:ext cx="2060627" cy="1383911"/>
          </a:xfrm>
          <a:prstGeom prst="rect">
            <a:avLst/>
          </a:prstGeom>
        </p:spPr>
      </p:pic>
      <p:pic>
        <p:nvPicPr>
          <p:cNvPr id="16" name="Picture 15">
            <a:hlinkClick r:id="rId16" action="ppaction://hlinksldjump"/>
            <a:extLst>
              <a:ext uri="{FF2B5EF4-FFF2-40B4-BE49-F238E27FC236}">
                <a16:creationId xmlns:a16="http://schemas.microsoft.com/office/drawing/2014/main" id="{6FB1DCEB-4C74-4EB6-8AC6-7F38A1717E0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551176" y="2984084"/>
            <a:ext cx="1969179" cy="1743607"/>
          </a:xfrm>
          <a:prstGeom prst="rect">
            <a:avLst/>
          </a:prstGeom>
        </p:spPr>
      </p:pic>
      <p:pic>
        <p:nvPicPr>
          <p:cNvPr id="17" name="Picture 16">
            <a:extLst>
              <a:ext uri="{FF2B5EF4-FFF2-40B4-BE49-F238E27FC236}">
                <a16:creationId xmlns:a16="http://schemas.microsoft.com/office/drawing/2014/main" id="{769360CF-BDF1-45A9-8C3E-6AEF4338A20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505450" y="2471974"/>
            <a:ext cx="2060627" cy="1383911"/>
          </a:xfrm>
          <a:prstGeom prst="rect">
            <a:avLst/>
          </a:prstGeom>
        </p:spPr>
      </p:pic>
      <p:pic>
        <p:nvPicPr>
          <p:cNvPr id="37" name="Picture 36">
            <a:extLst>
              <a:ext uri="{FF2B5EF4-FFF2-40B4-BE49-F238E27FC236}">
                <a16:creationId xmlns:a16="http://schemas.microsoft.com/office/drawing/2014/main" id="{16677DD5-4B38-44EE-AE03-4CE69860F1FA}"/>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 y="6308766"/>
            <a:ext cx="6095998" cy="334818"/>
          </a:xfrm>
          <a:prstGeom prst="rect">
            <a:avLst/>
          </a:prstGeom>
        </p:spPr>
      </p:pic>
      <p:pic>
        <p:nvPicPr>
          <p:cNvPr id="38" name="Picture 37">
            <a:extLst>
              <a:ext uri="{FF2B5EF4-FFF2-40B4-BE49-F238E27FC236}">
                <a16:creationId xmlns:a16="http://schemas.microsoft.com/office/drawing/2014/main" id="{8E58EB64-C11F-4AA8-BD51-6B7EDB33655B}"/>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096003" y="6308766"/>
            <a:ext cx="6095998" cy="334818"/>
          </a:xfrm>
          <a:prstGeom prst="rect">
            <a:avLst/>
          </a:prstGeom>
        </p:spPr>
      </p:pic>
      <p:pic>
        <p:nvPicPr>
          <p:cNvPr id="39" name="Picture 38">
            <a:extLst>
              <a:ext uri="{FF2B5EF4-FFF2-40B4-BE49-F238E27FC236}">
                <a16:creationId xmlns:a16="http://schemas.microsoft.com/office/drawing/2014/main" id="{468116E2-9E2A-444E-92F8-B1A7CB147696}"/>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8448" y="5028066"/>
            <a:ext cx="6095998" cy="334818"/>
          </a:xfrm>
          <a:prstGeom prst="rect">
            <a:avLst/>
          </a:prstGeom>
        </p:spPr>
      </p:pic>
      <p:pic>
        <p:nvPicPr>
          <p:cNvPr id="40" name="Picture 39">
            <a:extLst>
              <a:ext uri="{FF2B5EF4-FFF2-40B4-BE49-F238E27FC236}">
                <a16:creationId xmlns:a16="http://schemas.microsoft.com/office/drawing/2014/main" id="{4AF2A1C0-A62D-4A01-AB2A-74ABC46C1AC0}"/>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077553" y="5028066"/>
            <a:ext cx="6095998" cy="334818"/>
          </a:xfrm>
          <a:prstGeom prst="rect">
            <a:avLst/>
          </a:prstGeom>
        </p:spPr>
      </p:pic>
      <p:sp>
        <p:nvSpPr>
          <p:cNvPr id="42" name="Flowchart: Summing Junction 41">
            <a:hlinkClick r:id="" action="ppaction://noaction"/>
            <a:extLst>
              <a:ext uri="{FF2B5EF4-FFF2-40B4-BE49-F238E27FC236}">
                <a16:creationId xmlns:a16="http://schemas.microsoft.com/office/drawing/2014/main" id="{E51D645D-F5EB-48AD-9720-05E0BE57DF46}"/>
              </a:ext>
            </a:extLst>
          </p:cNvPr>
          <p:cNvSpPr/>
          <p:nvPr/>
        </p:nvSpPr>
        <p:spPr>
          <a:xfrm>
            <a:off x="11398689" y="6114929"/>
            <a:ext cx="649068" cy="649068"/>
          </a:xfrm>
          <a:prstGeom prst="flowChartSummingJunction">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799" dirty="0">
              <a:solidFill>
                <a:prstClr val="white"/>
              </a:solidFill>
              <a:latin typeface="Calibri" panose="020F0502020204030204"/>
            </a:endParaRPr>
          </a:p>
        </p:txBody>
      </p:sp>
    </p:spTree>
    <p:extLst>
      <p:ext uri="{BB962C8B-B14F-4D97-AF65-F5344CB8AC3E}">
        <p14:creationId xmlns:p14="http://schemas.microsoft.com/office/powerpoint/2010/main" val="5577315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808B5389-96DF-4FAF-96B3-8993C7E567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3082" y="-50426"/>
            <a:ext cx="1941430" cy="1856599"/>
          </a:xfrm>
          <a:prstGeom prst="rect">
            <a:avLst/>
          </a:prstGeom>
        </p:spPr>
      </p:pic>
      <p:pic>
        <p:nvPicPr>
          <p:cNvPr id="5" name="Picture 4">
            <a:extLst>
              <a:ext uri="{FF2B5EF4-FFF2-40B4-BE49-F238E27FC236}">
                <a16:creationId xmlns:a16="http://schemas.microsoft.com/office/drawing/2014/main" id="{123805F6-EA77-4D51-9744-9F37A57F23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2828" y="4860842"/>
            <a:ext cx="1969179" cy="1743607"/>
          </a:xfrm>
          <a:prstGeom prst="rect">
            <a:avLst/>
          </a:prstGeom>
        </p:spPr>
      </p:pic>
      <p:pic>
        <p:nvPicPr>
          <p:cNvPr id="7" name="Picture 6">
            <a:extLst>
              <a:ext uri="{FF2B5EF4-FFF2-40B4-BE49-F238E27FC236}">
                <a16:creationId xmlns:a16="http://schemas.microsoft.com/office/drawing/2014/main" id="{18B3DB36-0CAB-4CD0-BE48-595E0CADE4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7103" y="4348733"/>
            <a:ext cx="2060627" cy="1383911"/>
          </a:xfrm>
          <a:prstGeom prst="rect">
            <a:avLst/>
          </a:prstGeom>
        </p:spPr>
      </p:pic>
      <p:sp>
        <p:nvSpPr>
          <p:cNvPr id="27" name="Rectangle: Folded Corner 26">
            <a:extLst>
              <a:ext uri="{FF2B5EF4-FFF2-40B4-BE49-F238E27FC236}">
                <a16:creationId xmlns:a16="http://schemas.microsoft.com/office/drawing/2014/main" id="{A468FF43-48BE-45C8-AE0E-72371E21D00D}"/>
              </a:ext>
            </a:extLst>
          </p:cNvPr>
          <p:cNvSpPr/>
          <p:nvPr/>
        </p:nvSpPr>
        <p:spPr>
          <a:xfrm>
            <a:off x="427133" y="475714"/>
            <a:ext cx="11104272" cy="3930586"/>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732" b="1"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Câu 1: Em hãy cho biết tổ chức, cá nhân nào sở hữu ứng dụng Zalo?</a:t>
            </a:r>
            <a:endParaRPr lang="en-US" sz="3732" b="1"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endParaRPr>
          </a:p>
          <a:p>
            <a:pPr lvl="0"/>
            <a:r>
              <a:rPr lang="en-US" sz="3732"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A. </a:t>
            </a:r>
            <a:r>
              <a:rPr lang="en-US" sz="3732" dirty="0" err="1">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Người</a:t>
            </a:r>
            <a:r>
              <a:rPr lang="en-US" sz="3732"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có </a:t>
            </a:r>
            <a:r>
              <a:rPr lang="en-US" sz="3732" dirty="0" err="1">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tên</a:t>
            </a:r>
            <a:r>
              <a:rPr lang="en-US" sz="3732"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là </a:t>
            </a:r>
            <a:r>
              <a:rPr lang="en-US" sz="3732" dirty="0" err="1">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Zalo</a:t>
            </a:r>
            <a:endParaRPr lang="en-US" sz="3732"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endParaRPr>
          </a:p>
          <a:p>
            <a:pPr lvl="0"/>
            <a:r>
              <a:rPr lang="en-US" sz="3732"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B. </a:t>
            </a:r>
            <a:r>
              <a:rPr lang="en-US" sz="3732" dirty="0" err="1">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Công</a:t>
            </a:r>
            <a:r>
              <a:rPr lang="en-US" sz="3732"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ty </a:t>
            </a:r>
            <a:r>
              <a:rPr lang="en-US" sz="3732" dirty="0" err="1">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cổ</a:t>
            </a:r>
            <a:r>
              <a:rPr lang="en-US" sz="3732"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a:t>
            </a:r>
            <a:r>
              <a:rPr lang="en-US" sz="3732" dirty="0" err="1">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phần</a:t>
            </a:r>
            <a:r>
              <a:rPr lang="en-US" sz="3732"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VNG (</a:t>
            </a:r>
            <a:r>
              <a:rPr lang="en-US" sz="3732" dirty="0" err="1">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công</a:t>
            </a:r>
            <a:r>
              <a:rPr lang="en-US" sz="3732"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ty </a:t>
            </a:r>
            <a:r>
              <a:rPr lang="en-US" sz="3732" dirty="0" err="1">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công</a:t>
            </a:r>
            <a:r>
              <a:rPr lang="en-US" sz="3732"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a:t>
            </a:r>
            <a:r>
              <a:rPr lang="en-US" sz="3732" dirty="0" err="1">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nghệ</a:t>
            </a:r>
            <a:r>
              <a:rPr lang="en-US" sz="3732"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a:t>
            </a:r>
            <a:r>
              <a:rPr lang="en-US" sz="3732" dirty="0" err="1">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Việt</a:t>
            </a:r>
            <a:r>
              <a:rPr lang="en-US" sz="3732"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Nam)</a:t>
            </a:r>
          </a:p>
          <a:p>
            <a:pPr lvl="0"/>
            <a:r>
              <a:rPr lang="en-US" sz="3732"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C. Bill Gates</a:t>
            </a:r>
          </a:p>
          <a:p>
            <a:r>
              <a:rPr lang="en-US" sz="3732"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D. </a:t>
            </a:r>
            <a:r>
              <a:rPr lang="vi-VN" sz="3732"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Tất cả đều sa</a:t>
            </a:r>
            <a:r>
              <a:rPr lang="en-US" sz="3732"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i</a:t>
            </a:r>
          </a:p>
        </p:txBody>
      </p:sp>
      <p:sp>
        <p:nvSpPr>
          <p:cNvPr id="28" name="Rectangle: Folded Corner 27">
            <a:extLst>
              <a:ext uri="{FF2B5EF4-FFF2-40B4-BE49-F238E27FC236}">
                <a16:creationId xmlns:a16="http://schemas.microsoft.com/office/drawing/2014/main" id="{02105D08-1F14-416F-86C2-51DFEA1D8826}"/>
              </a:ext>
            </a:extLst>
          </p:cNvPr>
          <p:cNvSpPr/>
          <p:nvPr/>
        </p:nvSpPr>
        <p:spPr>
          <a:xfrm>
            <a:off x="6034038" y="4893734"/>
            <a:ext cx="3120347" cy="1127467"/>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800"/>
              </a:spcBef>
              <a:spcAft>
                <a:spcPts val="800"/>
              </a:spcAft>
            </a:pPr>
            <a:r>
              <a:rPr lang="en-US" sz="3733" dirty="0" err="1">
                <a:solidFill>
                  <a:srgbClr val="000000"/>
                </a:solidFill>
                <a:latin typeface="Times New Roman" panose="02020603050405020304" pitchFamily="18" charset="0"/>
                <a:ea typeface="Calibri" panose="020F0502020204030204" pitchFamily="34" charset="0"/>
              </a:rPr>
              <a:t>Đáp</a:t>
            </a:r>
            <a:r>
              <a:rPr lang="en-US" sz="3733" dirty="0">
                <a:solidFill>
                  <a:srgbClr val="000000"/>
                </a:solidFill>
                <a:latin typeface="Times New Roman" panose="02020603050405020304" pitchFamily="18" charset="0"/>
                <a:ea typeface="Calibri" panose="020F0502020204030204" pitchFamily="34" charset="0"/>
              </a:rPr>
              <a:t> </a:t>
            </a:r>
            <a:r>
              <a:rPr lang="en-US" sz="3733" dirty="0" err="1">
                <a:solidFill>
                  <a:srgbClr val="000000"/>
                </a:solidFill>
                <a:latin typeface="Times New Roman" panose="02020603050405020304" pitchFamily="18" charset="0"/>
                <a:ea typeface="Calibri" panose="020F0502020204030204" pitchFamily="34" charset="0"/>
              </a:rPr>
              <a:t>án</a:t>
            </a:r>
            <a:r>
              <a:rPr lang="en-US" sz="3733" dirty="0">
                <a:solidFill>
                  <a:srgbClr val="000000"/>
                </a:solidFill>
                <a:latin typeface="Times New Roman" panose="02020603050405020304" pitchFamily="18" charset="0"/>
                <a:ea typeface="Calibri" panose="020F0502020204030204" pitchFamily="34" charset="0"/>
              </a:rPr>
              <a:t> B</a:t>
            </a:r>
          </a:p>
        </p:txBody>
      </p:sp>
      <p:sp>
        <p:nvSpPr>
          <p:cNvPr id="33" name="Rectangle 32">
            <a:extLst>
              <a:ext uri="{FF2B5EF4-FFF2-40B4-BE49-F238E27FC236}">
                <a16:creationId xmlns:a16="http://schemas.microsoft.com/office/drawing/2014/main" id="{8A1AF95E-ACBD-46E9-8F43-1F6D65A0D221}"/>
              </a:ext>
            </a:extLst>
          </p:cNvPr>
          <p:cNvSpPr/>
          <p:nvPr/>
        </p:nvSpPr>
        <p:spPr>
          <a:xfrm rot="5600923">
            <a:off x="2831326" y="4994115"/>
            <a:ext cx="2438331" cy="250978"/>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799">
              <a:solidFill>
                <a:prstClr val="white"/>
              </a:solidFill>
              <a:latin typeface="Calibri" panose="020F0502020204030204"/>
            </a:endParaRPr>
          </a:p>
        </p:txBody>
      </p:sp>
      <p:sp>
        <p:nvSpPr>
          <p:cNvPr id="31" name="Arrow: Pentagon 30">
            <a:hlinkClick r:id="rId9" action="ppaction://hlinksldjump"/>
            <a:extLst>
              <a:ext uri="{FF2B5EF4-FFF2-40B4-BE49-F238E27FC236}">
                <a16:creationId xmlns:a16="http://schemas.microsoft.com/office/drawing/2014/main" id="{AA693000-41B6-4481-BACC-F3E8F4F6DBBA}"/>
              </a:ext>
            </a:extLst>
          </p:cNvPr>
          <p:cNvSpPr/>
          <p:nvPr/>
        </p:nvSpPr>
        <p:spPr>
          <a:xfrm rot="586976" flipH="1">
            <a:off x="2801407" y="4069022"/>
            <a:ext cx="2310939" cy="899514"/>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2800"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a16="http://schemas.microsoft.com/office/drawing/2014/main" id="{AD4177A1-A88F-4280-9343-2E28544658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74242" y="5457468"/>
            <a:ext cx="952500" cy="1019174"/>
          </a:xfrm>
          <a:prstGeom prst="rect">
            <a:avLst/>
          </a:prstGeom>
        </p:spPr>
      </p:pic>
      <p:sp>
        <p:nvSpPr>
          <p:cNvPr id="36" name="Flowchart: Summing Junction 35">
            <a:extLst>
              <a:ext uri="{FF2B5EF4-FFF2-40B4-BE49-F238E27FC236}">
                <a16:creationId xmlns:a16="http://schemas.microsoft.com/office/drawing/2014/main" id="{9A9D8C94-FF71-4542-A1F8-47F84D77E78E}"/>
              </a:ext>
            </a:extLst>
          </p:cNvPr>
          <p:cNvSpPr/>
          <p:nvPr/>
        </p:nvSpPr>
        <p:spPr>
          <a:xfrm>
            <a:off x="4025902" y="4194327"/>
            <a:ext cx="154406"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799">
              <a:solidFill>
                <a:prstClr val="white"/>
              </a:solidFill>
              <a:latin typeface="Calibri" panose="020F0502020204030204"/>
            </a:endParaRPr>
          </a:p>
        </p:txBody>
      </p:sp>
      <p:pic>
        <p:nvPicPr>
          <p:cNvPr id="38" name="Picture 37">
            <a:extLst>
              <a:ext uri="{FF2B5EF4-FFF2-40B4-BE49-F238E27FC236}">
                <a16:creationId xmlns:a16="http://schemas.microsoft.com/office/drawing/2014/main" id="{52D227BA-4253-4222-A515-03444C57CB2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02669" y="5154121"/>
            <a:ext cx="1164057" cy="1275986"/>
          </a:xfrm>
          <a:prstGeom prst="rect">
            <a:avLst/>
          </a:prstGeom>
        </p:spPr>
      </p:pic>
      <p:pic>
        <p:nvPicPr>
          <p:cNvPr id="45" name="Picture 44">
            <a:extLst>
              <a:ext uri="{FF2B5EF4-FFF2-40B4-BE49-F238E27FC236}">
                <a16:creationId xmlns:a16="http://schemas.microsoft.com/office/drawing/2014/main" id="{7ADCD335-3FE0-4DF0-AEE0-F01FB02593E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 y="3972261"/>
            <a:ext cx="1164057" cy="1275986"/>
          </a:xfrm>
          <a:prstGeom prst="rect">
            <a:avLst/>
          </a:prstGeom>
        </p:spPr>
      </p:pic>
      <p:pic>
        <p:nvPicPr>
          <p:cNvPr id="49" name="Picture 48">
            <a:extLst>
              <a:ext uri="{FF2B5EF4-FFF2-40B4-BE49-F238E27FC236}">
                <a16:creationId xmlns:a16="http://schemas.microsoft.com/office/drawing/2014/main" id="{431D4799-01BE-422D-9BB8-792204DC8F8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21373" y="3494908"/>
            <a:ext cx="777979" cy="768642"/>
          </a:xfrm>
          <a:prstGeom prst="rect">
            <a:avLst/>
          </a:prstGeom>
        </p:spPr>
      </p:pic>
      <p:pic>
        <p:nvPicPr>
          <p:cNvPr id="51" name="Picture 50">
            <a:extLst>
              <a:ext uri="{FF2B5EF4-FFF2-40B4-BE49-F238E27FC236}">
                <a16:creationId xmlns:a16="http://schemas.microsoft.com/office/drawing/2014/main" id="{CE2D8554-4EA9-4489-87EE-9EE8BCAD807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4557895" y="3664878"/>
            <a:ext cx="880161" cy="843195"/>
          </a:xfrm>
          <a:prstGeom prst="rect">
            <a:avLst/>
          </a:prstGeom>
        </p:spPr>
      </p:pic>
      <p:pic>
        <p:nvPicPr>
          <p:cNvPr id="53" name="Picture 52">
            <a:extLst>
              <a:ext uri="{FF2B5EF4-FFF2-40B4-BE49-F238E27FC236}">
                <a16:creationId xmlns:a16="http://schemas.microsoft.com/office/drawing/2014/main" id="{642873B8-CC7C-4CCD-B555-E79C2046F99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883322" y="3919038"/>
            <a:ext cx="495300" cy="438151"/>
          </a:xfrm>
          <a:prstGeom prst="rect">
            <a:avLst/>
          </a:prstGeom>
        </p:spPr>
      </p:pic>
      <p:pic>
        <p:nvPicPr>
          <p:cNvPr id="55" name="Picture 54">
            <a:extLst>
              <a:ext uri="{FF2B5EF4-FFF2-40B4-BE49-F238E27FC236}">
                <a16:creationId xmlns:a16="http://schemas.microsoft.com/office/drawing/2014/main" id="{BF1CB1F2-B380-48F5-8964-31095DE91B5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050495" y="3822036"/>
            <a:ext cx="714375" cy="1190625"/>
          </a:xfrm>
          <a:prstGeom prst="rect">
            <a:avLst/>
          </a:prstGeom>
        </p:spPr>
      </p:pic>
      <p:sp>
        <p:nvSpPr>
          <p:cNvPr id="9" name="Rectangle: Folded Corner 8">
            <a:extLst>
              <a:ext uri="{FF2B5EF4-FFF2-40B4-BE49-F238E27FC236}">
                <a16:creationId xmlns:a16="http://schemas.microsoft.com/office/drawing/2014/main" id="{6FCD71A2-4BFE-4953-931C-BECE5B4A1D66}"/>
              </a:ext>
            </a:extLst>
          </p:cNvPr>
          <p:cNvSpPr/>
          <p:nvPr/>
        </p:nvSpPr>
        <p:spPr>
          <a:xfrm>
            <a:off x="9926541" y="3920236"/>
            <a:ext cx="1470660"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99" b="1" dirty="0">
                <a:solidFill>
                  <a:prstClr val="black"/>
                </a:solidFill>
                <a:latin typeface="Tahoma" panose="020B0604030504040204" pitchFamily="34" charset="0"/>
                <a:ea typeface="Tahoma" panose="020B0604030504040204" pitchFamily="34" charset="0"/>
                <a:cs typeface="Tahoma" panose="020B0604030504040204" pitchFamily="34" charset="0"/>
              </a:rPr>
              <a:t>3 </a:t>
            </a:r>
            <a:r>
              <a:rPr lang="en-US" sz="1799" b="1" dirty="0" err="1">
                <a:solidFill>
                  <a:prstClr val="black"/>
                </a:solidFill>
                <a:latin typeface="Tahoma" panose="020B0604030504040204" pitchFamily="34" charset="0"/>
                <a:ea typeface="Tahoma" panose="020B0604030504040204" pitchFamily="34" charset="0"/>
                <a:cs typeface="Tahoma" panose="020B0604030504040204" pitchFamily="34" charset="0"/>
              </a:rPr>
              <a:t>cái</a:t>
            </a:r>
            <a:r>
              <a:rPr lang="en-US" sz="1799"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799" b="1" dirty="0" err="1">
                <a:solidFill>
                  <a:prstClr val="black"/>
                </a:solidFill>
                <a:latin typeface="Tahoma" panose="020B0604030504040204" pitchFamily="34" charset="0"/>
                <a:ea typeface="Tahoma" panose="020B0604030504040204" pitchFamily="34" charset="0"/>
                <a:cs typeface="Tahoma" panose="020B0604030504040204" pitchFamily="34" charset="0"/>
              </a:rPr>
              <a:t>kẹo</a:t>
            </a:r>
            <a:endParaRPr lang="en-US" sz="1799"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75836292"/>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1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4"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27" grpId="0" animBg="1"/>
      <p:bldP spid="28" grpId="0" animBg="1"/>
      <p:bldP spid="9" grpId="0" animBg="1"/>
      <p:bldP spid="9"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808B5389-96DF-4FAF-96B3-8993C7E567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3082" y="-50426"/>
            <a:ext cx="1941430" cy="1856599"/>
          </a:xfrm>
          <a:prstGeom prst="rect">
            <a:avLst/>
          </a:prstGeom>
        </p:spPr>
      </p:pic>
      <p:pic>
        <p:nvPicPr>
          <p:cNvPr id="5" name="Picture 4">
            <a:extLst>
              <a:ext uri="{FF2B5EF4-FFF2-40B4-BE49-F238E27FC236}">
                <a16:creationId xmlns:a16="http://schemas.microsoft.com/office/drawing/2014/main" id="{123805F6-EA77-4D51-9744-9F37A57F23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2828" y="4860842"/>
            <a:ext cx="1969179" cy="1743607"/>
          </a:xfrm>
          <a:prstGeom prst="rect">
            <a:avLst/>
          </a:prstGeom>
        </p:spPr>
      </p:pic>
      <p:pic>
        <p:nvPicPr>
          <p:cNvPr id="7" name="Picture 6">
            <a:extLst>
              <a:ext uri="{FF2B5EF4-FFF2-40B4-BE49-F238E27FC236}">
                <a16:creationId xmlns:a16="http://schemas.microsoft.com/office/drawing/2014/main" id="{18B3DB36-0CAB-4CD0-BE48-595E0CADE4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7103" y="4348733"/>
            <a:ext cx="2060627" cy="1383911"/>
          </a:xfrm>
          <a:prstGeom prst="rect">
            <a:avLst/>
          </a:prstGeom>
        </p:spPr>
      </p:pic>
      <p:sp>
        <p:nvSpPr>
          <p:cNvPr id="9" name="Rectangle: Folded Corner 8">
            <a:extLst>
              <a:ext uri="{FF2B5EF4-FFF2-40B4-BE49-F238E27FC236}">
                <a16:creationId xmlns:a16="http://schemas.microsoft.com/office/drawing/2014/main" id="{6FCD71A2-4BFE-4953-931C-BECE5B4A1D66}"/>
              </a:ext>
            </a:extLst>
          </p:cNvPr>
          <p:cNvSpPr/>
          <p:nvPr/>
        </p:nvSpPr>
        <p:spPr>
          <a:xfrm>
            <a:off x="9926541" y="3920236"/>
            <a:ext cx="1470660"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799" b="1" dirty="0">
                <a:solidFill>
                  <a:prstClr val="black"/>
                </a:solidFill>
                <a:latin typeface="Tahoma" panose="020B0604030504040204" pitchFamily="34" charset="0"/>
                <a:ea typeface="Tahoma" panose="020B0604030504040204" pitchFamily="34" charset="0"/>
                <a:cs typeface="Tahoma" panose="020B0604030504040204" pitchFamily="34" charset="0"/>
              </a:rPr>
              <a:t>1 </a:t>
            </a:r>
            <a:r>
              <a:rPr lang="en-US" sz="1799" b="1" dirty="0" err="1">
                <a:solidFill>
                  <a:prstClr val="black"/>
                </a:solidFill>
                <a:latin typeface="Tahoma" panose="020B0604030504040204" pitchFamily="34" charset="0"/>
                <a:ea typeface="Tahoma" panose="020B0604030504040204" pitchFamily="34" charset="0"/>
                <a:cs typeface="Tahoma" panose="020B0604030504040204" pitchFamily="34" charset="0"/>
              </a:rPr>
              <a:t>cái</a:t>
            </a:r>
            <a:r>
              <a:rPr lang="en-US" sz="1799"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799" b="1" dirty="0" err="1">
                <a:solidFill>
                  <a:prstClr val="black"/>
                </a:solidFill>
                <a:latin typeface="Tahoma" panose="020B0604030504040204" pitchFamily="34" charset="0"/>
                <a:ea typeface="Tahoma" panose="020B0604030504040204" pitchFamily="34" charset="0"/>
                <a:cs typeface="Tahoma" panose="020B0604030504040204" pitchFamily="34" charset="0"/>
              </a:rPr>
              <a:t>bút</a:t>
            </a:r>
            <a:endParaRPr lang="en-US" sz="1799"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7" name="Rectangle: Folded Corner 26">
            <a:extLst>
              <a:ext uri="{FF2B5EF4-FFF2-40B4-BE49-F238E27FC236}">
                <a16:creationId xmlns:a16="http://schemas.microsoft.com/office/drawing/2014/main" id="{A468FF43-48BE-45C8-AE0E-72371E21D00D}"/>
              </a:ext>
            </a:extLst>
          </p:cNvPr>
          <p:cNvSpPr/>
          <p:nvPr/>
        </p:nvSpPr>
        <p:spPr>
          <a:xfrm>
            <a:off x="508001" y="275771"/>
            <a:ext cx="11060606" cy="3591661"/>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732" b="1"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endParaRPr>
          </a:p>
          <a:p>
            <a:r>
              <a:rPr lang="vi-VN" sz="3732" b="1" dirty="0">
                <a:solidFill>
                  <a:schemeClr val="bg2">
                    <a:lumMod val="25000"/>
                  </a:schemeClr>
                </a:solidFill>
                <a:latin typeface="Times New Roman" panose="02020603050405020304" pitchFamily="18" charset="0"/>
                <a:cs typeface="Times New Roman" panose="02020603050405020304" pitchFamily="18" charset="0"/>
              </a:rPr>
              <a:t>Câu 2:</a:t>
            </a:r>
            <a:r>
              <a:rPr lang="vi-VN" sz="3732" dirty="0">
                <a:solidFill>
                  <a:schemeClr val="bg2">
                    <a:lumMod val="25000"/>
                  </a:schemeClr>
                </a:solidFill>
                <a:latin typeface="Times New Roman" panose="02020603050405020304" pitchFamily="18" charset="0"/>
                <a:cs typeface="Times New Roman" panose="02020603050405020304" pitchFamily="18" charset="0"/>
              </a:rPr>
              <a:t> Em hãy kể tên 3 ứng dụng thu thập nhiều thông tin từ người sử dụng mà e biết?</a:t>
            </a:r>
            <a:endParaRPr lang="en-US" sz="3732"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28" name="Rectangle: Folded Corner 27">
            <a:extLst>
              <a:ext uri="{FF2B5EF4-FFF2-40B4-BE49-F238E27FC236}">
                <a16:creationId xmlns:a16="http://schemas.microsoft.com/office/drawing/2014/main" id="{02105D08-1F14-416F-86C2-51DFEA1D8826}"/>
              </a:ext>
            </a:extLst>
          </p:cNvPr>
          <p:cNvSpPr/>
          <p:nvPr/>
        </p:nvSpPr>
        <p:spPr>
          <a:xfrm>
            <a:off x="5978484" y="4664648"/>
            <a:ext cx="3925194" cy="1127467"/>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800"/>
              </a:spcBef>
              <a:spcAft>
                <a:spcPts val="800"/>
              </a:spcAft>
            </a:pPr>
            <a:r>
              <a:rPr lang="en-US" sz="2666" dirty="0" err="1">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Đáp</a:t>
            </a:r>
            <a:r>
              <a:rPr lang="en-US" sz="2666"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666" dirty="0" err="1">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án</a:t>
            </a:r>
            <a:r>
              <a:rPr lang="en-US" sz="2666"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vi-VN" sz="2666" dirty="0">
                <a:solidFill>
                  <a:schemeClr val="bg2">
                    <a:lumMod val="25000"/>
                  </a:schemeClr>
                </a:solidFill>
                <a:latin typeface="Times New Roman" panose="02020603050405020304" pitchFamily="18" charset="0"/>
                <a:cs typeface="Times New Roman" panose="02020603050405020304" pitchFamily="18" charset="0"/>
              </a:rPr>
              <a:t>Ví dụ</a:t>
            </a:r>
            <a:r>
              <a:rPr lang="en-US" sz="2666" dirty="0">
                <a:solidFill>
                  <a:schemeClr val="bg2">
                    <a:lumMod val="25000"/>
                  </a:schemeClr>
                </a:solidFill>
                <a:latin typeface="Times New Roman" panose="02020603050405020304" pitchFamily="18" charset="0"/>
                <a:cs typeface="Times New Roman" panose="02020603050405020304" pitchFamily="18" charset="0"/>
              </a:rPr>
              <a:t>: Facebook, </a:t>
            </a:r>
            <a:r>
              <a:rPr lang="en-US" sz="2666" dirty="0" err="1">
                <a:solidFill>
                  <a:schemeClr val="bg2">
                    <a:lumMod val="25000"/>
                  </a:schemeClr>
                </a:solidFill>
                <a:latin typeface="Times New Roman" panose="02020603050405020304" pitchFamily="18" charset="0"/>
                <a:cs typeface="Times New Roman" panose="02020603050405020304" pitchFamily="18" charset="0"/>
              </a:rPr>
              <a:t>Zalo</a:t>
            </a:r>
            <a:r>
              <a:rPr lang="en-US" sz="2666" dirty="0">
                <a:solidFill>
                  <a:schemeClr val="bg2">
                    <a:lumMod val="25000"/>
                  </a:schemeClr>
                </a:solidFill>
                <a:latin typeface="Times New Roman" panose="02020603050405020304" pitchFamily="18" charset="0"/>
                <a:cs typeface="Times New Roman" panose="02020603050405020304" pitchFamily="18" charset="0"/>
              </a:rPr>
              <a:t>, Instagram…</a:t>
            </a:r>
            <a:endParaRPr lang="en-US" sz="2666"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Rectangle 32">
            <a:extLst>
              <a:ext uri="{FF2B5EF4-FFF2-40B4-BE49-F238E27FC236}">
                <a16:creationId xmlns:a16="http://schemas.microsoft.com/office/drawing/2014/main" id="{8A1AF95E-ACBD-46E9-8F43-1F6D65A0D221}"/>
              </a:ext>
            </a:extLst>
          </p:cNvPr>
          <p:cNvSpPr/>
          <p:nvPr/>
        </p:nvSpPr>
        <p:spPr>
          <a:xfrm rot="5600923">
            <a:off x="2831326" y="4994115"/>
            <a:ext cx="2438331" cy="250978"/>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799">
              <a:solidFill>
                <a:prstClr val="white"/>
              </a:solidFill>
              <a:latin typeface="Calibri" panose="020F0502020204030204"/>
            </a:endParaRPr>
          </a:p>
        </p:txBody>
      </p:sp>
      <p:sp>
        <p:nvSpPr>
          <p:cNvPr id="31" name="Arrow: Pentagon 30">
            <a:hlinkClick r:id="rId9" action="ppaction://hlinksldjump"/>
            <a:extLst>
              <a:ext uri="{FF2B5EF4-FFF2-40B4-BE49-F238E27FC236}">
                <a16:creationId xmlns:a16="http://schemas.microsoft.com/office/drawing/2014/main" id="{AA693000-41B6-4481-BACC-F3E8F4F6DBBA}"/>
              </a:ext>
            </a:extLst>
          </p:cNvPr>
          <p:cNvSpPr/>
          <p:nvPr/>
        </p:nvSpPr>
        <p:spPr>
          <a:xfrm rot="586976" flipH="1">
            <a:off x="2801407" y="4069022"/>
            <a:ext cx="2310939" cy="899514"/>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a16="http://schemas.microsoft.com/office/drawing/2014/main" id="{AD4177A1-A88F-4280-9343-2E28544658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74242" y="5457468"/>
            <a:ext cx="952500" cy="1019174"/>
          </a:xfrm>
          <a:prstGeom prst="rect">
            <a:avLst/>
          </a:prstGeom>
        </p:spPr>
      </p:pic>
      <p:sp>
        <p:nvSpPr>
          <p:cNvPr id="36" name="Flowchart: Summing Junction 35">
            <a:extLst>
              <a:ext uri="{FF2B5EF4-FFF2-40B4-BE49-F238E27FC236}">
                <a16:creationId xmlns:a16="http://schemas.microsoft.com/office/drawing/2014/main" id="{9A9D8C94-FF71-4542-A1F8-47F84D77E78E}"/>
              </a:ext>
            </a:extLst>
          </p:cNvPr>
          <p:cNvSpPr/>
          <p:nvPr/>
        </p:nvSpPr>
        <p:spPr>
          <a:xfrm>
            <a:off x="4025902" y="4194327"/>
            <a:ext cx="154406"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799">
              <a:solidFill>
                <a:prstClr val="white"/>
              </a:solidFill>
              <a:latin typeface="Calibri" panose="020F0502020204030204"/>
            </a:endParaRPr>
          </a:p>
        </p:txBody>
      </p:sp>
      <p:pic>
        <p:nvPicPr>
          <p:cNvPr id="38" name="Picture 37">
            <a:extLst>
              <a:ext uri="{FF2B5EF4-FFF2-40B4-BE49-F238E27FC236}">
                <a16:creationId xmlns:a16="http://schemas.microsoft.com/office/drawing/2014/main" id="{52D227BA-4253-4222-A515-03444C57CB2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02669" y="5154121"/>
            <a:ext cx="1164057" cy="1275986"/>
          </a:xfrm>
          <a:prstGeom prst="rect">
            <a:avLst/>
          </a:prstGeom>
        </p:spPr>
      </p:pic>
      <p:pic>
        <p:nvPicPr>
          <p:cNvPr id="45" name="Picture 44">
            <a:extLst>
              <a:ext uri="{FF2B5EF4-FFF2-40B4-BE49-F238E27FC236}">
                <a16:creationId xmlns:a16="http://schemas.microsoft.com/office/drawing/2014/main" id="{7ADCD335-3FE0-4DF0-AEE0-F01FB02593E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 y="3972261"/>
            <a:ext cx="1164057" cy="1275986"/>
          </a:xfrm>
          <a:prstGeom prst="rect">
            <a:avLst/>
          </a:prstGeom>
        </p:spPr>
      </p:pic>
      <p:pic>
        <p:nvPicPr>
          <p:cNvPr id="49" name="Picture 48">
            <a:extLst>
              <a:ext uri="{FF2B5EF4-FFF2-40B4-BE49-F238E27FC236}">
                <a16:creationId xmlns:a16="http://schemas.microsoft.com/office/drawing/2014/main" id="{431D4799-01BE-422D-9BB8-792204DC8F8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09346" y="3437713"/>
            <a:ext cx="777979" cy="768642"/>
          </a:xfrm>
          <a:prstGeom prst="rect">
            <a:avLst/>
          </a:prstGeom>
        </p:spPr>
      </p:pic>
      <p:pic>
        <p:nvPicPr>
          <p:cNvPr id="51" name="Picture 50">
            <a:extLst>
              <a:ext uri="{FF2B5EF4-FFF2-40B4-BE49-F238E27FC236}">
                <a16:creationId xmlns:a16="http://schemas.microsoft.com/office/drawing/2014/main" id="{CE2D8554-4EA9-4489-87EE-9EE8BCAD807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4557895" y="3664878"/>
            <a:ext cx="880161" cy="843195"/>
          </a:xfrm>
          <a:prstGeom prst="rect">
            <a:avLst/>
          </a:prstGeom>
        </p:spPr>
      </p:pic>
      <p:pic>
        <p:nvPicPr>
          <p:cNvPr id="53" name="Picture 52">
            <a:extLst>
              <a:ext uri="{FF2B5EF4-FFF2-40B4-BE49-F238E27FC236}">
                <a16:creationId xmlns:a16="http://schemas.microsoft.com/office/drawing/2014/main" id="{642873B8-CC7C-4CCD-B555-E79C2046F99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883322" y="3919038"/>
            <a:ext cx="495300" cy="438151"/>
          </a:xfrm>
          <a:prstGeom prst="rect">
            <a:avLst/>
          </a:prstGeom>
        </p:spPr>
      </p:pic>
      <p:pic>
        <p:nvPicPr>
          <p:cNvPr id="55" name="Picture 54">
            <a:extLst>
              <a:ext uri="{FF2B5EF4-FFF2-40B4-BE49-F238E27FC236}">
                <a16:creationId xmlns:a16="http://schemas.microsoft.com/office/drawing/2014/main" id="{BF1CB1F2-B380-48F5-8964-31095DE91B5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050495" y="3822036"/>
            <a:ext cx="714375" cy="1190625"/>
          </a:xfrm>
          <a:prstGeom prst="rect">
            <a:avLst/>
          </a:prstGeom>
        </p:spPr>
      </p:pic>
    </p:spTree>
    <p:extLst>
      <p:ext uri="{BB962C8B-B14F-4D97-AF65-F5344CB8AC3E}">
        <p14:creationId xmlns:p14="http://schemas.microsoft.com/office/powerpoint/2010/main" val="3659559649"/>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1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4"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808B5389-96DF-4FAF-96B3-8993C7E567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3082" y="-50426"/>
            <a:ext cx="1941430" cy="1856599"/>
          </a:xfrm>
          <a:prstGeom prst="rect">
            <a:avLst/>
          </a:prstGeom>
        </p:spPr>
      </p:pic>
      <p:pic>
        <p:nvPicPr>
          <p:cNvPr id="5" name="Picture 4">
            <a:extLst>
              <a:ext uri="{FF2B5EF4-FFF2-40B4-BE49-F238E27FC236}">
                <a16:creationId xmlns:a16="http://schemas.microsoft.com/office/drawing/2014/main" id="{123805F6-EA77-4D51-9744-9F37A57F23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2828" y="4860842"/>
            <a:ext cx="1969179" cy="1743607"/>
          </a:xfrm>
          <a:prstGeom prst="rect">
            <a:avLst/>
          </a:prstGeom>
        </p:spPr>
      </p:pic>
      <p:pic>
        <p:nvPicPr>
          <p:cNvPr id="7" name="Picture 6">
            <a:extLst>
              <a:ext uri="{FF2B5EF4-FFF2-40B4-BE49-F238E27FC236}">
                <a16:creationId xmlns:a16="http://schemas.microsoft.com/office/drawing/2014/main" id="{18B3DB36-0CAB-4CD0-BE48-595E0CADE4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7103" y="4348733"/>
            <a:ext cx="2060627" cy="1383911"/>
          </a:xfrm>
          <a:prstGeom prst="rect">
            <a:avLst/>
          </a:prstGeom>
        </p:spPr>
      </p:pic>
      <p:sp>
        <p:nvSpPr>
          <p:cNvPr id="9" name="Rectangle: Folded Corner 8">
            <a:extLst>
              <a:ext uri="{FF2B5EF4-FFF2-40B4-BE49-F238E27FC236}">
                <a16:creationId xmlns:a16="http://schemas.microsoft.com/office/drawing/2014/main" id="{6FCD71A2-4BFE-4953-931C-BECE5B4A1D66}"/>
              </a:ext>
            </a:extLst>
          </p:cNvPr>
          <p:cNvSpPr/>
          <p:nvPr/>
        </p:nvSpPr>
        <p:spPr>
          <a:xfrm>
            <a:off x="9926541" y="3920236"/>
            <a:ext cx="1470660"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799" b="1" dirty="0" err="1">
                <a:solidFill>
                  <a:prstClr val="black"/>
                </a:solidFill>
                <a:latin typeface="Tahoma" panose="020B0604030504040204" pitchFamily="34" charset="0"/>
                <a:ea typeface="Tahoma" panose="020B0604030504040204" pitchFamily="34" charset="0"/>
                <a:cs typeface="Tahoma" panose="020B0604030504040204" pitchFamily="34" charset="0"/>
              </a:rPr>
              <a:t>Một</a:t>
            </a:r>
            <a:r>
              <a:rPr lang="en-US" sz="1799"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799" b="1" dirty="0" err="1">
                <a:solidFill>
                  <a:prstClr val="black"/>
                </a:solidFill>
                <a:latin typeface="Tahoma" panose="020B0604030504040204" pitchFamily="34" charset="0"/>
                <a:ea typeface="Tahoma" panose="020B0604030504040204" pitchFamily="34" charset="0"/>
                <a:cs typeface="Tahoma" panose="020B0604030504040204" pitchFamily="34" charset="0"/>
              </a:rPr>
              <a:t>tràng</a:t>
            </a:r>
            <a:r>
              <a:rPr lang="en-US" sz="1799"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799" b="1" dirty="0" err="1">
                <a:solidFill>
                  <a:prstClr val="black"/>
                </a:solidFill>
                <a:latin typeface="Tahoma" panose="020B0604030504040204" pitchFamily="34" charset="0"/>
                <a:ea typeface="Tahoma" panose="020B0604030504040204" pitchFamily="34" charset="0"/>
                <a:cs typeface="Tahoma" panose="020B0604030504040204" pitchFamily="34" charset="0"/>
              </a:rPr>
              <a:t>pháo</a:t>
            </a:r>
            <a:r>
              <a:rPr lang="en-US" sz="1799"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799" b="1" dirty="0" err="1">
                <a:solidFill>
                  <a:prstClr val="black"/>
                </a:solidFill>
                <a:latin typeface="Tahoma" panose="020B0604030504040204" pitchFamily="34" charset="0"/>
                <a:ea typeface="Tahoma" panose="020B0604030504040204" pitchFamily="34" charset="0"/>
                <a:cs typeface="Tahoma" panose="020B0604030504040204" pitchFamily="34" charset="0"/>
              </a:rPr>
              <a:t>tay</a:t>
            </a:r>
            <a:r>
              <a:rPr lang="en-US" sz="1799"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799"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sz="1799"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799" b="1" dirty="0" err="1">
                <a:solidFill>
                  <a:prstClr val="black"/>
                </a:solidFill>
                <a:latin typeface="Tahoma" panose="020B0604030504040204" pitchFamily="34" charset="0"/>
                <a:ea typeface="Tahoma" panose="020B0604030504040204" pitchFamily="34" charset="0"/>
                <a:cs typeface="Tahoma" panose="020B0604030504040204" pitchFamily="34" charset="0"/>
              </a:rPr>
              <a:t>cả</a:t>
            </a:r>
            <a:r>
              <a:rPr lang="en-US" sz="1799"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799" b="1" dirty="0" err="1">
                <a:solidFill>
                  <a:prstClr val="black"/>
                </a:solidFill>
                <a:latin typeface="Tahoma" panose="020B0604030504040204" pitchFamily="34" charset="0"/>
                <a:ea typeface="Tahoma" panose="020B0604030504040204" pitchFamily="34" charset="0"/>
                <a:cs typeface="Tahoma" panose="020B0604030504040204" pitchFamily="34" charset="0"/>
              </a:rPr>
              <a:t>lớp</a:t>
            </a:r>
            <a:endParaRPr lang="en-US" sz="1799"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7" name="Rectangle: Folded Corner 26">
            <a:extLst>
              <a:ext uri="{FF2B5EF4-FFF2-40B4-BE49-F238E27FC236}">
                <a16:creationId xmlns:a16="http://schemas.microsoft.com/office/drawing/2014/main" id="{A468FF43-48BE-45C8-AE0E-72371E21D00D}"/>
              </a:ext>
            </a:extLst>
          </p:cNvPr>
          <p:cNvSpPr/>
          <p:nvPr/>
        </p:nvSpPr>
        <p:spPr>
          <a:xfrm>
            <a:off x="343082" y="117754"/>
            <a:ext cx="10684553" cy="446791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732" b="1" dirty="0" err="1">
                <a:solidFill>
                  <a:schemeClr val="bg2">
                    <a:lumMod val="25000"/>
                  </a:schemeClr>
                </a:solidFill>
                <a:latin typeface="Times New Roman" panose="02020603050405020304" pitchFamily="18" charset="0"/>
                <a:cs typeface="Times New Roman" panose="02020603050405020304" pitchFamily="18" charset="0"/>
              </a:rPr>
              <a:t>Câu</a:t>
            </a:r>
            <a:r>
              <a:rPr lang="en-US" sz="3732" b="1" dirty="0">
                <a:solidFill>
                  <a:schemeClr val="bg2">
                    <a:lumMod val="25000"/>
                  </a:schemeClr>
                </a:solidFill>
                <a:latin typeface="Times New Roman" panose="02020603050405020304" pitchFamily="18" charset="0"/>
                <a:cs typeface="Times New Roman" panose="02020603050405020304" pitchFamily="18" charset="0"/>
              </a:rPr>
              <a:t> 3: </a:t>
            </a:r>
            <a:r>
              <a:rPr lang="en-US" sz="3732" b="1" dirty="0" err="1">
                <a:solidFill>
                  <a:schemeClr val="bg2">
                    <a:lumMod val="25000"/>
                  </a:schemeClr>
                </a:solidFill>
                <a:latin typeface="Times New Roman" panose="02020603050405020304" pitchFamily="18" charset="0"/>
                <a:cs typeface="Times New Roman" panose="02020603050405020304" pitchFamily="18" charset="0"/>
              </a:rPr>
              <a:t>Ứng</a:t>
            </a:r>
            <a:r>
              <a:rPr lang="en-US" sz="3732" b="1" dirty="0">
                <a:solidFill>
                  <a:schemeClr val="bg2">
                    <a:lumMod val="25000"/>
                  </a:schemeClr>
                </a:solidFill>
                <a:latin typeface="Times New Roman" panose="02020603050405020304" pitchFamily="18" charset="0"/>
                <a:cs typeface="Times New Roman" panose="02020603050405020304" pitchFamily="18" charset="0"/>
              </a:rPr>
              <a:t> </a:t>
            </a:r>
            <a:r>
              <a:rPr lang="en-US" sz="3732" b="1" dirty="0" err="1">
                <a:solidFill>
                  <a:schemeClr val="bg2">
                    <a:lumMod val="25000"/>
                  </a:schemeClr>
                </a:solidFill>
                <a:latin typeface="Times New Roman" panose="02020603050405020304" pitchFamily="18" charset="0"/>
                <a:cs typeface="Times New Roman" panose="02020603050405020304" pitchFamily="18" charset="0"/>
              </a:rPr>
              <a:t>dụng</a:t>
            </a:r>
            <a:r>
              <a:rPr lang="en-US" sz="3732" b="1" dirty="0">
                <a:solidFill>
                  <a:schemeClr val="bg2">
                    <a:lumMod val="25000"/>
                  </a:schemeClr>
                </a:solidFill>
                <a:latin typeface="Times New Roman" panose="02020603050405020304" pitchFamily="18" charset="0"/>
                <a:cs typeface="Times New Roman" panose="02020603050405020304" pitchFamily="18" charset="0"/>
              </a:rPr>
              <a:t> </a:t>
            </a:r>
            <a:r>
              <a:rPr lang="en-US" sz="3732" b="1" dirty="0" err="1">
                <a:solidFill>
                  <a:schemeClr val="bg2">
                    <a:lumMod val="25000"/>
                  </a:schemeClr>
                </a:solidFill>
                <a:latin typeface="Times New Roman" panose="02020603050405020304" pitchFamily="18" charset="0"/>
                <a:cs typeface="Times New Roman" panose="02020603050405020304" pitchFamily="18" charset="0"/>
              </a:rPr>
              <a:t>Youtube</a:t>
            </a:r>
            <a:r>
              <a:rPr lang="en-US" sz="3732" b="1" dirty="0">
                <a:solidFill>
                  <a:schemeClr val="bg2">
                    <a:lumMod val="25000"/>
                  </a:schemeClr>
                </a:solidFill>
                <a:latin typeface="Times New Roman" panose="02020603050405020304" pitchFamily="18" charset="0"/>
                <a:cs typeface="Times New Roman" panose="02020603050405020304" pitchFamily="18" charset="0"/>
              </a:rPr>
              <a:t> </a:t>
            </a:r>
            <a:r>
              <a:rPr lang="en-US" sz="3732" b="1" dirty="0" err="1">
                <a:solidFill>
                  <a:schemeClr val="bg2">
                    <a:lumMod val="25000"/>
                  </a:schemeClr>
                </a:solidFill>
                <a:latin typeface="Times New Roman" panose="02020603050405020304" pitchFamily="18" charset="0"/>
                <a:cs typeface="Times New Roman" panose="02020603050405020304" pitchFamily="18" charset="0"/>
              </a:rPr>
              <a:t>thu</a:t>
            </a:r>
            <a:r>
              <a:rPr lang="en-US" sz="3732" b="1" dirty="0">
                <a:solidFill>
                  <a:schemeClr val="bg2">
                    <a:lumMod val="25000"/>
                  </a:schemeClr>
                </a:solidFill>
                <a:latin typeface="Times New Roman" panose="02020603050405020304" pitchFamily="18" charset="0"/>
                <a:cs typeface="Times New Roman" panose="02020603050405020304" pitchFamily="18" charset="0"/>
              </a:rPr>
              <a:t> </a:t>
            </a:r>
            <a:r>
              <a:rPr lang="en-US" sz="3732" b="1" dirty="0" err="1">
                <a:solidFill>
                  <a:schemeClr val="bg2">
                    <a:lumMod val="25000"/>
                  </a:schemeClr>
                </a:solidFill>
                <a:latin typeface="Times New Roman" panose="02020603050405020304" pitchFamily="18" charset="0"/>
                <a:cs typeface="Times New Roman" panose="02020603050405020304" pitchFamily="18" charset="0"/>
              </a:rPr>
              <a:t>thập</a:t>
            </a:r>
            <a:r>
              <a:rPr lang="en-US" sz="3732" b="1" dirty="0">
                <a:solidFill>
                  <a:schemeClr val="bg2">
                    <a:lumMod val="25000"/>
                  </a:schemeClr>
                </a:solidFill>
                <a:latin typeface="Times New Roman" panose="02020603050405020304" pitchFamily="18" charset="0"/>
                <a:cs typeface="Times New Roman" panose="02020603050405020304" pitchFamily="18" charset="0"/>
              </a:rPr>
              <a:t> </a:t>
            </a:r>
            <a:r>
              <a:rPr lang="en-US" sz="3732" b="1" dirty="0" err="1">
                <a:solidFill>
                  <a:schemeClr val="bg2">
                    <a:lumMod val="25000"/>
                  </a:schemeClr>
                </a:solidFill>
                <a:latin typeface="Times New Roman" panose="02020603050405020304" pitchFamily="18" charset="0"/>
                <a:cs typeface="Times New Roman" panose="02020603050405020304" pitchFamily="18" charset="0"/>
              </a:rPr>
              <a:t>thông</a:t>
            </a:r>
            <a:r>
              <a:rPr lang="en-US" sz="3732" b="1" dirty="0">
                <a:solidFill>
                  <a:schemeClr val="bg2">
                    <a:lumMod val="25000"/>
                  </a:schemeClr>
                </a:solidFill>
                <a:latin typeface="Times New Roman" panose="02020603050405020304" pitchFamily="18" charset="0"/>
                <a:cs typeface="Times New Roman" panose="02020603050405020304" pitchFamily="18" charset="0"/>
              </a:rPr>
              <a:t> tin dang </a:t>
            </a:r>
            <a:r>
              <a:rPr lang="en-US" sz="3732" b="1" dirty="0" err="1">
                <a:solidFill>
                  <a:schemeClr val="bg2">
                    <a:lumMod val="25000"/>
                  </a:schemeClr>
                </a:solidFill>
                <a:latin typeface="Times New Roman" panose="02020603050405020304" pitchFamily="18" charset="0"/>
                <a:cs typeface="Times New Roman" panose="02020603050405020304" pitchFamily="18" charset="0"/>
              </a:rPr>
              <a:t>nào</a:t>
            </a:r>
            <a:r>
              <a:rPr lang="en-US" sz="3199" b="1" dirty="0">
                <a:solidFill>
                  <a:schemeClr val="bg2">
                    <a:lumMod val="25000"/>
                  </a:schemeClr>
                </a:solidFill>
                <a:latin typeface="Times New Roman" panose="02020603050405020304" pitchFamily="18" charset="0"/>
                <a:cs typeface="Times New Roman" panose="02020603050405020304" pitchFamily="18" charset="0"/>
              </a:rPr>
              <a:t>?</a:t>
            </a:r>
          </a:p>
          <a:p>
            <a:endParaRPr lang="en-US" sz="3732" dirty="0">
              <a:solidFill>
                <a:schemeClr val="bg2">
                  <a:lumMod val="25000"/>
                </a:schemeClr>
              </a:solidFill>
              <a:latin typeface="Times New Roman" panose="02020603050405020304" pitchFamily="18" charset="0"/>
              <a:cs typeface="Times New Roman" panose="02020603050405020304" pitchFamily="18" charset="0"/>
            </a:endParaRPr>
          </a:p>
          <a:p>
            <a:pPr lvl="0"/>
            <a:r>
              <a:rPr lang="en-US" sz="3732"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A. </a:t>
            </a:r>
            <a:r>
              <a:rPr lang="en-US" sz="3732" dirty="0" err="1">
                <a:solidFill>
                  <a:schemeClr val="bg2">
                    <a:lumMod val="25000"/>
                  </a:schemeClr>
                </a:solidFill>
                <a:latin typeface="Times New Roman" panose="02020603050405020304" pitchFamily="18" charset="0"/>
                <a:cs typeface="Times New Roman" panose="02020603050405020304" pitchFamily="18" charset="0"/>
              </a:rPr>
              <a:t>Dạng</a:t>
            </a:r>
            <a:r>
              <a:rPr lang="en-US" sz="3732" dirty="0">
                <a:solidFill>
                  <a:schemeClr val="bg2">
                    <a:lumMod val="25000"/>
                  </a:schemeClr>
                </a:solidFill>
                <a:latin typeface="Times New Roman" panose="02020603050405020304" pitchFamily="18" charset="0"/>
                <a:cs typeface="Times New Roman" panose="02020603050405020304" pitchFamily="18" charset="0"/>
              </a:rPr>
              <a:t> </a:t>
            </a:r>
            <a:r>
              <a:rPr lang="en-US" sz="3732" dirty="0" err="1">
                <a:solidFill>
                  <a:schemeClr val="bg2">
                    <a:lumMod val="25000"/>
                  </a:schemeClr>
                </a:solidFill>
                <a:latin typeface="Times New Roman" panose="02020603050405020304" pitchFamily="18" charset="0"/>
                <a:cs typeface="Times New Roman" panose="02020603050405020304" pitchFamily="18" charset="0"/>
              </a:rPr>
              <a:t>văn</a:t>
            </a:r>
            <a:r>
              <a:rPr lang="en-US" sz="3732" dirty="0">
                <a:solidFill>
                  <a:schemeClr val="bg2">
                    <a:lumMod val="25000"/>
                  </a:schemeClr>
                </a:solidFill>
                <a:latin typeface="Times New Roman" panose="02020603050405020304" pitchFamily="18" charset="0"/>
                <a:cs typeface="Times New Roman" panose="02020603050405020304" pitchFamily="18" charset="0"/>
              </a:rPr>
              <a:t> </a:t>
            </a:r>
            <a:r>
              <a:rPr lang="en-US" sz="3732" dirty="0" err="1">
                <a:solidFill>
                  <a:schemeClr val="bg2">
                    <a:lumMod val="25000"/>
                  </a:schemeClr>
                </a:solidFill>
                <a:latin typeface="Times New Roman" panose="02020603050405020304" pitchFamily="18" charset="0"/>
                <a:cs typeface="Times New Roman" panose="02020603050405020304" pitchFamily="18" charset="0"/>
              </a:rPr>
              <a:t>bản</a:t>
            </a:r>
            <a:r>
              <a:rPr lang="en-US" sz="3732" dirty="0">
                <a:solidFill>
                  <a:schemeClr val="bg2">
                    <a:lumMod val="25000"/>
                  </a:schemeClr>
                </a:solidFill>
                <a:latin typeface="Times New Roman" panose="02020603050405020304" pitchFamily="18" charset="0"/>
                <a:cs typeface="Times New Roman" panose="02020603050405020304" pitchFamily="18" charset="0"/>
              </a:rPr>
              <a:t>		</a:t>
            </a:r>
            <a:r>
              <a:rPr lang="en-US" sz="3732"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B. </a:t>
            </a:r>
            <a:r>
              <a:rPr lang="en-US" sz="3732" dirty="0" err="1">
                <a:solidFill>
                  <a:schemeClr val="bg2">
                    <a:lumMod val="25000"/>
                  </a:schemeClr>
                </a:solidFill>
                <a:latin typeface="Times New Roman" panose="02020603050405020304" pitchFamily="18" charset="0"/>
                <a:cs typeface="Times New Roman" panose="02020603050405020304" pitchFamily="18" charset="0"/>
              </a:rPr>
              <a:t>Dạng</a:t>
            </a:r>
            <a:r>
              <a:rPr lang="en-US" sz="3732" dirty="0">
                <a:solidFill>
                  <a:schemeClr val="bg2">
                    <a:lumMod val="25000"/>
                  </a:schemeClr>
                </a:solidFill>
                <a:latin typeface="Times New Roman" panose="02020603050405020304" pitchFamily="18" charset="0"/>
                <a:cs typeface="Times New Roman" panose="02020603050405020304" pitchFamily="18" charset="0"/>
              </a:rPr>
              <a:t> </a:t>
            </a:r>
            <a:r>
              <a:rPr lang="en-US" sz="3732" dirty="0" err="1">
                <a:solidFill>
                  <a:schemeClr val="bg2">
                    <a:lumMod val="25000"/>
                  </a:schemeClr>
                </a:solidFill>
                <a:latin typeface="Times New Roman" panose="02020603050405020304" pitchFamily="18" charset="0"/>
                <a:cs typeface="Times New Roman" panose="02020603050405020304" pitchFamily="18" charset="0"/>
              </a:rPr>
              <a:t>hình</a:t>
            </a:r>
            <a:r>
              <a:rPr lang="en-US" sz="3732" dirty="0">
                <a:solidFill>
                  <a:schemeClr val="bg2">
                    <a:lumMod val="25000"/>
                  </a:schemeClr>
                </a:solidFill>
                <a:latin typeface="Times New Roman" panose="02020603050405020304" pitchFamily="18" charset="0"/>
                <a:cs typeface="Times New Roman" panose="02020603050405020304" pitchFamily="18" charset="0"/>
              </a:rPr>
              <a:t> </a:t>
            </a:r>
            <a:r>
              <a:rPr lang="en-US" sz="3732" dirty="0" err="1">
                <a:solidFill>
                  <a:schemeClr val="bg2">
                    <a:lumMod val="25000"/>
                  </a:schemeClr>
                </a:solidFill>
                <a:latin typeface="Times New Roman" panose="02020603050405020304" pitchFamily="18" charset="0"/>
                <a:cs typeface="Times New Roman" panose="02020603050405020304" pitchFamily="18" charset="0"/>
              </a:rPr>
              <a:t>ảnh</a:t>
            </a:r>
            <a:endParaRPr lang="en-US" sz="3732" dirty="0">
              <a:solidFill>
                <a:schemeClr val="bg2">
                  <a:lumMod val="25000"/>
                </a:schemeClr>
              </a:solidFill>
              <a:latin typeface="Times New Roman" panose="02020603050405020304" pitchFamily="18" charset="0"/>
              <a:cs typeface="Times New Roman" panose="02020603050405020304" pitchFamily="18" charset="0"/>
            </a:endParaRPr>
          </a:p>
          <a:p>
            <a:pPr lvl="0"/>
            <a:r>
              <a:rPr lang="en-US" sz="3732"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C. </a:t>
            </a:r>
            <a:r>
              <a:rPr lang="en-US" sz="3732" dirty="0" err="1">
                <a:solidFill>
                  <a:schemeClr val="bg2">
                    <a:lumMod val="25000"/>
                  </a:schemeClr>
                </a:solidFill>
                <a:latin typeface="Times New Roman" panose="02020603050405020304" pitchFamily="18" charset="0"/>
                <a:cs typeface="Times New Roman" panose="02020603050405020304" pitchFamily="18" charset="0"/>
              </a:rPr>
              <a:t>Dạng</a:t>
            </a:r>
            <a:r>
              <a:rPr lang="en-US" sz="3732" dirty="0">
                <a:solidFill>
                  <a:schemeClr val="bg2">
                    <a:lumMod val="25000"/>
                  </a:schemeClr>
                </a:solidFill>
                <a:latin typeface="Times New Roman" panose="02020603050405020304" pitchFamily="18" charset="0"/>
                <a:cs typeface="Times New Roman" panose="02020603050405020304" pitchFamily="18" charset="0"/>
              </a:rPr>
              <a:t> video		</a:t>
            </a:r>
            <a:r>
              <a:rPr lang="en-US" sz="3732"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D. </a:t>
            </a:r>
            <a:r>
              <a:rPr lang="en-US" sz="3732" dirty="0" err="1">
                <a:solidFill>
                  <a:schemeClr val="bg2">
                    <a:lumMod val="25000"/>
                  </a:schemeClr>
                </a:solidFill>
                <a:latin typeface="Times New Roman" panose="02020603050405020304" pitchFamily="18" charset="0"/>
                <a:cs typeface="Times New Roman" panose="02020603050405020304" pitchFamily="18" charset="0"/>
              </a:rPr>
              <a:t>Tất</a:t>
            </a:r>
            <a:r>
              <a:rPr lang="en-US" sz="3732" dirty="0">
                <a:solidFill>
                  <a:schemeClr val="bg2">
                    <a:lumMod val="25000"/>
                  </a:schemeClr>
                </a:solidFill>
                <a:latin typeface="Times New Roman" panose="02020603050405020304" pitchFamily="18" charset="0"/>
                <a:cs typeface="Times New Roman" panose="02020603050405020304" pitchFamily="18" charset="0"/>
              </a:rPr>
              <a:t> cả </a:t>
            </a:r>
            <a:r>
              <a:rPr lang="en-US" sz="3732" dirty="0" err="1">
                <a:solidFill>
                  <a:schemeClr val="bg2">
                    <a:lumMod val="25000"/>
                  </a:schemeClr>
                </a:solidFill>
                <a:latin typeface="Times New Roman" panose="02020603050405020304" pitchFamily="18" charset="0"/>
                <a:cs typeface="Times New Roman" panose="02020603050405020304" pitchFamily="18" charset="0"/>
              </a:rPr>
              <a:t>các</a:t>
            </a:r>
            <a:r>
              <a:rPr lang="en-US" sz="3732" dirty="0">
                <a:solidFill>
                  <a:schemeClr val="bg2">
                    <a:lumMod val="25000"/>
                  </a:schemeClr>
                </a:solidFill>
                <a:latin typeface="Times New Roman" panose="02020603050405020304" pitchFamily="18" charset="0"/>
                <a:cs typeface="Times New Roman" panose="02020603050405020304" pitchFamily="18" charset="0"/>
              </a:rPr>
              <a:t> </a:t>
            </a:r>
            <a:r>
              <a:rPr lang="en-US" sz="3732" dirty="0" err="1">
                <a:solidFill>
                  <a:schemeClr val="bg2">
                    <a:lumMod val="25000"/>
                  </a:schemeClr>
                </a:solidFill>
                <a:latin typeface="Times New Roman" panose="02020603050405020304" pitchFamily="18" charset="0"/>
                <a:cs typeface="Times New Roman" panose="02020603050405020304" pitchFamily="18" charset="0"/>
              </a:rPr>
              <a:t>phương</a:t>
            </a:r>
            <a:r>
              <a:rPr lang="en-US" sz="3732" dirty="0">
                <a:solidFill>
                  <a:schemeClr val="bg2">
                    <a:lumMod val="25000"/>
                  </a:schemeClr>
                </a:solidFill>
                <a:latin typeface="Times New Roman" panose="02020603050405020304" pitchFamily="18" charset="0"/>
                <a:cs typeface="Times New Roman" panose="02020603050405020304" pitchFamily="18" charset="0"/>
              </a:rPr>
              <a:t> </a:t>
            </a:r>
            <a:r>
              <a:rPr lang="en-US" sz="3732" dirty="0" err="1">
                <a:solidFill>
                  <a:schemeClr val="bg2">
                    <a:lumMod val="25000"/>
                  </a:schemeClr>
                </a:solidFill>
                <a:latin typeface="Times New Roman" panose="02020603050405020304" pitchFamily="18" charset="0"/>
                <a:cs typeface="Times New Roman" panose="02020603050405020304" pitchFamily="18" charset="0"/>
              </a:rPr>
              <a:t>án</a:t>
            </a:r>
            <a:r>
              <a:rPr lang="en-US" sz="3732" dirty="0">
                <a:solidFill>
                  <a:schemeClr val="bg2">
                    <a:lumMod val="25000"/>
                  </a:schemeClr>
                </a:solidFill>
                <a:latin typeface="Times New Roman" panose="02020603050405020304" pitchFamily="18" charset="0"/>
                <a:cs typeface="Times New Roman" panose="02020603050405020304" pitchFamily="18" charset="0"/>
              </a:rPr>
              <a:t> </a:t>
            </a:r>
            <a:r>
              <a:rPr lang="en-US" sz="3732" dirty="0" err="1">
                <a:solidFill>
                  <a:schemeClr val="bg2">
                    <a:lumMod val="25000"/>
                  </a:schemeClr>
                </a:solidFill>
                <a:latin typeface="Times New Roman" panose="02020603050405020304" pitchFamily="18" charset="0"/>
                <a:cs typeface="Times New Roman" panose="02020603050405020304" pitchFamily="18" charset="0"/>
              </a:rPr>
              <a:t>trên</a:t>
            </a:r>
            <a:endParaRPr lang="en-US" sz="3732"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28" name="Rectangle: Folded Corner 27">
            <a:extLst>
              <a:ext uri="{FF2B5EF4-FFF2-40B4-BE49-F238E27FC236}">
                <a16:creationId xmlns:a16="http://schemas.microsoft.com/office/drawing/2014/main" id="{02105D08-1F14-416F-86C2-51DFEA1D8826}"/>
              </a:ext>
            </a:extLst>
          </p:cNvPr>
          <p:cNvSpPr/>
          <p:nvPr/>
        </p:nvSpPr>
        <p:spPr>
          <a:xfrm>
            <a:off x="5988755" y="4957324"/>
            <a:ext cx="3517900" cy="1127467"/>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800"/>
              </a:spcBef>
              <a:spcAft>
                <a:spcPts val="800"/>
              </a:spcAft>
            </a:pPr>
            <a:r>
              <a:rPr lang="en-US" sz="4267" dirty="0" err="1">
                <a:solidFill>
                  <a:srgbClr val="000000"/>
                </a:solidFill>
                <a:latin typeface="Times New Roman" panose="02020603050405020304" pitchFamily="18" charset="0"/>
                <a:ea typeface="Calibri" panose="020F0502020204030204" pitchFamily="34" charset="0"/>
              </a:rPr>
              <a:t>Đáp</a:t>
            </a:r>
            <a:r>
              <a:rPr lang="en-US" sz="4267" dirty="0">
                <a:solidFill>
                  <a:srgbClr val="000000"/>
                </a:solidFill>
                <a:latin typeface="Times New Roman" panose="02020603050405020304" pitchFamily="18" charset="0"/>
                <a:ea typeface="Calibri" panose="020F0502020204030204" pitchFamily="34" charset="0"/>
              </a:rPr>
              <a:t> </a:t>
            </a:r>
            <a:r>
              <a:rPr lang="en-US" sz="4267" dirty="0" err="1">
                <a:solidFill>
                  <a:srgbClr val="000000"/>
                </a:solidFill>
                <a:latin typeface="Times New Roman" panose="02020603050405020304" pitchFamily="18" charset="0"/>
                <a:ea typeface="Calibri" panose="020F0502020204030204" pitchFamily="34" charset="0"/>
              </a:rPr>
              <a:t>án</a:t>
            </a:r>
            <a:r>
              <a:rPr lang="en-US" sz="4267" dirty="0">
                <a:solidFill>
                  <a:srgbClr val="000000"/>
                </a:solidFill>
                <a:latin typeface="Times New Roman" panose="02020603050405020304" pitchFamily="18" charset="0"/>
                <a:ea typeface="Calibri" panose="020F0502020204030204" pitchFamily="34" charset="0"/>
              </a:rPr>
              <a:t> C</a:t>
            </a:r>
          </a:p>
        </p:txBody>
      </p:sp>
      <p:sp>
        <p:nvSpPr>
          <p:cNvPr id="33" name="Rectangle 32">
            <a:extLst>
              <a:ext uri="{FF2B5EF4-FFF2-40B4-BE49-F238E27FC236}">
                <a16:creationId xmlns:a16="http://schemas.microsoft.com/office/drawing/2014/main" id="{8A1AF95E-ACBD-46E9-8F43-1F6D65A0D221}"/>
              </a:ext>
            </a:extLst>
          </p:cNvPr>
          <p:cNvSpPr/>
          <p:nvPr/>
        </p:nvSpPr>
        <p:spPr>
          <a:xfrm rot="5600923">
            <a:off x="2831326" y="4994115"/>
            <a:ext cx="2438331" cy="250978"/>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799">
              <a:solidFill>
                <a:prstClr val="white"/>
              </a:solidFill>
              <a:latin typeface="Calibri" panose="020F0502020204030204"/>
            </a:endParaRPr>
          </a:p>
        </p:txBody>
      </p:sp>
      <p:sp>
        <p:nvSpPr>
          <p:cNvPr id="31" name="Arrow: Pentagon 30">
            <a:hlinkClick r:id="rId9" action="ppaction://hlinksldjump"/>
            <a:extLst>
              <a:ext uri="{FF2B5EF4-FFF2-40B4-BE49-F238E27FC236}">
                <a16:creationId xmlns:a16="http://schemas.microsoft.com/office/drawing/2014/main" id="{AA693000-41B6-4481-BACC-F3E8F4F6DBBA}"/>
              </a:ext>
            </a:extLst>
          </p:cNvPr>
          <p:cNvSpPr/>
          <p:nvPr/>
        </p:nvSpPr>
        <p:spPr>
          <a:xfrm rot="586976" flipH="1">
            <a:off x="2801407" y="4069022"/>
            <a:ext cx="2310939" cy="899514"/>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2800"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a16="http://schemas.microsoft.com/office/drawing/2014/main" id="{AD4177A1-A88F-4280-9343-2E28544658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74242" y="5457468"/>
            <a:ext cx="952500" cy="1019174"/>
          </a:xfrm>
          <a:prstGeom prst="rect">
            <a:avLst/>
          </a:prstGeom>
        </p:spPr>
      </p:pic>
      <p:sp>
        <p:nvSpPr>
          <p:cNvPr id="36" name="Flowchart: Summing Junction 35">
            <a:extLst>
              <a:ext uri="{FF2B5EF4-FFF2-40B4-BE49-F238E27FC236}">
                <a16:creationId xmlns:a16="http://schemas.microsoft.com/office/drawing/2014/main" id="{9A9D8C94-FF71-4542-A1F8-47F84D77E78E}"/>
              </a:ext>
            </a:extLst>
          </p:cNvPr>
          <p:cNvSpPr/>
          <p:nvPr/>
        </p:nvSpPr>
        <p:spPr>
          <a:xfrm>
            <a:off x="4025902" y="4194327"/>
            <a:ext cx="154406"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799">
              <a:solidFill>
                <a:prstClr val="white"/>
              </a:solidFill>
              <a:latin typeface="Calibri" panose="020F0502020204030204"/>
            </a:endParaRPr>
          </a:p>
        </p:txBody>
      </p:sp>
      <p:pic>
        <p:nvPicPr>
          <p:cNvPr id="38" name="Picture 37">
            <a:extLst>
              <a:ext uri="{FF2B5EF4-FFF2-40B4-BE49-F238E27FC236}">
                <a16:creationId xmlns:a16="http://schemas.microsoft.com/office/drawing/2014/main" id="{52D227BA-4253-4222-A515-03444C57CB2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02669" y="5154121"/>
            <a:ext cx="1164057" cy="1275986"/>
          </a:xfrm>
          <a:prstGeom prst="rect">
            <a:avLst/>
          </a:prstGeom>
        </p:spPr>
      </p:pic>
      <p:pic>
        <p:nvPicPr>
          <p:cNvPr id="45" name="Picture 44">
            <a:extLst>
              <a:ext uri="{FF2B5EF4-FFF2-40B4-BE49-F238E27FC236}">
                <a16:creationId xmlns:a16="http://schemas.microsoft.com/office/drawing/2014/main" id="{7ADCD335-3FE0-4DF0-AEE0-F01FB02593E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1992" y="4161170"/>
            <a:ext cx="1164057" cy="1275986"/>
          </a:xfrm>
          <a:prstGeom prst="rect">
            <a:avLst/>
          </a:prstGeom>
        </p:spPr>
      </p:pic>
      <p:pic>
        <p:nvPicPr>
          <p:cNvPr id="49" name="Picture 48">
            <a:extLst>
              <a:ext uri="{FF2B5EF4-FFF2-40B4-BE49-F238E27FC236}">
                <a16:creationId xmlns:a16="http://schemas.microsoft.com/office/drawing/2014/main" id="{431D4799-01BE-422D-9BB8-792204DC8F8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09346" y="3437713"/>
            <a:ext cx="777979" cy="768642"/>
          </a:xfrm>
          <a:prstGeom prst="rect">
            <a:avLst/>
          </a:prstGeom>
        </p:spPr>
      </p:pic>
      <p:pic>
        <p:nvPicPr>
          <p:cNvPr id="51" name="Picture 50">
            <a:extLst>
              <a:ext uri="{FF2B5EF4-FFF2-40B4-BE49-F238E27FC236}">
                <a16:creationId xmlns:a16="http://schemas.microsoft.com/office/drawing/2014/main" id="{CE2D8554-4EA9-4489-87EE-9EE8BCAD807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4557895" y="3664878"/>
            <a:ext cx="880161" cy="843195"/>
          </a:xfrm>
          <a:prstGeom prst="rect">
            <a:avLst/>
          </a:prstGeom>
        </p:spPr>
      </p:pic>
      <p:pic>
        <p:nvPicPr>
          <p:cNvPr id="53" name="Picture 52">
            <a:extLst>
              <a:ext uri="{FF2B5EF4-FFF2-40B4-BE49-F238E27FC236}">
                <a16:creationId xmlns:a16="http://schemas.microsoft.com/office/drawing/2014/main" id="{642873B8-CC7C-4CCD-B555-E79C2046F99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883322" y="3919038"/>
            <a:ext cx="495300" cy="438151"/>
          </a:xfrm>
          <a:prstGeom prst="rect">
            <a:avLst/>
          </a:prstGeom>
        </p:spPr>
      </p:pic>
      <p:pic>
        <p:nvPicPr>
          <p:cNvPr id="55" name="Picture 54">
            <a:extLst>
              <a:ext uri="{FF2B5EF4-FFF2-40B4-BE49-F238E27FC236}">
                <a16:creationId xmlns:a16="http://schemas.microsoft.com/office/drawing/2014/main" id="{BF1CB1F2-B380-48F5-8964-31095DE91B5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050495" y="3822036"/>
            <a:ext cx="714375" cy="1190625"/>
          </a:xfrm>
          <a:prstGeom prst="rect">
            <a:avLst/>
          </a:prstGeom>
        </p:spPr>
      </p:pic>
    </p:spTree>
    <p:extLst>
      <p:ext uri="{BB962C8B-B14F-4D97-AF65-F5344CB8AC3E}">
        <p14:creationId xmlns:p14="http://schemas.microsoft.com/office/powerpoint/2010/main" val="1923080657"/>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1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4"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808B5389-96DF-4FAF-96B3-8993C7E567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3082" y="-50426"/>
            <a:ext cx="1941430" cy="1856599"/>
          </a:xfrm>
          <a:prstGeom prst="rect">
            <a:avLst/>
          </a:prstGeom>
        </p:spPr>
      </p:pic>
      <p:pic>
        <p:nvPicPr>
          <p:cNvPr id="5" name="Picture 4">
            <a:extLst>
              <a:ext uri="{FF2B5EF4-FFF2-40B4-BE49-F238E27FC236}">
                <a16:creationId xmlns:a16="http://schemas.microsoft.com/office/drawing/2014/main" id="{123805F6-EA77-4D51-9744-9F37A57F23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2828" y="4860842"/>
            <a:ext cx="1969179" cy="1743607"/>
          </a:xfrm>
          <a:prstGeom prst="rect">
            <a:avLst/>
          </a:prstGeom>
        </p:spPr>
      </p:pic>
      <p:pic>
        <p:nvPicPr>
          <p:cNvPr id="7" name="Picture 6">
            <a:extLst>
              <a:ext uri="{FF2B5EF4-FFF2-40B4-BE49-F238E27FC236}">
                <a16:creationId xmlns:a16="http://schemas.microsoft.com/office/drawing/2014/main" id="{18B3DB36-0CAB-4CD0-BE48-595E0CADE4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7103" y="4348733"/>
            <a:ext cx="2060627" cy="1383911"/>
          </a:xfrm>
          <a:prstGeom prst="rect">
            <a:avLst/>
          </a:prstGeom>
        </p:spPr>
      </p:pic>
      <p:sp>
        <p:nvSpPr>
          <p:cNvPr id="9" name="Rectangle: Folded Corner 8">
            <a:extLst>
              <a:ext uri="{FF2B5EF4-FFF2-40B4-BE49-F238E27FC236}">
                <a16:creationId xmlns:a16="http://schemas.microsoft.com/office/drawing/2014/main" id="{6FCD71A2-4BFE-4953-931C-BECE5B4A1D66}"/>
              </a:ext>
            </a:extLst>
          </p:cNvPr>
          <p:cNvSpPr/>
          <p:nvPr/>
        </p:nvSpPr>
        <p:spPr>
          <a:xfrm>
            <a:off x="9926541" y="3920236"/>
            <a:ext cx="1470660"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799" b="1" dirty="0" err="1">
                <a:solidFill>
                  <a:prstClr val="black"/>
                </a:solidFill>
                <a:latin typeface="Tahoma" panose="020B0604030504040204" pitchFamily="34" charset="0"/>
                <a:ea typeface="Tahoma" panose="020B0604030504040204" pitchFamily="34" charset="0"/>
                <a:cs typeface="Tahoma" panose="020B0604030504040204" pitchFamily="34" charset="0"/>
              </a:rPr>
              <a:t>Chúc</a:t>
            </a:r>
            <a:r>
              <a:rPr lang="en-US" sz="1799"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799" b="1" dirty="0" err="1">
                <a:solidFill>
                  <a:prstClr val="black"/>
                </a:solidFill>
                <a:latin typeface="Tahoma" panose="020B0604030504040204" pitchFamily="34" charset="0"/>
                <a:ea typeface="Tahoma" panose="020B0604030504040204" pitchFamily="34" charset="0"/>
                <a:cs typeface="Tahoma" panose="020B0604030504040204" pitchFamily="34" charset="0"/>
              </a:rPr>
              <a:t>em</a:t>
            </a:r>
            <a:r>
              <a:rPr lang="en-US" sz="1799" b="1" dirty="0">
                <a:solidFill>
                  <a:prstClr val="black"/>
                </a:solidFill>
                <a:latin typeface="Tahoma" panose="020B0604030504040204" pitchFamily="34" charset="0"/>
                <a:ea typeface="Tahoma" panose="020B0604030504040204" pitchFamily="34" charset="0"/>
                <a:cs typeface="Tahoma" panose="020B0604030504040204" pitchFamily="34" charset="0"/>
              </a:rPr>
              <a:t> may </a:t>
            </a:r>
            <a:r>
              <a:rPr lang="en-US" sz="1799" b="1" dirty="0" err="1">
                <a:solidFill>
                  <a:prstClr val="black"/>
                </a:solidFill>
                <a:latin typeface="Tahoma" panose="020B0604030504040204" pitchFamily="34" charset="0"/>
                <a:ea typeface="Tahoma" panose="020B0604030504040204" pitchFamily="34" charset="0"/>
                <a:cs typeface="Tahoma" panose="020B0604030504040204" pitchFamily="34" charset="0"/>
              </a:rPr>
              <a:t>mắn</a:t>
            </a:r>
            <a:r>
              <a:rPr lang="en-US" sz="1799"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799" b="1" dirty="0" err="1">
                <a:solidFill>
                  <a:prstClr val="black"/>
                </a:solidFill>
                <a:latin typeface="Tahoma" panose="020B0604030504040204" pitchFamily="34" charset="0"/>
                <a:ea typeface="Tahoma" panose="020B0604030504040204" pitchFamily="34" charset="0"/>
                <a:cs typeface="Tahoma" panose="020B0604030504040204" pitchFamily="34" charset="0"/>
              </a:rPr>
              <a:t>lần</a:t>
            </a:r>
            <a:r>
              <a:rPr lang="en-US" sz="1799"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799" b="1" dirty="0" err="1">
                <a:solidFill>
                  <a:prstClr val="black"/>
                </a:solidFill>
                <a:latin typeface="Tahoma" panose="020B0604030504040204" pitchFamily="34" charset="0"/>
                <a:ea typeface="Tahoma" panose="020B0604030504040204" pitchFamily="34" charset="0"/>
                <a:cs typeface="Tahoma" panose="020B0604030504040204" pitchFamily="34" charset="0"/>
              </a:rPr>
              <a:t>sau</a:t>
            </a:r>
            <a:endParaRPr lang="en-US" sz="1799"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7" name="Rectangle: Folded Corner 26">
            <a:extLst>
              <a:ext uri="{FF2B5EF4-FFF2-40B4-BE49-F238E27FC236}">
                <a16:creationId xmlns:a16="http://schemas.microsoft.com/office/drawing/2014/main" id="{A468FF43-48BE-45C8-AE0E-72371E21D00D}"/>
              </a:ext>
            </a:extLst>
          </p:cNvPr>
          <p:cNvSpPr/>
          <p:nvPr/>
        </p:nvSpPr>
        <p:spPr>
          <a:xfrm>
            <a:off x="427132" y="-39813"/>
            <a:ext cx="11360598" cy="4393954"/>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466" b="1"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endParaRPr>
          </a:p>
          <a:p>
            <a:r>
              <a:rPr lang="en-US" sz="4265" b="1" dirty="0" err="1">
                <a:solidFill>
                  <a:schemeClr val="bg2">
                    <a:lumMod val="25000"/>
                  </a:schemeClr>
                </a:solidFill>
                <a:latin typeface="Times New Roman" panose="02020603050405020304" pitchFamily="18" charset="0"/>
                <a:cs typeface="Times New Roman" panose="02020603050405020304" pitchFamily="18" charset="0"/>
              </a:rPr>
              <a:t>Câu</a:t>
            </a:r>
            <a:r>
              <a:rPr lang="en-US" sz="4265" b="1" dirty="0">
                <a:solidFill>
                  <a:schemeClr val="bg2">
                    <a:lumMod val="25000"/>
                  </a:schemeClr>
                </a:solidFill>
                <a:latin typeface="Times New Roman" panose="02020603050405020304" pitchFamily="18" charset="0"/>
                <a:cs typeface="Times New Roman" panose="02020603050405020304" pitchFamily="18" charset="0"/>
              </a:rPr>
              <a:t> 4: </a:t>
            </a:r>
            <a:r>
              <a:rPr lang="en-US" sz="4265" dirty="0" err="1">
                <a:solidFill>
                  <a:schemeClr val="bg2">
                    <a:lumMod val="25000"/>
                  </a:schemeClr>
                </a:solidFill>
                <a:latin typeface="Times New Roman" panose="02020603050405020304" pitchFamily="18" charset="0"/>
                <a:cs typeface="Times New Roman" panose="02020603050405020304" pitchFamily="18" charset="0"/>
              </a:rPr>
              <a:t>Mạng</a:t>
            </a:r>
            <a:r>
              <a:rPr lang="en-US" sz="4265" dirty="0">
                <a:solidFill>
                  <a:schemeClr val="bg2">
                    <a:lumMod val="25000"/>
                  </a:schemeClr>
                </a:solidFill>
                <a:latin typeface="Times New Roman" panose="02020603050405020304" pitchFamily="18" charset="0"/>
                <a:cs typeface="Times New Roman" panose="02020603050405020304" pitchFamily="18" charset="0"/>
              </a:rPr>
              <a:t> </a:t>
            </a:r>
            <a:r>
              <a:rPr lang="en-US" sz="4265" dirty="0" err="1">
                <a:solidFill>
                  <a:schemeClr val="bg2">
                    <a:lumMod val="25000"/>
                  </a:schemeClr>
                </a:solidFill>
                <a:latin typeface="Times New Roman" panose="02020603050405020304" pitchFamily="18" charset="0"/>
                <a:cs typeface="Times New Roman" panose="02020603050405020304" pitchFamily="18" charset="0"/>
              </a:rPr>
              <a:t>xa</a:t>
            </a:r>
            <a:r>
              <a:rPr lang="en-US" sz="4265" dirty="0">
                <a:solidFill>
                  <a:schemeClr val="bg2">
                    <a:lumMod val="25000"/>
                  </a:schemeClr>
                </a:solidFill>
                <a:latin typeface="Times New Roman" panose="02020603050405020304" pitchFamily="18" charset="0"/>
                <a:cs typeface="Times New Roman" panose="02020603050405020304" pitchFamily="18" charset="0"/>
              </a:rPr>
              <a:t>̃ </a:t>
            </a:r>
            <a:r>
              <a:rPr lang="en-US" sz="4265" dirty="0" err="1">
                <a:solidFill>
                  <a:schemeClr val="bg2">
                    <a:lumMod val="25000"/>
                  </a:schemeClr>
                </a:solidFill>
                <a:latin typeface="Times New Roman" panose="02020603050405020304" pitchFamily="18" charset="0"/>
                <a:cs typeface="Times New Roman" panose="02020603050405020304" pitchFamily="18" charset="0"/>
              </a:rPr>
              <a:t>hội</a:t>
            </a:r>
            <a:r>
              <a:rPr lang="en-US" sz="4265" dirty="0">
                <a:solidFill>
                  <a:schemeClr val="bg2">
                    <a:lumMod val="25000"/>
                  </a:schemeClr>
                </a:solidFill>
                <a:latin typeface="Times New Roman" panose="02020603050405020304" pitchFamily="18" charset="0"/>
                <a:cs typeface="Times New Roman" panose="02020603050405020304" pitchFamily="18" charset="0"/>
              </a:rPr>
              <a:t> </a:t>
            </a:r>
            <a:r>
              <a:rPr lang="en-US" sz="4265" dirty="0" err="1">
                <a:solidFill>
                  <a:schemeClr val="bg2">
                    <a:lumMod val="25000"/>
                  </a:schemeClr>
                </a:solidFill>
                <a:latin typeface="Times New Roman" panose="02020603050405020304" pitchFamily="18" charset="0"/>
                <a:cs typeface="Times New Roman" panose="02020603050405020304" pitchFamily="18" charset="0"/>
              </a:rPr>
              <a:t>facebook</a:t>
            </a:r>
            <a:r>
              <a:rPr lang="en-US" sz="4265" dirty="0">
                <a:solidFill>
                  <a:schemeClr val="bg2">
                    <a:lumMod val="25000"/>
                  </a:schemeClr>
                </a:solidFill>
                <a:latin typeface="Times New Roman" panose="02020603050405020304" pitchFamily="18" charset="0"/>
                <a:cs typeface="Times New Roman" panose="02020603050405020304" pitchFamily="18" charset="0"/>
              </a:rPr>
              <a:t> do </a:t>
            </a:r>
            <a:r>
              <a:rPr lang="en-US" sz="4265" dirty="0" err="1">
                <a:solidFill>
                  <a:schemeClr val="bg2">
                    <a:lumMod val="25000"/>
                  </a:schemeClr>
                </a:solidFill>
                <a:latin typeface="Times New Roman" panose="02020603050405020304" pitchFamily="18" charset="0"/>
                <a:cs typeface="Times New Roman" panose="02020603050405020304" pitchFamily="18" charset="0"/>
              </a:rPr>
              <a:t>công</a:t>
            </a:r>
            <a:r>
              <a:rPr lang="en-US" sz="4265" dirty="0">
                <a:solidFill>
                  <a:schemeClr val="bg2">
                    <a:lumMod val="25000"/>
                  </a:schemeClr>
                </a:solidFill>
                <a:latin typeface="Times New Roman" panose="02020603050405020304" pitchFamily="18" charset="0"/>
                <a:cs typeface="Times New Roman" panose="02020603050405020304" pitchFamily="18" charset="0"/>
              </a:rPr>
              <a:t> ty Meta </a:t>
            </a:r>
            <a:r>
              <a:rPr lang="en-US" sz="4265" dirty="0" err="1">
                <a:solidFill>
                  <a:schemeClr val="bg2">
                    <a:lumMod val="25000"/>
                  </a:schemeClr>
                </a:solidFill>
                <a:latin typeface="Times New Roman" panose="02020603050405020304" pitchFamily="18" charset="0"/>
                <a:cs typeface="Times New Roman" panose="02020603050405020304" pitchFamily="18" charset="0"/>
              </a:rPr>
              <a:t>sơ</a:t>
            </a:r>
            <a:r>
              <a:rPr lang="en-US" sz="4265" dirty="0">
                <a:solidFill>
                  <a:schemeClr val="bg2">
                    <a:lumMod val="25000"/>
                  </a:schemeClr>
                </a:solidFill>
                <a:latin typeface="Times New Roman" panose="02020603050405020304" pitchFamily="18" charset="0"/>
                <a:cs typeface="Times New Roman" panose="02020603050405020304" pitchFamily="18" charset="0"/>
              </a:rPr>
              <a:t>̉ </a:t>
            </a:r>
            <a:r>
              <a:rPr lang="en-US" sz="4265" dirty="0" err="1">
                <a:solidFill>
                  <a:schemeClr val="bg2">
                    <a:lumMod val="25000"/>
                  </a:schemeClr>
                </a:solidFill>
                <a:latin typeface="Times New Roman" panose="02020603050405020304" pitchFamily="18" charset="0"/>
                <a:cs typeface="Times New Roman" panose="02020603050405020304" pitchFamily="18" charset="0"/>
              </a:rPr>
              <a:t>hữu</a:t>
            </a:r>
            <a:r>
              <a:rPr lang="en-US" sz="4265" dirty="0">
                <a:solidFill>
                  <a:schemeClr val="bg2">
                    <a:lumMod val="25000"/>
                  </a:schemeClr>
                </a:solidFill>
                <a:latin typeface="Times New Roman" panose="02020603050405020304" pitchFamily="18" charset="0"/>
                <a:cs typeface="Times New Roman" panose="02020603050405020304" pitchFamily="18" charset="0"/>
              </a:rPr>
              <a:t> </a:t>
            </a:r>
            <a:r>
              <a:rPr lang="en-US" sz="4265" dirty="0" err="1">
                <a:solidFill>
                  <a:schemeClr val="bg2">
                    <a:lumMod val="25000"/>
                  </a:schemeClr>
                </a:solidFill>
                <a:latin typeface="Times New Roman" panose="02020603050405020304" pitchFamily="18" charset="0"/>
                <a:cs typeface="Times New Roman" panose="02020603050405020304" pitchFamily="18" charset="0"/>
              </a:rPr>
              <a:t>đúng</a:t>
            </a:r>
            <a:r>
              <a:rPr lang="en-US" sz="4265" dirty="0">
                <a:solidFill>
                  <a:schemeClr val="bg2">
                    <a:lumMod val="25000"/>
                  </a:schemeClr>
                </a:solidFill>
                <a:latin typeface="Times New Roman" panose="02020603050405020304" pitchFamily="18" charset="0"/>
                <a:cs typeface="Times New Roman" panose="02020603050405020304" pitchFamily="18" charset="0"/>
              </a:rPr>
              <a:t> hay </a:t>
            </a:r>
            <a:r>
              <a:rPr lang="en-US" sz="4265" dirty="0" err="1">
                <a:solidFill>
                  <a:schemeClr val="bg2">
                    <a:lumMod val="25000"/>
                  </a:schemeClr>
                </a:solidFill>
                <a:latin typeface="Times New Roman" panose="02020603050405020304" pitchFamily="18" charset="0"/>
                <a:cs typeface="Times New Roman" panose="02020603050405020304" pitchFamily="18" charset="0"/>
              </a:rPr>
              <a:t>sai</a:t>
            </a:r>
            <a:r>
              <a:rPr lang="en-US" sz="4265" dirty="0">
                <a:solidFill>
                  <a:schemeClr val="bg2">
                    <a:lumMod val="25000"/>
                  </a:schemeClr>
                </a:solidFill>
                <a:latin typeface="Times New Roman" panose="02020603050405020304" pitchFamily="18" charset="0"/>
                <a:cs typeface="Times New Roman" panose="02020603050405020304" pitchFamily="18" charset="0"/>
              </a:rPr>
              <a:t>?</a:t>
            </a:r>
          </a:p>
          <a:p>
            <a:pPr lvl="0"/>
            <a:r>
              <a:rPr lang="en-US" sz="4265" dirty="0">
                <a:solidFill>
                  <a:schemeClr val="bg2">
                    <a:lumMod val="25000"/>
                  </a:schemeClr>
                </a:solidFill>
                <a:latin typeface="Times New Roman" panose="02020603050405020304" pitchFamily="18" charset="0"/>
                <a:cs typeface="Times New Roman" panose="02020603050405020304" pitchFamily="18" charset="0"/>
              </a:rPr>
              <a:t>        A. </a:t>
            </a:r>
            <a:r>
              <a:rPr lang="en-US" sz="4265" dirty="0" err="1">
                <a:solidFill>
                  <a:schemeClr val="bg2">
                    <a:lumMod val="25000"/>
                  </a:schemeClr>
                </a:solidFill>
                <a:latin typeface="Times New Roman" panose="02020603050405020304" pitchFamily="18" charset="0"/>
                <a:cs typeface="Times New Roman" panose="02020603050405020304" pitchFamily="18" charset="0"/>
              </a:rPr>
              <a:t>Đúng</a:t>
            </a:r>
            <a:r>
              <a:rPr lang="en-US" sz="4265" dirty="0">
                <a:solidFill>
                  <a:schemeClr val="bg2">
                    <a:lumMod val="25000"/>
                  </a:schemeClr>
                </a:solidFill>
                <a:latin typeface="Times New Roman" panose="02020603050405020304" pitchFamily="18" charset="0"/>
                <a:cs typeface="Times New Roman" panose="02020603050405020304" pitchFamily="18" charset="0"/>
              </a:rPr>
              <a:t>					B. Sai</a:t>
            </a:r>
          </a:p>
        </p:txBody>
      </p:sp>
      <p:sp>
        <p:nvSpPr>
          <p:cNvPr id="28" name="Rectangle: Folded Corner 27">
            <a:extLst>
              <a:ext uri="{FF2B5EF4-FFF2-40B4-BE49-F238E27FC236}">
                <a16:creationId xmlns:a16="http://schemas.microsoft.com/office/drawing/2014/main" id="{02105D08-1F14-416F-86C2-51DFEA1D8826}"/>
              </a:ext>
            </a:extLst>
          </p:cNvPr>
          <p:cNvSpPr/>
          <p:nvPr/>
        </p:nvSpPr>
        <p:spPr>
          <a:xfrm>
            <a:off x="6123803" y="4590387"/>
            <a:ext cx="3326410" cy="1127467"/>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800"/>
              </a:spcBef>
              <a:spcAft>
                <a:spcPts val="800"/>
              </a:spcAft>
            </a:pPr>
            <a:r>
              <a:rPr lang="en-US" sz="3733" dirty="0" err="1">
                <a:solidFill>
                  <a:srgbClr val="000000"/>
                </a:solidFill>
                <a:latin typeface="Times New Roman" panose="02020603050405020304" pitchFamily="18" charset="0"/>
                <a:ea typeface="Calibri" panose="020F0502020204030204" pitchFamily="34" charset="0"/>
              </a:rPr>
              <a:t>Đáp</a:t>
            </a:r>
            <a:r>
              <a:rPr lang="en-US" sz="3733" dirty="0">
                <a:solidFill>
                  <a:srgbClr val="000000"/>
                </a:solidFill>
                <a:latin typeface="Times New Roman" panose="02020603050405020304" pitchFamily="18" charset="0"/>
                <a:ea typeface="Calibri" panose="020F0502020204030204" pitchFamily="34" charset="0"/>
              </a:rPr>
              <a:t> </a:t>
            </a:r>
            <a:r>
              <a:rPr lang="en-US" sz="3733" dirty="0" err="1">
                <a:solidFill>
                  <a:srgbClr val="000000"/>
                </a:solidFill>
                <a:latin typeface="Times New Roman" panose="02020603050405020304" pitchFamily="18" charset="0"/>
                <a:ea typeface="Calibri" panose="020F0502020204030204" pitchFamily="34" charset="0"/>
              </a:rPr>
              <a:t>án</a:t>
            </a:r>
            <a:r>
              <a:rPr lang="en-US" sz="3733" dirty="0">
                <a:solidFill>
                  <a:srgbClr val="000000"/>
                </a:solidFill>
                <a:latin typeface="Times New Roman" panose="02020603050405020304" pitchFamily="18" charset="0"/>
                <a:ea typeface="Calibri" panose="020F0502020204030204" pitchFamily="34" charset="0"/>
              </a:rPr>
              <a:t> A</a:t>
            </a:r>
          </a:p>
        </p:txBody>
      </p:sp>
      <p:sp>
        <p:nvSpPr>
          <p:cNvPr id="33" name="Rectangle 32">
            <a:extLst>
              <a:ext uri="{FF2B5EF4-FFF2-40B4-BE49-F238E27FC236}">
                <a16:creationId xmlns:a16="http://schemas.microsoft.com/office/drawing/2014/main" id="{8A1AF95E-ACBD-46E9-8F43-1F6D65A0D221}"/>
              </a:ext>
            </a:extLst>
          </p:cNvPr>
          <p:cNvSpPr/>
          <p:nvPr/>
        </p:nvSpPr>
        <p:spPr>
          <a:xfrm rot="5600923">
            <a:off x="2764651" y="6024490"/>
            <a:ext cx="2438331" cy="250978"/>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799">
              <a:solidFill>
                <a:prstClr val="white"/>
              </a:solidFill>
              <a:latin typeface="Calibri" panose="020F0502020204030204"/>
            </a:endParaRPr>
          </a:p>
        </p:txBody>
      </p:sp>
      <p:sp>
        <p:nvSpPr>
          <p:cNvPr id="31" name="Arrow: Pentagon 30">
            <a:hlinkClick r:id="rId9" action="ppaction://hlinksldjump"/>
            <a:extLst>
              <a:ext uri="{FF2B5EF4-FFF2-40B4-BE49-F238E27FC236}">
                <a16:creationId xmlns:a16="http://schemas.microsoft.com/office/drawing/2014/main" id="{AA693000-41B6-4481-BACC-F3E8F4F6DBBA}"/>
              </a:ext>
            </a:extLst>
          </p:cNvPr>
          <p:cNvSpPr/>
          <p:nvPr/>
        </p:nvSpPr>
        <p:spPr>
          <a:xfrm rot="586976" flipH="1">
            <a:off x="2899934" y="4660591"/>
            <a:ext cx="2310939" cy="899514"/>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a16="http://schemas.microsoft.com/office/drawing/2014/main" id="{AD4177A1-A88F-4280-9343-2E28544658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74242" y="5457468"/>
            <a:ext cx="952500" cy="1019174"/>
          </a:xfrm>
          <a:prstGeom prst="rect">
            <a:avLst/>
          </a:prstGeom>
        </p:spPr>
      </p:pic>
      <p:sp>
        <p:nvSpPr>
          <p:cNvPr id="36" name="Flowchart: Summing Junction 35">
            <a:extLst>
              <a:ext uri="{FF2B5EF4-FFF2-40B4-BE49-F238E27FC236}">
                <a16:creationId xmlns:a16="http://schemas.microsoft.com/office/drawing/2014/main" id="{9A9D8C94-FF71-4542-A1F8-47F84D77E78E}"/>
              </a:ext>
            </a:extLst>
          </p:cNvPr>
          <p:cNvSpPr/>
          <p:nvPr/>
        </p:nvSpPr>
        <p:spPr>
          <a:xfrm>
            <a:off x="4025902" y="4194327"/>
            <a:ext cx="154406"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799">
              <a:solidFill>
                <a:prstClr val="white"/>
              </a:solidFill>
              <a:latin typeface="Calibri" panose="020F0502020204030204"/>
            </a:endParaRPr>
          </a:p>
        </p:txBody>
      </p:sp>
      <p:pic>
        <p:nvPicPr>
          <p:cNvPr id="38" name="Picture 37">
            <a:extLst>
              <a:ext uri="{FF2B5EF4-FFF2-40B4-BE49-F238E27FC236}">
                <a16:creationId xmlns:a16="http://schemas.microsoft.com/office/drawing/2014/main" id="{52D227BA-4253-4222-A515-03444C57CB2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02669" y="5154121"/>
            <a:ext cx="1164057" cy="1275986"/>
          </a:xfrm>
          <a:prstGeom prst="rect">
            <a:avLst/>
          </a:prstGeom>
        </p:spPr>
      </p:pic>
      <p:pic>
        <p:nvPicPr>
          <p:cNvPr id="45" name="Picture 44">
            <a:extLst>
              <a:ext uri="{FF2B5EF4-FFF2-40B4-BE49-F238E27FC236}">
                <a16:creationId xmlns:a16="http://schemas.microsoft.com/office/drawing/2014/main" id="{7ADCD335-3FE0-4DF0-AEE0-F01FB02593E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 y="3972261"/>
            <a:ext cx="1164057" cy="1275986"/>
          </a:xfrm>
          <a:prstGeom prst="rect">
            <a:avLst/>
          </a:prstGeom>
        </p:spPr>
      </p:pic>
      <p:pic>
        <p:nvPicPr>
          <p:cNvPr id="49" name="Picture 48">
            <a:extLst>
              <a:ext uri="{FF2B5EF4-FFF2-40B4-BE49-F238E27FC236}">
                <a16:creationId xmlns:a16="http://schemas.microsoft.com/office/drawing/2014/main" id="{431D4799-01BE-422D-9BB8-792204DC8F8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0537" y="3841612"/>
            <a:ext cx="777979" cy="768642"/>
          </a:xfrm>
          <a:prstGeom prst="rect">
            <a:avLst/>
          </a:prstGeom>
        </p:spPr>
      </p:pic>
      <p:pic>
        <p:nvPicPr>
          <p:cNvPr id="51" name="Picture 50">
            <a:extLst>
              <a:ext uri="{FF2B5EF4-FFF2-40B4-BE49-F238E27FC236}">
                <a16:creationId xmlns:a16="http://schemas.microsoft.com/office/drawing/2014/main" id="{CE2D8554-4EA9-4489-87EE-9EE8BCAD807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5114971" y="3910937"/>
            <a:ext cx="880161" cy="843195"/>
          </a:xfrm>
          <a:prstGeom prst="rect">
            <a:avLst/>
          </a:prstGeom>
        </p:spPr>
      </p:pic>
      <p:pic>
        <p:nvPicPr>
          <p:cNvPr id="53" name="Picture 52">
            <a:extLst>
              <a:ext uri="{FF2B5EF4-FFF2-40B4-BE49-F238E27FC236}">
                <a16:creationId xmlns:a16="http://schemas.microsoft.com/office/drawing/2014/main" id="{642873B8-CC7C-4CCD-B555-E79C2046F99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883322" y="3919038"/>
            <a:ext cx="495300" cy="438151"/>
          </a:xfrm>
          <a:prstGeom prst="rect">
            <a:avLst/>
          </a:prstGeom>
        </p:spPr>
      </p:pic>
      <p:pic>
        <p:nvPicPr>
          <p:cNvPr id="55" name="Picture 54">
            <a:extLst>
              <a:ext uri="{FF2B5EF4-FFF2-40B4-BE49-F238E27FC236}">
                <a16:creationId xmlns:a16="http://schemas.microsoft.com/office/drawing/2014/main" id="{BF1CB1F2-B380-48F5-8964-31095DE91B5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050495" y="3822036"/>
            <a:ext cx="714375" cy="1190625"/>
          </a:xfrm>
          <a:prstGeom prst="rect">
            <a:avLst/>
          </a:prstGeom>
        </p:spPr>
      </p:pic>
    </p:spTree>
    <p:extLst>
      <p:ext uri="{BB962C8B-B14F-4D97-AF65-F5344CB8AC3E}">
        <p14:creationId xmlns:p14="http://schemas.microsoft.com/office/powerpoint/2010/main" val="3977577822"/>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1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4"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808B5389-96DF-4FAF-96B3-8993C7E567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3082" y="-50426"/>
            <a:ext cx="1941430" cy="1856599"/>
          </a:xfrm>
          <a:prstGeom prst="rect">
            <a:avLst/>
          </a:prstGeom>
        </p:spPr>
      </p:pic>
      <p:pic>
        <p:nvPicPr>
          <p:cNvPr id="5" name="Picture 4">
            <a:extLst>
              <a:ext uri="{FF2B5EF4-FFF2-40B4-BE49-F238E27FC236}">
                <a16:creationId xmlns:a16="http://schemas.microsoft.com/office/drawing/2014/main" id="{123805F6-EA77-4D51-9744-9F37A57F23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2828" y="4860842"/>
            <a:ext cx="1969179" cy="1743607"/>
          </a:xfrm>
          <a:prstGeom prst="rect">
            <a:avLst/>
          </a:prstGeom>
        </p:spPr>
      </p:pic>
      <p:pic>
        <p:nvPicPr>
          <p:cNvPr id="7" name="Picture 6">
            <a:extLst>
              <a:ext uri="{FF2B5EF4-FFF2-40B4-BE49-F238E27FC236}">
                <a16:creationId xmlns:a16="http://schemas.microsoft.com/office/drawing/2014/main" id="{18B3DB36-0CAB-4CD0-BE48-595E0CADE4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7103" y="4348733"/>
            <a:ext cx="2060627" cy="1383911"/>
          </a:xfrm>
          <a:prstGeom prst="rect">
            <a:avLst/>
          </a:prstGeom>
        </p:spPr>
      </p:pic>
      <p:sp>
        <p:nvSpPr>
          <p:cNvPr id="9" name="Rectangle: Folded Corner 8">
            <a:extLst>
              <a:ext uri="{FF2B5EF4-FFF2-40B4-BE49-F238E27FC236}">
                <a16:creationId xmlns:a16="http://schemas.microsoft.com/office/drawing/2014/main" id="{6FCD71A2-4BFE-4953-931C-BECE5B4A1D66}"/>
              </a:ext>
            </a:extLst>
          </p:cNvPr>
          <p:cNvSpPr/>
          <p:nvPr/>
        </p:nvSpPr>
        <p:spPr>
          <a:xfrm>
            <a:off x="9926541" y="3920236"/>
            <a:ext cx="1470660"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799" b="1" dirty="0" err="1">
                <a:solidFill>
                  <a:prstClr val="black"/>
                </a:solidFill>
                <a:latin typeface="Tahoma" panose="020B0604030504040204" pitchFamily="34" charset="0"/>
                <a:ea typeface="Tahoma" panose="020B0604030504040204" pitchFamily="34" charset="0"/>
                <a:cs typeface="Tahoma" panose="020B0604030504040204" pitchFamily="34" charset="0"/>
              </a:rPr>
              <a:t>Phần</a:t>
            </a:r>
            <a:r>
              <a:rPr lang="en-US" sz="1799"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799" b="1" dirty="0" err="1">
                <a:solidFill>
                  <a:prstClr val="black"/>
                </a:solidFill>
                <a:latin typeface="Tahoma" panose="020B0604030504040204" pitchFamily="34" charset="0"/>
                <a:ea typeface="Tahoma" panose="020B0604030504040204" pitchFamily="34" charset="0"/>
                <a:cs typeface="Tahoma" panose="020B0604030504040204" pitchFamily="34" charset="0"/>
              </a:rPr>
              <a:t>thưởng</a:t>
            </a:r>
            <a:r>
              <a:rPr lang="en-US" sz="1799"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799" b="1" dirty="0" err="1">
                <a:solidFill>
                  <a:prstClr val="black"/>
                </a:solidFill>
                <a:latin typeface="Tahoma" panose="020B0604030504040204" pitchFamily="34" charset="0"/>
                <a:ea typeface="Tahoma" panose="020B0604030504040204" pitchFamily="34" charset="0"/>
                <a:cs typeface="Tahoma" panose="020B0604030504040204" pitchFamily="34" charset="0"/>
              </a:rPr>
              <a:t>đặc</a:t>
            </a:r>
            <a:r>
              <a:rPr lang="en-US" sz="1799"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799" b="1" dirty="0" err="1">
                <a:solidFill>
                  <a:prstClr val="black"/>
                </a:solidFill>
                <a:latin typeface="Tahoma" panose="020B0604030504040204" pitchFamily="34" charset="0"/>
                <a:ea typeface="Tahoma" panose="020B0604030504040204" pitchFamily="34" charset="0"/>
                <a:cs typeface="Tahoma" panose="020B0604030504040204" pitchFamily="34" charset="0"/>
              </a:rPr>
              <a:t>biệt</a:t>
            </a:r>
            <a:endParaRPr lang="en-US" sz="1799"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7" name="Rectangle: Folded Corner 26">
            <a:extLst>
              <a:ext uri="{FF2B5EF4-FFF2-40B4-BE49-F238E27FC236}">
                <a16:creationId xmlns:a16="http://schemas.microsoft.com/office/drawing/2014/main" id="{A468FF43-48BE-45C8-AE0E-72371E21D00D}"/>
              </a:ext>
            </a:extLst>
          </p:cNvPr>
          <p:cNvSpPr/>
          <p:nvPr/>
        </p:nvSpPr>
        <p:spPr>
          <a:xfrm>
            <a:off x="538360" y="253552"/>
            <a:ext cx="11060606" cy="3449224"/>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4798" b="1"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endParaRPr>
          </a:p>
          <a:p>
            <a:r>
              <a:rPr lang="en-US" sz="4798" b="1" dirty="0" err="1">
                <a:solidFill>
                  <a:schemeClr val="bg2">
                    <a:lumMod val="25000"/>
                  </a:schemeClr>
                </a:solidFill>
                <a:latin typeface="Times New Roman" panose="02020603050405020304" pitchFamily="18" charset="0"/>
                <a:cs typeface="Times New Roman" panose="02020603050405020304" pitchFamily="18" charset="0"/>
              </a:rPr>
              <a:t>Câu</a:t>
            </a:r>
            <a:r>
              <a:rPr lang="en-US" sz="4798" b="1" dirty="0">
                <a:solidFill>
                  <a:schemeClr val="bg2">
                    <a:lumMod val="25000"/>
                  </a:schemeClr>
                </a:solidFill>
                <a:latin typeface="Times New Roman" panose="02020603050405020304" pitchFamily="18" charset="0"/>
                <a:cs typeface="Times New Roman" panose="02020603050405020304" pitchFamily="18" charset="0"/>
              </a:rPr>
              <a:t> 5: </a:t>
            </a:r>
            <a:r>
              <a:rPr lang="en-US" sz="4798" dirty="0" err="1">
                <a:solidFill>
                  <a:schemeClr val="bg2">
                    <a:lumMod val="25000"/>
                  </a:schemeClr>
                </a:solidFill>
                <a:latin typeface="Times New Roman" panose="02020603050405020304" pitchFamily="18" charset="0"/>
                <a:cs typeface="Times New Roman" panose="02020603050405020304" pitchFamily="18" charset="0"/>
              </a:rPr>
              <a:t>Hãy</a:t>
            </a:r>
            <a:r>
              <a:rPr lang="en-US" sz="4798" dirty="0">
                <a:solidFill>
                  <a:schemeClr val="bg2">
                    <a:lumMod val="25000"/>
                  </a:schemeClr>
                </a:solidFill>
                <a:latin typeface="Times New Roman" panose="02020603050405020304" pitchFamily="18" charset="0"/>
                <a:cs typeface="Times New Roman" panose="02020603050405020304" pitchFamily="18" charset="0"/>
              </a:rPr>
              <a:t> </a:t>
            </a:r>
            <a:r>
              <a:rPr lang="en-US" sz="4798" dirty="0" err="1">
                <a:solidFill>
                  <a:schemeClr val="bg2">
                    <a:lumMod val="25000"/>
                  </a:schemeClr>
                </a:solidFill>
                <a:latin typeface="Times New Roman" panose="02020603050405020304" pitchFamily="18" charset="0"/>
                <a:cs typeface="Times New Roman" panose="02020603050405020304" pitchFamily="18" charset="0"/>
              </a:rPr>
              <a:t>lấy</a:t>
            </a:r>
            <a:r>
              <a:rPr lang="en-US" sz="4798" dirty="0">
                <a:solidFill>
                  <a:schemeClr val="bg2">
                    <a:lumMod val="25000"/>
                  </a:schemeClr>
                </a:solidFill>
                <a:latin typeface="Times New Roman" panose="02020603050405020304" pitchFamily="18" charset="0"/>
                <a:cs typeface="Times New Roman" panose="02020603050405020304" pitchFamily="18" charset="0"/>
              </a:rPr>
              <a:t> 1 ví dụ </a:t>
            </a:r>
            <a:r>
              <a:rPr lang="en-US" sz="4798" dirty="0" err="1">
                <a:solidFill>
                  <a:schemeClr val="bg2">
                    <a:lumMod val="25000"/>
                  </a:schemeClr>
                </a:solidFill>
                <a:latin typeface="Times New Roman" panose="02020603050405020304" pitchFamily="18" charset="0"/>
                <a:cs typeface="Times New Roman" panose="02020603050405020304" pitchFamily="18" charset="0"/>
              </a:rPr>
              <a:t>cho</a:t>
            </a:r>
            <a:r>
              <a:rPr lang="en-US" sz="4798" dirty="0">
                <a:solidFill>
                  <a:schemeClr val="bg2">
                    <a:lumMod val="25000"/>
                  </a:schemeClr>
                </a:solidFill>
                <a:latin typeface="Times New Roman" panose="02020603050405020304" pitchFamily="18" charset="0"/>
                <a:cs typeface="Times New Roman" panose="02020603050405020304" pitchFamily="18" charset="0"/>
              </a:rPr>
              <a:t> </a:t>
            </a:r>
            <a:r>
              <a:rPr lang="en-US" sz="4798" dirty="0" err="1">
                <a:solidFill>
                  <a:schemeClr val="bg2">
                    <a:lumMod val="25000"/>
                  </a:schemeClr>
                </a:solidFill>
                <a:latin typeface="Times New Roman" panose="02020603050405020304" pitchFamily="18" charset="0"/>
                <a:cs typeface="Times New Roman" panose="02020603050405020304" pitchFamily="18" charset="0"/>
              </a:rPr>
              <a:t>thấy</a:t>
            </a:r>
            <a:r>
              <a:rPr lang="en-US" sz="4798" dirty="0">
                <a:solidFill>
                  <a:schemeClr val="bg2">
                    <a:lumMod val="25000"/>
                  </a:schemeClr>
                </a:solidFill>
                <a:latin typeface="Times New Roman" panose="02020603050405020304" pitchFamily="18" charset="0"/>
                <a:cs typeface="Times New Roman" panose="02020603050405020304" pitchFamily="18" charset="0"/>
              </a:rPr>
              <a:t> </a:t>
            </a:r>
            <a:r>
              <a:rPr lang="en-US" sz="4798" dirty="0" err="1">
                <a:solidFill>
                  <a:schemeClr val="bg2">
                    <a:lumMod val="25000"/>
                  </a:schemeClr>
                </a:solidFill>
                <a:latin typeface="Times New Roman" panose="02020603050405020304" pitchFamily="18" charset="0"/>
                <a:cs typeface="Times New Roman" panose="02020603050405020304" pitchFamily="18" charset="0"/>
              </a:rPr>
              <a:t>thông</a:t>
            </a:r>
            <a:r>
              <a:rPr lang="en-US" sz="4798" dirty="0">
                <a:solidFill>
                  <a:schemeClr val="bg2">
                    <a:lumMod val="25000"/>
                  </a:schemeClr>
                </a:solidFill>
                <a:latin typeface="Times New Roman" panose="02020603050405020304" pitchFamily="18" charset="0"/>
                <a:cs typeface="Times New Roman" panose="02020603050405020304" pitchFamily="18" charset="0"/>
              </a:rPr>
              <a:t> tin </a:t>
            </a:r>
            <a:r>
              <a:rPr lang="en-US" sz="4798" dirty="0" err="1">
                <a:solidFill>
                  <a:schemeClr val="bg2">
                    <a:lumMod val="25000"/>
                  </a:schemeClr>
                </a:solidFill>
                <a:latin typeface="Times New Roman" panose="02020603050405020304" pitchFamily="18" charset="0"/>
                <a:cs typeface="Times New Roman" panose="02020603050405020304" pitchFamily="18" charset="0"/>
              </a:rPr>
              <a:t>sô</a:t>
            </a:r>
            <a:r>
              <a:rPr lang="en-US" sz="4798" dirty="0">
                <a:solidFill>
                  <a:schemeClr val="bg2">
                    <a:lumMod val="25000"/>
                  </a:schemeClr>
                </a:solidFill>
                <a:latin typeface="Times New Roman" panose="02020603050405020304" pitchFamily="18" charset="0"/>
                <a:cs typeface="Times New Roman" panose="02020603050405020304" pitchFamily="18" charset="0"/>
              </a:rPr>
              <a:t>́ </a:t>
            </a:r>
            <a:r>
              <a:rPr lang="en-US" sz="4798" dirty="0" err="1">
                <a:solidFill>
                  <a:schemeClr val="bg2">
                    <a:lumMod val="25000"/>
                  </a:schemeClr>
                </a:solidFill>
                <a:latin typeface="Times New Roman" panose="02020603050405020304" pitchFamily="18" charset="0"/>
                <a:cs typeface="Times New Roman" panose="02020603050405020304" pitchFamily="18" charset="0"/>
              </a:rPr>
              <a:t>đa</a:t>
            </a:r>
            <a:r>
              <a:rPr lang="en-US" sz="4798" dirty="0">
                <a:solidFill>
                  <a:schemeClr val="bg2">
                    <a:lumMod val="25000"/>
                  </a:schemeClr>
                </a:solidFill>
                <a:latin typeface="Times New Roman" panose="02020603050405020304" pitchFamily="18" charset="0"/>
                <a:cs typeface="Times New Roman" panose="02020603050405020304" pitchFamily="18" charset="0"/>
              </a:rPr>
              <a:t> </a:t>
            </a:r>
            <a:r>
              <a:rPr lang="en-US" sz="4798" dirty="0" err="1">
                <a:solidFill>
                  <a:schemeClr val="bg2">
                    <a:lumMod val="25000"/>
                  </a:schemeClr>
                </a:solidFill>
                <a:latin typeface="Times New Roman" panose="02020603050405020304" pitchFamily="18" charset="0"/>
                <a:cs typeface="Times New Roman" panose="02020603050405020304" pitchFamily="18" charset="0"/>
              </a:rPr>
              <a:t>dạng</a:t>
            </a:r>
            <a:r>
              <a:rPr lang="en-US" sz="4798" dirty="0">
                <a:solidFill>
                  <a:schemeClr val="bg2">
                    <a:lumMod val="25000"/>
                  </a:schemeClr>
                </a:solidFill>
                <a:latin typeface="Times New Roman" panose="02020603050405020304" pitchFamily="18" charset="0"/>
                <a:cs typeface="Times New Roman" panose="02020603050405020304" pitchFamily="18" charset="0"/>
              </a:rPr>
              <a:t> </a:t>
            </a:r>
            <a:r>
              <a:rPr lang="en-US" sz="4798" dirty="0" err="1">
                <a:solidFill>
                  <a:schemeClr val="bg2">
                    <a:lumMod val="25000"/>
                  </a:schemeClr>
                </a:solidFill>
                <a:latin typeface="Times New Roman" panose="02020603050405020304" pitchFamily="18" charset="0"/>
                <a:cs typeface="Times New Roman" panose="02020603050405020304" pitchFamily="18" charset="0"/>
              </a:rPr>
              <a:t>va</a:t>
            </a:r>
            <a:r>
              <a:rPr lang="en-US" sz="4798" dirty="0">
                <a:solidFill>
                  <a:schemeClr val="bg2">
                    <a:lumMod val="25000"/>
                  </a:schemeClr>
                </a:solidFill>
                <a:latin typeface="Times New Roman" panose="02020603050405020304" pitchFamily="18" charset="0"/>
                <a:cs typeface="Times New Roman" panose="02020603050405020304" pitchFamily="18" charset="0"/>
              </a:rPr>
              <a:t>̀ </a:t>
            </a:r>
            <a:r>
              <a:rPr lang="en-US" sz="4798" dirty="0" err="1">
                <a:solidFill>
                  <a:schemeClr val="bg2">
                    <a:lumMod val="25000"/>
                  </a:schemeClr>
                </a:solidFill>
                <a:latin typeface="Times New Roman" panose="02020603050405020304" pitchFamily="18" charset="0"/>
                <a:cs typeface="Times New Roman" panose="02020603050405020304" pitchFamily="18" charset="0"/>
              </a:rPr>
              <a:t>được</a:t>
            </a:r>
            <a:r>
              <a:rPr lang="en-US" sz="4798" dirty="0">
                <a:solidFill>
                  <a:schemeClr val="bg2">
                    <a:lumMod val="25000"/>
                  </a:schemeClr>
                </a:solidFill>
                <a:latin typeface="Times New Roman" panose="02020603050405020304" pitchFamily="18" charset="0"/>
                <a:cs typeface="Times New Roman" panose="02020603050405020304" pitchFamily="18" charset="0"/>
              </a:rPr>
              <a:t> </a:t>
            </a:r>
            <a:r>
              <a:rPr lang="en-US" sz="4798" dirty="0" err="1">
                <a:solidFill>
                  <a:schemeClr val="bg2">
                    <a:lumMod val="25000"/>
                  </a:schemeClr>
                </a:solidFill>
                <a:latin typeface="Times New Roman" panose="02020603050405020304" pitchFamily="18" charset="0"/>
                <a:cs typeface="Times New Roman" panose="02020603050405020304" pitchFamily="18" charset="0"/>
              </a:rPr>
              <a:t>lưu</a:t>
            </a:r>
            <a:r>
              <a:rPr lang="en-US" sz="4798" dirty="0">
                <a:solidFill>
                  <a:schemeClr val="bg2">
                    <a:lumMod val="25000"/>
                  </a:schemeClr>
                </a:solidFill>
                <a:latin typeface="Times New Roman" panose="02020603050405020304" pitchFamily="18" charset="0"/>
                <a:cs typeface="Times New Roman" panose="02020603050405020304" pitchFamily="18" charset="0"/>
              </a:rPr>
              <a:t> </a:t>
            </a:r>
            <a:r>
              <a:rPr lang="en-US" sz="4798" dirty="0" err="1">
                <a:solidFill>
                  <a:schemeClr val="bg2">
                    <a:lumMod val="25000"/>
                  </a:schemeClr>
                </a:solidFill>
                <a:latin typeface="Times New Roman" panose="02020603050405020304" pitchFamily="18" charset="0"/>
                <a:cs typeface="Times New Roman" panose="02020603050405020304" pitchFamily="18" charset="0"/>
              </a:rPr>
              <a:t>trư</a:t>
            </a:r>
            <a:r>
              <a:rPr lang="en-US" sz="4798" dirty="0">
                <a:solidFill>
                  <a:schemeClr val="bg2">
                    <a:lumMod val="25000"/>
                  </a:schemeClr>
                </a:solidFill>
                <a:latin typeface="Times New Roman" panose="02020603050405020304" pitchFamily="18" charset="0"/>
                <a:cs typeface="Times New Roman" panose="02020603050405020304" pitchFamily="18" charset="0"/>
              </a:rPr>
              <a:t>̃ </a:t>
            </a:r>
            <a:r>
              <a:rPr lang="en-US" sz="4798" dirty="0" err="1">
                <a:solidFill>
                  <a:schemeClr val="bg2">
                    <a:lumMod val="25000"/>
                  </a:schemeClr>
                </a:solidFill>
                <a:latin typeface="Times New Roman" panose="02020603050405020304" pitchFamily="18" charset="0"/>
                <a:cs typeface="Times New Roman" panose="02020603050405020304" pitchFamily="18" charset="0"/>
              </a:rPr>
              <a:t>với</a:t>
            </a:r>
            <a:r>
              <a:rPr lang="en-US" sz="4798" dirty="0">
                <a:solidFill>
                  <a:schemeClr val="bg2">
                    <a:lumMod val="25000"/>
                  </a:schemeClr>
                </a:solidFill>
                <a:latin typeface="Times New Roman" panose="02020603050405020304" pitchFamily="18" charset="0"/>
                <a:cs typeface="Times New Roman" panose="02020603050405020304" pitchFamily="18" charset="0"/>
              </a:rPr>
              <a:t> dung </a:t>
            </a:r>
            <a:r>
              <a:rPr lang="en-US" sz="4798" dirty="0" err="1">
                <a:solidFill>
                  <a:schemeClr val="bg2">
                    <a:lumMod val="25000"/>
                  </a:schemeClr>
                </a:solidFill>
                <a:latin typeface="Times New Roman" panose="02020603050405020304" pitchFamily="18" charset="0"/>
                <a:cs typeface="Times New Roman" panose="02020603050405020304" pitchFamily="18" charset="0"/>
              </a:rPr>
              <a:t>lượng</a:t>
            </a:r>
            <a:r>
              <a:rPr lang="en-US" sz="4798" dirty="0">
                <a:solidFill>
                  <a:schemeClr val="bg2">
                    <a:lumMod val="25000"/>
                  </a:schemeClr>
                </a:solidFill>
                <a:latin typeface="Times New Roman" panose="02020603050405020304" pitchFamily="18" charset="0"/>
                <a:cs typeface="Times New Roman" panose="02020603050405020304" pitchFamily="18" charset="0"/>
              </a:rPr>
              <a:t> </a:t>
            </a:r>
            <a:r>
              <a:rPr lang="en-US" sz="4798" dirty="0" err="1">
                <a:solidFill>
                  <a:schemeClr val="bg2">
                    <a:lumMod val="25000"/>
                  </a:schemeClr>
                </a:solidFill>
                <a:latin typeface="Times New Roman" panose="02020603050405020304" pitchFamily="18" charset="0"/>
                <a:cs typeface="Times New Roman" panose="02020603050405020304" pitchFamily="18" charset="0"/>
              </a:rPr>
              <a:t>khổng</a:t>
            </a:r>
            <a:r>
              <a:rPr lang="en-US" sz="4798" dirty="0">
                <a:solidFill>
                  <a:schemeClr val="bg2">
                    <a:lumMod val="25000"/>
                  </a:schemeClr>
                </a:solidFill>
                <a:latin typeface="Times New Roman" panose="02020603050405020304" pitchFamily="18" charset="0"/>
                <a:cs typeface="Times New Roman" panose="02020603050405020304" pitchFamily="18" charset="0"/>
              </a:rPr>
              <a:t> </a:t>
            </a:r>
            <a:r>
              <a:rPr lang="en-US" sz="4798" dirty="0" err="1">
                <a:solidFill>
                  <a:schemeClr val="bg2">
                    <a:lumMod val="25000"/>
                  </a:schemeClr>
                </a:solidFill>
                <a:latin typeface="Times New Roman" panose="02020603050405020304" pitchFamily="18" charset="0"/>
                <a:cs typeface="Times New Roman" panose="02020603050405020304" pitchFamily="18" charset="0"/>
              </a:rPr>
              <a:t>lô</a:t>
            </a:r>
            <a:r>
              <a:rPr lang="en-US" sz="4798" dirty="0">
                <a:solidFill>
                  <a:schemeClr val="bg2">
                    <a:lumMod val="25000"/>
                  </a:schemeClr>
                </a:solidFill>
                <a:latin typeface="Times New Roman" panose="02020603050405020304" pitchFamily="18" charset="0"/>
                <a:cs typeface="Times New Roman" panose="02020603050405020304" pitchFamily="18" charset="0"/>
              </a:rPr>
              <a:t>̀ </a:t>
            </a:r>
            <a:r>
              <a:rPr lang="en-US" sz="4798" dirty="0" err="1">
                <a:solidFill>
                  <a:schemeClr val="bg2">
                    <a:lumMod val="25000"/>
                  </a:schemeClr>
                </a:solidFill>
                <a:latin typeface="Times New Roman" panose="02020603050405020304" pitchFamily="18" charset="0"/>
                <a:cs typeface="Times New Roman" panose="02020603050405020304" pitchFamily="18" charset="0"/>
              </a:rPr>
              <a:t>bởi</a:t>
            </a:r>
            <a:r>
              <a:rPr lang="en-US" sz="4798" dirty="0">
                <a:solidFill>
                  <a:schemeClr val="bg2">
                    <a:lumMod val="25000"/>
                  </a:schemeClr>
                </a:solidFill>
                <a:latin typeface="Times New Roman" panose="02020603050405020304" pitchFamily="18" charset="0"/>
                <a:cs typeface="Times New Roman" panose="02020603050405020304" pitchFamily="18" charset="0"/>
              </a:rPr>
              <a:t> </a:t>
            </a:r>
            <a:r>
              <a:rPr lang="en-US" sz="4798" dirty="0" err="1">
                <a:solidFill>
                  <a:schemeClr val="bg2">
                    <a:lumMod val="25000"/>
                  </a:schemeClr>
                </a:solidFill>
                <a:latin typeface="Times New Roman" panose="02020603050405020304" pitchFamily="18" charset="0"/>
                <a:cs typeface="Times New Roman" panose="02020603050405020304" pitchFamily="18" charset="0"/>
              </a:rPr>
              <a:t>nhiều</a:t>
            </a:r>
            <a:r>
              <a:rPr lang="en-US" sz="4798" dirty="0">
                <a:solidFill>
                  <a:schemeClr val="bg2">
                    <a:lumMod val="25000"/>
                  </a:schemeClr>
                </a:solidFill>
                <a:latin typeface="Times New Roman" panose="02020603050405020304" pitchFamily="18" charset="0"/>
                <a:cs typeface="Times New Roman" panose="02020603050405020304" pitchFamily="18" charset="0"/>
              </a:rPr>
              <a:t> </a:t>
            </a:r>
            <a:r>
              <a:rPr lang="en-US" sz="4798" dirty="0" err="1">
                <a:solidFill>
                  <a:schemeClr val="bg2">
                    <a:lumMod val="25000"/>
                  </a:schemeClr>
                </a:solidFill>
                <a:latin typeface="Times New Roman" panose="02020603050405020304" pitchFamily="18" charset="0"/>
                <a:cs typeface="Times New Roman" panose="02020603050405020304" pitchFamily="18" charset="0"/>
              </a:rPr>
              <a:t>tô</a:t>
            </a:r>
            <a:r>
              <a:rPr lang="en-US" sz="4798" dirty="0">
                <a:solidFill>
                  <a:schemeClr val="bg2">
                    <a:lumMod val="25000"/>
                  </a:schemeClr>
                </a:solidFill>
                <a:latin typeface="Times New Roman" panose="02020603050405020304" pitchFamily="18" charset="0"/>
                <a:cs typeface="Times New Roman" panose="02020603050405020304" pitchFamily="18" charset="0"/>
              </a:rPr>
              <a:t>̉ </a:t>
            </a:r>
            <a:r>
              <a:rPr lang="en-US" sz="4798" dirty="0" err="1">
                <a:solidFill>
                  <a:schemeClr val="bg2">
                    <a:lumMod val="25000"/>
                  </a:schemeClr>
                </a:solidFill>
                <a:latin typeface="Times New Roman" panose="02020603050405020304" pitchFamily="18" charset="0"/>
                <a:cs typeface="Times New Roman" panose="02020603050405020304" pitchFamily="18" charset="0"/>
              </a:rPr>
              <a:t>chức</a:t>
            </a:r>
            <a:r>
              <a:rPr lang="en-US" sz="4798" dirty="0">
                <a:solidFill>
                  <a:schemeClr val="bg2">
                    <a:lumMod val="25000"/>
                  </a:schemeClr>
                </a:solidFill>
                <a:latin typeface="Times New Roman" panose="02020603050405020304" pitchFamily="18" charset="0"/>
                <a:cs typeface="Times New Roman" panose="02020603050405020304" pitchFamily="18" charset="0"/>
              </a:rPr>
              <a:t>?</a:t>
            </a:r>
          </a:p>
        </p:txBody>
      </p:sp>
      <p:sp>
        <p:nvSpPr>
          <p:cNvPr id="28" name="Rectangle: Folded Corner 27">
            <a:extLst>
              <a:ext uri="{FF2B5EF4-FFF2-40B4-BE49-F238E27FC236}">
                <a16:creationId xmlns:a16="http://schemas.microsoft.com/office/drawing/2014/main" id="{02105D08-1F14-416F-86C2-51DFEA1D8826}"/>
              </a:ext>
            </a:extLst>
          </p:cNvPr>
          <p:cNvSpPr/>
          <p:nvPr/>
        </p:nvSpPr>
        <p:spPr>
          <a:xfrm>
            <a:off x="6068664" y="4006753"/>
            <a:ext cx="3424404" cy="2597694"/>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377">
              <a:defRPr/>
            </a:pPr>
            <a:r>
              <a:rPr lang="vi-VN" sz="2666" dirty="0">
                <a:solidFill>
                  <a:schemeClr val="bg2">
                    <a:lumMod val="25000"/>
                  </a:schemeClr>
                </a:solidFill>
                <a:latin typeface="+mj-lt"/>
              </a:rPr>
              <a:t>Ngoài facebook , Meta còn sở hữu các sả</a:t>
            </a:r>
            <a:r>
              <a:rPr lang="en-US" sz="2666" dirty="0">
                <a:solidFill>
                  <a:schemeClr val="bg2">
                    <a:lumMod val="25000"/>
                  </a:schemeClr>
                </a:solidFill>
                <a:latin typeface="+mj-lt"/>
              </a:rPr>
              <a:t>n</a:t>
            </a:r>
            <a:r>
              <a:rPr lang="vi-VN" sz="2666" dirty="0">
                <a:solidFill>
                  <a:schemeClr val="bg2">
                    <a:lumMod val="25000"/>
                  </a:schemeClr>
                </a:solidFill>
                <a:latin typeface="+mj-lt"/>
              </a:rPr>
              <a:t> phẩm khác như: WhatsApp, Instagram…</a:t>
            </a:r>
            <a:endParaRPr lang="en-US" sz="2666" dirty="0">
              <a:solidFill>
                <a:schemeClr val="bg2">
                  <a:lumMod val="25000"/>
                </a:schemeClr>
              </a:solidFill>
              <a:latin typeface="+mj-lt"/>
              <a:ea typeface="Tahoma" panose="020B0604030504040204" pitchFamily="34" charset="0"/>
              <a:cs typeface="Tahoma" panose="020B0604030504040204" pitchFamily="34" charset="0"/>
            </a:endParaRPr>
          </a:p>
        </p:txBody>
      </p:sp>
      <p:sp>
        <p:nvSpPr>
          <p:cNvPr id="33" name="Rectangle 32">
            <a:extLst>
              <a:ext uri="{FF2B5EF4-FFF2-40B4-BE49-F238E27FC236}">
                <a16:creationId xmlns:a16="http://schemas.microsoft.com/office/drawing/2014/main" id="{8A1AF95E-ACBD-46E9-8F43-1F6D65A0D221}"/>
              </a:ext>
            </a:extLst>
          </p:cNvPr>
          <p:cNvSpPr/>
          <p:nvPr/>
        </p:nvSpPr>
        <p:spPr>
          <a:xfrm rot="5600923">
            <a:off x="2831326" y="4994115"/>
            <a:ext cx="2438331" cy="250978"/>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799">
              <a:solidFill>
                <a:prstClr val="white"/>
              </a:solidFill>
              <a:latin typeface="Calibri" panose="020F0502020204030204"/>
            </a:endParaRPr>
          </a:p>
        </p:txBody>
      </p:sp>
      <p:sp>
        <p:nvSpPr>
          <p:cNvPr id="31" name="Arrow: Pentagon 30">
            <a:hlinkClick r:id="rId9" action="ppaction://hlinksldjump"/>
            <a:extLst>
              <a:ext uri="{FF2B5EF4-FFF2-40B4-BE49-F238E27FC236}">
                <a16:creationId xmlns:a16="http://schemas.microsoft.com/office/drawing/2014/main" id="{AA693000-41B6-4481-BACC-F3E8F4F6DBBA}"/>
              </a:ext>
            </a:extLst>
          </p:cNvPr>
          <p:cNvSpPr/>
          <p:nvPr/>
        </p:nvSpPr>
        <p:spPr>
          <a:xfrm rot="586976" flipH="1">
            <a:off x="2801407" y="4069022"/>
            <a:ext cx="2310939" cy="899514"/>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2800"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a16="http://schemas.microsoft.com/office/drawing/2014/main" id="{AD4177A1-A88F-4280-9343-2E28544658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74242" y="5457468"/>
            <a:ext cx="952500" cy="1019174"/>
          </a:xfrm>
          <a:prstGeom prst="rect">
            <a:avLst/>
          </a:prstGeom>
        </p:spPr>
      </p:pic>
      <p:sp>
        <p:nvSpPr>
          <p:cNvPr id="36" name="Flowchart: Summing Junction 35">
            <a:extLst>
              <a:ext uri="{FF2B5EF4-FFF2-40B4-BE49-F238E27FC236}">
                <a16:creationId xmlns:a16="http://schemas.microsoft.com/office/drawing/2014/main" id="{9A9D8C94-FF71-4542-A1F8-47F84D77E78E}"/>
              </a:ext>
            </a:extLst>
          </p:cNvPr>
          <p:cNvSpPr/>
          <p:nvPr/>
        </p:nvSpPr>
        <p:spPr>
          <a:xfrm>
            <a:off x="4025902" y="4194327"/>
            <a:ext cx="154406"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799">
              <a:solidFill>
                <a:prstClr val="white"/>
              </a:solidFill>
              <a:latin typeface="Calibri" panose="020F0502020204030204"/>
            </a:endParaRPr>
          </a:p>
        </p:txBody>
      </p:sp>
      <p:pic>
        <p:nvPicPr>
          <p:cNvPr id="38" name="Picture 37">
            <a:extLst>
              <a:ext uri="{FF2B5EF4-FFF2-40B4-BE49-F238E27FC236}">
                <a16:creationId xmlns:a16="http://schemas.microsoft.com/office/drawing/2014/main" id="{52D227BA-4253-4222-A515-03444C57CB2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02669" y="5154121"/>
            <a:ext cx="1164057" cy="1275986"/>
          </a:xfrm>
          <a:prstGeom prst="rect">
            <a:avLst/>
          </a:prstGeom>
        </p:spPr>
      </p:pic>
      <p:pic>
        <p:nvPicPr>
          <p:cNvPr id="45" name="Picture 44">
            <a:extLst>
              <a:ext uri="{FF2B5EF4-FFF2-40B4-BE49-F238E27FC236}">
                <a16:creationId xmlns:a16="http://schemas.microsoft.com/office/drawing/2014/main" id="{7ADCD335-3FE0-4DF0-AEE0-F01FB02593E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 y="3972261"/>
            <a:ext cx="1164057" cy="1275986"/>
          </a:xfrm>
          <a:prstGeom prst="rect">
            <a:avLst/>
          </a:prstGeom>
        </p:spPr>
      </p:pic>
      <p:pic>
        <p:nvPicPr>
          <p:cNvPr id="49" name="Picture 48">
            <a:extLst>
              <a:ext uri="{FF2B5EF4-FFF2-40B4-BE49-F238E27FC236}">
                <a16:creationId xmlns:a16="http://schemas.microsoft.com/office/drawing/2014/main" id="{431D4799-01BE-422D-9BB8-792204DC8F8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09346" y="3437713"/>
            <a:ext cx="777979" cy="768642"/>
          </a:xfrm>
          <a:prstGeom prst="rect">
            <a:avLst/>
          </a:prstGeom>
        </p:spPr>
      </p:pic>
      <p:pic>
        <p:nvPicPr>
          <p:cNvPr id="51" name="Picture 50">
            <a:extLst>
              <a:ext uri="{FF2B5EF4-FFF2-40B4-BE49-F238E27FC236}">
                <a16:creationId xmlns:a16="http://schemas.microsoft.com/office/drawing/2014/main" id="{CE2D8554-4EA9-4489-87EE-9EE8BCAD807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4557895" y="3664878"/>
            <a:ext cx="880161" cy="843195"/>
          </a:xfrm>
          <a:prstGeom prst="rect">
            <a:avLst/>
          </a:prstGeom>
        </p:spPr>
      </p:pic>
      <p:pic>
        <p:nvPicPr>
          <p:cNvPr id="53" name="Picture 52">
            <a:extLst>
              <a:ext uri="{FF2B5EF4-FFF2-40B4-BE49-F238E27FC236}">
                <a16:creationId xmlns:a16="http://schemas.microsoft.com/office/drawing/2014/main" id="{642873B8-CC7C-4CCD-B555-E79C2046F99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883322" y="3919038"/>
            <a:ext cx="495300" cy="438151"/>
          </a:xfrm>
          <a:prstGeom prst="rect">
            <a:avLst/>
          </a:prstGeom>
        </p:spPr>
      </p:pic>
      <p:pic>
        <p:nvPicPr>
          <p:cNvPr id="55" name="Picture 54">
            <a:extLst>
              <a:ext uri="{FF2B5EF4-FFF2-40B4-BE49-F238E27FC236}">
                <a16:creationId xmlns:a16="http://schemas.microsoft.com/office/drawing/2014/main" id="{BF1CB1F2-B380-48F5-8964-31095DE91B5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050495" y="3822036"/>
            <a:ext cx="714375" cy="1190625"/>
          </a:xfrm>
          <a:prstGeom prst="rect">
            <a:avLst/>
          </a:prstGeom>
        </p:spPr>
      </p:pic>
    </p:spTree>
    <p:extLst>
      <p:ext uri="{BB962C8B-B14F-4D97-AF65-F5344CB8AC3E}">
        <p14:creationId xmlns:p14="http://schemas.microsoft.com/office/powerpoint/2010/main" val="368071674"/>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1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4"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5" y="1103487"/>
            <a:ext cx="10567281" cy="4710699"/>
            <a:chOff x="1117599" y="3488775"/>
            <a:chExt cx="10824275" cy="2518534"/>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99627"/>
              <a:ext cx="10824275" cy="2507682"/>
              <a:chOff x="1493519" y="3862639"/>
              <a:chExt cx="10824275" cy="2507682"/>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7612324"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824275" cy="2162633"/>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62639"/>
                <a:ext cx="2925391" cy="333283"/>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Hoạt động 1</a:t>
                </a:r>
                <a:endParaRPr kumimoji="0" lang="vi-VN" sz="28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4940529"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89393" y="3488775"/>
              <a:ext cx="4940530" cy="333283"/>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Calibri" panose="020F0502020204030204" pitchFamily="34" charset="0"/>
                  <a:ea typeface="Calibri" panose="020F0502020204030204" pitchFamily="34" charset="0"/>
                  <a:cs typeface="Calibri" panose="020F0502020204030204" pitchFamily="34" charset="0"/>
                </a:rPr>
                <a:t>Ảnh in và ảnh số</a:t>
              </a:r>
              <a:endParaRPr kumimoji="0" lang="vi-VN" sz="28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837541" y="1797702"/>
            <a:ext cx="10121247" cy="3539110"/>
          </a:xfrm>
          <a:prstGeom prst="rect">
            <a:avLst/>
          </a:prstGeom>
        </p:spPr>
        <p:txBody>
          <a:bodyPr wrap="square">
            <a:spAutoFit/>
          </a:bodyPr>
          <a:lstStyle/>
          <a:p>
            <a:pPr lvl="0" algn="just" defTabSz="342900">
              <a:lnSpc>
                <a:spcPct val="135000"/>
              </a:lnSpc>
            </a:pPr>
            <a:r>
              <a:rPr lang="vi-VN" sz="2400">
                <a:solidFill>
                  <a:srgbClr val="000000"/>
                </a:solidFill>
                <a:latin typeface="Calibri" panose="020F0502020204030204" pitchFamily="34" charset="0"/>
                <a:ea typeface="Calibri" panose="020F0502020204030204" pitchFamily="34" charset="0"/>
                <a:cs typeface="Calibri" panose="020F0502020204030204" pitchFamily="34" charset="0"/>
              </a:rPr>
              <a:t>Trong tập ảnh cũ, Khoa thấy bức ảnh ruộng bậc thang. Để chia sẻ ảnh với An mà không cần phải đến nhà bạn, Khoa đã dùng điện thoại thông minh chụp lại bức ảnh và gửi cho An qua thư điện tử. Em hãy cho biết:</a:t>
            </a:r>
            <a:endParaRPr lang="en-US" sz="240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0" algn="just" defTabSz="342900">
              <a:lnSpc>
                <a:spcPct val="135000"/>
              </a:lnSpc>
            </a:pPr>
            <a:r>
              <a:rPr lang="vi-VN" sz="2400">
                <a:solidFill>
                  <a:srgbClr val="000000"/>
                </a:solidFill>
                <a:latin typeface="Calibri" panose="020F0502020204030204" pitchFamily="34" charset="0"/>
                <a:ea typeface="Calibri" panose="020F0502020204030204" pitchFamily="34" charset="0"/>
                <a:cs typeface="Calibri" panose="020F0502020204030204" pitchFamily="34" charset="0"/>
              </a:rPr>
              <a:t>1.	An có thể nhận được ảnh băng cách nào?</a:t>
            </a:r>
          </a:p>
          <a:p>
            <a:pPr marL="457200" lvl="0" indent="-457200" algn="just" defTabSz="342900">
              <a:lnSpc>
                <a:spcPct val="135000"/>
              </a:lnSpc>
              <a:buAutoNum type="arabicPeriod" startAt="2"/>
            </a:pPr>
            <a:r>
              <a:rPr lang="vi-VN" sz="2400">
                <a:solidFill>
                  <a:srgbClr val="000000"/>
                </a:solidFill>
                <a:latin typeface="Calibri" panose="020F0502020204030204" pitchFamily="34" charset="0"/>
                <a:ea typeface="Calibri" panose="020F0502020204030204" pitchFamily="34" charset="0"/>
                <a:cs typeface="Calibri" panose="020F0502020204030204" pitchFamily="34" charset="0"/>
              </a:rPr>
              <a:t>Sau khi An nhận được ảnh, Khoa có bị mất bức ảnh </a:t>
            </a:r>
            <a:endParaRPr lang="en-US" sz="240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0" algn="just" defTabSz="342900">
              <a:lnSpc>
                <a:spcPct val="135000"/>
              </a:lnSpc>
            </a:pPr>
            <a:r>
              <a:rPr lang="vi-VN" sz="2400">
                <a:solidFill>
                  <a:srgbClr val="000000"/>
                </a:solidFill>
                <a:latin typeface="Calibri" panose="020F0502020204030204" pitchFamily="34" charset="0"/>
                <a:ea typeface="Calibri" panose="020F0502020204030204" pitchFamily="34" charset="0"/>
                <a:cs typeface="Calibri" panose="020F0502020204030204" pitchFamily="34" charset="0"/>
              </a:rPr>
              <a:t>gốc không?</a:t>
            </a:r>
          </a:p>
          <a:p>
            <a:pPr lvl="0" algn="just" defTabSz="342900">
              <a:lnSpc>
                <a:spcPct val="135000"/>
              </a:lnSpc>
            </a:pPr>
            <a:r>
              <a:rPr lang="vi-VN" sz="2400">
                <a:solidFill>
                  <a:srgbClr val="000000"/>
                </a:solidFill>
                <a:latin typeface="Calibri" panose="020F0502020204030204" pitchFamily="34" charset="0"/>
                <a:ea typeface="Calibri" panose="020F0502020204030204" pitchFamily="34" charset="0"/>
                <a:cs typeface="Calibri" panose="020F0502020204030204" pitchFamily="34" charset="0"/>
              </a:rPr>
              <a:t>3.	An có thể lưu trữ ảnh vào những thiết bị nào?</a:t>
            </a:r>
          </a:p>
        </p:txBody>
      </p:sp>
      <p:pic>
        <p:nvPicPr>
          <p:cNvPr id="21" name="Picture 20">
            <a:extLst>
              <a:ext uri="{FF2B5EF4-FFF2-40B4-BE49-F238E27FC236}">
                <a16:creationId xmlns:a16="http://schemas.microsoft.com/office/drawing/2014/main" id="{26B86F4A-EC51-405A-97E5-68750E16C762}"/>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10000" b="90000" l="67874" r="96430">
                        <a14:foregroundMark x1="88939" y1="53869" x2="84006" y2="60714"/>
                      </a14:backgroundRemoval>
                    </a14:imgEffect>
                    <a14:imgEffect>
                      <a14:sharpenSoften amount="25000"/>
                    </a14:imgEffect>
                    <a14:imgEffect>
                      <a14:saturation sat="200000"/>
                    </a14:imgEffect>
                  </a14:imgLayer>
                </a14:imgProps>
              </a:ext>
            </a:extLst>
          </a:blip>
          <a:srcRect l="64304"/>
          <a:stretch/>
        </p:blipFill>
        <p:spPr>
          <a:xfrm>
            <a:off x="9245246" y="3739425"/>
            <a:ext cx="2159576" cy="3038475"/>
          </a:xfrm>
          <a:prstGeom prst="rect">
            <a:avLst/>
          </a:prstGeom>
        </p:spPr>
      </p:pic>
      <p:pic>
        <p:nvPicPr>
          <p:cNvPr id="12" name="Picture 11">
            <a:extLst>
              <a:ext uri="{FF2B5EF4-FFF2-40B4-BE49-F238E27FC236}">
                <a16:creationId xmlns:a16="http://schemas.microsoft.com/office/drawing/2014/main" id="{951DD341-7948-4E0E-8328-AFA8331B5C31}"/>
              </a:ext>
            </a:extLst>
          </p:cNvPr>
          <p:cNvPicPr>
            <a:picLocks noChangeAspect="1"/>
          </p:cNvPicPr>
          <p:nvPr/>
        </p:nvPicPr>
        <p:blipFill>
          <a:blip r:embed="rId4"/>
          <a:stretch>
            <a:fillRect/>
          </a:stretch>
        </p:blipFill>
        <p:spPr>
          <a:xfrm>
            <a:off x="533495" y="230527"/>
            <a:ext cx="888648" cy="903074"/>
          </a:xfrm>
          <a:prstGeom prst="rect">
            <a:avLst/>
          </a:prstGeom>
        </p:spPr>
      </p:pic>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a:blip r:embed="rId2"/>
          <a:stretch>
            <a:fillRect/>
          </a:stretch>
        </p:blipFill>
        <p:spPr>
          <a:xfrm>
            <a:off x="510166" y="377154"/>
            <a:ext cx="3490335" cy="936005"/>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05623" cy="3344377"/>
          </a:xfrm>
          <a:prstGeom prst="rect">
            <a:avLst/>
          </a:prstGeom>
        </p:spPr>
        <p:txBody>
          <a:bodyPr wrap="square">
            <a:spAutoFit/>
          </a:bodyPr>
          <a:lstStyle/>
          <a:p>
            <a:pPr algn="just" defTabSz="342900">
              <a:lnSpc>
                <a:spcPct val="150000"/>
              </a:lnSpc>
            </a:pPr>
            <a:r>
              <a:rPr lang="vi-VN" sz="2400" b="1">
                <a:latin typeface="Calibri" panose="020F0502020204030204" pitchFamily="34" charset="0"/>
                <a:ea typeface="Calibri" panose="020F0502020204030204" pitchFamily="34" charset="0"/>
                <a:cs typeface="Calibri" panose="020F0502020204030204" pitchFamily="34" charset="0"/>
              </a:rPr>
              <a:t>1.	Em hãy kể tên ba ứng dụng thu thập nhiều thông tin từ người sử dụng và cho biết:</a:t>
            </a:r>
          </a:p>
          <a:p>
            <a:pPr algn="just" defTabSz="342900">
              <a:lnSpc>
                <a:spcPct val="150000"/>
              </a:lnSpc>
            </a:pPr>
            <a:r>
              <a:rPr lang="vi-VN" sz="2400">
                <a:latin typeface="Calibri" panose="020F0502020204030204" pitchFamily="34" charset="0"/>
                <a:ea typeface="Calibri" panose="020F0502020204030204" pitchFamily="34" charset="0"/>
                <a:cs typeface="Calibri" panose="020F0502020204030204" pitchFamily="34" charset="0"/>
              </a:rPr>
              <a:t>a)	Tổ chức, cá nhân nào sở hữu các ứng dụng đó?</a:t>
            </a:r>
          </a:p>
          <a:p>
            <a:pPr algn="just" defTabSz="342900">
              <a:lnSpc>
                <a:spcPct val="150000"/>
              </a:lnSpc>
            </a:pPr>
            <a:r>
              <a:rPr lang="vi-VN" sz="2400">
                <a:latin typeface="Calibri" panose="020F0502020204030204" pitchFamily="34" charset="0"/>
                <a:ea typeface="Calibri" panose="020F0502020204030204" pitchFamily="34" charset="0"/>
                <a:cs typeface="Calibri" panose="020F0502020204030204" pitchFamily="34" charset="0"/>
              </a:rPr>
              <a:t>b)	Mỗi ứng dụng thu thập dạng thông tin nào?</a:t>
            </a:r>
          </a:p>
          <a:p>
            <a:pPr algn="just" defTabSz="342900">
              <a:lnSpc>
                <a:spcPct val="150000"/>
              </a:lnSpc>
            </a:pPr>
            <a:r>
              <a:rPr lang="vi-VN" sz="2400" b="1">
                <a:latin typeface="Calibri" panose="020F0502020204030204" pitchFamily="34" charset="0"/>
                <a:ea typeface="Calibri" panose="020F0502020204030204" pitchFamily="34" charset="0"/>
                <a:cs typeface="Calibri" panose="020F0502020204030204" pitchFamily="34" charset="0"/>
              </a:rPr>
              <a:t>2.	Em hãy đánh giá độ tin cậy của thông tin được cung cấp từ ba ứng dụng ở Câu 1.</a:t>
            </a: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1000"/>
                                        <p:tgtEl>
                                          <p:spTgt spid="23">
                                            <p:txEl>
                                              <p:pRg st="2" end="2"/>
                                            </p:txEl>
                                          </p:spTgt>
                                        </p:tgtEl>
                                      </p:cBhvr>
                                    </p:animEffect>
                                    <p:anim calcmode="lin" valueType="num">
                                      <p:cBhvr>
                                        <p:cTn id="22"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xEl>
                                              <p:pRg st="3" end="3"/>
                                            </p:txEl>
                                          </p:spTgt>
                                        </p:tgtEl>
                                        <p:attrNameLst>
                                          <p:attrName>style.visibility</p:attrName>
                                        </p:attrNameLst>
                                      </p:cBhvr>
                                      <p:to>
                                        <p:strVal val="visible"/>
                                      </p:to>
                                    </p:set>
                                    <p:animEffect transition="in" filter="fade">
                                      <p:cBhvr>
                                        <p:cTn id="28" dur="1000"/>
                                        <p:tgtEl>
                                          <p:spTgt spid="23">
                                            <p:txEl>
                                              <p:pRg st="3" end="3"/>
                                            </p:txEl>
                                          </p:spTgt>
                                        </p:tgtEl>
                                      </p:cBhvr>
                                    </p:animEffect>
                                    <p:anim calcmode="lin" valueType="num">
                                      <p:cBhvr>
                                        <p:cTn id="29"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997A184-2F99-48F5-9951-99E36ACFE027}"/>
              </a:ext>
            </a:extLst>
          </p:cNvPr>
          <p:cNvPicPr>
            <a:picLocks noChangeAspect="1"/>
          </p:cNvPicPr>
          <p:nvPr/>
        </p:nvPicPr>
        <p:blipFill>
          <a:blip r:embed="rId2"/>
          <a:stretch>
            <a:fillRect/>
          </a:stretch>
        </p:blipFill>
        <p:spPr>
          <a:xfrm>
            <a:off x="602308" y="406275"/>
            <a:ext cx="3490335" cy="952468"/>
          </a:xfrm>
          <a:prstGeom prst="rect">
            <a:avLst/>
          </a:prstGeom>
        </p:spPr>
      </p:pic>
      <p:sp>
        <p:nvSpPr>
          <p:cNvPr id="22" name="Rectangle 21">
            <a:extLst>
              <a:ext uri="{FF2B5EF4-FFF2-40B4-BE49-F238E27FC236}">
                <a16:creationId xmlns:a16="http://schemas.microsoft.com/office/drawing/2014/main" id="{507C80E0-3DC4-418C-B5E8-B9B488B82124}"/>
              </a:ext>
            </a:extLst>
          </p:cNvPr>
          <p:cNvSpPr/>
          <p:nvPr/>
        </p:nvSpPr>
        <p:spPr>
          <a:xfrm>
            <a:off x="602308" y="1358743"/>
            <a:ext cx="10631749" cy="3913059"/>
          </a:xfrm>
          <a:prstGeom prst="rect">
            <a:avLst/>
          </a:prstGeom>
        </p:spPr>
        <p:txBody>
          <a:bodyPr wrap="square">
            <a:spAutoFit/>
          </a:bodyPr>
          <a:lstStyle/>
          <a:p>
            <a:pPr algn="just" defTabSz="342900">
              <a:lnSpc>
                <a:spcPct val="150000"/>
              </a:lnSpc>
            </a:pPr>
            <a:r>
              <a:rPr lang="vi-VN" sz="2400">
                <a:latin typeface="Calibri" panose="020F0502020204030204" pitchFamily="34" charset="0"/>
                <a:ea typeface="Calibri" panose="020F0502020204030204" pitchFamily="34" charset="0"/>
                <a:cs typeface="Calibri" panose="020F0502020204030204" pitchFamily="34" charset="0"/>
              </a:rPr>
              <a:t>1.	Em hãy tìm kiếm trên Internet thông tin về một đội bóng, một cầu thủ hoặc một nhân vật mà em yêu thích.</a:t>
            </a:r>
          </a:p>
          <a:p>
            <a:pPr algn="just" defTabSz="342900">
              <a:lnSpc>
                <a:spcPct val="150000"/>
              </a:lnSpc>
            </a:pPr>
            <a:r>
              <a:rPr lang="vi-VN" sz="2400">
                <a:latin typeface="Calibri" panose="020F0502020204030204" pitchFamily="34" charset="0"/>
                <a:ea typeface="Calibri" panose="020F0502020204030204" pitchFamily="34" charset="0"/>
                <a:cs typeface="Calibri" panose="020F0502020204030204" pitchFamily="34" charset="0"/>
              </a:rPr>
              <a:t>2.	Em hãy phân tích mức độ tin cậy của nguồn tin tìm được ở Câu 1 và trình bày một bài giới thiệu về đội bóng, cầu thủ hoặc nhân vật đó.</a:t>
            </a:r>
          </a:p>
          <a:p>
            <a:pPr algn="just" defTabSz="342900">
              <a:lnSpc>
                <a:spcPct val="150000"/>
              </a:lnSpc>
            </a:pPr>
            <a:r>
              <a:rPr lang="vi-VN" sz="2400">
                <a:latin typeface="Calibri" panose="020F0502020204030204" pitchFamily="34" charset="0"/>
                <a:ea typeface="Calibri" panose="020F0502020204030204" pitchFamily="34" charset="0"/>
                <a:cs typeface="Calibri" panose="020F0502020204030204" pitchFamily="34" charset="0"/>
              </a:rPr>
              <a:t>3.	Em hãy kể một ví dụ về tin đồn (trong cuộc sống hoặc trên mạng) và cho biết:</a:t>
            </a:r>
          </a:p>
          <a:p>
            <a:pPr algn="just" defTabSz="342900">
              <a:lnSpc>
                <a:spcPct val="150000"/>
              </a:lnSpc>
            </a:pPr>
            <a:r>
              <a:rPr lang="vi-VN" sz="2400">
                <a:latin typeface="Calibri" panose="020F0502020204030204" pitchFamily="34" charset="0"/>
                <a:ea typeface="Calibri" panose="020F0502020204030204" pitchFamily="34" charset="0"/>
                <a:cs typeface="Calibri" panose="020F0502020204030204" pitchFamily="34" charset="0"/>
              </a:rPr>
              <a:t>a)	Tin đồn đó xuất hiện từ sự việc nào?</a:t>
            </a:r>
          </a:p>
          <a:p>
            <a:pPr algn="just" defTabSz="342900">
              <a:lnSpc>
                <a:spcPct val="150000"/>
              </a:lnSpc>
            </a:pPr>
            <a:r>
              <a:rPr lang="vi-VN" sz="2400">
                <a:latin typeface="Calibri" panose="020F0502020204030204" pitchFamily="34" charset="0"/>
                <a:ea typeface="Calibri" panose="020F0502020204030204" pitchFamily="34" charset="0"/>
                <a:cs typeface="Calibri" panose="020F0502020204030204" pitchFamily="34" charset="0"/>
              </a:rPr>
              <a:t>b)	Tác hại của tin đồn đó là gì?</a:t>
            </a:r>
          </a:p>
        </p:txBody>
      </p:sp>
    </p:spTree>
    <p:extLst>
      <p:ext uri="{BB962C8B-B14F-4D97-AF65-F5344CB8AC3E}">
        <p14:creationId xmlns:p14="http://schemas.microsoft.com/office/powerpoint/2010/main" val="201121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997A184-2F99-48F5-9951-99E36ACFE027}"/>
              </a:ext>
            </a:extLst>
          </p:cNvPr>
          <p:cNvPicPr>
            <a:picLocks noChangeAspect="1"/>
          </p:cNvPicPr>
          <p:nvPr/>
        </p:nvPicPr>
        <p:blipFill rotWithShape="1">
          <a:blip r:embed="rId2"/>
          <a:srcRect r="72043"/>
          <a:stretch/>
        </p:blipFill>
        <p:spPr>
          <a:xfrm>
            <a:off x="602308" y="499427"/>
            <a:ext cx="889608" cy="859316"/>
          </a:xfrm>
          <a:prstGeom prst="flowChartConnector">
            <a:avLst/>
          </a:prstGeom>
        </p:spPr>
      </p:pic>
      <p:sp>
        <p:nvSpPr>
          <p:cNvPr id="22" name="Rectangle 21">
            <a:extLst>
              <a:ext uri="{FF2B5EF4-FFF2-40B4-BE49-F238E27FC236}">
                <a16:creationId xmlns:a16="http://schemas.microsoft.com/office/drawing/2014/main" id="{507C80E0-3DC4-418C-B5E8-B9B488B82124}"/>
              </a:ext>
            </a:extLst>
          </p:cNvPr>
          <p:cNvSpPr/>
          <p:nvPr/>
        </p:nvSpPr>
        <p:spPr>
          <a:xfrm>
            <a:off x="602308" y="1358743"/>
            <a:ext cx="10631749" cy="2251065"/>
          </a:xfrm>
          <a:prstGeom prst="rect">
            <a:avLst/>
          </a:prstGeom>
        </p:spPr>
        <p:txBody>
          <a:bodyPr wrap="square">
            <a:spAutoFit/>
          </a:bodyPr>
          <a:lstStyle/>
          <a:p>
            <a:pPr marL="457200" indent="-457200" algn="just" defTabSz="342900">
              <a:lnSpc>
                <a:spcPct val="150000"/>
              </a:lnSpc>
              <a:buAutoNum type="arabicPeriod"/>
            </a:pPr>
            <a:r>
              <a:rPr lang="en-US" sz="2400">
                <a:latin typeface="Calibri" panose="020F0502020204030204" pitchFamily="34" charset="0"/>
                <a:ea typeface="Calibri" panose="020F0502020204030204" pitchFamily="34" charset="0"/>
                <a:cs typeface="Calibri" panose="020F0502020204030204" pitchFamily="34" charset="0"/>
              </a:rPr>
              <a:t>Làm bài tập trong sách bài tập vào vở </a:t>
            </a:r>
          </a:p>
          <a:p>
            <a:pPr marL="457200" indent="-457200" algn="just" defTabSz="342900">
              <a:lnSpc>
                <a:spcPct val="150000"/>
              </a:lnSpc>
              <a:buAutoNum type="arabicPeriod"/>
            </a:pPr>
            <a:r>
              <a:rPr lang="en-US" sz="2400">
                <a:latin typeface="Calibri" panose="020F0502020204030204" pitchFamily="34" charset="0"/>
                <a:ea typeface="Calibri" panose="020F0502020204030204" pitchFamily="34" charset="0"/>
                <a:cs typeface="Calibri" panose="020F0502020204030204" pitchFamily="34" charset="0"/>
              </a:rPr>
              <a:t>Làm phần vận dụng </a:t>
            </a:r>
          </a:p>
          <a:p>
            <a:pPr marL="457200" indent="-457200" algn="just" defTabSz="342900">
              <a:lnSpc>
                <a:spcPct val="150000"/>
              </a:lnSpc>
              <a:buAutoNum type="arabicPeriod"/>
            </a:pPr>
            <a:r>
              <a:rPr lang="en-US" sz="2400">
                <a:latin typeface="Calibri" panose="020F0502020204030204" pitchFamily="34" charset="0"/>
                <a:ea typeface="Calibri" panose="020F0502020204030204" pitchFamily="34" charset="0"/>
                <a:cs typeface="Calibri" panose="020F0502020204030204" pitchFamily="34" charset="0"/>
              </a:rPr>
              <a:t>Học bài cũ </a:t>
            </a:r>
          </a:p>
          <a:p>
            <a:pPr marL="457200" indent="-457200" algn="just" defTabSz="342900">
              <a:lnSpc>
                <a:spcPct val="150000"/>
              </a:lnSpc>
              <a:buAutoNum type="arabicPeriod"/>
            </a:pPr>
            <a:r>
              <a:rPr lang="en-US" sz="2400">
                <a:latin typeface="Calibri" panose="020F0502020204030204" pitchFamily="34" charset="0"/>
                <a:ea typeface="Calibri" panose="020F0502020204030204" pitchFamily="34" charset="0"/>
                <a:cs typeface="Calibri" panose="020F0502020204030204" pitchFamily="34" charset="0"/>
              </a:rPr>
              <a:t>Đọc trước bài 3 (Học phòng máy)</a:t>
            </a:r>
            <a:endParaRPr lang="vi-VN" sz="2400">
              <a:latin typeface="Calibri" panose="020F0502020204030204" pitchFamily="34" charset="0"/>
              <a:ea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31F14014-B0D2-4AB0-8378-9A238DB0EAC4}"/>
              </a:ext>
            </a:extLst>
          </p:cNvPr>
          <p:cNvSpPr/>
          <p:nvPr/>
        </p:nvSpPr>
        <p:spPr>
          <a:xfrm>
            <a:off x="1665171" y="664143"/>
            <a:ext cx="5303520" cy="694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600">
                <a:ln w="0"/>
                <a:solidFill>
                  <a:srgbClr val="FF0000"/>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NHIỆM VỤ VỀ NHÀ</a:t>
            </a:r>
          </a:p>
        </p:txBody>
      </p:sp>
    </p:spTree>
    <p:extLst>
      <p:ext uri="{BB962C8B-B14F-4D97-AF65-F5344CB8AC3E}">
        <p14:creationId xmlns:p14="http://schemas.microsoft.com/office/powerpoint/2010/main" val="15569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81233" y="1114353"/>
            <a:ext cx="8856910" cy="2488316"/>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3414" y="1336178"/>
            <a:ext cx="11612547" cy="2123658"/>
          </a:xfrm>
          <a:prstGeom prst="rect">
            <a:avLst/>
          </a:prstGeom>
          <a:noFill/>
        </p:spPr>
        <p:txBody>
          <a:bodyPr wrap="square" rtlCol="0">
            <a:spAutoFit/>
          </a:bodyPr>
          <a:lstStyle/>
          <a:p>
            <a:pPr marL="1143000" indent="-1143000" algn="ctr">
              <a:buAutoNum type="arabicPeriod"/>
            </a:pPr>
            <a:r>
              <a:rPr lang="vi-VN" sz="660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THÔNG TIN </a:t>
            </a:r>
            <a:endParaRPr lang="en-US" sz="660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a:p>
            <a:pPr algn="ctr"/>
            <a:r>
              <a:rPr lang="vi-VN" sz="660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TRONG MÔI TRƯỜNG SỐ</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14373" y="563954"/>
            <a:ext cx="9489056" cy="547522"/>
          </a:xfrm>
          <a:prstGeom prst="rect">
            <a:avLst/>
          </a:prstGeom>
        </p:spPr>
        <p:txBody>
          <a:bodyPr wrap="square">
            <a:spAutoFit/>
          </a:bodyPr>
          <a:lstStyle/>
          <a:p>
            <a:pPr lvl="0" algn="just" defTabSz="342900">
              <a:lnSpc>
                <a:spcPct val="135000"/>
              </a:lnSpc>
              <a:defRPr/>
            </a:pPr>
            <a:r>
              <a:rPr lang="en-US" sz="2400" b="1">
                <a:solidFill>
                  <a:srgbClr val="000000"/>
                </a:solidFill>
                <a:latin typeface="Calibri" panose="020F0502020204030204" pitchFamily="34" charset="0"/>
                <a:ea typeface="Calibri" panose="020F0502020204030204" pitchFamily="34" charset="0"/>
                <a:cs typeface="Calibri" panose="020F0502020204030204" pitchFamily="34" charset="0"/>
              </a:rPr>
              <a:t>a) Thông tin số</a:t>
            </a: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0" name="Picture 19">
            <a:extLst>
              <a:ext uri="{FF2B5EF4-FFF2-40B4-BE49-F238E27FC236}">
                <a16:creationId xmlns:a16="http://schemas.microsoft.com/office/drawing/2014/main" id="{E82AFC5C-D6FE-43A2-A43E-372B2A7BEE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18694" y="3301185"/>
            <a:ext cx="4509382" cy="2726442"/>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308453"/>
            <a:ext cx="10488903" cy="1544718"/>
          </a:xfrm>
          <a:prstGeom prst="rect">
            <a:avLst/>
          </a:prstGeom>
          <a:noFill/>
        </p:spPr>
        <p:txBody>
          <a:bodyPr wrap="square">
            <a:spAutoFit/>
          </a:bodyPr>
          <a:lstStyle/>
          <a:p>
            <a:pPr lvl="0" algn="just" defTabSz="342900">
              <a:lnSpc>
                <a:spcPct val="135000"/>
              </a:lnSpc>
              <a:defRPr/>
            </a:pPr>
            <a:r>
              <a:rPr lang="en-US" sz="2400">
                <a:solidFill>
                  <a:srgbClr val="000000"/>
                </a:solidFill>
                <a:latin typeface="Calibri" panose="020F0502020204030204" pitchFamily="34" charset="0"/>
                <a:ea typeface="Calibri" panose="020F0502020204030204" pitchFamily="34" charset="0"/>
                <a:cs typeface="Calibri" panose="020F0502020204030204" pitchFamily="34" charset="0"/>
              </a:rPr>
              <a:t>B</a:t>
            </a:r>
            <a:r>
              <a:rPr lang="vi-VN" sz="2400">
                <a:solidFill>
                  <a:srgbClr val="000000"/>
                </a:solidFill>
                <a:latin typeface="Calibri" panose="020F0502020204030204" pitchFamily="34" charset="0"/>
                <a:ea typeface="Calibri" panose="020F0502020204030204" pitchFamily="34" charset="0"/>
                <a:cs typeface="Calibri" panose="020F0502020204030204" pitchFamily="34" charset="0"/>
              </a:rPr>
              <a:t>ằng thao tác chụp lại bức ảnh, Khoa đã tạo ra một bức ảnh số. Khác với bức ảnh trên giấy, bức ảnh số được tạo ra không tốn vật liệu và khi Khoa gửi cho An, Khoa không bị mất đi bức ảnh đó.</a:t>
            </a:r>
            <a:endPar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60CD7396-A9F4-44B5-A96A-FC90612B16F1}"/>
              </a:ext>
            </a:extLst>
          </p:cNvPr>
          <p:cNvSpPr txBox="1"/>
          <p:nvPr/>
        </p:nvSpPr>
        <p:spPr>
          <a:xfrm>
            <a:off x="587824" y="3008339"/>
            <a:ext cx="5907044" cy="2541914"/>
          </a:xfrm>
          <a:prstGeom prst="rect">
            <a:avLst/>
          </a:prstGeom>
          <a:noFill/>
        </p:spPr>
        <p:txBody>
          <a:bodyPr wrap="square">
            <a:spAutoFit/>
          </a:bodyPr>
          <a:lstStyle/>
          <a:p>
            <a:pPr lvl="0" algn="just" defTabSz="342900">
              <a:lnSpc>
                <a:spcPct val="135000"/>
              </a:lnSpc>
              <a:defRPr/>
            </a:pPr>
            <a:r>
              <a:rPr lang="vi-VN" sz="2400">
                <a:solidFill>
                  <a:srgbClr val="000000"/>
                </a:solidFill>
                <a:latin typeface="Calibri" panose="020F0502020204030204" pitchFamily="34" charset="0"/>
                <a:ea typeface="Calibri" panose="020F0502020204030204" pitchFamily="34" charset="0"/>
                <a:cs typeface="Calibri" panose="020F0502020204030204" pitchFamily="34" charset="0"/>
              </a:rPr>
              <a:t>Thông tin được mã hoá thành dãy bit, được chuyển vào máy tính, điện thoại thông minh, máy tính bảng,... để có thể lan truyền, trao đổi trong môi trường kĩ thuật số còn được gọi ngắn gọn là thông tin số.</a:t>
            </a:r>
            <a:endPar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779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777042" y="519387"/>
            <a:ext cx="9489056" cy="547522"/>
          </a:xfrm>
          <a:prstGeom prst="rect">
            <a:avLst/>
          </a:prstGeom>
        </p:spPr>
        <p:txBody>
          <a:bodyPr wrap="square">
            <a:spAutoFit/>
          </a:bodyPr>
          <a:lstStyle/>
          <a:p>
            <a:pPr lvl="0" algn="just" defTabSz="342900">
              <a:lnSpc>
                <a:spcPct val="135000"/>
              </a:lnSpc>
              <a:defRPr/>
            </a:pPr>
            <a:r>
              <a:rPr lang="en-US" sz="2400" b="1">
                <a:solidFill>
                  <a:srgbClr val="000000"/>
                </a:solidFill>
                <a:latin typeface="Calibri" panose="020F0502020204030204" pitchFamily="34" charset="0"/>
                <a:ea typeface="Calibri" panose="020F0502020204030204" pitchFamily="34" charset="0"/>
                <a:cs typeface="Calibri" panose="020F0502020204030204" pitchFamily="34" charset="0"/>
              </a:rPr>
              <a:t>a) Thông tin số</a:t>
            </a: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0" name="Picture 19">
            <a:extLst>
              <a:ext uri="{FF2B5EF4-FFF2-40B4-BE49-F238E27FC236}">
                <a16:creationId xmlns:a16="http://schemas.microsoft.com/office/drawing/2014/main" id="{E82AFC5C-D6FE-43A2-A43E-372B2A7BEE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18694" y="3396142"/>
            <a:ext cx="4509382" cy="2536527"/>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308453"/>
            <a:ext cx="10488903" cy="547522"/>
          </a:xfrm>
          <a:prstGeom prst="rect">
            <a:avLst/>
          </a:prstGeom>
          <a:noFill/>
        </p:spPr>
        <p:txBody>
          <a:bodyPr wrap="square">
            <a:spAutoFit/>
          </a:bodyPr>
          <a:lstStyle/>
          <a:p>
            <a:pPr lvl="0" algn="just" defTabSz="342900">
              <a:lnSpc>
                <a:spcPct val="135000"/>
              </a:lnSpc>
              <a:defRPr/>
            </a:pPr>
            <a:r>
              <a:rPr lang="vi-VN" sz="2400">
                <a:solidFill>
                  <a:srgbClr val="000000"/>
                </a:solidFill>
                <a:latin typeface="Calibri" panose="020F0502020204030204" pitchFamily="34" charset="0"/>
                <a:ea typeface="Calibri" panose="020F0502020204030204" pitchFamily="34" charset="0"/>
                <a:cs typeface="Calibri" panose="020F0502020204030204" pitchFamily="34" charset="0"/>
              </a:rPr>
              <a:t>Thông tin số có thể được truy cập từ xa thông qua kết nối Internet. </a:t>
            </a:r>
            <a:endPar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60CD7396-A9F4-44B5-A96A-FC90612B16F1}"/>
              </a:ext>
            </a:extLst>
          </p:cNvPr>
          <p:cNvSpPr txBox="1"/>
          <p:nvPr/>
        </p:nvSpPr>
        <p:spPr>
          <a:xfrm>
            <a:off x="614526" y="2011143"/>
            <a:ext cx="10219116" cy="1046120"/>
          </a:xfrm>
          <a:prstGeom prst="rect">
            <a:avLst/>
          </a:prstGeom>
          <a:noFill/>
        </p:spPr>
        <p:txBody>
          <a:bodyPr wrap="square">
            <a:spAutoFit/>
          </a:bodyPr>
          <a:lstStyle/>
          <a:p>
            <a:pPr lvl="0" algn="just" defTabSz="342900">
              <a:lnSpc>
                <a:spcPct val="135000"/>
              </a:lnSpc>
              <a:defRPr/>
            </a:pPr>
            <a:r>
              <a:rPr lang="en-US" sz="2400">
                <a:solidFill>
                  <a:srgbClr val="000000"/>
                </a:solidFill>
                <a:latin typeface="Calibri" panose="020F0502020204030204" pitchFamily="34" charset="0"/>
                <a:ea typeface="Calibri" panose="020F0502020204030204" pitchFamily="34" charset="0"/>
                <a:cs typeface="Calibri" panose="020F0502020204030204" pitchFamily="34" charset="0"/>
              </a:rPr>
              <a:t>K</a:t>
            </a:r>
            <a:r>
              <a:rPr lang="vi-VN" sz="2400">
                <a:solidFill>
                  <a:srgbClr val="000000"/>
                </a:solidFill>
                <a:latin typeface="Calibri" panose="020F0502020204030204" pitchFamily="34" charset="0"/>
                <a:ea typeface="Calibri" panose="020F0502020204030204" pitchFamily="34" charset="0"/>
                <a:cs typeface="Calibri" panose="020F0502020204030204" pitchFamily="34" charset="0"/>
              </a:rPr>
              <a:t>hi được Khoa chia sẻ, An có thể vào hộp thư điện tử của mình để nhận ảnh mà không cần nhận trực tiếp từ Khoa như nhận bức ảnh in trên giấy</a:t>
            </a:r>
            <a:endPar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4A7363DE-545D-4482-B44E-1AFE207C7223}"/>
              </a:ext>
            </a:extLst>
          </p:cNvPr>
          <p:cNvSpPr txBox="1"/>
          <p:nvPr/>
        </p:nvSpPr>
        <p:spPr>
          <a:xfrm>
            <a:off x="614526" y="3653359"/>
            <a:ext cx="5907044" cy="1544718"/>
          </a:xfrm>
          <a:prstGeom prst="rect">
            <a:avLst/>
          </a:prstGeom>
          <a:noFill/>
        </p:spPr>
        <p:txBody>
          <a:bodyPr wrap="square">
            <a:spAutoFit/>
          </a:bodyPr>
          <a:lstStyle/>
          <a:p>
            <a:pPr lvl="0" algn="just" defTabSz="342900">
              <a:lnSpc>
                <a:spcPct val="135000"/>
              </a:lnSpc>
              <a:defRPr/>
            </a:pPr>
            <a:r>
              <a:rPr lang="en-US" sz="2400">
                <a:solidFill>
                  <a:srgbClr val="000000"/>
                </a:solidFill>
                <a:latin typeface="Calibri" panose="020F0502020204030204" pitchFamily="34" charset="0"/>
                <a:ea typeface="Calibri" panose="020F0502020204030204" pitchFamily="34" charset="0"/>
                <a:cs typeface="Calibri" panose="020F0502020204030204" pitchFamily="34" charset="0"/>
              </a:rPr>
              <a:t>C</a:t>
            </a:r>
            <a:r>
              <a:rPr lang="vi-VN" sz="2400">
                <a:solidFill>
                  <a:srgbClr val="000000"/>
                </a:solidFill>
                <a:latin typeface="Calibri" panose="020F0502020204030204" pitchFamily="34" charset="0"/>
                <a:ea typeface="Calibri" panose="020F0502020204030204" pitchFamily="34" charset="0"/>
                <a:cs typeface="Calibri" panose="020F0502020204030204" pitchFamily="34" charset="0"/>
              </a:rPr>
              <a:t>ó thể lưu ảnh về máy tính hoặc điện thoại của mình và ch</a:t>
            </a:r>
            <a:r>
              <a:rPr lang="en-US" sz="2400">
                <a:solidFill>
                  <a:srgbClr val="000000"/>
                </a:solidFill>
                <a:latin typeface="Calibri" panose="020F0502020204030204" pitchFamily="34" charset="0"/>
                <a:ea typeface="Calibri" panose="020F0502020204030204" pitchFamily="34" charset="0"/>
                <a:cs typeface="Calibri" panose="020F0502020204030204" pitchFamily="34" charset="0"/>
              </a:rPr>
              <a:t>ỉ</a:t>
            </a:r>
            <a:r>
              <a:rPr lang="vi-VN" sz="2400">
                <a:solidFill>
                  <a:srgbClr val="000000"/>
                </a:solidFill>
                <a:latin typeface="Calibri" panose="020F0502020204030204" pitchFamily="34" charset="0"/>
                <a:ea typeface="Calibri" panose="020F0502020204030204" pitchFamily="34" charset="0"/>
                <a:cs typeface="Calibri" panose="020F0502020204030204" pitchFamily="34" charset="0"/>
              </a:rPr>
              <a:t>nh sửa b</a:t>
            </a:r>
            <a:r>
              <a:rPr lang="en-US" sz="2400">
                <a:solidFill>
                  <a:srgbClr val="000000"/>
                </a:solidFill>
                <a:latin typeface="Calibri" panose="020F0502020204030204" pitchFamily="34" charset="0"/>
                <a:ea typeface="Calibri" panose="020F0502020204030204" pitchFamily="34" charset="0"/>
                <a:cs typeface="Calibri" panose="020F0502020204030204" pitchFamily="34" charset="0"/>
              </a:rPr>
              <a:t>ằ</a:t>
            </a:r>
            <a:r>
              <a:rPr lang="vi-VN" sz="2400">
                <a:solidFill>
                  <a:srgbClr val="000000"/>
                </a:solidFill>
                <a:latin typeface="Calibri" panose="020F0502020204030204" pitchFamily="34" charset="0"/>
                <a:ea typeface="Calibri" panose="020F0502020204030204" pitchFamily="34" charset="0"/>
                <a:cs typeface="Calibri" panose="020F0502020204030204" pitchFamily="34" charset="0"/>
              </a:rPr>
              <a:t>ng phần mềm ứng dụng rồi tiếp tục chia sẻ cho người khác.</a:t>
            </a:r>
            <a:endPar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451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8"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47522"/>
          </a:xfrm>
          <a:prstGeom prst="rect">
            <a:avLst/>
          </a:prstGeom>
        </p:spPr>
        <p:txBody>
          <a:bodyPr wrap="square">
            <a:spAutoFit/>
          </a:bodyPr>
          <a:lstStyle/>
          <a:p>
            <a:pPr lvl="0" algn="just" defTabSz="342900">
              <a:lnSpc>
                <a:spcPct val="135000"/>
              </a:lnSpc>
              <a:defRPr/>
            </a:pPr>
            <a:r>
              <a:rPr lang="en-US" sz="2400" b="1">
                <a:solidFill>
                  <a:srgbClr val="000000"/>
                </a:solidFill>
                <a:latin typeface="Calibri" panose="020F0502020204030204" pitchFamily="34" charset="0"/>
                <a:ea typeface="Calibri" panose="020F0502020204030204" pitchFamily="34" charset="0"/>
                <a:cs typeface="Calibri" panose="020F0502020204030204" pitchFamily="34" charset="0"/>
              </a:rPr>
              <a:t>a) Thông tin số</a:t>
            </a: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0" name="Picture 19">
            <a:extLst>
              <a:ext uri="{FF2B5EF4-FFF2-40B4-BE49-F238E27FC236}">
                <a16:creationId xmlns:a16="http://schemas.microsoft.com/office/drawing/2014/main" id="{E82AFC5C-D6FE-43A2-A43E-372B2A7BEE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40948" y="3907457"/>
            <a:ext cx="4509382" cy="2351320"/>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308453"/>
            <a:ext cx="10488903" cy="2043316"/>
          </a:xfrm>
          <a:prstGeom prst="rect">
            <a:avLst/>
          </a:prstGeom>
          <a:noFill/>
        </p:spPr>
        <p:txBody>
          <a:bodyPr wrap="square">
            <a:spAutoFit/>
          </a:bodyPr>
          <a:lstStyle/>
          <a:p>
            <a:pPr lvl="0" algn="just" defTabSz="342900">
              <a:lnSpc>
                <a:spcPct val="135000"/>
              </a:lnSpc>
              <a:defRPr/>
            </a:pPr>
            <a:r>
              <a:rPr lang="vi-VN" sz="2400">
                <a:solidFill>
                  <a:srgbClr val="000000"/>
                </a:solidFill>
                <a:latin typeface="Calibri" panose="020F0502020204030204" pitchFamily="34" charset="0"/>
                <a:ea typeface="Calibri" panose="020F0502020204030204" pitchFamily="34" charset="0"/>
                <a:cs typeface="Calibri" panose="020F0502020204030204" pitchFamily="34" charset="0"/>
              </a:rPr>
              <a:t>Thông tin số dễ dàng được nhân bản và chia sẻ. Thông tin số còn có thể được lan truyền tự động do nhiều thiết bị được đồng bộ với nhau. Điều đó khiến cho em khó biết được thiết bị nào đã nhận được thông tin hoặc thông tin sẽ lan rộng đến mức nào. </a:t>
            </a:r>
            <a:endPar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4A7363DE-545D-4482-B44E-1AFE207C7223}"/>
              </a:ext>
            </a:extLst>
          </p:cNvPr>
          <p:cNvSpPr txBox="1"/>
          <p:nvPr/>
        </p:nvSpPr>
        <p:spPr>
          <a:xfrm>
            <a:off x="614525" y="3340575"/>
            <a:ext cx="6935805" cy="547522"/>
          </a:xfrm>
          <a:prstGeom prst="rect">
            <a:avLst/>
          </a:prstGeom>
          <a:noFill/>
        </p:spPr>
        <p:txBody>
          <a:bodyPr wrap="square">
            <a:spAutoFit/>
          </a:bodyPr>
          <a:lstStyle/>
          <a:p>
            <a:pPr lvl="0" algn="just" defTabSz="342900">
              <a:lnSpc>
                <a:spcPct val="135000"/>
              </a:lnSpc>
              <a:defRPr/>
            </a:pPr>
            <a:r>
              <a:rPr lang="vi-VN" sz="2400" b="1">
                <a:solidFill>
                  <a:srgbClr val="000000"/>
                </a:solidFill>
                <a:latin typeface="Calibri" panose="020F0502020204030204" pitchFamily="34" charset="0"/>
                <a:ea typeface="Calibri" panose="020F0502020204030204" pitchFamily="34" charset="0"/>
                <a:cs typeface="Calibri" panose="020F0502020204030204" pitchFamily="34" charset="0"/>
              </a:rPr>
              <a:t>Thông tin số khó bị xoá bỏ hoàn toàn.</a:t>
            </a:r>
            <a:endParaRPr kumimoji="0" lang="en-US" sz="24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294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8519"/>
            <a:ext cx="10570890" cy="3536998"/>
            <a:chOff x="541427" y="4307442"/>
            <a:chExt cx="10570890" cy="3536998"/>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7442"/>
              <a:ext cx="10550107" cy="3536998"/>
              <a:chOff x="541575" y="4359396"/>
              <a:chExt cx="10400346" cy="3536998"/>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29"/>
                <a:ext cx="9760387" cy="3301965"/>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stretch>
                <a:fillRect/>
              </a:stretch>
            </p:blipFill>
            <p:spPr>
              <a:xfrm>
                <a:off x="541575" y="4359396"/>
                <a:ext cx="962441" cy="885725"/>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93476" y="4933112"/>
              <a:ext cx="9598058" cy="2520690"/>
            </a:xfrm>
            <a:prstGeom prst="rect">
              <a:avLst/>
            </a:prstGeom>
          </p:spPr>
          <p:txBody>
            <a:bodyPr wrap="square">
              <a:spAutoFit/>
            </a:bodyPr>
            <a:lstStyle/>
            <a:p>
              <a:pPr algn="just" defTabSz="342900">
                <a:lnSpc>
                  <a:spcPct val="135000"/>
                </a:lnSpc>
              </a:pPr>
              <a:r>
                <a:rPr lang="vi-VN" sz="2400" b="1">
                  <a:latin typeface="Calibri" panose="020F0502020204030204" pitchFamily="34" charset="0"/>
                  <a:ea typeface="Calibri" panose="020F0502020204030204" pitchFamily="34" charset="0"/>
                  <a:cs typeface="Calibri" panose="020F0502020204030204" pitchFamily="34" charset="0"/>
                </a:rPr>
                <a:t>Thông tin s</a:t>
              </a:r>
              <a:r>
                <a:rPr lang="en-US" sz="2400" b="1">
                  <a:latin typeface="Calibri" panose="020F0502020204030204" pitchFamily="34" charset="0"/>
                  <a:ea typeface="Calibri" panose="020F0502020204030204" pitchFamily="34" charset="0"/>
                  <a:cs typeface="Calibri" panose="020F0502020204030204" pitchFamily="34" charset="0"/>
                </a:rPr>
                <a:t>ố</a:t>
              </a:r>
              <a:r>
                <a:rPr lang="vi-VN" sz="2400" b="1">
                  <a:latin typeface="Calibri" panose="020F0502020204030204" pitchFamily="34" charset="0"/>
                  <a:ea typeface="Calibri" panose="020F0502020204030204" pitchFamily="34" charset="0"/>
                  <a:cs typeface="Calibri" panose="020F0502020204030204" pitchFamily="34" charset="0"/>
                </a:rPr>
                <a:t> có những đặc </a:t>
              </a:r>
              <a:r>
                <a:rPr lang="en-US" sz="2400" b="1">
                  <a:latin typeface="Calibri" panose="020F0502020204030204" pitchFamily="34" charset="0"/>
                  <a:ea typeface="Calibri" panose="020F0502020204030204" pitchFamily="34" charset="0"/>
                  <a:cs typeface="Calibri" panose="020F0502020204030204" pitchFamily="34" charset="0"/>
                </a:rPr>
                <a:t>điểm</a:t>
              </a:r>
              <a:r>
                <a:rPr lang="vi-VN" sz="2400" b="1">
                  <a:latin typeface="Calibri" panose="020F0502020204030204" pitchFamily="34" charset="0"/>
                  <a:ea typeface="Calibri" panose="020F0502020204030204" pitchFamily="34" charset="0"/>
                  <a:cs typeface="Calibri" panose="020F0502020204030204" pitchFamily="34" charset="0"/>
                </a:rPr>
                <a:t> chính sau:</a:t>
              </a:r>
            </a:p>
            <a:p>
              <a:pPr algn="just" defTabSz="342900">
                <a:lnSpc>
                  <a:spcPct val="135000"/>
                </a:lnSpc>
              </a:pPr>
              <a:r>
                <a:rPr lang="vi-VN" sz="2400">
                  <a:latin typeface="Calibri" panose="020F0502020204030204" pitchFamily="34" charset="0"/>
                  <a:ea typeface="Calibri" panose="020F0502020204030204" pitchFamily="34" charset="0"/>
                  <a:cs typeface="Calibri" panose="020F0502020204030204" pitchFamily="34" charset="0"/>
                </a:rPr>
                <a:t>•	Thông tin số dễ dàng được nhân bản và lan truyền nhưng khó bị xoá bỏ hoàn toàn.</a:t>
              </a:r>
            </a:p>
            <a:p>
              <a:pPr algn="just" defTabSz="342900">
                <a:lnSpc>
                  <a:spcPct val="135000"/>
                </a:lnSpc>
              </a:pPr>
              <a:r>
                <a:rPr lang="vi-VN" sz="2400">
                  <a:latin typeface="Calibri" panose="020F0502020204030204" pitchFamily="34" charset="0"/>
                  <a:ea typeface="Calibri" panose="020F0502020204030204" pitchFamily="34" charset="0"/>
                  <a:cs typeface="Calibri" panose="020F0502020204030204" pitchFamily="34" charset="0"/>
                </a:rPr>
                <a:t>•	Thông tin số có thể được truy cập từ xa nếu người quản lí thông tin đó cho phép.</a:t>
              </a:r>
            </a:p>
          </p:txBody>
        </p:sp>
      </p:grpSp>
    </p:spTree>
    <p:extLst>
      <p:ext uri="{BB962C8B-B14F-4D97-AF65-F5344CB8AC3E}">
        <p14:creationId xmlns:p14="http://schemas.microsoft.com/office/powerpoint/2010/main" val="165273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3" y="1095022"/>
            <a:ext cx="10567281" cy="5293890"/>
            <a:chOff x="1117599" y="3488775"/>
            <a:chExt cx="10824275" cy="2830332"/>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99627"/>
              <a:ext cx="10824275" cy="2819480"/>
              <a:chOff x="1493519" y="3862639"/>
              <a:chExt cx="10824275" cy="2819480"/>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7612324"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824275" cy="2474431"/>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62639"/>
                <a:ext cx="2925391" cy="324129"/>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2</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4940529"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89393" y="3488775"/>
              <a:ext cx="4940530" cy="3241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UTM Avo" panose="02040603050506020204" pitchFamily="18" charset="0"/>
                  <a:cs typeface="Times New Roman" panose="02020603050405020304" pitchFamily="18" charset="0"/>
                </a:rPr>
                <a:t>Thông tin số</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837541" y="1797702"/>
            <a:ext cx="10121247" cy="3040512"/>
          </a:xfrm>
          <a:prstGeom prst="rect">
            <a:avLst/>
          </a:prstGeom>
        </p:spPr>
        <p:txBody>
          <a:bodyPr wrap="square">
            <a:spAutoFit/>
          </a:bodyPr>
          <a:lstStyle/>
          <a:p>
            <a:pPr lvl="0" algn="just" defTabSz="342900">
              <a:lnSpc>
                <a:spcPct val="135000"/>
              </a:lnSpc>
            </a:pPr>
            <a:r>
              <a:rPr lang="vi-VN" sz="2400">
                <a:solidFill>
                  <a:srgbClr val="000000"/>
                </a:solidFill>
                <a:latin typeface="Calibri" panose="020F0502020204030204" pitchFamily="34" charset="0"/>
                <a:ea typeface="Calibri" panose="020F0502020204030204" pitchFamily="34" charset="0"/>
                <a:cs typeface="Calibri" panose="020F0502020204030204" pitchFamily="34" charset="0"/>
              </a:rPr>
              <a:t>Khoa gửi cho An bức ảnh ruộng bậc thang qua thư điện tử. Nhận được, An chỉnh sửa lại ảnh cho đẹp hơn và sử dụng nó làm nền cho ảnh của mình rồi đưa lên trang cá nhân trên mạng xã hội. Em hãy cho biết:</a:t>
            </a:r>
          </a:p>
          <a:p>
            <a:pPr lvl="0" algn="just" defTabSz="342900">
              <a:lnSpc>
                <a:spcPct val="135000"/>
              </a:lnSpc>
            </a:pPr>
            <a:r>
              <a:rPr lang="vi-VN" sz="2400">
                <a:solidFill>
                  <a:srgbClr val="000000"/>
                </a:solidFill>
                <a:latin typeface="Calibri" panose="020F0502020204030204" pitchFamily="34" charset="0"/>
                <a:ea typeface="Calibri" panose="020F0502020204030204" pitchFamily="34" charset="0"/>
                <a:cs typeface="Calibri" panose="020F0502020204030204" pitchFamily="34" charset="0"/>
              </a:rPr>
              <a:t>1.	Máy chủ của dịch vụ thư điện tử có lưu trữ bức ảnh Khoa gửi không?</a:t>
            </a:r>
          </a:p>
          <a:p>
            <a:pPr lvl="0" algn="just" defTabSz="342900">
              <a:lnSpc>
                <a:spcPct val="135000"/>
              </a:lnSpc>
            </a:pPr>
            <a:r>
              <a:rPr lang="vi-VN" sz="2400">
                <a:solidFill>
                  <a:srgbClr val="000000"/>
                </a:solidFill>
                <a:latin typeface="Calibri" panose="020F0502020204030204" pitchFamily="34" charset="0"/>
                <a:ea typeface="Calibri" panose="020F0502020204030204" pitchFamily="34" charset="0"/>
                <a:cs typeface="Calibri" panose="020F0502020204030204" pitchFamily="34" charset="0"/>
              </a:rPr>
              <a:t>2.	Những ai có thể xem được bức ảnh An đưa lên mạng xã hội?</a:t>
            </a:r>
          </a:p>
          <a:p>
            <a:pPr lvl="0" algn="just" defTabSz="342900">
              <a:lnSpc>
                <a:spcPct val="135000"/>
              </a:lnSpc>
            </a:pPr>
            <a:r>
              <a:rPr lang="vi-VN" sz="2400">
                <a:solidFill>
                  <a:srgbClr val="000000"/>
                </a:solidFill>
                <a:latin typeface="Calibri" panose="020F0502020204030204" pitchFamily="34" charset="0"/>
                <a:ea typeface="Calibri" panose="020F0502020204030204" pitchFamily="34" charset="0"/>
                <a:cs typeface="Calibri" panose="020F0502020204030204" pitchFamily="34" charset="0"/>
              </a:rPr>
              <a:t>3.	An có thể gửi ảnh sau khi chình sửa cho Khoa hoặc các bạn khác được không?</a:t>
            </a:r>
          </a:p>
        </p:txBody>
      </p:sp>
      <p:pic>
        <p:nvPicPr>
          <p:cNvPr id="12" name="Picture 11">
            <a:extLst>
              <a:ext uri="{FF2B5EF4-FFF2-40B4-BE49-F238E27FC236}">
                <a16:creationId xmlns:a16="http://schemas.microsoft.com/office/drawing/2014/main" id="{951DD341-7948-4E0E-8328-AFA8331B5C31}"/>
              </a:ext>
            </a:extLst>
          </p:cNvPr>
          <p:cNvPicPr>
            <a:picLocks noChangeAspect="1"/>
          </p:cNvPicPr>
          <p:nvPr/>
        </p:nvPicPr>
        <p:blipFill>
          <a:blip r:embed="rId2"/>
          <a:stretch>
            <a:fillRect/>
          </a:stretch>
        </p:blipFill>
        <p:spPr>
          <a:xfrm>
            <a:off x="533495" y="230527"/>
            <a:ext cx="888648" cy="903074"/>
          </a:xfrm>
          <a:prstGeom prst="rect">
            <a:avLst/>
          </a:prstGeom>
        </p:spPr>
      </p:pic>
    </p:spTree>
    <p:extLst>
      <p:ext uri="{BB962C8B-B14F-4D97-AF65-F5344CB8AC3E}">
        <p14:creationId xmlns:p14="http://schemas.microsoft.com/office/powerpoint/2010/main" val="7992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1847</TotalTime>
  <Words>1861</Words>
  <Application>Microsoft Office PowerPoint</Application>
  <PresentationFormat>Widescreen</PresentationFormat>
  <Paragraphs>122</Paragraphs>
  <Slides>32</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UTM Avo</vt:lpstr>
      <vt:lpstr>UTM Cookies</vt:lpstr>
      <vt:lpstr>Times New Roman</vt:lpstr>
      <vt:lpstr>Calibri</vt:lpstr>
      <vt:lpstr>Segoe Print</vt:lpstr>
      <vt:lpstr>Tahoma</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Phuong Anh Mai Thi</cp:lastModifiedBy>
  <cp:revision>178</cp:revision>
  <dcterms:created xsi:type="dcterms:W3CDTF">2021-06-02T01:34:28Z</dcterms:created>
  <dcterms:modified xsi:type="dcterms:W3CDTF">2025-09-14T14:17:33Z</dcterms:modified>
</cp:coreProperties>
</file>