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0" r:id="rId2"/>
    <p:sldMasterId id="2147483685" r:id="rId3"/>
    <p:sldMasterId id="2147483697" r:id="rId4"/>
  </p:sldMasterIdLst>
  <p:notesMasterIdLst>
    <p:notesMasterId r:id="rId35"/>
  </p:notesMasterIdLst>
  <p:handoutMasterIdLst>
    <p:handoutMasterId r:id="rId36"/>
  </p:handoutMasterIdLst>
  <p:sldIdLst>
    <p:sldId id="609" r:id="rId5"/>
    <p:sldId id="610" r:id="rId6"/>
    <p:sldId id="659" r:id="rId7"/>
    <p:sldId id="627" r:id="rId8"/>
    <p:sldId id="628" r:id="rId9"/>
    <p:sldId id="629" r:id="rId10"/>
    <p:sldId id="630" r:id="rId11"/>
    <p:sldId id="631" r:id="rId12"/>
    <p:sldId id="621" r:id="rId13"/>
    <p:sldId id="611" r:id="rId14"/>
    <p:sldId id="632" r:id="rId15"/>
    <p:sldId id="614" r:id="rId16"/>
    <p:sldId id="615" r:id="rId17"/>
    <p:sldId id="645" r:id="rId18"/>
    <p:sldId id="647" r:id="rId19"/>
    <p:sldId id="633" r:id="rId20"/>
    <p:sldId id="644" r:id="rId21"/>
    <p:sldId id="660" r:id="rId22"/>
    <p:sldId id="649" r:id="rId23"/>
    <p:sldId id="652" r:id="rId24"/>
    <p:sldId id="655" r:id="rId25"/>
    <p:sldId id="654" r:id="rId26"/>
    <p:sldId id="616" r:id="rId27"/>
    <p:sldId id="656" r:id="rId28"/>
    <p:sldId id="657" r:id="rId29"/>
    <p:sldId id="661" r:id="rId30"/>
    <p:sldId id="662" r:id="rId31"/>
    <p:sldId id="658" r:id="rId32"/>
    <p:sldId id="351" r:id="rId33"/>
    <p:sldId id="625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E1F616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57" autoAdjust="0"/>
  </p:normalViewPr>
  <p:slideViewPr>
    <p:cSldViewPr>
      <p:cViewPr varScale="1">
        <p:scale>
          <a:sx n="84" d="100"/>
          <a:sy n="84" d="100"/>
        </p:scale>
        <p:origin x="80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DD7B6-791E-4961-8FEC-29CCD62ED843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77F45-4311-46EF-82D0-374612DCB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74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5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03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Thời</a:t>
            </a:r>
            <a:r>
              <a:rPr lang="en-US" baseline="0"/>
              <a:t> gian 7 phút</a:t>
            </a:r>
          </a:p>
          <a:p>
            <a:r>
              <a:rPr lang="en-US" baseline="0"/>
              <a:t>GV kích vào đồng hồ để bắt đầu đếm ngược thời gian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0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120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ưa ra bài toán thực tế có kèm hướng dẫn ban đầu đối với bài toán để học sinh về nhà tư duy tiếp</a:t>
            </a:r>
            <a:r>
              <a:rPr lang="en-US" sz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hoặc giải quyết tại lớp nếu có thời gian.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63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2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0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5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4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384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0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76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69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27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1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6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2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90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123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38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97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1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746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7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18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03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9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58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08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629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1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F02A1-B26A-442C-8043-20939094B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7AF29A-2711-4980-9047-A30692EE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25823-4349-4C0C-9C60-C8830C217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C8EE-B6FD-4D3D-9749-91C215B7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3EBF7-A85D-462A-A26F-298794063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4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D88E6-1A59-4639-9BE0-7D3C26A1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3A75A-0986-4475-84C6-2C502A914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29051-336D-45A2-A120-8930EB20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E883A-D7A0-454F-90A1-236CD706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AD1F0-16CA-45C2-A115-C245814D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52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D0066-9B8C-46A5-B63A-34FBC8C5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8C94A-8603-4485-8882-00CECE388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F8E6D-E95D-4E37-BCD5-F8BC56A9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1CB1-1AE6-4D2A-B788-93F5FDD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E9BC3-E641-4CA3-84FF-5251867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355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A154B-C485-4D2C-A8E2-9011E01F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6B929-FA5B-4D72-A0AE-91F28E858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2CF512-C379-4F32-8AB1-006B8CB1E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B5EF2-CDFE-4575-AFED-23BFB76AF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D91E0-D7EB-440B-B598-969E92CC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2F3F9-9A95-4C61-9332-9219C128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37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E5B4-2018-4D7A-B6E0-8B8FF8C9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38C1F-A330-4AA9-ACB2-15F9B8784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4CAEA-B371-4824-8A78-B404C6C80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FF8D-4E0F-4034-941F-BE283F54B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1FEC4-DFCB-4DA4-AD5D-81C7BB602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7B981-E0CC-454A-9463-E646F1BBF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0CF36-89D2-4848-9F9A-5677B586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A8D33-4A74-4825-ADB1-EB36A1F4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13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B2C41-E69A-496B-87CD-63E7B5BE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6003D-63CF-4B98-B9FC-24D413772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784-9069-4F47-B9C6-84DE1E4B2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07E85-F927-40D2-B882-82190525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43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1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C5B7D-3DC9-42DC-9CCD-411A9122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21E20-5994-43AD-AF9B-E6F96212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91151-A9E1-42A7-B87C-9269516F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4253-4BBB-4EB4-956C-48464B48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17DA-39BD-4628-BF95-5D48B4CA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21316-EEA9-467A-A5A6-6436C84C8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42373-C567-4EB3-A04B-7306F8DF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6653-CDE6-4F88-A231-47AE03E0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E0521-358A-43CE-A798-88D5BB534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51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FE89-79AF-4CF4-B3B3-1E42589E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BE7B3-5B04-47C3-823B-9309DBC3C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C53C0-448F-4251-8720-6C83F076D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BEA20-9EC0-4F07-9790-03CA5361F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A513-6AC0-407F-9F93-65C1C2208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356E2-EE42-442F-A12C-CE61EF7D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04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183B-798F-4ACE-83B5-F517176A5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6986F-4925-46FF-A2A9-36E6FED7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379ED-C54C-4361-98B1-7142BAF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1EE85-E5B4-4A3C-8BFE-6FE68B79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DA28C-14C8-410C-B148-46EFF853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57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FB38A4-9833-4DE5-BB39-D48AAE560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594D6-D85A-4500-BB5E-02728C0B0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3696A-06B9-40DA-899C-7D16FF36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48B26-878F-4F0F-B2DD-83EEDF67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90F93-45AB-446E-B9C1-834218C86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1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1B50A-7B53-46BF-AD99-3534BF84E6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6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08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2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6400-53A4-4C9B-9D25-EA5D415A60B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80E8-0381-4A7B-8F1A-1709C0764F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9F21DE-91B0-4F59-9729-201E871358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D36252-790F-4530-A661-160F6EA781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57921C-1A63-40CE-B002-10F051D2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187463-95D8-4CF7-B8FC-8C8E384B2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52185-48FC-4136-90CF-85D79EA36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061CC-3D04-454E-924B-718621B9FD7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09/09/2025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52ED5-D41F-443F-9025-F578956BD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1018-225C-494D-A645-99E7115F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8380-85B1-4747-B019-6537409E909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0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0.png"/><Relationship Id="rId11" Type="http://schemas.openxmlformats.org/officeDocument/2006/relationships/image" Target="../media/image39.emf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e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60.png"/><Relationship Id="rId5" Type="http://schemas.openxmlformats.org/officeDocument/2006/relationships/image" Target="../media/image43.png"/><Relationship Id="rId10" Type="http://schemas.openxmlformats.org/officeDocument/2006/relationships/image" Target="../media/image450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emf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42.emf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1.emf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2.emf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emf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12" Type="http://schemas.openxmlformats.org/officeDocument/2006/relationships/image" Target="../media/image8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emf"/><Relationship Id="rId11" Type="http://schemas.openxmlformats.org/officeDocument/2006/relationships/image" Target="../media/image800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5.png"/><Relationship Id="rId7" Type="http://schemas.openxmlformats.org/officeDocument/2006/relationships/image" Target="../media/image51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emf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0" Type="http://schemas.openxmlformats.org/officeDocument/2006/relationships/image" Target="../media/image960.png"/><Relationship Id="rId4" Type="http://schemas.openxmlformats.org/officeDocument/2006/relationships/image" Target="../media/image93.png"/><Relationship Id="rId9" Type="http://schemas.openxmlformats.org/officeDocument/2006/relationships/image" Target="../media/image9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190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image" Target="../media/image118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170.png"/><Relationship Id="rId5" Type="http://schemas.openxmlformats.org/officeDocument/2006/relationships/image" Target="../media/image53.emf"/><Relationship Id="rId15" Type="http://schemas.openxmlformats.org/officeDocument/2006/relationships/image" Target="../media/image121.png"/><Relationship Id="rId10" Type="http://schemas.openxmlformats.org/officeDocument/2006/relationships/image" Target="../media/image116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1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8.xml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6.xml"/><Relationship Id="rId11" Type="http://schemas.openxmlformats.org/officeDocument/2006/relationships/image" Target="../media/image7.gif"/><Relationship Id="rId5" Type="http://schemas.openxmlformats.org/officeDocument/2006/relationships/slide" Target="slide5.xml"/><Relationship Id="rId10" Type="http://schemas.openxmlformats.org/officeDocument/2006/relationships/image" Target="../media/image6.gif"/><Relationship Id="rId4" Type="http://schemas.openxmlformats.org/officeDocument/2006/relationships/image" Target="../media/image4.png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7.wmf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5" Type="http://schemas.openxmlformats.org/officeDocument/2006/relationships/image" Target="../media/image16.gif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wmf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wm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7.wm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685800" y="23511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1518024"/>
            <a:ext cx="1981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200" dirty="0"/>
          </a:p>
        </p:txBody>
      </p:sp>
      <p:pic>
        <p:nvPicPr>
          <p:cNvPr id="6" name="Hình ảnh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9209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34277" y="45466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THÀNH KIẾN THỨC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63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57;p2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59921" y="1986064"/>
            <a:ext cx="23622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  <p:sp>
        <p:nvSpPr>
          <p:cNvPr id="3" name="Oval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754587" y="2058203"/>
            <a:ext cx="2362200" cy="1066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1000" y="94273"/>
            <a:ext cx="2362200" cy="1066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621972" y="105239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3181349" y="2117114"/>
            <a:ext cx="3472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kề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2890156" y="608134"/>
            <a:ext cx="1034144" cy="211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3891643" y="194469"/>
                <a:ext cx="48006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bốn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1643" y="194469"/>
                <a:ext cx="4800600" cy="954107"/>
              </a:xfrm>
              <a:prstGeom prst="rect">
                <a:avLst/>
              </a:prstGeom>
              <a:blipFill>
                <a:blip r:embed="rId2"/>
                <a:stretch>
                  <a:fillRect l="-1396" t="-7051" r="-1396" b="-17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3407228" y="2614957"/>
            <a:ext cx="30207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450521" y="3046842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27956" y="3838989"/>
            <a:ext cx="2362200" cy="10668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562100" y="1366157"/>
            <a:ext cx="0" cy="4455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81150" y="3195406"/>
            <a:ext cx="0" cy="4455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36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  <p:bldP spid="9" grpId="0"/>
      <p:bldP spid="12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1" y="996042"/>
            <a:ext cx="3249386" cy="3099707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94793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620" y="0"/>
            <a:ext cx="9144000" cy="4154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98526F-982F-C149-DA5B-6E694084F381}"/>
              </a:ext>
            </a:extLst>
          </p:cNvPr>
          <p:cNvSpPr/>
          <p:nvPr/>
        </p:nvSpPr>
        <p:spPr>
          <a:xfrm>
            <a:off x="381000" y="2229838"/>
            <a:ext cx="8515045" cy="5116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446038-DECA-E482-9A80-403F5B7B5480}"/>
              </a:ext>
            </a:extLst>
          </p:cNvPr>
          <p:cNvSpPr/>
          <p:nvPr/>
        </p:nvSpPr>
        <p:spPr>
          <a:xfrm>
            <a:off x="381000" y="1200150"/>
            <a:ext cx="8515045" cy="5116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Chứng minh tứ giác là hình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thang,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3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1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446038-DECA-E482-9A80-403F5B7B5480}"/>
              </a:ext>
            </a:extLst>
          </p:cNvPr>
          <p:cNvSpPr/>
          <p:nvPr/>
        </p:nvSpPr>
        <p:spPr>
          <a:xfrm>
            <a:off x="314477" y="415498"/>
            <a:ext cx="8515045" cy="5116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Chứng minh tứ giác là hình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thang,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295122" y="856944"/>
            <a:ext cx="85344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-SGK/56: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5" name="Straight Arrow Connector 14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5029200" y="2591445"/>
            <a:ext cx="0" cy="1620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5181600" y="4445830"/>
            <a:ext cx="0" cy="183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7421131" y="2569672"/>
            <a:ext cx="0" cy="208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906531" y="1733378"/>
            <a:ext cx="25146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444942" y="2755763"/>
                <a:ext cx="1138669" cy="397547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2400" b="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942" y="2755763"/>
                <a:ext cx="1138669" cy="3975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392430" y="2753518"/>
                <a:ext cx="2675369" cy="39979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</a:t>
                </a: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430" y="2753518"/>
                <a:ext cx="2675369" cy="399792"/>
              </a:xfrm>
              <a:prstGeom prst="rect">
                <a:avLst/>
              </a:prstGeom>
              <a:blipFill>
                <a:blip r:embed="rId3"/>
                <a:stretch>
                  <a:fillRect t="-17910" r="-2500" b="-40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226372" y="4629150"/>
                <a:ext cx="1945828" cy="3708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𝐵𝐸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endParaRPr 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6372" y="4629150"/>
                <a:ext cx="1945828" cy="370860"/>
              </a:xfrm>
              <a:prstGeom prst="rect">
                <a:avLst/>
              </a:prstGeom>
              <a:blipFill>
                <a:blip r:embed="rId4"/>
                <a:stretch>
                  <a:fillRect t="-22222" b="-460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40753" y="4019550"/>
                <a:ext cx="3593447" cy="381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𝐵𝐸𝐶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𝐴𝐵𝐸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=∆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𝐸𝐷𝐴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753" y="4019550"/>
                <a:ext cx="3593447" cy="38100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86343" y="3464378"/>
                <a:ext cx="2262057" cy="381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𝐴𝐷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𝐵𝐸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𝐵𝐶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343" y="3464378"/>
                <a:ext cx="2262057" cy="381000"/>
              </a:xfrm>
              <a:prstGeom prst="rect">
                <a:avLst/>
              </a:prstGeom>
              <a:blipFill rotWithShape="1">
                <a:blip r:embed="rId7"/>
                <a:stretch>
                  <a:fillRect l="-536"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515454" y="2207399"/>
                <a:ext cx="3447446" cy="38404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54" y="2207399"/>
                <a:ext cx="3447446" cy="384045"/>
              </a:xfrm>
              <a:prstGeom prst="rect">
                <a:avLst/>
              </a:prstGeom>
              <a:blipFill>
                <a:blip r:embed="rId9"/>
                <a:stretch>
                  <a:fillRect t="-20000" b="-4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/>
          <p:cNvCxnSpPr/>
          <p:nvPr/>
        </p:nvCxnSpPr>
        <p:spPr>
          <a:xfrm flipV="1">
            <a:off x="5181600" y="3836230"/>
            <a:ext cx="0" cy="183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029200" y="3226630"/>
            <a:ext cx="0" cy="1833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819275"/>
            <a:ext cx="33051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4" y="1820636"/>
            <a:ext cx="3286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8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 animBg="1"/>
      <p:bldP spid="8" grpId="0" animBg="1"/>
      <p:bldP spid="9" grpId="0" animBg="1"/>
      <p:bldP spid="11" grpId="0" animBg="1"/>
      <p:bldP spid="14" grpId="0" animBg="1"/>
      <p:bldP spid="16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461651"/>
            <a:ext cx="853440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-SGK/56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239656" y="611550"/>
            <a:ext cx="25146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163830" y="3708358"/>
                <a:ext cx="1682605" cy="39754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3830" y="3708358"/>
                <a:ext cx="1682605" cy="397547"/>
              </a:xfrm>
              <a:prstGeom prst="rect">
                <a:avLst/>
              </a:prstGeom>
              <a:blipFill>
                <a:blip r:embed="rId2"/>
                <a:stretch>
                  <a:fillRect l="-362" t="-18182" b="-424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524042" y="1113125"/>
                <a:ext cx="1945828" cy="3708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𝐵𝐸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endParaRPr 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042" y="1113125"/>
                <a:ext cx="1945828" cy="370860"/>
              </a:xfrm>
              <a:prstGeom prst="rect">
                <a:avLst/>
              </a:prstGeom>
              <a:blipFill>
                <a:blip r:embed="rId3"/>
                <a:stretch>
                  <a:fillRect t="-25000" b="-51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673146" y="1515344"/>
                <a:ext cx="3593447" cy="381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𝐴𝐵𝐸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𝐸𝐷𝐴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có: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3146" y="1515344"/>
                <a:ext cx="3593447" cy="381000"/>
              </a:xfrm>
              <a:prstGeom prst="rect">
                <a:avLst/>
              </a:prstGeom>
              <a:blipFill>
                <a:blip r:embed="rId4"/>
                <a:stretch>
                  <a:fillRect l="-2716" t="-24194" b="-46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971800" y="2834373"/>
                <a:ext cx="5943600" cy="381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400" b="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𝐵𝐸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𝐴𝐷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𝐵𝐸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2834373"/>
                <a:ext cx="5943600" cy="381000"/>
              </a:xfrm>
              <a:prstGeom prst="rect">
                <a:avLst/>
              </a:prstGeom>
              <a:blipFill>
                <a:blip r:embed="rId5"/>
                <a:stretch>
                  <a:fillRect l="-1641" t="-22581" b="-483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766330" y="3684226"/>
                <a:ext cx="3611339" cy="3964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𝐵𝐸𝐶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 le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Rectangle 1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330" y="3684226"/>
                <a:ext cx="3611339" cy="396428"/>
              </a:xfrm>
              <a:prstGeom prst="rect">
                <a:avLst/>
              </a:prstGeom>
              <a:blipFill>
                <a:blip r:embed="rId6"/>
                <a:stretch>
                  <a:fillRect t="-18462" b="-446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775855" y="4657293"/>
                <a:ext cx="3962400" cy="3840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5" y="4657293"/>
                <a:ext cx="3962400" cy="384045"/>
              </a:xfrm>
              <a:prstGeom prst="rect">
                <a:avLst/>
              </a:prstGeom>
              <a:blipFill>
                <a:blip r:embed="rId7"/>
                <a:stretch>
                  <a:fillRect t="-22222" b="-46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613072" y="1862761"/>
                <a:ext cx="5410200" cy="4813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(so le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𝐴𝐸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chung </a:t>
                </a:r>
              </a:p>
            </p:txBody>
          </p:sp>
        </mc:Choice>
        <mc:Fallback xmlns="">
          <p:sp>
            <p:nvSpPr>
              <p:cNvPr id="22" name="Rectangle 2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072" y="1862761"/>
                <a:ext cx="5410200" cy="481339"/>
              </a:xfrm>
              <a:prstGeom prst="rect">
                <a:avLst/>
              </a:prstGeom>
              <a:blipFill>
                <a:blip r:embed="rId8"/>
                <a:stretch>
                  <a:fillRect t="-6329" r="-2255" b="-278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689272" y="2374517"/>
                <a:ext cx="4049487" cy="381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Do đó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𝐴𝐵𝐸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𝐸𝐷𝐴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g.c.g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272" y="2374517"/>
                <a:ext cx="4049487" cy="381000"/>
              </a:xfrm>
              <a:prstGeom prst="rect">
                <a:avLst/>
              </a:prstGeom>
              <a:blipFill>
                <a:blip r:embed="rId10"/>
                <a:stretch>
                  <a:fillRect l="-2259" t="-24194" b="-46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39143" y="3213801"/>
                <a:ext cx="5188914" cy="47416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𝐵𝐶𝐸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do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𝐵𝐸𝐶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143" y="3213801"/>
                <a:ext cx="5188914" cy="474169"/>
              </a:xfrm>
              <a:prstGeom prst="rect">
                <a:avLst/>
              </a:prstGeom>
              <a:blipFill>
                <a:blip r:embed="rId11"/>
                <a:stretch>
                  <a:fillRect l="-1763" t="-7692" b="-28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728230" y="4176951"/>
                <a:ext cx="3842656" cy="3840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 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8230" y="4176951"/>
                <a:ext cx="3842656" cy="384045"/>
              </a:xfrm>
              <a:prstGeom prst="rect">
                <a:avLst/>
              </a:prstGeom>
              <a:blipFill>
                <a:blip r:embed="rId12"/>
                <a:stretch>
                  <a:fillRect t="-22222" b="-46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95350"/>
            <a:ext cx="3286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4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1" grpId="0"/>
      <p:bldP spid="14" grpId="0"/>
      <p:bldP spid="16" grpId="0"/>
      <p:bldP spid="17" grpId="0"/>
      <p:bldP spid="21" grpId="0"/>
      <p:bldP spid="22" grpId="0"/>
      <p:bldP spid="24" grpId="0"/>
      <p:bldP spid="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4800" y="624730"/>
                <a:ext cx="85344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3.9-SGK/56: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3.25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624730"/>
                <a:ext cx="8534400" cy="830997"/>
              </a:xfrm>
              <a:prstGeom prst="rect">
                <a:avLst/>
              </a:prstGeom>
              <a:blipFill>
                <a:blip r:embed="rId2"/>
                <a:stretch>
                  <a:fillRect l="-1071" t="-5109" r="-1071" b="-1605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9" y="1968532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" y="1618792"/>
            <a:ext cx="2752725" cy="2000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H="1" flipV="1">
            <a:off x="5957886" y="2724150"/>
            <a:ext cx="2" cy="2803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H="1" flipV="1">
            <a:off x="5957886" y="4248150"/>
            <a:ext cx="2" cy="2949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H="1" flipV="1">
            <a:off x="5955843" y="3518030"/>
            <a:ext cx="2043" cy="23508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24400" y="1135504"/>
            <a:ext cx="2514600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5364385" y="2336044"/>
                <a:ext cx="12346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//</m:t>
                      </m:r>
                      <m:r>
                        <m:rPr>
                          <m:nor/>
                        </m:rPr>
                        <a:rPr lang="en-US" sz="24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CD</m:t>
                      </m:r>
                    </m:oMath>
                  </m:oMathPara>
                </a14:m>
                <a:endParaRPr lang="en-US" sz="24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385" y="2336044"/>
                <a:ext cx="1234632" cy="461665"/>
              </a:xfrm>
              <a:prstGeom prst="rect">
                <a:avLst/>
              </a:prstGeom>
              <a:blipFill>
                <a:blip r:embed="rId5"/>
                <a:stretch>
                  <a:fillRect l="-1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5892816" y="3396429"/>
                <a:ext cx="2936830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𝐶𝐷𝐴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vi-V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816" y="3396429"/>
                <a:ext cx="2936830" cy="4739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27923" y="3841550"/>
                <a:ext cx="2911053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𝐵𝐴𝑥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vi-V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=180</m:t>
                      </m:r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923" y="3841550"/>
                <a:ext cx="2911053" cy="4739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296162" y="3044395"/>
                <a:ext cx="1884555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𝐵𝐴𝑥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𝐶𝐷𝐴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162" y="3044395"/>
                <a:ext cx="1884555" cy="4739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22713" y="1642731"/>
                <a:ext cx="26703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713" y="1642731"/>
                <a:ext cx="2670347" cy="461665"/>
              </a:xfrm>
              <a:prstGeom prst="rect">
                <a:avLst/>
              </a:prstGeom>
              <a:blipFill>
                <a:blip r:embed="rId9"/>
                <a:stretch>
                  <a:fillRect t="-10526" r="-2968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58961" y="4430572"/>
                <a:ext cx="333723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961" y="4430572"/>
                <a:ext cx="3337239" cy="461665"/>
              </a:xfrm>
              <a:prstGeom prst="rect">
                <a:avLst/>
              </a:prstGeom>
              <a:blipFill>
                <a:blip r:embed="rId10"/>
                <a:stretch>
                  <a:fillRect l="-273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V="1">
            <a:off x="5957886" y="2104396"/>
            <a:ext cx="1" cy="2617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2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" grpId="0"/>
      <p:bldP spid="3" grpId="0"/>
      <p:bldP spid="5" grpId="0"/>
      <p:bldP spid="7" grpId="0"/>
      <p:bldP spid="8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3793" y="461665"/>
                <a:ext cx="8534400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3.9-SGK/56: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3.25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phải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93" y="461665"/>
                <a:ext cx="8534400" cy="830997"/>
              </a:xfrm>
              <a:prstGeom prst="rect">
                <a:avLst/>
              </a:prstGeom>
              <a:blipFill>
                <a:blip r:embed="rId2"/>
                <a:stretch>
                  <a:fillRect l="-1143" t="-5882" r="-1071" b="-1617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3" y="1428871"/>
            <a:ext cx="27717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3" y="1076446"/>
            <a:ext cx="2752725" cy="20002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3399610" y="1751314"/>
                <a:ext cx="32801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Kẻ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610" y="1751314"/>
                <a:ext cx="3280108" cy="461665"/>
              </a:xfrm>
              <a:prstGeom prst="rect">
                <a:avLst/>
              </a:prstGeom>
              <a:blipFill>
                <a:blip r:embed="rId5"/>
                <a:stretch>
                  <a:fillRect l="-2974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3400818" y="3162254"/>
                <a:ext cx="3186753" cy="473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uy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ra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𝐵𝐴𝑥</m:t>
                        </m:r>
                      </m:e>
                    </m:acc>
                    <m:r>
                      <a:rPr lang="en-US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𝐶𝐷𝐴</m:t>
                        </m:r>
                        <m:r>
                          <m:rPr>
                            <m:nor/>
                          </m:rPr>
                          <a:rPr lang="en-US" sz="2400" i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818" y="3162254"/>
                <a:ext cx="3186753" cy="473976"/>
              </a:xfrm>
              <a:prstGeom prst="rect">
                <a:avLst/>
              </a:prstGeom>
              <a:blipFill>
                <a:blip r:embed="rId6"/>
                <a:stretch>
                  <a:fillRect l="-3059" t="-7792" b="-29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366953" y="2699599"/>
                <a:ext cx="3449392" cy="473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𝐵𝐴𝑥</m:t>
                        </m:r>
                      </m:e>
                    </m:acc>
                    <m:r>
                      <a:rPr lang="en-US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4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4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2400" b="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m:rPr>
                            <m:nor/>
                          </m:rPr>
                          <a:rPr lang="en-US" sz="2400" i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US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180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953" y="2699599"/>
                <a:ext cx="3449392" cy="473976"/>
              </a:xfrm>
              <a:prstGeom prst="rect">
                <a:avLst/>
              </a:prstGeom>
              <a:blipFill>
                <a:blip r:embed="rId7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419467" y="4548485"/>
                <a:ext cx="326025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ậy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67" y="4548485"/>
                <a:ext cx="3260251" cy="461665"/>
              </a:xfrm>
              <a:prstGeom prst="rect">
                <a:avLst/>
              </a:prstGeom>
              <a:blipFill>
                <a:blip r:embed="rId8"/>
                <a:stretch>
                  <a:fillRect l="-2243" t="-10526" r="-2430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366953" y="4103036"/>
                <a:ext cx="180049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//</m:t>
                    </m:r>
                    <m:r>
                      <m:rPr>
                        <m:nor/>
                      </m:rPr>
                      <a:rPr lang="en-US" sz="24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CD</m:t>
                    </m:r>
                  </m:oMath>
                </a14:m>
                <a:endParaRPr lang="en-US" sz="24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953" y="4103036"/>
                <a:ext cx="1800494" cy="461665"/>
              </a:xfrm>
              <a:prstGeom prst="rect">
                <a:avLst/>
              </a:prstGeom>
              <a:blipFill>
                <a:blip r:embed="rId9"/>
                <a:stretch>
                  <a:fillRect l="-3378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317387" y="2209588"/>
                <a:ext cx="5331716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ó: 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𝐶𝐷𝐴</m:t>
                          </m:r>
                        </m:e>
                      </m:acc>
                      <m:r>
                        <a:rPr lang="en-US" sz="2400" b="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2400" b="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400" b="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vi-VN" sz="2400" b="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m:rPr>
                              <m:nor/>
                            </m:rPr>
                            <a:rPr lang="en-US" sz="2400" i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acc>
                      <m:r>
                        <a:rPr lang="en-US" sz="2400" b="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  <m:r>
                        <a:rPr lang="en-US" sz="2400" b="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180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387" y="2209588"/>
                <a:ext cx="5331716" cy="4739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366953" y="3620168"/>
            <a:ext cx="4405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53915" y="1313865"/>
            <a:ext cx="119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vi-VN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3" grpId="0"/>
      <p:bldP spid="8" grpId="0"/>
      <p:bldP spid="9" grpId="0"/>
      <p:bldP spid="11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98526F-982F-C149-DA5B-6E694084F381}"/>
              </a:ext>
            </a:extLst>
          </p:cNvPr>
          <p:cNvSpPr/>
          <p:nvPr/>
        </p:nvSpPr>
        <p:spPr>
          <a:xfrm>
            <a:off x="113793" y="436649"/>
            <a:ext cx="8515045" cy="5116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876800" y="2662778"/>
            <a:ext cx="38100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3,4: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3.11</a:t>
            </a:r>
          </a:p>
        </p:txBody>
      </p:sp>
      <p:cxnSp>
        <p:nvCxnSpPr>
          <p:cNvPr id="7" name="Straight Arrow Connector 6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3352800" y="1777373"/>
            <a:ext cx="12954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648200" y="1047750"/>
            <a:ext cx="3904438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1,2: </a:t>
            </a:r>
            <a:r>
              <a:rPr lang="en-US" altLang="en-US" sz="24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3.10</a:t>
            </a:r>
          </a:p>
        </p:txBody>
      </p:sp>
      <p:sp>
        <p:nvSpPr>
          <p:cNvPr id="9" name="Oval 8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81000" y="2158373"/>
            <a:ext cx="3352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nhóm</a:t>
            </a:r>
            <a:endParaRPr lang="en-US" altLang="en-US" sz="2400" b="1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3543300" y="3148973"/>
            <a:ext cx="1409700" cy="251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Đồng hồ đếm ngược 7 phút - 7 minutes timer _ Hailist" descr="OPL20U25GSXzBJYl68kk8uQGfFKzs7yb1M4KJWUiLk6ZEvGF+qCIPSnY57AbBFCvTW$2023.18.30$30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4095750"/>
            <a:ext cx="1727197" cy="97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6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3793" y="886104"/>
                <a:ext cx="8534400" cy="843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3.10-SGK/56: Cho 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cân</a:t>
                </a:r>
                <a14:m>
                  <m:oMath xmlns:m="http://schemas.openxmlformats.org/officeDocument/2006/math">
                    <m:r>
                      <a:rPr lang="en-US" alt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endPara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93" y="886104"/>
                <a:ext cx="8534400" cy="843308"/>
              </a:xfrm>
              <a:prstGeom prst="rect">
                <a:avLst/>
              </a:prstGeom>
              <a:blipFill>
                <a:blip r:embed="rId2"/>
                <a:stretch>
                  <a:fillRect l="-1143" t="-5036" b="-158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2689199" y="4454575"/>
                <a:ext cx="3839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9199" y="4454575"/>
                <a:ext cx="3839390" cy="461665"/>
              </a:xfrm>
              <a:prstGeom prst="rect">
                <a:avLst/>
              </a:prstGeom>
              <a:blipFill>
                <a:blip r:embed="rId3"/>
                <a:stretch>
                  <a:fillRect l="-317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400800" y="4451737"/>
                <a:ext cx="2747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4451737"/>
                <a:ext cx="2747291" cy="461665"/>
              </a:xfrm>
              <a:prstGeom prst="rect">
                <a:avLst/>
              </a:prstGeom>
              <a:blipFill>
                <a:blip r:embed="rId4"/>
                <a:stretch>
                  <a:fillRect t="-10526" r="-1552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335072" y="3845417"/>
                <a:ext cx="2756011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𝐴𝐵𝐷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𝐴𝐷𝐵</m:t>
                          </m:r>
                        </m:e>
                      </m:acc>
                      <m:r>
                        <a:rPr lang="en-US" sz="2400" b="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072" y="3845417"/>
                <a:ext cx="2756011" cy="473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26671" y="1649136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vi-VN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411"/>
            <a:ext cx="3369163" cy="200119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315200" y="3240203"/>
                <a:ext cx="1488613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𝐴𝐷𝐶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400" dirty="0">
                    <a:solidFill>
                      <a:srgbClr val="0000FF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3240203"/>
                <a:ext cx="1488613" cy="473976"/>
              </a:xfrm>
              <a:prstGeom prst="rect">
                <a:avLst/>
              </a:prstGeom>
              <a:blipFill>
                <a:blip r:embed="rId7"/>
                <a:stretch>
                  <a:fillRect l="-820" t="-9091" r="-820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400800" y="3845417"/>
                <a:ext cx="2750048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𝐵𝐷𝐶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30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3845417"/>
                <a:ext cx="2750048" cy="4739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020089" y="3281252"/>
                <a:ext cx="1747017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solidFill>
                          <a:srgbClr val="0000FF"/>
                        </a:solidFill>
                        <a:latin typeface="Cambria Math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 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089" y="3281252"/>
                <a:ext cx="1747017" cy="473976"/>
              </a:xfrm>
              <a:prstGeom prst="rect">
                <a:avLst/>
              </a:prstGeom>
              <a:blipFill>
                <a:blip r:embed="rId9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572000" y="2645436"/>
                <a:ext cx="31736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645436"/>
                <a:ext cx="3173689" cy="461665"/>
              </a:xfrm>
              <a:prstGeom prst="rect">
                <a:avLst/>
              </a:prstGeom>
              <a:blipFill>
                <a:blip r:embed="rId10"/>
                <a:stretch>
                  <a:fillRect t="-10526" r="-230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633506" y="2103694"/>
                <a:ext cx="1876988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𝐵𝐴𝐷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506" y="2103694"/>
                <a:ext cx="1876988" cy="4739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550360" y="2046492"/>
                <a:ext cx="1876989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𝐴𝐷𝐶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𝐵𝐶𝐷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360" y="2046492"/>
                <a:ext cx="1876989" cy="4739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/>
          <p:cNvCxnSpPr/>
          <p:nvPr/>
        </p:nvCxnSpPr>
        <p:spPr>
          <a:xfrm flipV="1">
            <a:off x="4380993" y="3688797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871808" y="4232829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4380993" y="4319393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815240" y="3688797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772400" y="2546901"/>
            <a:ext cx="0" cy="696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4380993" y="2546901"/>
            <a:ext cx="0" cy="5826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Rectangle: Rounded Corners 11">
            <a:extLst>
              <a:ext uri="{FF2B5EF4-FFF2-40B4-BE49-F238E27FC236}">
                <a16:creationId xmlns:a16="http://schemas.microsoft.com/office/drawing/2014/main" id="{2498526F-982F-C149-DA5B-6E694084F381}"/>
              </a:ext>
            </a:extLst>
          </p:cNvPr>
          <p:cNvSpPr/>
          <p:nvPr/>
        </p:nvSpPr>
        <p:spPr>
          <a:xfrm>
            <a:off x="113793" y="436649"/>
            <a:ext cx="8515045" cy="51162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9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11" grpId="0"/>
      <p:bldP spid="22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066800" y="2190750"/>
            <a:ext cx="716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TRÒ CHƠI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“VÒNG QUAY MAY MẮN”</a:t>
            </a:r>
            <a:endParaRPr lang="en-US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36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113793" y="455510"/>
                <a:ext cx="8534400" cy="843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3.10-SGK/56: Cho 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cân</a:t>
                </a:r>
                <a14:m>
                  <m:oMath xmlns:m="http://schemas.openxmlformats.org/officeDocument/2006/math">
                    <m:r>
                      <a:rPr lang="en-US" altLang="en-US" sz="2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endParaRPr kumimoji="0" lang="en-US" alt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</m:t>
                    </m:r>
                    <m:r>
                      <a:rPr kumimoji="0" lang="en-US" alt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93" y="455510"/>
                <a:ext cx="8534400" cy="843308"/>
              </a:xfrm>
              <a:prstGeom prst="rect">
                <a:avLst/>
              </a:prstGeom>
              <a:blipFill>
                <a:blip r:embed="rId2"/>
                <a:stretch>
                  <a:fillRect l="-1143" t="-5797" b="-159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3543580" y="1622427"/>
                <a:ext cx="3839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580" y="1622427"/>
                <a:ext cx="3839390" cy="461665"/>
              </a:xfrm>
              <a:prstGeom prst="rect">
                <a:avLst/>
              </a:prstGeom>
              <a:blipFill>
                <a:blip r:embed="rId3"/>
                <a:stretch>
                  <a:fillRect l="-317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261386" y="2526647"/>
                <a:ext cx="2747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386" y="2526647"/>
                <a:ext cx="2747291" cy="461665"/>
              </a:xfrm>
              <a:prstGeom prst="rect">
                <a:avLst/>
              </a:prstGeom>
              <a:blipFill>
                <a:blip r:embed="rId4"/>
                <a:stretch>
                  <a:fillRect t="-10526" r="-1552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549526" y="2052671"/>
                <a:ext cx="3268972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lang="en-US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526" y="2052671"/>
                <a:ext cx="3268972" cy="473976"/>
              </a:xfrm>
              <a:prstGeom prst="rect">
                <a:avLst/>
              </a:prstGeom>
              <a:blipFill>
                <a:blip r:embed="rId5"/>
                <a:stretch>
                  <a:fillRect l="-2793" t="-7792" b="-29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453917" y="1313865"/>
            <a:ext cx="1191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vi-VN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853"/>
            <a:ext cx="3369163" cy="200119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319833" y="3000623"/>
                <a:ext cx="5777544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𝐴𝐷𝐶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</m:t>
                        </m:r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𝐷𝐶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9833" y="3000623"/>
                <a:ext cx="5777544" cy="473976"/>
              </a:xfrm>
              <a:prstGeom prst="rect">
                <a:avLst/>
              </a:prstGeom>
              <a:blipFill>
                <a:blip r:embed="rId7"/>
                <a:stretch>
                  <a:fillRect l="-1690"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5865681" y="2496387"/>
                <a:ext cx="3093604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𝐵𝐷𝐶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=30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681" y="2496387"/>
                <a:ext cx="3093604" cy="4739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19270" y="3511210"/>
                <a:ext cx="5181600" cy="473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70" y="3511210"/>
                <a:ext cx="5181600" cy="473976"/>
              </a:xfrm>
              <a:prstGeom prst="rect">
                <a:avLst/>
              </a:prstGeom>
              <a:blipFill>
                <a:blip r:embed="rId9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15350" y="3997497"/>
                <a:ext cx="36946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50" y="3997497"/>
                <a:ext cx="3694666" cy="461665"/>
              </a:xfrm>
              <a:prstGeom prst="rect">
                <a:avLst/>
              </a:prstGeom>
              <a:blipFill>
                <a:blip r:embed="rId10"/>
                <a:stretch>
                  <a:fillRect t="-10667" r="-1815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3729639" y="3985186"/>
                <a:ext cx="2902333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𝐵𝐴𝐷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120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639" y="3985186"/>
                <a:ext cx="2902333" cy="4739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662945" y="4459162"/>
                <a:ext cx="2732415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𝐴𝐷𝐶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2945" y="4459162"/>
                <a:ext cx="2732415" cy="4739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24964" y="3523521"/>
                <a:ext cx="2501112" cy="473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 </m:t>
                      </m:r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𝐵𝐴𝐷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=120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964" y="3523521"/>
                <a:ext cx="2501112" cy="47397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06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11" grpId="0"/>
      <p:bldP spid="22" grpId="0"/>
      <p:bldP spid="31" grpId="0"/>
      <p:bldP spid="32" grpId="0"/>
      <p:bldP spid="33" grpId="0"/>
      <p:bldP spid="34" grpId="0"/>
      <p:bldP spid="35" grpId="0"/>
      <p:bldP spid="37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13793" y="646331"/>
            <a:ext cx="853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3.11-SGK/56:</a:t>
            </a:r>
            <a:r>
              <a:rPr lang="en-US" alt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3.26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5524303" y="4069081"/>
                <a:ext cx="3839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303" y="4069081"/>
                <a:ext cx="3839390" cy="461665"/>
              </a:xfrm>
              <a:prstGeom prst="rect">
                <a:avLst/>
              </a:prstGeom>
              <a:blipFill>
                <a:blip r:embed="rId2"/>
                <a:stretch>
                  <a:fillRect l="-317" t="-10667" b="-29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282656" y="3324187"/>
                <a:ext cx="2756011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𝐴𝐵𝐷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𝐴𝐷𝐵</m:t>
                          </m:r>
                        </m:e>
                      </m:acc>
                      <m:r>
                        <a:rPr lang="en-US" sz="2400" b="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656" y="3324187"/>
                <a:ext cx="2756011" cy="4739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130464" y="1693307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vi-VN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679862" y="2709099"/>
                <a:ext cx="1593513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𝐴𝐷𝐶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</m:e>
                      </m:acc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9862" y="2709099"/>
                <a:ext cx="1593513" cy="4739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6539395" y="3296413"/>
                <a:ext cx="1878143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𝐶𝐵𝐷</m:t>
                          </m:r>
                        </m:e>
                      </m:acc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  <m:r>
                            <a:rPr lang="en-US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9395" y="3296413"/>
                <a:ext cx="1878143" cy="4739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270379" y="2647950"/>
                <a:ext cx="1571392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</m:t>
                        </m:r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379" y="2647950"/>
                <a:ext cx="1571392" cy="473976"/>
              </a:xfrm>
              <a:prstGeom prst="rect">
                <a:avLst/>
              </a:prstGeom>
              <a:blipFill>
                <a:blip r:embed="rId6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Arrow Connector 39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3953183" y="3139793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 flipV="1">
            <a:off x="7443998" y="3683825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953183" y="3770389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7387430" y="3139793"/>
            <a:ext cx="0" cy="228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1" name="Picture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0" y="1086372"/>
            <a:ext cx="4206240" cy="19202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652256" y="4026944"/>
                <a:ext cx="3839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2256" y="4026944"/>
                <a:ext cx="3839390" cy="461665"/>
              </a:xfrm>
              <a:prstGeom prst="rect">
                <a:avLst/>
              </a:prstGeom>
              <a:blipFill>
                <a:blip r:embed="rId8"/>
                <a:stretch>
                  <a:fillRect l="-317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84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/>
      <p:bldP spid="22" grpId="0"/>
      <p:bldP spid="31" grpId="0"/>
      <p:bldP spid="32" grpId="0"/>
      <p:bldP spid="33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439958"/>
            <a:ext cx="853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3.11-SGK/56:</a:t>
            </a:r>
            <a:r>
              <a:rPr lang="en-US" alt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3.26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812947" y="3141286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𝐶𝐵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</m:t>
                        </m:r>
                      </m:e>
                    </m: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47" y="3141286"/>
                <a:ext cx="3733800" cy="461665"/>
              </a:xfrm>
              <a:prstGeom prst="rect">
                <a:avLst/>
              </a:prstGeom>
              <a:blipFill>
                <a:blip r:embed="rId2"/>
                <a:stretch>
                  <a:fillRect l="-326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572000" y="1669301"/>
                <a:ext cx="3268972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lang="en-US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669301"/>
                <a:ext cx="3268972" cy="473976"/>
              </a:xfrm>
              <a:prstGeom prst="rect">
                <a:avLst/>
              </a:prstGeom>
              <a:blipFill>
                <a:blip r:embed="rId3"/>
                <a:stretch>
                  <a:fillRect l="-2799"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5497520" y="881513"/>
            <a:ext cx="1527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vi-VN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49318" y="4479305"/>
                <a:ext cx="6251327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360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18" y="4479305"/>
                <a:ext cx="6251327" cy="474169"/>
              </a:xfrm>
              <a:prstGeom prst="rect">
                <a:avLst/>
              </a:prstGeom>
              <a:blipFill>
                <a:blip r:embed="rId4"/>
                <a:stretch>
                  <a:fillRect l="-1561"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749318" y="4074759"/>
                <a:ext cx="5690212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+80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18" y="4074759"/>
                <a:ext cx="5690212" cy="473976"/>
              </a:xfrm>
              <a:prstGeom prst="rect">
                <a:avLst/>
              </a:prstGeom>
              <a:blipFill>
                <a:blip r:embed="rId5"/>
                <a:stretch>
                  <a:fillRect l="-1715"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15"/>
            <a:ext cx="4206240" cy="19202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4572000" y="1229477"/>
                <a:ext cx="38393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229477"/>
                <a:ext cx="3839390" cy="461665"/>
              </a:xfrm>
              <a:prstGeom prst="rect">
                <a:avLst/>
              </a:prstGeom>
              <a:blipFill>
                <a:blip r:embed="rId7"/>
                <a:stretch>
                  <a:fillRect l="-317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572000" y="2078075"/>
                <a:ext cx="2252668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𝐴𝐷𝐶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078075"/>
                <a:ext cx="2252668" cy="473976"/>
              </a:xfrm>
              <a:prstGeom prst="rect">
                <a:avLst/>
              </a:prstGeom>
              <a:blipFill>
                <a:blip r:embed="rId8"/>
                <a:stretch>
                  <a:fillRect l="-4054"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85370" y="3141286"/>
                <a:ext cx="3177601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𝐶𝐵𝐷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𝐶𝐷𝐵</m:t>
                        </m:r>
                      </m:e>
                    </m:acc>
                    <m:r>
                      <a:rPr lang="en-US" sz="2400" b="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370" y="3141286"/>
                <a:ext cx="3177601" cy="473976"/>
              </a:xfrm>
              <a:prstGeom prst="rect">
                <a:avLst/>
              </a:prstGeom>
              <a:blipFill>
                <a:blip r:embed="rId9"/>
                <a:stretch>
                  <a:fillRect l="-3071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9318" y="3648518"/>
                <a:ext cx="4795993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18" y="3648518"/>
                <a:ext cx="4795993" cy="474169"/>
              </a:xfrm>
              <a:prstGeom prst="rect">
                <a:avLst/>
              </a:prstGeom>
              <a:blipFill>
                <a:blip r:embed="rId10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28905" y="3636979"/>
                <a:ext cx="3604192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−2.40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905" y="3636979"/>
                <a:ext cx="3604192" cy="474169"/>
              </a:xfrm>
              <a:prstGeom prst="rect">
                <a:avLst/>
              </a:prstGeom>
              <a:blipFill>
                <a:blip r:embed="rId11"/>
                <a:stretch>
                  <a:fillRect t="-7792" b="-29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463599" y="2561242"/>
                <a:ext cx="4324325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𝐵𝐷𝐶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120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3599" y="2561242"/>
                <a:ext cx="4324325" cy="473976"/>
              </a:xfrm>
              <a:prstGeom prst="rect">
                <a:avLst/>
              </a:prstGeom>
              <a:blipFill>
                <a:blip r:embed="rId12"/>
                <a:stretch>
                  <a:fillRect l="-2113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742816" y="4479846"/>
                <a:ext cx="1763009" cy="474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20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816" y="4479846"/>
                <a:ext cx="1763009" cy="4741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1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2" grpId="0"/>
      <p:bldP spid="32" grpId="0"/>
      <p:bldP spid="33" grpId="0"/>
      <p:bldP spid="23" grpId="0"/>
      <p:bldP spid="16" grpId="0"/>
      <p:bldP spid="17" grpId="0"/>
      <p:bldP spid="3" grpId="0"/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07823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ChangeArrowheads="1"/>
              </p:cNvSpPr>
              <p:nvPr/>
            </p:nvSpPr>
            <p:spPr bwMode="auto">
              <a:xfrm>
                <a:off x="302113" y="429113"/>
                <a:ext cx="8534400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3.12-SGK/56:</a:t>
                </a:r>
                <a:r>
                  <a:rPr lang="en-US" altLang="en-US" sz="2400" i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kẻ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song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song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0" indent="-4572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𝐴𝑃𝑀𝑅</m:t>
                    </m:r>
                  </m:oMath>
                </a14:m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lvl="0" indent="-457200" algn="just" eaLnBrk="0" fontAlgn="base" hangingPunct="0">
                  <a:spcBef>
                    <a:spcPct val="0"/>
                  </a:spcBef>
                  <a:spcAft>
                    <a:spcPct val="0"/>
                  </a:spcAft>
                  <a:buAutoNum type="alphaLcParenR"/>
                </a:pP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chu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vi tam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𝑀𝐴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𝑀𝐶</m:t>
                    </m:r>
                  </m:oMath>
                </a14:m>
                <a:r>
                  <a:rPr lang="en-US" alt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 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trí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en-US" altLang="en-US" sz="24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113" y="429113"/>
                <a:ext cx="8534400" cy="2677656"/>
              </a:xfrm>
              <a:prstGeom prst="rect">
                <a:avLst/>
              </a:prstGeom>
              <a:blipFill>
                <a:blip r:embed="rId2"/>
                <a:stretch>
                  <a:fillRect l="-1143" t="-1136" r="-1071" b="-47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2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200" y="489543"/>
            <a:ext cx="2781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3.12-SGK/56</a:t>
            </a:r>
          </a:p>
        </p:txBody>
      </p:sp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19934" y="535709"/>
            <a:ext cx="2114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vi-VN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3483233" y="1320540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" y="780022"/>
            <a:ext cx="2371725" cy="24193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993575" y="835820"/>
                <a:ext cx="154208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𝑀𝑅</m:t>
                    </m:r>
                  </m:oMath>
                </a14:m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575" y="835820"/>
                <a:ext cx="1542089" cy="461665"/>
              </a:xfrm>
              <a:prstGeom prst="rect">
                <a:avLst/>
              </a:prstGeom>
              <a:blipFill>
                <a:blip r:embed="rId3"/>
                <a:stretch>
                  <a:fillRect l="-5929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476422" y="2626615"/>
                <a:ext cx="322177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422" y="2626615"/>
                <a:ext cx="3221779" cy="461665"/>
              </a:xfrm>
              <a:prstGeom prst="rect">
                <a:avLst/>
              </a:prstGeom>
              <a:blipFill>
                <a:blip r:embed="rId4"/>
                <a:stretch>
                  <a:fillRect l="-378" t="-10526" r="-1701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Arrow Connector 19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3492450" y="1888967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880281" y="2083821"/>
                <a:ext cx="1515479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240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400" i="1" dirty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dirty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𝐴𝑃𝑀</m:t>
                          </m:r>
                        </m:e>
                      </m:acc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281" y="2083821"/>
                <a:ext cx="1515479" cy="4741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665577" y="1508278"/>
                <a:ext cx="27184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5577" y="1508278"/>
                <a:ext cx="2718436" cy="461665"/>
              </a:xfrm>
              <a:prstGeom prst="rect">
                <a:avLst/>
              </a:prstGeom>
              <a:blipFill>
                <a:blip r:embed="rId6"/>
                <a:stretch>
                  <a:fillRect l="-448" t="-10526" r="-2242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/>
          <p:cNvCxnSpPr/>
          <p:nvPr/>
        </p:nvCxnSpPr>
        <p:spPr>
          <a:xfrm>
            <a:off x="3502283" y="2440589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8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" grpId="0"/>
      <p:bldP spid="8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200" y="489543"/>
            <a:ext cx="2781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3.12-SGK/56</a:t>
            </a:r>
          </a:p>
        </p:txBody>
      </p:sp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19934" y="535709"/>
            <a:ext cx="2114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vi-VN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429000" y="1756514"/>
                <a:ext cx="42968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𝑃𝑅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𝑀𝐵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𝑃𝑄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𝑀𝐶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𝑄𝑅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1756514"/>
                <a:ext cx="4296882" cy="461665"/>
              </a:xfrm>
              <a:prstGeom prst="rect">
                <a:avLst/>
              </a:prstGeom>
              <a:blipFill>
                <a:blip r:embed="rId2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" y="780022"/>
            <a:ext cx="2371725" cy="24193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167020" y="965023"/>
                <a:ext cx="55129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𝑃𝑀𝑅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𝐵𝑃𝑀𝑄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𝐶𝑄𝑀𝑅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020" y="965023"/>
                <a:ext cx="5512919" cy="461665"/>
              </a:xfrm>
              <a:prstGeom prst="rect">
                <a:avLst/>
              </a:prstGeom>
              <a:blipFill>
                <a:blip r:embed="rId4"/>
                <a:stretch>
                  <a:fillRect l="-1770" t="-10526" r="-553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5334000" y="1508278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276600" y="2451486"/>
                <a:ext cx="47331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𝑃𝑅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𝑃𝑄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𝑄𝑅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𝑀𝐴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𝑀𝐵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𝑀𝐶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451486"/>
                <a:ext cx="4733155" cy="461665"/>
              </a:xfrm>
              <a:prstGeom prst="rect">
                <a:avLst/>
              </a:prstGeom>
              <a:blipFill>
                <a:blip r:embed="rId5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5334000" y="2225643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8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1" grpId="0"/>
      <p:bldP spid="26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6200" y="489543"/>
            <a:ext cx="2781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3.12-SGK/56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3920441" y="3002316"/>
                <a:ext cx="29468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441" y="3002316"/>
                <a:ext cx="2946832" cy="461665"/>
              </a:xfrm>
              <a:prstGeom prst="rect">
                <a:avLst/>
              </a:prstGeom>
              <a:blipFill>
                <a:blip r:embed="rId2"/>
                <a:stretch>
                  <a:fillRect l="-413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719934" y="535709"/>
            <a:ext cx="21146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</a:t>
            </a:r>
            <a:endParaRPr lang="vi-VN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4169263" y="1040317"/>
                <a:ext cx="22098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đều</a:t>
                </a: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9263" y="1040317"/>
                <a:ext cx="2209801" cy="461665"/>
              </a:xfrm>
              <a:prstGeom prst="rect">
                <a:avLst/>
              </a:prstGeom>
              <a:blipFill>
                <a:blip r:embed="rId3"/>
                <a:stretch>
                  <a:fillRect l="-4420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0" y="780022"/>
            <a:ext cx="2371725" cy="2419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Straight Arrow Connector 26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5334000" y="1508278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087475" y="1701985"/>
                <a:ext cx="22785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𝑃𝑅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𝑃𝑄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𝑄𝑅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475" y="1701985"/>
                <a:ext cx="2278509" cy="461665"/>
              </a:xfrm>
              <a:prstGeom prst="rect">
                <a:avLst/>
              </a:prstGeom>
              <a:blipFill>
                <a:blip r:embed="rId5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107734" y="2390059"/>
                <a:ext cx="24525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𝑀𝐴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𝑀𝐵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𝑀𝐶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734" y="2390059"/>
                <a:ext cx="2452531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 descr="OPL20U25GSXzBJYl68kk8uQGfFKzs7yb1M4KJWUiLk6ZEvGF+qCIPSnY57AbBFCvTW$2023.18.30$30+K4lPs7H94VUqPe2XwIsfPRnrXQE//QTEXxb8/8N4CNc6FpgZahzpTjFhMzSA7T/nHJa11DE8Ng2TP3iAmRczFlmslSuUNOgUeb6yRvs0="/>
          <p:cNvCxnSpPr/>
          <p:nvPr/>
        </p:nvCxnSpPr>
        <p:spPr>
          <a:xfrm>
            <a:off x="5334000" y="2225643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34000" y="2759043"/>
            <a:ext cx="0" cy="193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3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 descr="OPL20U25GSXzBJYl68kk8uQGfFKzs7yb1M4KJWUiLk6ZEvGF+qCIPSnY57AbBFCvTW$2023.18.30$30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5975" y="365900"/>
            <a:ext cx="2781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3.12-SGK/56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928859" y="4314412"/>
                <a:ext cx="35367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8859" y="4314412"/>
                <a:ext cx="3536737" cy="461665"/>
              </a:xfrm>
              <a:prstGeom prst="rect">
                <a:avLst/>
              </a:prstGeom>
              <a:blipFill>
                <a:blip r:embed="rId2"/>
                <a:stretch>
                  <a:fillRect l="-2759" t="-10667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1829755" y="3156369"/>
                <a:ext cx="738747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𝑃𝑅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𝑀𝐶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HTC)</a:t>
                </a:r>
              </a:p>
            </p:txBody>
          </p:sp>
        </mc:Choice>
        <mc:Fallback xmlns="">
          <p:sp>
            <p:nvSpPr>
              <p:cNvPr id="31" name="Rectangle 30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755" y="3156369"/>
                <a:ext cx="7387472" cy="461665"/>
              </a:xfrm>
              <a:prstGeom prst="rect">
                <a:avLst/>
              </a:prstGeom>
              <a:blipFill>
                <a:blip r:embed="rId3"/>
                <a:stretch>
                  <a:fillRect l="-1238" t="-10526" r="-660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 descr="OPL20U25GSXzBJYl68kk8uQGfFKzs7yb1M4KJWUiLk6ZEvGF+qCIPSnY57AbBFCvTW$2023.18.30$30+K4lPs7H94VUqPe2XwIsfPRnrXQE//QTEXxb8/8N4CNc6FpgZahzpTjFhMzSA7T/nHJa11DE8Ng2TP3iAmRczFlmslSuUNOgUeb6yRvs0="/>
              <p:cNvSpPr txBox="1"/>
              <p:nvPr/>
            </p:nvSpPr>
            <p:spPr>
              <a:xfrm>
                <a:off x="1828800" y="3933087"/>
                <a:ext cx="2256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 descr="OPL20U25GSXzBJYl68kk8uQGfFKzs7yb1M4KJWUiLk6ZEvGF+qCIPSnY57AbBFCvTW$2023.18.30$30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933087"/>
                <a:ext cx="2256581" cy="461665"/>
              </a:xfrm>
              <a:prstGeom prst="rect">
                <a:avLst/>
              </a:prstGeom>
              <a:blipFill>
                <a:blip r:embed="rId4"/>
                <a:stretch>
                  <a:fillRect l="-4054" t="-10526" r="-3243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OPL20U25GSXzBJYl68kk8uQGfFKzs7yb1M4KJWUiLk6ZEvGF+qCIPSnY57AbBFCvTW$2023.18.30$30+K4lPs7H94VUqPe2XwIsfPRnrXQE//QTEXxb8/8N4CNc6FpgZahzpTjFhMzSA7T/nHJa11DE8Ng2TP3iAmRczFlmslSuUNOgUeb6yRvs0=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" y="798574"/>
            <a:ext cx="2371725" cy="24193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567924" y="861509"/>
                <a:ext cx="655993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Có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𝑀𝑅</m:t>
                    </m:r>
                  </m:oMath>
                </a14:m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</a:t>
                </a:r>
              </a:p>
            </p:txBody>
          </p:sp>
        </mc:Choice>
        <mc:Fallback xmlns="">
          <p:sp>
            <p:nvSpPr>
              <p:cNvPr id="3" name="Rectangle 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924" y="861509"/>
                <a:ext cx="6559937" cy="461665"/>
              </a:xfrm>
              <a:prstGeom prst="rect">
                <a:avLst/>
              </a:prstGeom>
              <a:blipFill>
                <a:blip r:embed="rId6"/>
                <a:stretch>
                  <a:fillRect l="-1394" t="-10526" r="-465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615112" y="1975861"/>
                <a:ext cx="38116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5112" y="1975861"/>
                <a:ext cx="3811684" cy="461665"/>
              </a:xfrm>
              <a:prstGeom prst="rect">
                <a:avLst/>
              </a:prstGeom>
              <a:blipFill>
                <a:blip r:embed="rId7"/>
                <a:stretch>
                  <a:fillRect l="-2560" t="-10526" r="-1280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5436927" y="1630653"/>
                <a:ext cx="2259273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𝐴𝑃𝑀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27" y="1630653"/>
                <a:ext cx="2259273" cy="474169"/>
              </a:xfrm>
              <a:prstGeom prst="rect">
                <a:avLst/>
              </a:prstGeom>
              <a:blipFill>
                <a:blip r:embed="rId8"/>
                <a:stretch>
                  <a:fillRect l="-4313" t="-7692" b="-282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2611411" y="2741090"/>
                <a:ext cx="421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𝐵𝑃𝑀𝑄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𝐶𝑄𝑀𝑅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1411" y="2741090"/>
                <a:ext cx="4213461" cy="461665"/>
              </a:xfrm>
              <a:prstGeom prst="rect">
                <a:avLst/>
              </a:prstGeom>
              <a:blipFill>
                <a:blip r:embed="rId9"/>
                <a:stretch>
                  <a:fillRect l="-1012" t="-10667" r="-1156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829755" y="3517808"/>
                <a:ext cx="725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chu vi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𝑃𝑅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𝑃𝑄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𝑄𝑅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𝑀𝐴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𝑀𝐶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755" y="3517808"/>
                <a:ext cx="7252498" cy="461665"/>
              </a:xfrm>
              <a:prstGeom prst="rect">
                <a:avLst/>
              </a:prstGeom>
              <a:blipFill>
                <a:blip r:embed="rId10"/>
                <a:stretch>
                  <a:fillRect l="-126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937165" y="3940025"/>
                <a:ext cx="22785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𝑃𝑅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𝑃𝑄</m:t>
                      </m:r>
                      <m:r>
                        <a:rPr lang="en-US" sz="2400" b="0" i="1" dirty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i="1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𝑄𝑅</m:t>
                      </m:r>
                    </m:oMath>
                  </m:oMathPara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7165" y="3940025"/>
                <a:ext cx="2278509" cy="461665"/>
              </a:xfrm>
              <a:prstGeom prst="rect">
                <a:avLst/>
              </a:prstGeom>
              <a:blipFill>
                <a:blip r:embed="rId11"/>
                <a:stretch>
                  <a:fillRect b="-14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28800" y="4319885"/>
                <a:ext cx="32476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𝑀𝐴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𝑀𝐵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𝑀𝐶</m:t>
                    </m:r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319885"/>
                <a:ext cx="3247620" cy="461665"/>
              </a:xfrm>
              <a:prstGeom prst="rect">
                <a:avLst/>
              </a:prstGeom>
              <a:blipFill>
                <a:blip r:embed="rId12"/>
                <a:stretch>
                  <a:fillRect l="-2814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508800" y="1260704"/>
                <a:ext cx="16756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4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800" y="1260704"/>
                <a:ext cx="1675652" cy="461665"/>
              </a:xfrm>
              <a:prstGeom prst="rect">
                <a:avLst/>
              </a:prstGeom>
              <a:blipFill>
                <a:blip r:embed="rId13"/>
                <a:stretch>
                  <a:fillRect l="-583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029014" y="1243359"/>
                <a:ext cx="3210302" cy="4739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ên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𝐴𝑃𝑀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014" y="1243359"/>
                <a:ext cx="3210302" cy="473976"/>
              </a:xfrm>
              <a:prstGeom prst="rect">
                <a:avLst/>
              </a:prstGeom>
              <a:blipFill>
                <a:blip r:embed="rId14"/>
                <a:stretch>
                  <a:fillRect l="-3036" t="-7692" r="-569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72720" y="1629209"/>
                <a:ext cx="2953244" cy="474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4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4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</m:e>
                    </m:acc>
                  </m:oMath>
                </a14:m>
                <a:endParaRPr lang="en-US" sz="2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720" y="1629209"/>
                <a:ext cx="2953244" cy="474169"/>
              </a:xfrm>
              <a:prstGeom prst="rect">
                <a:avLst/>
              </a:prstGeom>
              <a:blipFill>
                <a:blip r:embed="rId15"/>
                <a:stretch>
                  <a:fillRect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2567924" y="2312046"/>
            <a:ext cx="4721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59499" y="466641"/>
            <a:ext cx="1527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vi-VN" sz="2400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1" grpId="0"/>
      <p:bldP spid="23" grpId="0"/>
      <p:bldP spid="3" grpId="0"/>
      <p:bldP spid="7" grpId="0"/>
      <p:bldP spid="8" grpId="0"/>
      <p:bldP spid="26" grpId="0"/>
      <p:bldP spid="30" grpId="0"/>
      <p:bldP spid="9" grpId="0"/>
      <p:bldP spid="10" grpId="0"/>
      <p:bldP spid="2" grpId="0"/>
      <p:bldP spid="28" grpId="0"/>
      <p:bldP spid="5" grpId="0"/>
      <p:bldP spid="12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3AC967-D76F-4BEA-9802-36BAE58E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</p:spPr>
      </p:pic>
      <p:pic>
        <p:nvPicPr>
          <p:cNvPr id="4" name="Google Shape;213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091707-62F1-0790-F0CD-A27A695345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4;p2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A68ACEA-3938-617C-DF6C-B9D82AE7B6EC}"/>
              </a:ext>
            </a:extLst>
          </p:cNvPr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</a:t>
            </a:r>
            <a:r>
              <a:rPr lang="en-US" sz="3200" b="1" ker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DẪN HỌC Ở </a:t>
            </a:r>
            <a:r>
              <a:rPr lang="en-US" sz="32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NHÀ</a:t>
            </a:r>
            <a:endParaRPr sz="1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A46C90-8605-0A5E-6F29-92C5F343AD8B}"/>
              </a:ext>
            </a:extLst>
          </p:cNvPr>
          <p:cNvSpPr/>
          <p:nvPr/>
        </p:nvSpPr>
        <p:spPr>
          <a:xfrm>
            <a:off x="3147995" y="1313552"/>
            <a:ext cx="58910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342900" indent="-342900" algn="just" defTabSz="685800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9009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1295400" y="20955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3" name="TextBox 2" descr="OPL20U25GSXzBJYl68kk8uQGfFKzs7yb1M4KJWUiLk6ZEvGF+qCIPSnY57AbBFCvTW$2023.18.30$30+K4lPs7H94VUqPe2XwIsfPRnrXQE//QTEXxb8/8N4CNc6FpgZahzpTjFhMzSA7T/nHJa11DE8Ng2TP3iAmRczFlmslSuUNOgUeb6yRvs0="/>
          <p:cNvSpPr txBox="1"/>
          <p:nvPr/>
        </p:nvSpPr>
        <p:spPr>
          <a:xfrm>
            <a:off x="228600" y="1047750"/>
            <a:ext cx="883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7305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6088C9-A8F9-491E-B242-9733E9906C55}"/>
              </a:ext>
            </a:extLst>
          </p:cNvPr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>
              <a:defRPr/>
            </a:pP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T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0000"/>
                </a:solidFill>
                <a:latin typeface="Tw Cen MT" panose="020B0602020104020603"/>
              </a:rPr>
              <a:t>H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B0F0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 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CCFF33"/>
                </a:solidFill>
                <a:latin typeface="Tw Cen MT" panose="020B0602020104020603"/>
              </a:rPr>
              <a:t>E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0070C0"/>
                </a:solidFill>
                <a:latin typeface="Tw Cen MT" panose="020B0602020104020603"/>
              </a:rPr>
              <a:t>N</a:t>
            </a:r>
            <a:r>
              <a:rPr lang="en-US" sz="12450" b="1" dirty="0">
                <a:ln w="22225">
                  <a:solidFill>
                    <a:srgbClr val="BD582C"/>
                  </a:solidFill>
                  <a:prstDash val="solid"/>
                </a:ln>
                <a:solidFill>
                  <a:srgbClr val="FF0000"/>
                </a:solidFill>
                <a:latin typeface="Tw Cen MT" panose="020B0602020104020603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286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OPL20U25GSXzBJYl68kk8uQGfFKzs7yb1M4KJWUiLk6ZEvGF+qCIPSnY57AbBFCvTW$2023.18.30$30+K4lPs7H94VUqPe2XwIsfPRnrXQE//QTEXxb8/8N4CNc6FpgZahzpTjFhMzSA7T/nHJa11DE8Ng2TP3iAmRczFlmslSuUNOgUeb6yRvs0=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quay dung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 descr="OPL20U25GSXzBJYl68kk8uQGfFKzs7yb1M4KJWUiLk6ZEvGF+qCIPSnY57AbBFCvTW$2023.18.30$30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643922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 descr="OPL20U25GSXzBJYl68kk8uQGfFKzs7yb1M4KJWUiLk6ZEvGF+qCIPSnY57AbBFCvTW$2023.18.30$30+K4lPs7H94VUqPe2XwIsfPRnrXQE//QTEXxb8/8N4CNc6FpgZahzpTjFhMzSA7T/nHJa11DE8Ng2TP3iAmRczFlmslSuUNOgUeb6yRvs0=">
            <a:hlinkClick r:id="rId6" action="ppaction://hlinksldjump"/>
          </p:cNvPr>
          <p:cNvSpPr/>
          <p:nvPr/>
        </p:nvSpPr>
        <p:spPr>
          <a:xfrm>
            <a:off x="1766792" y="183618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 descr="OPL20U25GSXzBJYl68kk8uQGfFKzs7yb1M4KJWUiLk6ZEvGF+qCIPSnY57AbBFCvTW$2023.18.30$30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753563" y="296508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 descr="OPL20U25GSXzBJYl68kk8uQGfFKzs7yb1M4KJWUiLk6ZEvGF+qCIPSnY57AbBFCvTW$2023.18.30$30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643922" y="299573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>
            <a:hlinkClick r:id="rId13" action="ppaction://hlinksldjump"/>
          </p:cNvPr>
          <p:cNvSpPr/>
          <p:nvPr/>
        </p:nvSpPr>
        <p:spPr>
          <a:xfrm>
            <a:off x="589343" y="4408715"/>
            <a:ext cx="3549906" cy="734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TRÒ CHƠI</a:t>
            </a:r>
          </a:p>
        </p:txBody>
      </p:sp>
    </p:spTree>
    <p:extLst>
      <p:ext uri="{BB962C8B-B14F-4D97-AF65-F5344CB8AC3E}">
        <p14:creationId xmlns:p14="http://schemas.microsoft.com/office/powerpoint/2010/main" val="41353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43754" y="149902"/>
            <a:ext cx="8401049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832665" y="146201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360</m:t>
                    </m:r>
                    <m:r>
                      <a:rPr lang="en-US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1462010"/>
                <a:ext cx="3680099" cy="578112"/>
              </a:xfrm>
              <a:prstGeom prst="rect">
                <a:avLst/>
              </a:prstGeom>
              <a:blipFill>
                <a:blip r:embed="rId7"/>
                <a:stretch>
                  <a:fillRect l="-265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597961" y="1465151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8580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Rectangle 41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1465151"/>
                <a:ext cx="3680099" cy="578112"/>
              </a:xfrm>
              <a:prstGeom prst="rect">
                <a:avLst/>
              </a:prstGeom>
              <a:blipFill>
                <a:blip r:embed="rId8"/>
                <a:stretch>
                  <a:fillRect l="-248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832665" y="2128889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vi-VN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160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Rectangle 42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2128889"/>
                <a:ext cx="3680099" cy="578112"/>
              </a:xfrm>
              <a:prstGeom prst="rect">
                <a:avLst/>
              </a:prstGeom>
              <a:blipFill>
                <a:blip r:embed="rId9"/>
                <a:stretch>
                  <a:fillRect l="-265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 descr="OPL20U25GSXzBJYl68kk8uQGfFKzs7yb1M4KJWUiLk6ZEvGF+qCIPSnY57AbBFCvTW$2023.18.30$30+K4lPs7H94VUqPe2XwIsfPRnrXQE//QTEXxb8/8N4CNc6FpgZahzpTjFhMzSA7T/nHJa11DE8Ng2TP3iAmRczFlmslSuUNOgUeb6yRvs0="/>
              <p:cNvSpPr/>
              <p:nvPr/>
            </p:nvSpPr>
            <p:spPr>
              <a:xfrm>
                <a:off x="4597961" y="2132030"/>
                <a:ext cx="3680099" cy="578112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270</m:t>
                    </m:r>
                    <m:r>
                      <a:rPr lang="en-US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vi-V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Rectangle 43" descr="OPL20U25GSXzBJYl68kk8uQGfFKzs7yb1M4KJWUiLk6ZEvGF+qCIPSnY57AbBFCvTW$2023.18.30$30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132030"/>
                <a:ext cx="3680099" cy="578112"/>
              </a:xfrm>
              <a:prstGeom prst="rect">
                <a:avLst/>
              </a:prstGeom>
              <a:blipFill>
                <a:blip r:embed="rId10"/>
                <a:stretch>
                  <a:fillRect l="-248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1481116"/>
            <a:ext cx="663853" cy="531044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153912"/>
            <a:ext cx="603402" cy="528066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162610"/>
            <a:ext cx="603557" cy="530398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1496094"/>
            <a:ext cx="603557" cy="530398"/>
          </a:xfrm>
          <a:prstGeom prst="rect">
            <a:avLst/>
          </a:prstGeom>
        </p:spPr>
      </p:pic>
      <p:sp>
        <p:nvSpPr>
          <p:cNvPr id="57" name="Cloud 56" descr="OPL20U25GSXzBJYl68kk8uQGfFKzs7yb1M4KJWUiLk6ZEvGF+qCIPSnY57AbBFCvTW$2023.18.30$30+K4lPs7H94VUqPe2XwIsfPRnrXQE//QTEXxb8/8N4CNc6FpgZahzpTjFhMzSA7T/nHJa11DE8Ng2TP3iAmRczFlmslSuUNOgUeb6yRvs0=">
            <a:hlinkClick r:id="rId14" action="ppaction://hlinksldjump"/>
          </p:cNvPr>
          <p:cNvSpPr/>
          <p:nvPr/>
        </p:nvSpPr>
        <p:spPr>
          <a:xfrm>
            <a:off x="3478957" y="3676647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4" descr="n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157369" y="4191393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7309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30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29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28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27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26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25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24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23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22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21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20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19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18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17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16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8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8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8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8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8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8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8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9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9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9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9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9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351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808190" y="1465151"/>
            <a:ext cx="3680099" cy="6809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là tứ giác có 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577168" y="1283895"/>
            <a:ext cx="3680099" cy="1043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là tứ giác có 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cạnh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832665" y="2609279"/>
            <a:ext cx="3680099" cy="8129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là tứ giác có 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cạnh bằng nhau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592695" y="2629864"/>
            <a:ext cx="3680099" cy="82634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là tứ giác có 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86" y="1829050"/>
            <a:ext cx="474126" cy="416657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026633" y="3015739"/>
            <a:ext cx="461656" cy="404017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24" y="3003528"/>
            <a:ext cx="513235" cy="451025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00" y="1749214"/>
            <a:ext cx="526067" cy="420854"/>
          </a:xfrm>
          <a:prstGeom prst="rect">
            <a:avLst/>
          </a:prstGeom>
        </p:spPr>
      </p:pic>
      <p:sp>
        <p:nvSpPr>
          <p:cNvPr id="18" name="Cloud 17" descr="OPL20U25GSXzBJYl68kk8uQGfFKzs7yb1M4KJWUiLk6ZEvGF+qCIPSnY57AbBFCvTW$2023.18.30$30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3628060" y="3891627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n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157369" y="4191393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7309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26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25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24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23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22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21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20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19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18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17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16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0250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24477" y="149902"/>
            <a:ext cx="7895046" cy="132905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99318" y="1092581"/>
            <a:ext cx="4157180" cy="131801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cân là hình thang có hai góc kề một đáy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597961" y="1034766"/>
            <a:ext cx="4087536" cy="116935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cân là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hai cạnh bên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183779" y="2507628"/>
            <a:ext cx="3984844" cy="12344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cân là tứ giác có hai góc kề một đáy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451913" y="2506184"/>
            <a:ext cx="4113497" cy="8908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cân là tứ giác có hai đường chéo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38025" y="1629432"/>
            <a:ext cx="518473" cy="414748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3821" y="3028493"/>
            <a:ext cx="517497" cy="452886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492" y="2939602"/>
            <a:ext cx="508984" cy="447289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53" y="1560743"/>
            <a:ext cx="470857" cy="413783"/>
          </a:xfrm>
          <a:prstGeom prst="rect">
            <a:avLst/>
          </a:prstGeom>
        </p:spPr>
      </p:pic>
      <p:sp>
        <p:nvSpPr>
          <p:cNvPr id="17" name="Cloud 16" descr="OPL20U25GSXzBJYl68kk8uQGfFKzs7yb1M4KJWUiLk6ZEvGF+qCIPSnY57AbBFCvTW$2023.18.30$30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3500621" y="39601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n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157369" y="4191393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7309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26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25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24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23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22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21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20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19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18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17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16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77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624477" y="14990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chọn câu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58049" y="1153661"/>
            <a:ext cx="3680099" cy="8851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cân có hai cạnh bên bằng nhau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597960" y="1047750"/>
            <a:ext cx="3680099" cy="11383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Hình thang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hai góc đối bù nhau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742462" y="2573193"/>
            <a:ext cx="3680099" cy="1217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hai cạnh bên bằng nhau là hình thang cân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OPL20U25GSXzBJYl68kk8uQGfFKzs7yb1M4KJWUiLk6ZEvGF+qCIPSnY57AbBFCvTW$2023.18.30$30+K4lPs7H94VUqPe2XwIsfPRnrXQE//QTEXxb8/8N4CNc6FpgZahzpTjFhMzSA7T/nHJa11DE8Ng2TP3iAmRczFlmslSuUNOgUeb6yRvs0="/>
          <p:cNvSpPr/>
          <p:nvPr/>
        </p:nvSpPr>
        <p:spPr>
          <a:xfrm>
            <a:off x="4600575" y="2573193"/>
            <a:ext cx="3680099" cy="1217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thang có hai đường chéo bằng nhau là hình thang cân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057" y="1613145"/>
            <a:ext cx="541503" cy="475866"/>
          </a:xfrm>
          <a:prstGeom prst="rect">
            <a:avLst/>
          </a:prstGeom>
        </p:spPr>
      </p:pic>
      <p:pic>
        <p:nvPicPr>
          <p:cNvPr id="51" name="Picture 50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78" y="3388396"/>
            <a:ext cx="503193" cy="402554"/>
          </a:xfrm>
          <a:prstGeom prst="rect">
            <a:avLst/>
          </a:prstGeom>
        </p:spPr>
      </p:pic>
      <p:pic>
        <p:nvPicPr>
          <p:cNvPr id="49" name="Picture 48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608" y="3342709"/>
            <a:ext cx="533523" cy="468853"/>
          </a:xfrm>
          <a:prstGeom prst="rect">
            <a:avLst/>
          </a:prstGeom>
        </p:spPr>
      </p:pic>
      <p:pic>
        <p:nvPicPr>
          <p:cNvPr id="53" name="Picture 52" descr="OPL20U25GSXzBJYl68kk8uQGfFKzs7yb1M4KJWUiLk6ZEvGF+qCIPSnY57AbBFCvTW$2023.18.30$30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14" y="1657350"/>
            <a:ext cx="517183" cy="454494"/>
          </a:xfrm>
          <a:prstGeom prst="rect">
            <a:avLst/>
          </a:prstGeom>
        </p:spPr>
      </p:pic>
      <p:sp>
        <p:nvSpPr>
          <p:cNvPr id="18" name="Cloud 17" descr="OPL20U25GSXzBJYl68kk8uQGfFKzs7yb1M4KJWUiLk6ZEvGF+qCIPSnY57AbBFCvTW$2023.18.30$30+K4lPs7H94VUqPe2XwIsfPRnrXQE//QTEXxb8/8N4CNc6FpgZahzpTjFhMzSA7T/nHJa11DE8Ng2TP3iAmRczFlmslSuUNOgUeb6yRvs0=">
            <a:hlinkClick r:id="rId11" action="ppaction://hlinksldjump"/>
          </p:cNvPr>
          <p:cNvSpPr/>
          <p:nvPr/>
        </p:nvSpPr>
        <p:spPr>
          <a:xfrm>
            <a:off x="3505200" y="4072340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VỀ</a:t>
            </a:r>
            <a:endParaRPr lang="vi-VN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n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157369" y="4191393"/>
            <a:ext cx="8064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87309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30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29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28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27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26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25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24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23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22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21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20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19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18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17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16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8305800" y="42540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117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082185" y="1581150"/>
            <a:ext cx="497963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LUYỆN TẬP CHUNG</a:t>
            </a:r>
          </a:p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5" descr="OPL20U25GSXzBJYl68kk8uQGfFKzs7yb1M4KJWUiLk6ZEvGF+qCIPSnY57AbBFCvTW$2023.18.30$30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2499199" y="590550"/>
            <a:ext cx="259910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52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1748</Words>
  <Application>Microsoft Office PowerPoint</Application>
  <PresentationFormat>On-screen Show (16:9)</PresentationFormat>
  <Paragraphs>349</Paragraphs>
  <Slides>30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.VnBlack</vt:lpstr>
      <vt:lpstr>Arial</vt:lpstr>
      <vt:lpstr>Calibri</vt:lpstr>
      <vt:lpstr>Calibri Light</vt:lpstr>
      <vt:lpstr>Cambria Math</vt:lpstr>
      <vt:lpstr>Times New Roman</vt:lpstr>
      <vt:lpstr>Tw Cen MT</vt:lpstr>
      <vt:lpstr>Wingdings</vt:lpstr>
      <vt:lpstr>Custom Design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Dinh Ha Anh</cp:lastModifiedBy>
  <cp:revision>356</cp:revision>
  <dcterms:created xsi:type="dcterms:W3CDTF">2021-07-22T17:31:00Z</dcterms:created>
  <dcterms:modified xsi:type="dcterms:W3CDTF">2025-09-09T10:35:55Z</dcterms:modified>
</cp:coreProperties>
</file>