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57" r:id="rId4"/>
    <p:sldId id="259" r:id="rId5"/>
    <p:sldId id="260" r:id="rId6"/>
    <p:sldId id="261" r:id="rId7"/>
    <p:sldId id="263" r:id="rId8"/>
    <p:sldId id="258" r:id="rId9"/>
    <p:sldId id="280" r:id="rId10"/>
    <p:sldId id="267" r:id="rId11"/>
    <p:sldId id="270" r:id="rId12"/>
    <p:sldId id="276" r:id="rId13"/>
    <p:sldId id="277" r:id="rId14"/>
    <p:sldId id="269" r:id="rId15"/>
    <p:sldId id="26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1FD9C-08A5-4BD0-9ED1-0F906EA803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7156-4819-4232-A00B-54802527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38F2-3338-45BE-9C5C-D0CE670F01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88825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1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4875-6209-4A87-81B7-B329F5FCBC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60BB-B65B-4A49-BDA0-07A44979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44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NULL"/><Relationship Id="rId18" Type="http://schemas.openxmlformats.org/officeDocument/2006/relationships/image" Target="../media/image31.png"/><Relationship Id="rId3" Type="http://schemas.openxmlformats.org/officeDocument/2006/relationships/image" Target="../media/image21.jpe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6.png"/><Relationship Id="rId19" Type="http://schemas.openxmlformats.org/officeDocument/2006/relationships/image" Target="NUL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ếu nghiện Conan, hãy thử sức với vụ án kỳ bí nà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447800"/>
            <a:ext cx="9572206" cy="5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 rot="721983">
            <a:off x="7812770" y="118277"/>
            <a:ext cx="4333879" cy="1866628"/>
          </a:xfrm>
          <a:prstGeom prst="cloud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SVN-Poky's" panose="020B0606040200020203" pitchFamily="34" charset="0"/>
              </a:rPr>
              <a:t>KHỞI ĐỘNG</a:t>
            </a:r>
            <a:endParaRPr lang="en-U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SVN-Poky's" panose="020B0606040200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2" y="381000"/>
            <a:ext cx="7374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UTM Cabaret" panose="02040603050506020204" pitchFamily="18" charset="0"/>
              </a:rPr>
              <a:t>TẬP LÀM THÁM TỬ</a:t>
            </a:r>
            <a:endParaRPr lang="en-US" sz="4800" b="1" dirty="0">
              <a:solidFill>
                <a:srgbClr val="C00000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12176" y="5313584"/>
            <a:ext cx="6855562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 smtClean="0">
                <a:solidFill>
                  <a:srgbClr val="002060"/>
                </a:solidFill>
              </a:rPr>
              <a:t>sử</a:t>
            </a:r>
            <a:r>
              <a:rPr lang="en-GB" sz="2400" b="1" u="sng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: </a:t>
            </a:r>
            <a:r>
              <a:rPr lang="en-GB" sz="2400" dirty="0" err="1" smtClean="0">
                <a:solidFill>
                  <a:srgbClr val="002060"/>
                </a:solidFill>
              </a:rPr>
              <a:t>được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9" y="2985094"/>
            <a:ext cx="2342051" cy="17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380026" y="3507558"/>
            <a:ext cx="7575424" cy="1232776"/>
          </a:xfrm>
          <a:prstGeom prst="wedgeRoundRectCallout">
            <a:avLst>
              <a:gd name="adj1" fmla="val -63373"/>
              <a:gd name="adj2" fmla="val -3496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8930" y="228600"/>
            <a:ext cx="10628563" cy="74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Tư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gốc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lịch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sử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610" y="1066800"/>
            <a:ext cx="105122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chứng</a:t>
            </a:r>
            <a:r>
              <a:rPr lang="en-GB" sz="2600" dirty="0" smtClean="0">
                <a:solidFill>
                  <a:srgbClr val="002060"/>
                </a:solidFill>
              </a:rPr>
              <a:t>/</a:t>
            </a:r>
            <a:r>
              <a:rPr lang="en-GB" sz="2600" dirty="0" err="1" smtClean="0">
                <a:solidFill>
                  <a:srgbClr val="002060"/>
                </a:solidFill>
              </a:rPr>
              <a:t>tư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liệu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trong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học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tập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và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nghiên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cứu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cũng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được</a:t>
            </a:r>
            <a:r>
              <a:rPr lang="en-GB" sz="2600" dirty="0" smtClean="0">
                <a:solidFill>
                  <a:srgbClr val="002060"/>
                </a:solidFill>
              </a:rPr>
              <a:t> chia </a:t>
            </a:r>
            <a:r>
              <a:rPr lang="en-GB" sz="2600" dirty="0" err="1" smtClean="0">
                <a:solidFill>
                  <a:srgbClr val="002060"/>
                </a:solidFill>
              </a:rPr>
              <a:t>thành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hai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đây</a:t>
            </a:r>
            <a:r>
              <a:rPr lang="en-GB" sz="2600" dirty="0" smtClean="0">
                <a:solidFill>
                  <a:srgbClr val="002060"/>
                </a:solidFill>
              </a:rPr>
              <a:t>:</a:t>
            </a:r>
            <a:endParaRPr lang="en-GB" sz="2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744" y="5050029"/>
            <a:ext cx="2265706" cy="16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OWROOM Nền Powerpoint Simple | - #19 Cu Shin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2"/>
            <a:ext cx="12188825" cy="6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3147" y="152400"/>
            <a:ext cx="1005578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0653" y="266700"/>
            <a:ext cx="9725128" cy="838200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3. </a:t>
            </a:r>
            <a:r>
              <a:rPr lang="en-US" sz="3200" dirty="0" err="1" smtClean="0">
                <a:solidFill>
                  <a:srgbClr val="00B050"/>
                </a:solidFill>
              </a:rPr>
              <a:t>Khám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phá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quá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khứ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từ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nguồn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sử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liệu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652" y="1371600"/>
            <a:ext cx="10944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khác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nhau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miệng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hiện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vật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chữ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viết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47" y="3733800"/>
            <a:ext cx="11579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- </a:t>
            </a:r>
            <a:r>
              <a:rPr lang="en-GB" sz="2400" dirty="0" err="1" smtClean="0"/>
              <a:t>Các</a:t>
            </a:r>
            <a:r>
              <a:rPr lang="en-GB" sz="2400" dirty="0" smtClean="0"/>
              <a:t> </a:t>
            </a:r>
            <a:r>
              <a:rPr lang="en-GB" sz="2400" dirty="0" err="1"/>
              <a:t>bằng</a:t>
            </a:r>
            <a:r>
              <a:rPr lang="en-GB" sz="2400" dirty="0"/>
              <a:t> </a:t>
            </a:r>
            <a:r>
              <a:rPr lang="en-GB" sz="2400" dirty="0" err="1"/>
              <a:t>chứng</a:t>
            </a:r>
            <a:r>
              <a:rPr lang="en-GB" sz="2400" dirty="0"/>
              <a:t>/</a:t>
            </a:r>
            <a:r>
              <a:rPr lang="en-GB" sz="2400" dirty="0" err="1"/>
              <a:t>tư</a:t>
            </a:r>
            <a:r>
              <a:rPr lang="en-GB" sz="2400" dirty="0"/>
              <a:t> </a:t>
            </a:r>
            <a:r>
              <a:rPr lang="en-GB" sz="2400" dirty="0" err="1"/>
              <a:t>liệu</a:t>
            </a:r>
            <a:r>
              <a:rPr lang="en-GB" sz="2400" dirty="0"/>
              <a:t> </a:t>
            </a:r>
            <a:r>
              <a:rPr lang="en-GB" sz="2400" dirty="0" err="1"/>
              <a:t>mà</a:t>
            </a:r>
            <a:r>
              <a:rPr lang="en-GB" sz="2400" dirty="0"/>
              <a:t> </a:t>
            </a:r>
            <a:r>
              <a:rPr lang="en-GB" sz="2400" dirty="0" err="1"/>
              <a:t>chúng</a:t>
            </a:r>
            <a:r>
              <a:rPr lang="en-GB" sz="2400" dirty="0"/>
              <a:t> ta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</a:t>
            </a:r>
            <a:r>
              <a:rPr lang="en-GB" sz="2400" dirty="0" err="1"/>
              <a:t>học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nghiên</a:t>
            </a:r>
            <a:r>
              <a:rPr lang="en-GB" sz="2400" dirty="0"/>
              <a:t> </a:t>
            </a:r>
            <a:r>
              <a:rPr lang="en-GB" sz="2400" dirty="0" err="1"/>
              <a:t>cứu</a:t>
            </a:r>
            <a:r>
              <a:rPr lang="en-GB" sz="2400" dirty="0"/>
              <a:t> </a:t>
            </a:r>
            <a:r>
              <a:rPr lang="en-GB" sz="2400" dirty="0" err="1"/>
              <a:t>lịch</a:t>
            </a:r>
            <a:r>
              <a:rPr lang="en-GB" sz="2400" dirty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cũng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chia </a:t>
            </a:r>
            <a:r>
              <a:rPr lang="en-GB" sz="2400" dirty="0" err="1"/>
              <a:t>thành</a:t>
            </a:r>
            <a:r>
              <a:rPr lang="en-GB" sz="2400" dirty="0"/>
              <a:t> </a:t>
            </a:r>
            <a:r>
              <a:rPr lang="en-GB" sz="2400" dirty="0" err="1"/>
              <a:t>hai</a:t>
            </a:r>
            <a:r>
              <a:rPr lang="en-GB" sz="2400" dirty="0"/>
              <a:t> </a:t>
            </a:r>
            <a:r>
              <a:rPr lang="en-GB" sz="2400" dirty="0" err="1"/>
              <a:t>loại</a:t>
            </a:r>
            <a:r>
              <a:rPr lang="en-GB" sz="2400" dirty="0"/>
              <a:t> </a:t>
            </a:r>
            <a:r>
              <a:rPr lang="en-GB" sz="2400" dirty="0" err="1"/>
              <a:t>tư</a:t>
            </a:r>
            <a:r>
              <a:rPr lang="en-GB" sz="2400" dirty="0"/>
              <a:t> </a:t>
            </a:r>
            <a:r>
              <a:rPr lang="en-GB" sz="2400" dirty="0" err="1"/>
              <a:t>liệu</a:t>
            </a:r>
            <a:r>
              <a:rPr lang="en-GB" sz="2400" dirty="0"/>
              <a:t> </a:t>
            </a:r>
            <a:r>
              <a:rPr lang="en-GB" sz="2400" dirty="0" err="1"/>
              <a:t>dưới</a:t>
            </a:r>
            <a:r>
              <a:rPr lang="en-GB" sz="2400" dirty="0"/>
              <a:t> </a:t>
            </a:r>
            <a:r>
              <a:rPr lang="en-GB" sz="2400" dirty="0" err="1"/>
              <a:t>đây</a:t>
            </a:r>
            <a:r>
              <a:rPr lang="en-GB" sz="2400" dirty="0"/>
              <a:t>:</a:t>
            </a:r>
            <a:endParaRPr lang="en-US" sz="2400" dirty="0"/>
          </a:p>
          <a:p>
            <a:pPr algn="just"/>
            <a:r>
              <a:rPr lang="en-GB" sz="2400" b="1" dirty="0" smtClean="0"/>
              <a:t>+ </a:t>
            </a:r>
            <a:r>
              <a:rPr lang="en-GB" sz="2400" b="1" dirty="0" err="1" smtClean="0"/>
              <a:t>Tư</a:t>
            </a:r>
            <a:r>
              <a:rPr lang="en-GB" sz="2400" b="1" dirty="0" smtClean="0"/>
              <a:t> </a:t>
            </a:r>
            <a:r>
              <a:rPr lang="en-GB" sz="2400" b="1" dirty="0" err="1"/>
              <a:t>liệu</a:t>
            </a:r>
            <a:r>
              <a:rPr lang="en-GB" sz="2400" b="1" dirty="0"/>
              <a:t> </a:t>
            </a:r>
            <a:r>
              <a:rPr lang="en-GB" sz="2400" b="1" dirty="0" err="1"/>
              <a:t>gốc</a:t>
            </a:r>
            <a:r>
              <a:rPr lang="en-GB" sz="2400" b="1" dirty="0"/>
              <a:t> </a:t>
            </a:r>
            <a:r>
              <a:rPr lang="en-GB" sz="2400" dirty="0" smtClean="0"/>
              <a:t>: </a:t>
            </a:r>
            <a:r>
              <a:rPr lang="en-GB" sz="2400" dirty="0" err="1" smtClean="0"/>
              <a:t>được</a:t>
            </a:r>
            <a:r>
              <a:rPr lang="en-GB" sz="2400" dirty="0" smtClean="0"/>
              <a:t> </a:t>
            </a:r>
            <a:r>
              <a:rPr lang="en-GB" sz="2400" dirty="0" err="1"/>
              <a:t>tạo</a:t>
            </a:r>
            <a:r>
              <a:rPr lang="en-GB" sz="2400" dirty="0"/>
              <a:t> </a:t>
            </a:r>
            <a:r>
              <a:rPr lang="en-GB" sz="2400" dirty="0" err="1"/>
              <a:t>ra</a:t>
            </a:r>
            <a:r>
              <a:rPr lang="en-GB" sz="2400" dirty="0"/>
              <a:t> </a:t>
            </a:r>
            <a:r>
              <a:rPr lang="en-GB" sz="2400" dirty="0" err="1"/>
              <a:t>tại</a:t>
            </a:r>
            <a:r>
              <a:rPr lang="en-GB" sz="2400" dirty="0"/>
              <a:t> </a:t>
            </a:r>
            <a:r>
              <a:rPr lang="en-GB" sz="2400" dirty="0" err="1"/>
              <a:t>thời</a:t>
            </a:r>
            <a:r>
              <a:rPr lang="en-GB" sz="2400" dirty="0"/>
              <a:t>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xảy</a:t>
            </a:r>
            <a:r>
              <a:rPr lang="en-GB" sz="2400" dirty="0"/>
              <a:t> </a:t>
            </a:r>
            <a:r>
              <a:rPr lang="en-GB" sz="2400" dirty="0" err="1"/>
              <a:t>ra</a:t>
            </a:r>
            <a:r>
              <a:rPr lang="en-GB" sz="2400" dirty="0"/>
              <a:t> </a:t>
            </a:r>
            <a:r>
              <a:rPr lang="en-GB" sz="2400" dirty="0" err="1"/>
              <a:t>sự</a:t>
            </a:r>
            <a:r>
              <a:rPr lang="en-GB" sz="2400" dirty="0"/>
              <a:t> </a:t>
            </a:r>
            <a:r>
              <a:rPr lang="en-GB" sz="2400" dirty="0" err="1"/>
              <a:t>kiện</a:t>
            </a:r>
            <a:r>
              <a:rPr lang="en-GB" sz="2400" dirty="0"/>
              <a:t>. </a:t>
            </a:r>
            <a:endParaRPr lang="en-US" sz="2400" dirty="0"/>
          </a:p>
          <a:p>
            <a:pPr algn="just"/>
            <a:r>
              <a:rPr lang="en-GB" sz="2400" b="1" dirty="0" smtClean="0"/>
              <a:t>+ </a:t>
            </a:r>
            <a:r>
              <a:rPr lang="en-GB" sz="2400" b="1" dirty="0" err="1" smtClean="0"/>
              <a:t>Tài</a:t>
            </a:r>
            <a:r>
              <a:rPr lang="en-GB" sz="2400" b="1" dirty="0" smtClean="0"/>
              <a:t> </a:t>
            </a:r>
            <a:r>
              <a:rPr lang="en-GB" sz="2400" b="1" dirty="0" err="1"/>
              <a:t>liệu</a:t>
            </a:r>
            <a:r>
              <a:rPr lang="en-GB" sz="2400" b="1" dirty="0"/>
              <a:t> </a:t>
            </a:r>
            <a:r>
              <a:rPr lang="en-GB" sz="2400" b="1" dirty="0" err="1"/>
              <a:t>lịch</a:t>
            </a:r>
            <a:r>
              <a:rPr lang="en-GB" sz="2400" b="1" dirty="0"/>
              <a:t> </a:t>
            </a:r>
            <a:r>
              <a:rPr lang="en-GB" sz="2400" b="1" dirty="0" err="1" smtClean="0"/>
              <a:t>sử</a:t>
            </a:r>
            <a:r>
              <a:rPr lang="en-GB" sz="2400" b="1" dirty="0" smtClean="0"/>
              <a:t>: </a:t>
            </a:r>
            <a:r>
              <a:rPr lang="en-GB" sz="2400" dirty="0" err="1" smtClean="0"/>
              <a:t>được</a:t>
            </a:r>
            <a:r>
              <a:rPr lang="en-GB" sz="2400" dirty="0" smtClean="0"/>
              <a:t> </a:t>
            </a:r>
            <a:r>
              <a:rPr lang="en-GB" sz="2400" dirty="0" err="1"/>
              <a:t>tạo</a:t>
            </a:r>
            <a:r>
              <a:rPr lang="en-GB" sz="2400" dirty="0"/>
              <a:t> </a:t>
            </a:r>
            <a:r>
              <a:rPr lang="en-GB" sz="2400" dirty="0" err="1"/>
              <a:t>ra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sự</a:t>
            </a:r>
            <a:r>
              <a:rPr lang="en-GB" sz="2400" dirty="0"/>
              <a:t> </a:t>
            </a:r>
            <a:r>
              <a:rPr lang="en-GB" sz="2400" dirty="0" err="1"/>
              <a:t>kiện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xảy</a:t>
            </a:r>
            <a:r>
              <a:rPr lang="en-GB" sz="2400" dirty="0"/>
              <a:t> </a:t>
            </a:r>
            <a:r>
              <a:rPr lang="en-GB" sz="2400" dirty="0" err="1"/>
              <a:t>ra.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6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8453" y="1787198"/>
            <a:ext cx="1930009" cy="1460333"/>
            <a:chOff x="3226369" y="1247703"/>
            <a:chExt cx="1419760" cy="146033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369" y="1247703"/>
              <a:ext cx="1419760" cy="108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50874" y="2338704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Bản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đồ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7684" y="4549119"/>
            <a:ext cx="1812567" cy="2021186"/>
            <a:chOff x="6161704" y="3412969"/>
            <a:chExt cx="1029824" cy="130663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" t="3495" r="7333" b="5226"/>
            <a:stretch/>
          </p:blipFill>
          <p:spPr bwMode="auto">
            <a:xfrm>
              <a:off x="6161704" y="3412969"/>
              <a:ext cx="841544" cy="107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61704" y="4480839"/>
              <a:ext cx="1029824" cy="23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Bức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thư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4610" y="4912778"/>
            <a:ext cx="1770903" cy="1768473"/>
            <a:chOff x="451202" y="5197541"/>
            <a:chExt cx="1032146" cy="135171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51202" y="6266963"/>
              <a:ext cx="913583" cy="28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Sách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3900" y="3021850"/>
            <a:ext cx="2660714" cy="1205119"/>
            <a:chOff x="1866414" y="3351075"/>
            <a:chExt cx="2573038" cy="1377471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9" r="8294"/>
            <a:stretch/>
          </p:blipFill>
          <p:spPr bwMode="auto">
            <a:xfrm>
              <a:off x="3231466" y="3369962"/>
              <a:ext cx="1207986" cy="90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9"/>
            <a:stretch/>
          </p:blipFill>
          <p:spPr bwMode="auto">
            <a:xfrm>
              <a:off x="1866414" y="3351075"/>
              <a:ext cx="1425053" cy="940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891102" y="4306393"/>
              <a:ext cx="2548350" cy="42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Thiệp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giáng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sinh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cũ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5886" y="1867821"/>
            <a:ext cx="2104893" cy="1297281"/>
            <a:chOff x="4874447" y="1196727"/>
            <a:chExt cx="1986800" cy="1688686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4" t="42000" r="4641" b="4302"/>
            <a:stretch/>
          </p:blipFill>
          <p:spPr bwMode="auto">
            <a:xfrm>
              <a:off x="4874448" y="1196727"/>
              <a:ext cx="1744047" cy="124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74447" y="2444713"/>
              <a:ext cx="1986800" cy="44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+mj-lt"/>
                </a:rPr>
                <a:t>TV</a:t>
              </a:r>
              <a:endParaRPr lang="en-GB" sz="16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45511" y="2785596"/>
            <a:ext cx="2141741" cy="1644630"/>
            <a:chOff x="7177529" y="2300379"/>
            <a:chExt cx="1757438" cy="1874727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0" t="9019" r="7590" b="9019"/>
            <a:stretch/>
          </p:blipFill>
          <p:spPr bwMode="auto">
            <a:xfrm>
              <a:off x="7222449" y="2300379"/>
              <a:ext cx="1451656" cy="1137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177529" y="3438348"/>
              <a:ext cx="1757438" cy="73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Cuôn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phỏng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vấn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radio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3383" y="3339659"/>
            <a:ext cx="2002128" cy="1454178"/>
            <a:chOff x="4133669" y="2863508"/>
            <a:chExt cx="1584176" cy="1586423"/>
          </a:xfrm>
        </p:grpSpPr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12" y="2863508"/>
              <a:ext cx="1164691" cy="1159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133669" y="4080588"/>
              <a:ext cx="1584176" cy="36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  <a:latin typeface="+mj-lt"/>
                </a:rPr>
                <a:t>Tin </a:t>
              </a:r>
              <a:r>
                <a:rPr lang="en-GB" sz="1600" dirty="0" err="1">
                  <a:solidFill>
                    <a:srgbClr val="002060"/>
                  </a:solidFill>
                  <a:latin typeface="+mj-lt"/>
                </a:rPr>
                <a:t>nhắn</a:t>
              </a:r>
              <a:r>
                <a:rPr lang="en-GB" sz="16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sz="1600" dirty="0" err="1">
                  <a:solidFill>
                    <a:srgbClr val="002060"/>
                  </a:solidFill>
                  <a:latin typeface="+mj-lt"/>
                </a:rPr>
                <a:t>thoại</a:t>
              </a:r>
              <a:endParaRPr lang="en-GB" sz="16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89723" y="3165101"/>
            <a:ext cx="1989706" cy="1621176"/>
            <a:chOff x="5607948" y="3037208"/>
            <a:chExt cx="1698373" cy="1896749"/>
          </a:xfrm>
        </p:grpSpPr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948" y="3037208"/>
              <a:ext cx="1082987" cy="108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607948" y="4177761"/>
              <a:ext cx="1698373" cy="756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Đoạn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video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youtube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01652" y="4889938"/>
            <a:ext cx="1593986" cy="1836812"/>
            <a:chOff x="5782289" y="2817062"/>
            <a:chExt cx="1440160" cy="2089603"/>
          </a:xfrm>
        </p:grpSpPr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943" y="2817062"/>
              <a:ext cx="1005131" cy="166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782289" y="4486504"/>
              <a:ext cx="1440160" cy="420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Bức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ảnh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805800" y="4643297"/>
            <a:ext cx="1648280" cy="2039358"/>
            <a:chOff x="1858912" y="4300921"/>
            <a:chExt cx="1298548" cy="1820738"/>
          </a:xfrm>
        </p:grpSpPr>
        <p:pic>
          <p:nvPicPr>
            <p:cNvPr id="9230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619" y="4300921"/>
              <a:ext cx="1264841" cy="147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858912" y="5791920"/>
              <a:ext cx="1288302" cy="329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Bộ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xương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700" y="3965513"/>
            <a:ext cx="1747344" cy="2429301"/>
            <a:chOff x="-1156491" y="3699972"/>
            <a:chExt cx="1747799" cy="2429301"/>
          </a:xfrm>
        </p:grpSpPr>
        <p:sp>
          <p:nvSpPr>
            <p:cNvPr id="24" name="TextBox 23"/>
            <p:cNvSpPr txBox="1"/>
            <p:nvPr/>
          </p:nvSpPr>
          <p:spPr>
            <a:xfrm>
              <a:off x="-1126742" y="5482942"/>
              <a:ext cx="1718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Áo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khoác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từ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tàu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Titanic</a:t>
              </a:r>
            </a:p>
          </p:txBody>
        </p:sp>
        <p:pic>
          <p:nvPicPr>
            <p:cNvPr id="9231" name="Picture 15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5" r="33375"/>
            <a:stretch/>
          </p:blipFill>
          <p:spPr bwMode="auto">
            <a:xfrm>
              <a:off x="-1156491" y="3699972"/>
              <a:ext cx="1634481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Rounded Rectangle 41"/>
          <p:cNvSpPr/>
          <p:nvPr/>
        </p:nvSpPr>
        <p:spPr>
          <a:xfrm>
            <a:off x="611990" y="263016"/>
            <a:ext cx="11048213" cy="1254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  <a:latin typeface="+mj-lt"/>
              </a:rPr>
              <a:t>Nhiệm</a:t>
            </a:r>
            <a:r>
              <a:rPr lang="en-US" sz="2400" b="1" i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+mj-lt"/>
              </a:rPr>
              <a:t>vụ</a:t>
            </a:r>
            <a:r>
              <a:rPr lang="en-US" sz="2400" b="1" i="1" u="sng" dirty="0" smtClean="0">
                <a:solidFill>
                  <a:srgbClr val="C00000"/>
                </a:solidFill>
                <a:latin typeface="+mj-lt"/>
              </a:rPr>
              <a:t>: </a:t>
            </a:r>
          </a:p>
          <a:p>
            <a:pPr algn="ctr"/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Hãy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phân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loại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tư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3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nhóm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chữ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,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</a:rPr>
              <a:t>miệng</a:t>
            </a:r>
            <a:endParaRPr lang="en-US" sz="24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8" b="46706"/>
          <a:stretch/>
        </p:blipFill>
        <p:spPr bwMode="auto">
          <a:xfrm>
            <a:off x="-35026" y="0"/>
            <a:ext cx="12223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441" y="228600"/>
            <a:ext cx="314878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Hiện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vật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2510" y="228600"/>
            <a:ext cx="314878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Chữ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viết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35324" y="228600"/>
            <a:ext cx="314878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Truyền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miệng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33626" y="1143000"/>
            <a:ext cx="1812567" cy="2021186"/>
            <a:chOff x="6161704" y="3412969"/>
            <a:chExt cx="1029824" cy="130663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" t="3495" r="7333" b="5226"/>
            <a:stretch/>
          </p:blipFill>
          <p:spPr bwMode="auto">
            <a:xfrm>
              <a:off x="6161704" y="3412969"/>
              <a:ext cx="841544" cy="107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161704" y="4480839"/>
              <a:ext cx="1029824" cy="23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Bức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thư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7560" y="1211048"/>
            <a:ext cx="1770903" cy="1768473"/>
            <a:chOff x="451202" y="5197541"/>
            <a:chExt cx="1032146" cy="13517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51202" y="6266963"/>
              <a:ext cx="913583" cy="28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Sách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3832" y="1211047"/>
            <a:ext cx="1593986" cy="1836812"/>
            <a:chOff x="5782289" y="2817062"/>
            <a:chExt cx="1440160" cy="2089603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943" y="2817062"/>
              <a:ext cx="1005131" cy="166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82289" y="4486504"/>
              <a:ext cx="1440160" cy="420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Bức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ảnh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211" y="4572000"/>
            <a:ext cx="1648280" cy="2039358"/>
            <a:chOff x="1858912" y="4300921"/>
            <a:chExt cx="1298548" cy="1820738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619" y="4300921"/>
              <a:ext cx="1264841" cy="147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858912" y="5791920"/>
              <a:ext cx="1288302" cy="329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Bộ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xương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3148" y="1160111"/>
            <a:ext cx="1747344" cy="2429301"/>
            <a:chOff x="-1156491" y="3699972"/>
            <a:chExt cx="1747799" cy="2429301"/>
          </a:xfrm>
        </p:grpSpPr>
        <p:sp>
          <p:nvSpPr>
            <p:cNvPr id="20" name="TextBox 19"/>
            <p:cNvSpPr txBox="1"/>
            <p:nvPr/>
          </p:nvSpPr>
          <p:spPr>
            <a:xfrm>
              <a:off x="-1126742" y="5482942"/>
              <a:ext cx="1718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Áo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khoác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từ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tàu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Titanic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5" r="33375"/>
            <a:stretch/>
          </p:blipFill>
          <p:spPr bwMode="auto">
            <a:xfrm>
              <a:off x="-1156491" y="3699972"/>
              <a:ext cx="1634481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9344766" y="1252809"/>
            <a:ext cx="2141741" cy="1644630"/>
            <a:chOff x="7177529" y="2300379"/>
            <a:chExt cx="1757438" cy="1874727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0" t="9019" r="7590" b="9019"/>
            <a:stretch/>
          </p:blipFill>
          <p:spPr bwMode="auto">
            <a:xfrm>
              <a:off x="7222449" y="2300379"/>
              <a:ext cx="1451656" cy="1137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77529" y="3438348"/>
              <a:ext cx="1757438" cy="73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Cuôn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phỏng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vấn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radio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42370" y="3460847"/>
            <a:ext cx="2002128" cy="1454178"/>
            <a:chOff x="4133669" y="2863508"/>
            <a:chExt cx="1584176" cy="1586423"/>
          </a:xfrm>
        </p:grpSpPr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12" y="2863508"/>
              <a:ext cx="1164691" cy="1159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133669" y="4080588"/>
              <a:ext cx="1584176" cy="36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  <a:latin typeface="+mj-lt"/>
                </a:rPr>
                <a:t>Tin </a:t>
              </a:r>
              <a:r>
                <a:rPr lang="en-GB" sz="1600" dirty="0" err="1">
                  <a:solidFill>
                    <a:srgbClr val="002060"/>
                  </a:solidFill>
                  <a:latin typeface="+mj-lt"/>
                </a:rPr>
                <a:t>nhắn</a:t>
              </a:r>
              <a:r>
                <a:rPr lang="en-GB" sz="1600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sz="1600" dirty="0" err="1">
                  <a:solidFill>
                    <a:srgbClr val="002060"/>
                  </a:solidFill>
                  <a:latin typeface="+mj-lt"/>
                </a:rPr>
                <a:t>thoại</a:t>
              </a:r>
              <a:endParaRPr lang="en-GB" sz="16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31774" y="3432917"/>
            <a:ext cx="1989706" cy="1609060"/>
            <a:chOff x="5607948" y="3051384"/>
            <a:chExt cx="1698373" cy="1882573"/>
          </a:xfrm>
        </p:grpSpPr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998" y="3051384"/>
              <a:ext cx="1082987" cy="108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607948" y="4177761"/>
              <a:ext cx="1698373" cy="756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Đoạn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video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trên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youtube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59528" y="3311788"/>
            <a:ext cx="2104893" cy="1297281"/>
            <a:chOff x="4874447" y="1196727"/>
            <a:chExt cx="1986800" cy="1688686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4" t="42000" r="4641" b="4302"/>
            <a:stretch/>
          </p:blipFill>
          <p:spPr bwMode="auto">
            <a:xfrm>
              <a:off x="4874448" y="1196727"/>
              <a:ext cx="1744047" cy="124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874447" y="2444713"/>
              <a:ext cx="1986800" cy="44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+mj-lt"/>
                </a:rPr>
                <a:t>TV</a:t>
              </a:r>
              <a:endParaRPr lang="en-GB" sz="16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75285" y="5047182"/>
            <a:ext cx="1930009" cy="1460333"/>
            <a:chOff x="3226369" y="1247703"/>
            <a:chExt cx="1419760" cy="1460333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369" y="1247703"/>
              <a:ext cx="1419760" cy="108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350874" y="2338704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Bản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đồ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97894" y="3902455"/>
            <a:ext cx="2660714" cy="1205119"/>
            <a:chOff x="1866414" y="3351075"/>
            <a:chExt cx="2573038" cy="1377471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9" r="8294"/>
            <a:stretch/>
          </p:blipFill>
          <p:spPr bwMode="auto">
            <a:xfrm>
              <a:off x="3231466" y="3369962"/>
              <a:ext cx="1207986" cy="90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9"/>
            <a:stretch/>
          </p:blipFill>
          <p:spPr bwMode="auto">
            <a:xfrm>
              <a:off x="1866414" y="3351075"/>
              <a:ext cx="1425053" cy="940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891102" y="4306393"/>
              <a:ext cx="2548350" cy="42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Thiệp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giáng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sinh</a:t>
              </a:r>
              <a:r>
                <a:rPr lang="en-GB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rgbClr val="002060"/>
                  </a:solidFill>
                  <a:latin typeface="+mj-lt"/>
                </a:rPr>
                <a:t>cũ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97" y="393874"/>
            <a:ext cx="2882396" cy="14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89" y="457494"/>
            <a:ext cx="2020704" cy="13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" y="393873"/>
            <a:ext cx="2935638" cy="159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" y="2438401"/>
            <a:ext cx="2567738" cy="11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2"/>
          <a:stretch/>
        </p:blipFill>
        <p:spPr bwMode="auto">
          <a:xfrm>
            <a:off x="4385406" y="2472070"/>
            <a:ext cx="2804751" cy="14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50" y="4530492"/>
            <a:ext cx="2747351" cy="137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89" y="4114442"/>
            <a:ext cx="23488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6" y="4530492"/>
            <a:ext cx="3086649" cy="17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90" y="2438401"/>
            <a:ext cx="1839666" cy="12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3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WROOM Nền Powerpoint Simple | - #18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" y="0"/>
            <a:ext cx="12209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868" y="1413809"/>
            <a:ext cx="1107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Câu</a:t>
            </a:r>
            <a:r>
              <a:rPr lang="en-US" sz="2400" dirty="0"/>
              <a:t> 1. 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di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ở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? (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di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555112" y="2709209"/>
            <a:ext cx="1102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Câu</a:t>
            </a:r>
            <a:r>
              <a:rPr lang="en-US" sz="2400" dirty="0"/>
              <a:t> 2: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ngắn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(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?...).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507868" y="4080808"/>
            <a:ext cx="1107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Câu</a:t>
            </a:r>
            <a:r>
              <a:rPr lang="en-US" sz="2400" dirty="0"/>
              <a:t> 3: </a:t>
            </a:r>
            <a:r>
              <a:rPr lang="en-US" sz="2400" dirty="0" err="1"/>
              <a:t>Cửa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,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 Phan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Phùng</a:t>
            </a:r>
            <a:r>
              <a:rPr lang="en-US" sz="2400" dirty="0"/>
              <a:t>,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tường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đạn</a:t>
            </a:r>
            <a:r>
              <a:rPr lang="en-US" sz="2400" dirty="0"/>
              <a:t> </a:t>
            </a:r>
            <a:r>
              <a:rPr lang="en-US" sz="2400" dirty="0" err="1"/>
              <a:t>pháo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đảnh</a:t>
            </a:r>
            <a:r>
              <a:rPr lang="en-US" sz="2400" dirty="0"/>
              <a:t> </a:t>
            </a:r>
            <a:r>
              <a:rPr lang="en-US" sz="2400" dirty="0" err="1"/>
              <a:t>chiếm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1882.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, </a:t>
            </a:r>
            <a:r>
              <a:rPr lang="en-US" sz="2400" dirty="0" err="1"/>
              <a:t>xoá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vết</a:t>
            </a:r>
            <a:r>
              <a:rPr lang="en-US" sz="2400" dirty="0"/>
              <a:t> </a:t>
            </a:r>
            <a:r>
              <a:rPr lang="en-US" sz="2400" dirty="0" err="1"/>
              <a:t>đạn</a:t>
            </a:r>
            <a:r>
              <a:rPr lang="en-US" sz="2400" dirty="0"/>
              <a:t> </a:t>
            </a:r>
            <a:r>
              <a:rPr lang="en-US" sz="2400" dirty="0" err="1"/>
              <a:t>pháo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ý</a:t>
            </a:r>
            <a:r>
              <a:rPr lang="en-US" sz="2400" dirty="0" smtClean="0"/>
              <a:t> </a:t>
            </a:r>
            <a:r>
              <a:rPr lang="en-US" sz="2400" dirty="0" err="1"/>
              <a:t>với</a:t>
            </a:r>
            <a:r>
              <a:rPr lang="en-US" sz="2400" dirty="0"/>
              <a:t> ý</a:t>
            </a:r>
            <a:r>
              <a:rPr lang="en-US" sz="2400" dirty="0" smtClean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20456" y="152401"/>
            <a:ext cx="863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DẶN DÒ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ĐỌC VÀ CHUẨN BỊ TRƯỚC CÁC CÂU HỎI TRONG PHẦN VẬN DỤNG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コナ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1" y="3124200"/>
            <a:ext cx="2589214" cy="34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4012" y="334351"/>
            <a:ext cx="11297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Conan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nghi</a:t>
            </a:r>
            <a:r>
              <a:rPr lang="en-US" sz="2800" dirty="0" smtClean="0"/>
              <a:t> </a:t>
            </a:r>
            <a:r>
              <a:rPr lang="en-US" sz="2800" dirty="0" err="1" smtClean="0"/>
              <a:t>phạm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Manh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endParaRPr lang="en-US" sz="2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45" y="3314371"/>
            <a:ext cx="1595724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3" y="1581772"/>
            <a:ext cx="1307308" cy="12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612" y="56752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Dựa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những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hãy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giúp</a:t>
            </a:r>
            <a:r>
              <a:rPr lang="en-US" sz="2800" i="1" dirty="0" smtClean="0"/>
              <a:t> Conan </a:t>
            </a:r>
            <a:r>
              <a:rPr lang="en-US" sz="2800" i="1" dirty="0" err="1" smtClean="0"/>
              <a:t>phân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tích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nghi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phạm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nào</a:t>
            </a:r>
            <a:r>
              <a:rPr lang="en-US" sz="2800" i="1" dirty="0" smtClean="0"/>
              <a:t>?</a:t>
            </a:r>
            <a:endParaRPr lang="en-US" sz="2800" i="1" dirty="0"/>
          </a:p>
        </p:txBody>
      </p:sp>
      <p:sp>
        <p:nvSpPr>
          <p:cNvPr id="13" name="AutoShape 6" descr="Thức Ăn Khô Cho Mèo Trưởng Thành Me-O Vị Cá Ngừ 350g Famipet.vn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51" y="1339411"/>
            <a:ext cx="4352630" cy="391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79" y="1981200"/>
            <a:ext cx="3682368" cy="20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2370049" y="2613015"/>
            <a:ext cx="7381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Tiết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2. 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Bài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1. </a:t>
            </a:r>
          </a:p>
          <a:p>
            <a:pPr algn="ctr"/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Lịch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sử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là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gì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? (</a:t>
            </a:r>
            <a:r>
              <a:rPr lang="en-US" altLang="zh-CN" sz="4400" dirty="0" err="1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tiếp</a:t>
            </a:r>
            <a:r>
              <a:rPr lang="en-US" altLang="zh-CN" sz="4400" dirty="0" smtClean="0">
                <a:solidFill>
                  <a:schemeClr val="bg1"/>
                </a:solidFill>
                <a:ea typeface="Yeseva One" panose="00000500000000000000" charset="0"/>
                <a:sym typeface="+mn-ea"/>
              </a:rPr>
              <a:t>)</a:t>
            </a:r>
            <a:endParaRPr lang="zh-CN" altLang="en-US" sz="4400" dirty="0">
              <a:solidFill>
                <a:schemeClr val="bg1"/>
              </a:solidFill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2" y="380994"/>
            <a:ext cx="6094424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2386" y="2760183"/>
            <a:ext cx="1042734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FFD268"/>
                </a:solidFill>
                <a:latin typeface="Impact" panose="020B0806030902050204" pitchFamily="34" charset="0"/>
              </a:rPr>
              <a:t>III</a:t>
            </a:r>
            <a:endParaRPr lang="en-US" sz="1600" dirty="0">
              <a:solidFill>
                <a:srgbClr val="FFD2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5119" y="1559293"/>
            <a:ext cx="4109925" cy="4054144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16442" y="2590800"/>
            <a:ext cx="333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Khám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phá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quá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khứ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từ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các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nguồn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sử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liệu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04800"/>
            <a:ext cx="11938001" cy="63246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7206" y="2175808"/>
            <a:ext cx="70085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 smtClean="0">
                <a:latin typeface="+mj-lt"/>
                <a:cs typeface="Times New Roman" pitchFamily="18" charset="0"/>
              </a:rPr>
              <a:t>Để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khám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phá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quá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khứ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người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ta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đã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dựa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vào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nguồn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tư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4400" b="1" dirty="0" err="1" smtClean="0">
                <a:latin typeface="+mj-lt"/>
                <a:cs typeface="Times New Roman" pitchFamily="18" charset="0"/>
              </a:rPr>
              <a:t>nào</a:t>
            </a:r>
            <a:r>
              <a:rPr lang="en-GB" sz="4400" b="1" dirty="0" smtClean="0">
                <a:latin typeface="+mj-lt"/>
                <a:cs typeface="Times New Roman" pitchFamily="18" charset="0"/>
              </a:rPr>
              <a:t>?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446500" y="1555209"/>
            <a:ext cx="6967913" cy="1294928"/>
          </a:xfrm>
          <a:prstGeom prst="wedgeRoundRectCallout">
            <a:avLst>
              <a:gd name="adj1" fmla="val -72965"/>
              <a:gd name="adj2" fmla="val -95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000" dirty="0" err="1" smtClean="0">
                <a:solidFill>
                  <a:srgbClr val="002060"/>
                </a:solidFill>
              </a:rPr>
              <a:t>Bằng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chứng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gồm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nhiều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thể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loại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truyền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thuyết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thần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thoại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ca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dao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</a:rPr>
              <a:t>dân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ca</a:t>
            </a:r>
            <a:r>
              <a:rPr lang="en-GB" sz="2000" dirty="0" smtClean="0">
                <a:solidFill>
                  <a:srgbClr val="002060"/>
                </a:solidFill>
              </a:rPr>
              <a:t>… </a:t>
            </a:r>
            <a:r>
              <a:rPr lang="en-GB" sz="2000" dirty="0" err="1" smtClean="0">
                <a:solidFill>
                  <a:srgbClr val="002060"/>
                </a:solidFill>
              </a:rPr>
              <a:t>gọi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là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Tư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 smtClean="0">
                <a:solidFill>
                  <a:srgbClr val="002060"/>
                </a:solidFill>
              </a:rPr>
              <a:t>liệu</a:t>
            </a:r>
            <a:r>
              <a:rPr lang="en-GB" sz="2000" b="1" u="sng" dirty="0" smtClean="0">
                <a:solidFill>
                  <a:srgbClr val="002060"/>
                </a:solidFill>
              </a:rPr>
              <a:t> </a:t>
            </a:r>
            <a:r>
              <a:rPr lang="en-GB" sz="2000" b="1" u="sng" dirty="0" err="1" smtClean="0">
                <a:solidFill>
                  <a:srgbClr val="002060"/>
                </a:solidFill>
              </a:rPr>
              <a:t>truyền</a:t>
            </a:r>
            <a:r>
              <a:rPr lang="en-GB" sz="2000" b="1" u="sng" dirty="0" smtClean="0">
                <a:solidFill>
                  <a:srgbClr val="002060"/>
                </a:solidFill>
              </a:rPr>
              <a:t> </a:t>
            </a:r>
            <a:r>
              <a:rPr lang="en-GB" sz="2000" b="1" u="sng" dirty="0" err="1" smtClean="0">
                <a:solidFill>
                  <a:srgbClr val="002060"/>
                </a:solidFill>
              </a:rPr>
              <a:t>miệng</a:t>
            </a:r>
            <a:r>
              <a:rPr lang="en-GB" sz="2000" b="1" u="sng" dirty="0" smtClean="0">
                <a:solidFill>
                  <a:srgbClr val="002060"/>
                </a:solidFill>
              </a:rPr>
              <a:t>. </a:t>
            </a:r>
            <a:endParaRPr lang="en-GB" sz="2000" b="1" u="sng" dirty="0">
              <a:solidFill>
                <a:srgbClr val="00206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1475438" y="3567212"/>
            <a:ext cx="6252694" cy="1214109"/>
          </a:xfrm>
          <a:prstGeom prst="wedgeRoundRectCallout">
            <a:avLst>
              <a:gd name="adj1" fmla="val 69562"/>
              <a:gd name="adj2" fmla="val -648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000" dirty="0" err="1">
                <a:solidFill>
                  <a:srgbClr val="002060"/>
                </a:solidFill>
              </a:rPr>
              <a:t>Bằng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chứng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có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thể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là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các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Hiện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vật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như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những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dấu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tích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vật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chất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của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người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xưa</a:t>
            </a:r>
            <a:r>
              <a:rPr lang="en-GB" sz="2000" dirty="0" smtClean="0">
                <a:solidFill>
                  <a:srgbClr val="002060"/>
                </a:solidFill>
              </a:rPr>
              <a:t>...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45918" y="5254580"/>
            <a:ext cx="7937451" cy="1378449"/>
          </a:xfrm>
          <a:prstGeom prst="wedgeRoundRectCallout">
            <a:avLst>
              <a:gd name="adj1" fmla="val -62551"/>
              <a:gd name="adj2" fmla="val 36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000" i="1" dirty="0" err="1">
                <a:solidFill>
                  <a:srgbClr val="002060"/>
                </a:solidFill>
              </a:rPr>
              <a:t>Bằng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chứng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có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thể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là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các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b="1" i="1" u="sng" dirty="0" err="1">
                <a:solidFill>
                  <a:srgbClr val="002060"/>
                </a:solidFill>
              </a:rPr>
              <a:t>tư</a:t>
            </a:r>
            <a:r>
              <a:rPr lang="en-GB" sz="2000" b="1" i="1" u="sng" dirty="0">
                <a:solidFill>
                  <a:srgbClr val="002060"/>
                </a:solidFill>
              </a:rPr>
              <a:t> </a:t>
            </a:r>
            <a:r>
              <a:rPr lang="en-GB" sz="2000" b="1" i="1" u="sng" dirty="0" err="1">
                <a:solidFill>
                  <a:srgbClr val="002060"/>
                </a:solidFill>
              </a:rPr>
              <a:t>liệu</a:t>
            </a:r>
            <a:r>
              <a:rPr lang="en-GB" sz="2000" b="1" i="1" u="sng" dirty="0">
                <a:solidFill>
                  <a:srgbClr val="002060"/>
                </a:solidFill>
              </a:rPr>
              <a:t> </a:t>
            </a:r>
            <a:r>
              <a:rPr lang="en-GB" sz="2000" b="1" i="1" u="sng" dirty="0" err="1" smtClean="0">
                <a:solidFill>
                  <a:srgbClr val="002060"/>
                </a:solidFill>
              </a:rPr>
              <a:t>chữ</a:t>
            </a:r>
            <a:r>
              <a:rPr lang="en-GB" sz="2000" b="1" i="1" u="sng" dirty="0" smtClean="0">
                <a:solidFill>
                  <a:srgbClr val="002060"/>
                </a:solidFill>
              </a:rPr>
              <a:t> </a:t>
            </a:r>
            <a:r>
              <a:rPr lang="en-GB" sz="2000" b="1" i="1" u="sng" dirty="0" err="1" smtClean="0">
                <a:solidFill>
                  <a:srgbClr val="002060"/>
                </a:solidFill>
              </a:rPr>
              <a:t>viết</a:t>
            </a:r>
            <a:r>
              <a:rPr lang="en-GB" sz="2000" b="1" i="1" u="sng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như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chữ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khắc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trên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xương</a:t>
            </a:r>
            <a:r>
              <a:rPr lang="en-GB" sz="2000" i="1" dirty="0" smtClean="0">
                <a:solidFill>
                  <a:srgbClr val="002060"/>
                </a:solidFill>
              </a:rPr>
              <a:t>, </a:t>
            </a:r>
            <a:r>
              <a:rPr lang="en-GB" sz="2000" i="1" dirty="0" err="1" smtClean="0">
                <a:solidFill>
                  <a:srgbClr val="002060"/>
                </a:solidFill>
              </a:rPr>
              <a:t>mai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rùa</a:t>
            </a:r>
            <a:r>
              <a:rPr lang="en-GB" sz="2000" i="1" dirty="0" smtClean="0">
                <a:solidFill>
                  <a:srgbClr val="002060"/>
                </a:solidFill>
              </a:rPr>
              <a:t>, </a:t>
            </a:r>
            <a:r>
              <a:rPr lang="en-GB" sz="2000" i="1" dirty="0" err="1" smtClean="0">
                <a:solidFill>
                  <a:srgbClr val="002060"/>
                </a:solidFill>
              </a:rPr>
              <a:t>vỏ</a:t>
            </a:r>
            <a:r>
              <a:rPr lang="en-GB" sz="2000" i="1" dirty="0" smtClean="0">
                <a:solidFill>
                  <a:srgbClr val="002060"/>
                </a:solidFill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</a:rPr>
              <a:t>cây</a:t>
            </a:r>
            <a:r>
              <a:rPr lang="en-GB" sz="2000" i="1" dirty="0" smtClean="0">
                <a:solidFill>
                  <a:srgbClr val="002060"/>
                </a:solidFill>
              </a:rPr>
              <a:t>, </a:t>
            </a:r>
            <a:r>
              <a:rPr lang="en-GB" sz="2000" i="1" dirty="0" err="1" smtClean="0">
                <a:solidFill>
                  <a:srgbClr val="002060"/>
                </a:solidFill>
              </a:rPr>
              <a:t>đá</a:t>
            </a:r>
            <a:r>
              <a:rPr lang="en-GB" sz="2000" i="1" dirty="0" smtClean="0">
                <a:solidFill>
                  <a:srgbClr val="002060"/>
                </a:solidFill>
              </a:rPr>
              <a:t>,…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6561" y="406400"/>
            <a:ext cx="10659905" cy="74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loại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Lịch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sử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Soạn văn 6 trang 19 Chân trời sáng tạo - Tập 1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Soạn văn 6 trang 19 Chân trời sáng tạo - Tập 1"/>
          <p:cNvSpPr>
            <a:spLocks noChangeAspect="1" noChangeArrowheads="1"/>
          </p:cNvSpPr>
          <p:nvPr/>
        </p:nvSpPr>
        <p:spPr bwMode="auto">
          <a:xfrm>
            <a:off x="307894" y="7939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oạn văn 6 trang 19 Chân trời sáng tạo - Tậ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4" y="1378041"/>
            <a:ext cx="2639808" cy="18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HP\OneDrive\Desktop\Screenshot_2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5" y="4932610"/>
            <a:ext cx="3048325" cy="192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P\OneDrive\Desktop\Screenshot_2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80" y="2962133"/>
            <a:ext cx="2895771" cy="2240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2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46533" y="5420064"/>
            <a:ext cx="3570439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5387" y="3853093"/>
            <a:ext cx="34048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6532" y="2401803"/>
            <a:ext cx="3490849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8" y="5218181"/>
            <a:ext cx="1963551" cy="14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93" y="1691616"/>
            <a:ext cx="1279733" cy="144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46258" y="1726576"/>
            <a:ext cx="1398890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6" y="5385288"/>
            <a:ext cx="1353750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5" y="3465314"/>
            <a:ext cx="1271659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5" y="3465314"/>
            <a:ext cx="1470336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799994" y="391887"/>
            <a:ext cx="10724633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45148" y="2694188"/>
            <a:ext cx="2026567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063878" y="3103824"/>
            <a:ext cx="2181017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16971" y="3077031"/>
            <a:ext cx="2300749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063877" y="4526964"/>
            <a:ext cx="2300749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7097" y="3085452"/>
            <a:ext cx="2131156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48794" y="4452243"/>
            <a:ext cx="1981662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OWROOM Nền Powerpoint Simple | - #19 Cu Shin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7"/>
            <a:ext cx="12188825" cy="6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3147" y="152400"/>
            <a:ext cx="1005578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0653" y="266700"/>
            <a:ext cx="9725128" cy="838200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3. </a:t>
            </a:r>
            <a:r>
              <a:rPr lang="en-US" sz="3200" dirty="0" err="1" smtClean="0">
                <a:solidFill>
                  <a:srgbClr val="00B050"/>
                </a:solidFill>
              </a:rPr>
              <a:t>Khám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phá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quá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khứ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từ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nguồn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sử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liệu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652" y="1371600"/>
            <a:ext cx="10944011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khác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nhau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miệng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hiện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vật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Tư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liệu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chữ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viết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687" y="438662"/>
            <a:ext cx="11227453" cy="7982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b="1" dirty="0" err="1">
                <a:solidFill>
                  <a:srgbClr val="C00000"/>
                </a:solidFill>
              </a:rPr>
              <a:t>Sự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thành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lập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các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vương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quốc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phong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kiến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Tây</a:t>
            </a:r>
            <a:r>
              <a:rPr lang="en-US" sz="3599" b="1" dirty="0">
                <a:solidFill>
                  <a:srgbClr val="C00000"/>
                </a:solidFill>
              </a:rPr>
              <a:t> </a:t>
            </a:r>
            <a:r>
              <a:rPr lang="en-US" sz="3599" b="1" dirty="0" err="1">
                <a:solidFill>
                  <a:srgbClr val="C00000"/>
                </a:solidFill>
              </a:rPr>
              <a:t>Âu</a:t>
            </a:r>
            <a:endParaRPr lang="en-US" sz="3599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5762" y="1757790"/>
            <a:ext cx="3542377" cy="455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99" dirty="0" err="1"/>
              <a:t>Người</a:t>
            </a:r>
            <a:r>
              <a:rPr lang="en-US" sz="2499" dirty="0"/>
              <a:t> </a:t>
            </a:r>
            <a:r>
              <a:rPr lang="en-US" sz="2499" dirty="0" err="1"/>
              <a:t>Giéc</a:t>
            </a:r>
            <a:r>
              <a:rPr lang="en-US" sz="2499" dirty="0"/>
              <a:t>-man </a:t>
            </a:r>
            <a:r>
              <a:rPr lang="en-US" sz="2499" dirty="0" err="1"/>
              <a:t>đã</a:t>
            </a:r>
            <a:r>
              <a:rPr lang="en-US" sz="2499" dirty="0"/>
              <a:t> </a:t>
            </a:r>
            <a:r>
              <a:rPr lang="en-US" sz="2499" dirty="0" err="1"/>
              <a:t>thành</a:t>
            </a:r>
            <a:r>
              <a:rPr lang="en-US" sz="2499" dirty="0"/>
              <a:t> </a:t>
            </a:r>
            <a:r>
              <a:rPr lang="en-US" sz="2499" dirty="0" err="1"/>
              <a:t>lập</a:t>
            </a:r>
            <a:r>
              <a:rPr lang="en-US" sz="2499" dirty="0"/>
              <a:t> </a:t>
            </a:r>
            <a:r>
              <a:rPr lang="en-US" sz="2499" dirty="0" err="1"/>
              <a:t>các</a:t>
            </a:r>
            <a:r>
              <a:rPr lang="en-US" sz="2499" dirty="0"/>
              <a:t> </a:t>
            </a:r>
            <a:r>
              <a:rPr lang="en-US" sz="2499" dirty="0" err="1"/>
              <a:t>vương</a:t>
            </a:r>
            <a:r>
              <a:rPr lang="en-US" sz="2499" dirty="0"/>
              <a:t> </a:t>
            </a:r>
            <a:r>
              <a:rPr lang="en-US" sz="2499" dirty="0" err="1"/>
              <a:t>quốc</a:t>
            </a:r>
            <a:r>
              <a:rPr lang="en-US" sz="2499" dirty="0"/>
              <a:t> </a:t>
            </a:r>
            <a:r>
              <a:rPr lang="en-US" sz="2499" dirty="0" err="1"/>
              <a:t>mới</a:t>
            </a:r>
            <a:r>
              <a:rPr lang="en-US" sz="2499" dirty="0"/>
              <a:t>:</a:t>
            </a:r>
          </a:p>
          <a:p>
            <a:pPr marL="285664" indent="-2856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99" i="1" dirty="0" err="1"/>
              <a:t>Vương</a:t>
            </a:r>
            <a:r>
              <a:rPr lang="en-US" sz="2499" i="1" dirty="0"/>
              <a:t> </a:t>
            </a:r>
            <a:r>
              <a:rPr lang="en-US" sz="2499" i="1" dirty="0" err="1"/>
              <a:t>quốc</a:t>
            </a:r>
            <a:r>
              <a:rPr lang="en-US" sz="2499" i="1" dirty="0"/>
              <a:t> </a:t>
            </a:r>
            <a:r>
              <a:rPr lang="en-US" sz="2499" i="1" dirty="0" err="1"/>
              <a:t>của</a:t>
            </a:r>
            <a:r>
              <a:rPr lang="en-US" sz="2499" i="1" dirty="0"/>
              <a:t> </a:t>
            </a:r>
            <a:r>
              <a:rPr lang="en-US" sz="2499" i="1" dirty="0" err="1"/>
              <a:t>người</a:t>
            </a:r>
            <a:r>
              <a:rPr lang="en-US" sz="2499" i="1" dirty="0"/>
              <a:t> </a:t>
            </a:r>
            <a:r>
              <a:rPr lang="en-US" sz="2499" i="1" dirty="0" err="1"/>
              <a:t>Ăng-glo-xắc-xông</a:t>
            </a:r>
            <a:endParaRPr lang="en-US" sz="2499" i="1" dirty="0"/>
          </a:p>
          <a:p>
            <a:pPr marL="285664" indent="-2856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99" i="1" dirty="0" err="1"/>
              <a:t>Vương</a:t>
            </a:r>
            <a:r>
              <a:rPr lang="en-US" sz="2499" i="1" dirty="0"/>
              <a:t> </a:t>
            </a:r>
            <a:r>
              <a:rPr lang="en-US" sz="2499" i="1" dirty="0" err="1"/>
              <a:t>quốc</a:t>
            </a:r>
            <a:r>
              <a:rPr lang="en-US" sz="2499" i="1" dirty="0"/>
              <a:t> </a:t>
            </a:r>
            <a:r>
              <a:rPr lang="en-US" sz="2499" i="1" dirty="0" err="1"/>
              <a:t>Phờ-răng</a:t>
            </a:r>
            <a:endParaRPr lang="en-US" sz="2499" i="1" dirty="0"/>
          </a:p>
          <a:p>
            <a:pPr marL="285664" indent="-2856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99" i="1" dirty="0" err="1"/>
              <a:t>Vương</a:t>
            </a:r>
            <a:r>
              <a:rPr lang="en-US" sz="2499" i="1" dirty="0"/>
              <a:t> </a:t>
            </a:r>
            <a:r>
              <a:rPr lang="en-US" sz="2499" i="1" dirty="0" err="1"/>
              <a:t>quốc</a:t>
            </a:r>
            <a:r>
              <a:rPr lang="en-US" sz="2499" i="1" dirty="0"/>
              <a:t> </a:t>
            </a:r>
            <a:r>
              <a:rPr lang="en-US" sz="2499" i="1" dirty="0" err="1"/>
              <a:t>Đông</a:t>
            </a:r>
            <a:r>
              <a:rPr lang="en-US" sz="2499" i="1" dirty="0"/>
              <a:t> </a:t>
            </a:r>
            <a:r>
              <a:rPr lang="en-US" sz="2499" i="1" dirty="0" err="1"/>
              <a:t>Gốt</a:t>
            </a:r>
            <a:endParaRPr lang="en-US" sz="2499" i="1" dirty="0"/>
          </a:p>
          <a:p>
            <a:pPr marL="285664" indent="-2856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99" i="1" dirty="0" err="1"/>
              <a:t>Vương</a:t>
            </a:r>
            <a:r>
              <a:rPr lang="en-US" sz="2499" i="1" dirty="0"/>
              <a:t> </a:t>
            </a:r>
            <a:r>
              <a:rPr lang="en-US" sz="2499" i="1" dirty="0" err="1"/>
              <a:t>quốc</a:t>
            </a:r>
            <a:r>
              <a:rPr lang="en-US" sz="2499" i="1" dirty="0"/>
              <a:t> </a:t>
            </a:r>
            <a:r>
              <a:rPr lang="en-US" sz="2499" i="1" dirty="0" err="1"/>
              <a:t>Tây</a:t>
            </a:r>
            <a:r>
              <a:rPr lang="en-US" sz="2499" i="1" dirty="0"/>
              <a:t> </a:t>
            </a:r>
            <a:r>
              <a:rPr lang="en-US" sz="2499" i="1" dirty="0" err="1"/>
              <a:t>Gốt</a:t>
            </a:r>
            <a:endParaRPr lang="en-US" sz="2499" i="1" dirty="0"/>
          </a:p>
          <a:p>
            <a:pPr marL="285664" indent="-2856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99" i="1" dirty="0"/>
              <a:t>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t="21873" r="24410" b="17453"/>
          <a:stretch/>
        </p:blipFill>
        <p:spPr bwMode="auto">
          <a:xfrm>
            <a:off x="480686" y="1372136"/>
            <a:ext cx="7689235" cy="51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7929" t="14522" r="8438" b="14913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58058" y="5650784"/>
            <a:ext cx="252813" cy="233966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3046412" y="1130982"/>
            <a:ext cx="9998848" cy="3136987"/>
            <a:chOff x="0" y="0"/>
            <a:chExt cx="14452999" cy="4534409"/>
          </a:xfrm>
          <a:noFill/>
        </p:grpSpPr>
        <p:sp>
          <p:nvSpPr>
            <p:cNvPr id="11" name="Freeform 5"/>
            <p:cNvSpPr/>
            <p:nvPr/>
          </p:nvSpPr>
          <p:spPr>
            <a:xfrm>
              <a:off x="0" y="-4073"/>
              <a:ext cx="14459389" cy="4541012"/>
            </a:xfrm>
            <a:custGeom>
              <a:avLst/>
              <a:gdLst/>
              <a:ahLst/>
              <a:cxnLst/>
              <a:rect l="l" t="t" r="r" b="b"/>
              <a:pathLst>
                <a:path w="14459389" h="4541012">
                  <a:moveTo>
                    <a:pt x="13831612" y="4486534"/>
                  </a:moveTo>
                  <a:cubicBezTo>
                    <a:pt x="13831612" y="4486534"/>
                    <a:pt x="13100737" y="4541012"/>
                    <a:pt x="11124817" y="4538390"/>
                  </a:cubicBezTo>
                  <a:cubicBezTo>
                    <a:pt x="5257455" y="4536228"/>
                    <a:pt x="1057074" y="4528403"/>
                    <a:pt x="1057074" y="4528403"/>
                  </a:cubicBezTo>
                  <a:cubicBezTo>
                    <a:pt x="812932" y="4519569"/>
                    <a:pt x="449110" y="4498339"/>
                    <a:pt x="282371" y="4440161"/>
                  </a:cubicBezTo>
                  <a:cubicBezTo>
                    <a:pt x="4469" y="4343198"/>
                    <a:pt x="0" y="4169919"/>
                    <a:pt x="0" y="3382452"/>
                  </a:cubicBezTo>
                  <a:lnTo>
                    <a:pt x="0" y="338241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95568" y="15681"/>
                    <a:pt x="8961324" y="7673"/>
                  </a:cubicBezTo>
                  <a:cubicBezTo>
                    <a:pt x="12881809" y="0"/>
                    <a:pt x="13598542" y="6979"/>
                    <a:pt x="13598542" y="6979"/>
                  </a:cubicBezTo>
                  <a:cubicBezTo>
                    <a:pt x="13966850" y="14458"/>
                    <a:pt x="14105110" y="42638"/>
                    <a:pt x="14302851" y="165219"/>
                  </a:cubicBezTo>
                  <a:cubicBezTo>
                    <a:pt x="14453867" y="258836"/>
                    <a:pt x="14459389" y="476157"/>
                    <a:pt x="14450248" y="3382416"/>
                  </a:cubicBezTo>
                  <a:lnTo>
                    <a:pt x="14450248" y="3382451"/>
                  </a:lnTo>
                  <a:cubicBezTo>
                    <a:pt x="14450248" y="4287884"/>
                    <a:pt x="14407465" y="4436472"/>
                    <a:pt x="13831612" y="4486534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811" y="2864606"/>
            <a:ext cx="236588" cy="21895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30223" y="5096233"/>
            <a:ext cx="227180" cy="210245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8242" y="5201356"/>
            <a:ext cx="195698" cy="18111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0120">
            <a:off x="10871822" y="-35424"/>
            <a:ext cx="1111687" cy="1120087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279322">
            <a:off x="-792374" y="-277137"/>
            <a:ext cx="2832629" cy="963094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 flipH="1">
            <a:off x="10115289" y="-303153"/>
            <a:ext cx="3311106" cy="1125776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27665" y="2170036"/>
            <a:ext cx="234420" cy="216944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14958" y="-81756"/>
            <a:ext cx="243099" cy="224977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39945" y="3083557"/>
            <a:ext cx="2056734" cy="3435045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613372">
            <a:off x="922789" y="2555457"/>
            <a:ext cx="475306" cy="2869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30720" y="6448543"/>
            <a:ext cx="7603865" cy="4277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042780" y="6474150"/>
            <a:ext cx="7603865" cy="42771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2098672" y="996279"/>
            <a:ext cx="8552854" cy="2866690"/>
          </a:xfrm>
          <a:prstGeom prst="wedgeRoundRectCallout">
            <a:avLst>
              <a:gd name="adj1" fmla="val -44465"/>
              <a:gd name="adj2" fmla="val 6581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99" smtClean="0">
                <a:solidFill>
                  <a:schemeClr val="tx1"/>
                </a:solidFill>
                <a:latin typeface="UTM Arruba KT" panose="02040603050506020204" pitchFamily="18" charset="0"/>
              </a:rPr>
              <a:t>Tư liệu gốc là gì?</a:t>
            </a:r>
            <a:endParaRPr lang="en-US" sz="4399" dirty="0">
              <a:solidFill>
                <a:schemeClr val="tx1"/>
              </a:solidFill>
              <a:latin typeface="UTM Arruba KT" panose="02040603050506020204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098672" y="1008553"/>
            <a:ext cx="8552854" cy="2866690"/>
          </a:xfrm>
          <a:prstGeom prst="wedgeRoundRectCallout">
            <a:avLst>
              <a:gd name="adj1" fmla="val -44465"/>
              <a:gd name="adj2" fmla="val 6581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Tại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sao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liệu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gốc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lại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giá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trị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lịch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sử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xác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thực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nhất</a:t>
            </a:r>
            <a:r>
              <a:rPr lang="en-US" sz="4400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70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704</Words>
  <Application>Microsoft Office PowerPoint</Application>
  <PresentationFormat>Custom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Calibri</vt:lpstr>
      <vt:lpstr>Impact</vt:lpstr>
      <vt:lpstr>SVN-Poky's</vt:lpstr>
      <vt:lpstr>Times New Roman</vt:lpstr>
      <vt:lpstr>UTM Arruba KT</vt:lpstr>
      <vt:lpstr>UTM Cabaret</vt:lpstr>
      <vt:lpstr>Yeseva One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Hà Tròn</cp:lastModifiedBy>
  <cp:revision>28</cp:revision>
  <dcterms:created xsi:type="dcterms:W3CDTF">2021-09-03T07:57:29Z</dcterms:created>
  <dcterms:modified xsi:type="dcterms:W3CDTF">2025-09-17T04:18:56Z</dcterms:modified>
</cp:coreProperties>
</file>