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8" r:id="rId1"/>
    <p:sldMasterId id="2147483837" r:id="rId2"/>
    <p:sldMasterId id="2147483930" r:id="rId3"/>
  </p:sldMasterIdLst>
  <p:notesMasterIdLst>
    <p:notesMasterId r:id="rId39"/>
  </p:notesMasterIdLst>
  <p:sldIdLst>
    <p:sldId id="261" r:id="rId4"/>
    <p:sldId id="343" r:id="rId5"/>
    <p:sldId id="339" r:id="rId6"/>
    <p:sldId id="338" r:id="rId7"/>
    <p:sldId id="785" r:id="rId8"/>
    <p:sldId id="258" r:id="rId9"/>
    <p:sldId id="360" r:id="rId10"/>
    <p:sldId id="6276" r:id="rId11"/>
    <p:sldId id="6277" r:id="rId12"/>
    <p:sldId id="6303" r:id="rId13"/>
    <p:sldId id="6279" r:id="rId14"/>
    <p:sldId id="6293" r:id="rId15"/>
    <p:sldId id="6292" r:id="rId16"/>
    <p:sldId id="6304" r:id="rId17"/>
    <p:sldId id="6291" r:id="rId18"/>
    <p:sldId id="6295" r:id="rId19"/>
    <p:sldId id="6309" r:id="rId20"/>
    <p:sldId id="6284" r:id="rId21"/>
    <p:sldId id="6298" r:id="rId22"/>
    <p:sldId id="6305" r:id="rId23"/>
    <p:sldId id="6281" r:id="rId24"/>
    <p:sldId id="6282" r:id="rId25"/>
    <p:sldId id="6296" r:id="rId26"/>
    <p:sldId id="6297" r:id="rId27"/>
    <p:sldId id="6285" r:id="rId28"/>
    <p:sldId id="6283" r:id="rId29"/>
    <p:sldId id="6258" r:id="rId30"/>
    <p:sldId id="6306" r:id="rId31"/>
    <p:sldId id="6307" r:id="rId32"/>
    <p:sldId id="6299" r:id="rId33"/>
    <p:sldId id="6300" r:id="rId34"/>
    <p:sldId id="6301" r:id="rId35"/>
    <p:sldId id="6302" r:id="rId36"/>
    <p:sldId id="6287" r:id="rId37"/>
    <p:sldId id="6289" r:id="rId38"/>
  </p:sldIdLst>
  <p:sldSz cx="12192000" cy="6858000"/>
  <p:notesSz cx="6858000" cy="9144000"/>
  <p:embeddedFontLst>
    <p:embeddedFont>
      <p:font typeface="#9Slide07 IcielCadena" panose="020B0604020202020204" charset="0"/>
      <p:bold r:id="rId40"/>
    </p:embeddedFont>
    <p:embeddedFont>
      <p:font typeface="#9Slide05 SVNVanilla Daisy Pro" panose="020B0604020202020204" charset="0"/>
      <p:regular r:id="rId41"/>
    </p:embeddedFont>
    <p:embeddedFont>
      <p:font typeface="SVN-Good Dog" panose="02040603050506020204" pitchFamily="18" charset="0"/>
      <p:regular r:id="rId42"/>
    </p:embeddedFont>
    <p:embeddedFont>
      <p:font typeface="#9Slide01 Noi dung ngan" panose="020B0604020202020204" charset="0"/>
      <p:regular r:id="rId43"/>
    </p:embeddedFont>
    <p:embeddedFont>
      <p:font typeface="#9Slide02 Noi dung rat dai" panose="020B0604020202020204" charset="0"/>
      <p:regular r:id="rId44"/>
    </p:embeddedFont>
    <p:embeddedFont>
      <p:font typeface="#9Slide07 IcielLa Chic Pro Shad" panose="020B0604020202020204" charset="0"/>
      <p:regular r:id="rId45"/>
    </p:embeddedFont>
    <p:embeddedFont>
      <p:font typeface="Calibri" panose="020F0502020204030204" pitchFamily="34" charset="0"/>
      <p:regular r:id="rId46"/>
      <p:bold r:id="rId47"/>
      <p:italic r:id="rId48"/>
      <p:boldItalic r:id="rId49"/>
    </p:embeddedFont>
    <p:embeddedFont>
      <p:font typeface="#9Slide01 Tieu de ngan" panose="020B0604020202020204" charset="0"/>
      <p:bold r:id="rId50"/>
    </p:embeddedFont>
    <p:embeddedFont>
      <p:font typeface="#9Slide07 IcielBaliho Script" panose="020B0604020202020204" charset="0"/>
      <p:regular r:id="rId51"/>
    </p:embeddedFont>
    <p:embeddedFont>
      <p:font typeface="SVN-Comic Sans MS" panose="02040603050506020204" pitchFamily="18" charset="0"/>
      <p:regular r:id="rId52"/>
    </p:embeddedFont>
    <p:embeddedFont>
      <p:font typeface="Calibri Light" panose="020F0302020204030204" pitchFamily="34" charset="0"/>
      <p:regular r:id="rId53"/>
      <p:italic r:id="rId54"/>
    </p:embeddedFont>
    <p:embeddedFont>
      <p:font typeface="#9Slide03 FS Neusa Regular"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BABC"/>
    <a:srgbClr val="0000FF"/>
    <a:srgbClr val="FF0066"/>
    <a:srgbClr val="FFFFFB"/>
    <a:srgbClr val="FF6600"/>
    <a:srgbClr val="FE746F"/>
    <a:srgbClr val="FE756F"/>
    <a:srgbClr val="FDB059"/>
    <a:srgbClr val="CA5544"/>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61" autoAdjust="0"/>
    <p:restoredTop sz="93245" autoAdjust="0"/>
  </p:normalViewPr>
  <p:slideViewPr>
    <p:cSldViewPr>
      <p:cViewPr varScale="1">
        <p:scale>
          <a:sx n="66" d="100"/>
          <a:sy n="66" d="100"/>
        </p:scale>
        <p:origin x="652" y="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89DC9B-61B8-4E45-8D46-B5A8BA7D445A}" type="datetimeFigureOut">
              <a:rPr lang="en-US" smtClean="0"/>
              <a:pPr/>
              <a:t>9/27/2025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5AB3C6-3B6D-4FAE-9350-8F1A4FECEB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ACBE-4805-4393-9C3D-720C34594B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D6626D-133D-4383-B690-0B9674527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CA2B7F-FA3A-40CA-9A0F-D7903AD785C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5CF53E38-84D3-4B82-8FE6-9673F7953273}"/>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E30612FD-41C5-4B01-8DE4-0DF10CFC9424}"/>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25703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24FF-F796-4B63-A7D0-A92DC76544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3510F-1D4B-4930-AE25-2BF242A74E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59594-58EE-43AB-AA76-49567578A4AC}"/>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DCAC6259-7832-4594-BDFB-49704B492E42}"/>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23E5B111-4F40-48BF-B558-4CDCFAFE73F5}"/>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06102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0E28E2-6716-4390-947C-8D1C0A412E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0F87A2-94AE-47A7-8196-FFC7D562A3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CA56E-0A45-450A-AAB2-AEBFB61219CD}"/>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3669972C-45FA-4B4A-B84F-C3DF73511668}"/>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F92F1F75-7CDA-4088-B08F-72E4FFF03F6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027149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96092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66220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95280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33925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19650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36178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20501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82969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7A5E1-7CE9-4934-8035-76589469E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B1190-1D78-44B0-8760-F9A5E4120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16202-119E-4B6B-B9EF-74880C5BF6E0}"/>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3A5B0568-2558-478A-B833-E07D08FF5568}"/>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657F1F76-734D-45D7-89CF-BBD593899E8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41968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71125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7612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44912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802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983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474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395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080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7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91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2766D-6A42-4EB3-A6D6-D384DD146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408AC9-EBEF-470A-8333-28FFBE2D58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0CB8F8-6F77-415C-A727-FFD082F29079}"/>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EB6DAF55-7474-4A55-99B4-6FA82DD586C6}"/>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9B5548E2-D87D-4884-90F1-5DD6EBF5BDB4}"/>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02433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914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360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121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98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12AF-FBBE-48D5-AC05-3B2DA503A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10F8D-1221-4FDB-991B-E3EFB32B54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9FEF5-6DBA-4BF2-9E02-6BC104DC8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9329D-5621-45BA-BB3F-6C3FB0D2F4E3}"/>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5DF028A5-C281-442C-A2D2-E1DFEC9B3E14}"/>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8253458A-E503-4FF4-8579-6BE85545D2CB}"/>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524836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420E-4127-4A3F-A7EA-8D058F0071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3AEFC-EC05-408C-88A5-002E02F67A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63CED4-401D-4966-A8EC-4707C39F53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6974F9-8182-40B8-90A3-1ACF0C3CB9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73E6FA-3FAE-4A6A-9E53-7A4F828253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FFE78C-ECB7-4B79-BC3B-778B7ADFA16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8" name="Footer Placeholder 7">
            <a:extLst>
              <a:ext uri="{FF2B5EF4-FFF2-40B4-BE49-F238E27FC236}">
                <a16:creationId xmlns:a16="http://schemas.microsoft.com/office/drawing/2014/main" id="{D8E496C3-AC9F-49D1-96D6-0A4008106DA4}"/>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Slide Number Placeholder 8">
            <a:extLst>
              <a:ext uri="{FF2B5EF4-FFF2-40B4-BE49-F238E27FC236}">
                <a16:creationId xmlns:a16="http://schemas.microsoft.com/office/drawing/2014/main" id="{91F5D416-D578-4FED-A05B-BB8A1B2A133F}"/>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840759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0C18-3696-4F4C-8816-26B9A44CCC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88620B-B459-400D-9004-C1C76025A7FC}"/>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4" name="Footer Placeholder 3">
            <a:extLst>
              <a:ext uri="{FF2B5EF4-FFF2-40B4-BE49-F238E27FC236}">
                <a16:creationId xmlns:a16="http://schemas.microsoft.com/office/drawing/2014/main" id="{F87A5CE9-822E-4977-AFCE-CCF6B1204907}"/>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Slide Number Placeholder 4">
            <a:extLst>
              <a:ext uri="{FF2B5EF4-FFF2-40B4-BE49-F238E27FC236}">
                <a16:creationId xmlns:a16="http://schemas.microsoft.com/office/drawing/2014/main" id="{FBDA1A47-ED62-4B53-BB65-88AAB211D0E2}"/>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007913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00467-0603-45DE-BAC7-AC56384D482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3" name="Footer Placeholder 2">
            <a:extLst>
              <a:ext uri="{FF2B5EF4-FFF2-40B4-BE49-F238E27FC236}">
                <a16:creationId xmlns:a16="http://schemas.microsoft.com/office/drawing/2014/main" id="{74F6AAD6-85FE-441F-8D12-6CCCFF5144C3}"/>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Slide Number Placeholder 3">
            <a:extLst>
              <a:ext uri="{FF2B5EF4-FFF2-40B4-BE49-F238E27FC236}">
                <a16:creationId xmlns:a16="http://schemas.microsoft.com/office/drawing/2014/main" id="{76E8407B-7097-42E7-8348-CF2EBCF3F74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853631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BFCA4-E8B2-49CA-AACA-88F899AC8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9497F6-4F4B-4AA3-8F5B-D16B071C91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E89656-BC82-4D07-9E8B-4BF52E127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EDEFE-C103-47AB-84AB-EA0C70EB3C3F}"/>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E6A2A007-AF94-4910-A095-F52BE16E3C0F}"/>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B1A9860A-7797-4BFB-B774-273D3E58EE8F}"/>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168496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D30C-D690-4949-B1E9-FB43899F5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862296-C63D-4D09-B527-CFEAA4CCCE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64F173-E9BA-45D6-9A71-2FAAE263D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902FC-5119-4E1A-8593-0C7838FE6067}"/>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2025/9/27</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5686B209-827B-47B4-97E2-65E0EC77473D}"/>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05883439-ACBA-4DE6-BF57-629A15534D3D}"/>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61167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310FAF-402D-47E6-AB27-9CB042F63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B709D-C09C-48AC-BE41-11C44F6C93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9ADC0-8D70-4C67-A2D9-324BE34718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1C682-E527-465E-9DE1-7DD8CC96FEBE}" type="datetimeFigureOut">
              <a:rPr lang="en-US" smtClean="0"/>
              <a:pPr/>
              <a:t>9/27/2025</a:t>
            </a:fld>
            <a:endParaRPr lang="en-US"/>
          </a:p>
        </p:txBody>
      </p:sp>
      <p:sp>
        <p:nvSpPr>
          <p:cNvPr id="5" name="Footer Placeholder 4">
            <a:extLst>
              <a:ext uri="{FF2B5EF4-FFF2-40B4-BE49-F238E27FC236}">
                <a16:creationId xmlns:a16="http://schemas.microsoft.com/office/drawing/2014/main" id="{BF9B4F54-4E02-4537-9CE5-AA4D72800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519B0E-E7C8-4E43-920F-35F679996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19A5E-5106-4644-87F1-F6BEE2321D39}" type="slidenum">
              <a:rPr lang="en-US" smtClean="0"/>
              <a:pPr/>
              <a:t>‹#›</a:t>
            </a:fld>
            <a:endParaRPr lang="en-US"/>
          </a:p>
        </p:txBody>
      </p:sp>
    </p:spTree>
    <p:extLst>
      <p:ext uri="{BB962C8B-B14F-4D97-AF65-F5344CB8AC3E}">
        <p14:creationId xmlns:p14="http://schemas.microsoft.com/office/powerpoint/2010/main" val="183472070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Tree>
    <p:extLst>
      <p:ext uri="{BB962C8B-B14F-4D97-AF65-F5344CB8AC3E}">
        <p14:creationId xmlns:p14="http://schemas.microsoft.com/office/powerpoint/2010/main" val="196212693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12057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BFF"/>
        </a:solidFill>
        <a:effectLst/>
      </p:bgPr>
    </p:bg>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504994" y="685800"/>
            <a:ext cx="9896394" cy="7422296"/>
          </a:xfrm>
          <a:prstGeom prst="rect">
            <a:avLst/>
          </a:prstGeom>
          <a:solidFill>
            <a:srgbClr val="D5EBFF"/>
          </a:solidFill>
        </p:spPr>
      </p:pic>
      <p:sp>
        <p:nvSpPr>
          <p:cNvPr id="4" name="Hộp Văn bản 3">
            <a:extLst>
              <a:ext uri="{FF2B5EF4-FFF2-40B4-BE49-F238E27FC236}">
                <a16:creationId xmlns:a16="http://schemas.microsoft.com/office/drawing/2014/main" id="{7DEA9588-FE09-49B2-9891-2C4E72518EA5}"/>
              </a:ext>
            </a:extLst>
          </p:cNvPr>
          <p:cNvSpPr txBox="1"/>
          <p:nvPr/>
        </p:nvSpPr>
        <p:spPr>
          <a:xfrm>
            <a:off x="3810000" y="990600"/>
            <a:ext cx="75438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9Slide07 IcielLa Chic Pro Shad" panose="02000506090000020004" pitchFamily="2" charset="0"/>
                <a:ea typeface="+mn-ea"/>
                <a:cs typeface="+mn-cs"/>
              </a:rPr>
              <a:t>Chào mừng thầy cô và các em đến với tiết học Địa lí</a:t>
            </a:r>
          </a:p>
        </p:txBody>
      </p:sp>
      <p:sp>
        <p:nvSpPr>
          <p:cNvPr id="5" name="Hộp Văn bản 4">
            <a:extLst>
              <a:ext uri="{FF2B5EF4-FFF2-40B4-BE49-F238E27FC236}">
                <a16:creationId xmlns:a16="http://schemas.microsoft.com/office/drawing/2014/main" id="{2063A12F-3C4D-4FDC-A202-B69D9CC1BD8C}"/>
              </a:ext>
            </a:extLst>
          </p:cNvPr>
          <p:cNvSpPr txBox="1"/>
          <p:nvPr/>
        </p:nvSpPr>
        <p:spPr>
          <a:xfrm>
            <a:off x="7394944" y="2957393"/>
            <a:ext cx="845820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FC1E9">
                    <a:lumMod val="50000"/>
                  </a:srgbClr>
                </a:solidFill>
                <a:effectLst/>
                <a:uLnTx/>
                <a:uFillTx/>
                <a:latin typeface="#9Slide05 SVNVanilla Daisy Pro" panose="00000500000000000000" pitchFamily="2" charset="0"/>
                <a:ea typeface="+mn-ea"/>
                <a:cs typeface="+mn-cs"/>
              </a:rPr>
              <a:t>Địa lí hay - Học mê say</a:t>
            </a:r>
          </a:p>
        </p:txBody>
      </p:sp>
    </p:spTree>
    <p:extLst>
      <p:ext uri="{BB962C8B-B14F-4D97-AF65-F5344CB8AC3E}">
        <p14:creationId xmlns:p14="http://schemas.microsoft.com/office/powerpoint/2010/main" val="2293335626"/>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9A9DB-3613-4FEE-97DF-AD35C6320CE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l="-7866" r="7114"/>
          <a:stretch/>
        </p:blipFill>
        <p:spPr>
          <a:xfrm>
            <a:off x="-304800" y="609600"/>
            <a:ext cx="7611979" cy="5715000"/>
          </a:xfrm>
          <a:prstGeom prst="rect">
            <a:avLst/>
          </a:prstGeom>
        </p:spPr>
      </p:pic>
      <p:sp>
        <p:nvSpPr>
          <p:cNvPr id="5" name="Rectangle 4">
            <a:extLst>
              <a:ext uri="{FF2B5EF4-FFF2-40B4-BE49-F238E27FC236}">
                <a16:creationId xmlns:a16="http://schemas.microsoft.com/office/drawing/2014/main" id="{52B71C2D-1745-4ADD-AE8B-5A961E3DC63A}"/>
              </a:ext>
            </a:extLst>
          </p:cNvPr>
          <p:cNvSpPr/>
          <p:nvPr/>
        </p:nvSpPr>
        <p:spPr>
          <a:xfrm>
            <a:off x="7467600" y="609600"/>
            <a:ext cx="4343400" cy="1815882"/>
          </a:xfrm>
          <a:prstGeom prst="rect">
            <a:avLst/>
          </a:prstGeom>
          <a:solidFill>
            <a:schemeClr val="bg1"/>
          </a:solidFill>
        </p:spPr>
        <p:txBody>
          <a:bodyPr wrap="square">
            <a:spAutoFit/>
          </a:bodyPr>
          <a:lstStyle/>
          <a:p>
            <a:pPr algn="just"/>
            <a:r>
              <a:rPr lang="vi-VN" sz="2800">
                <a:solidFill>
                  <a:srgbClr val="0000FF"/>
                </a:solidFill>
                <a:latin typeface="#9Slide07 IcielBaliho Script" pitchFamily="2" charset="0"/>
              </a:rPr>
              <a:t>    </a:t>
            </a:r>
            <a:r>
              <a:rPr lang="en-US" sz="2800">
                <a:solidFill>
                  <a:srgbClr val="0000FF"/>
                </a:solidFill>
                <a:latin typeface="#9Slide07 IcielBaliho Script" pitchFamily="2" charset="0"/>
              </a:rPr>
              <a:t>Dựa vào hình 2.1 và thông tin trong bài, em hãy nhận xét sự thay đổi quy mô dân số châu Âu trong giai đoạn 1950 - 2020.</a:t>
            </a:r>
          </a:p>
        </p:txBody>
      </p:sp>
      <p:sp>
        <p:nvSpPr>
          <p:cNvPr id="6" name="Rectangle 5">
            <a:extLst>
              <a:ext uri="{FF2B5EF4-FFF2-40B4-BE49-F238E27FC236}">
                <a16:creationId xmlns:a16="http://schemas.microsoft.com/office/drawing/2014/main" id="{32EF6C02-5831-42D8-A74C-BE855BE16F88}"/>
              </a:ext>
            </a:extLst>
          </p:cNvPr>
          <p:cNvSpPr/>
          <p:nvPr/>
        </p:nvSpPr>
        <p:spPr>
          <a:xfrm>
            <a:off x="7467600" y="2631281"/>
            <a:ext cx="4343400" cy="3693319"/>
          </a:xfrm>
          <a:prstGeom prst="rect">
            <a:avLst/>
          </a:prstGeom>
          <a:solidFill>
            <a:schemeClr val="bg1"/>
          </a:solidFill>
          <a:ln>
            <a:solidFill>
              <a:schemeClr val="bg1"/>
            </a:solidFill>
          </a:ln>
        </p:spPr>
        <p:txBody>
          <a:bodyPr wrap="square">
            <a:spAutoFit/>
          </a:bodyPr>
          <a:lstStyle/>
          <a:p>
            <a:pPr algn="just"/>
            <a:r>
              <a:rPr lang="vi-VN" sz="2600">
                <a:solidFill>
                  <a:srgbClr val="FF0066"/>
                </a:solidFill>
                <a:latin typeface="#9Slide02 Noi dung rat dai" panose="02000000000000000000" pitchFamily="2" charset="0"/>
                <a:ea typeface="#9Slide02 Noi dung rat dai" panose="02000000000000000000" pitchFamily="2" charset="0"/>
              </a:rPr>
              <a:t>- Quy mô dân số châu Âu trong giai đoạn 1950–2020 có xu hướng </a:t>
            </a:r>
            <a:r>
              <a:rPr lang="vi-VN" sz="2600">
                <a:solidFill>
                  <a:srgbClr val="0000FF"/>
                </a:solidFill>
                <a:latin typeface="#9Slide02 Noi dung rat dai" panose="02000000000000000000" pitchFamily="2" charset="0"/>
                <a:ea typeface="#9Slide02 Noi dung rat dai" panose="02000000000000000000" pitchFamily="2" charset="0"/>
              </a:rPr>
              <a:t>tăng qua các năm</a:t>
            </a:r>
            <a:r>
              <a:rPr lang="vi-VN" sz="2600">
                <a:solidFill>
                  <a:srgbClr val="FF0066"/>
                </a:solidFill>
                <a:latin typeface="#9Slide02 Noi dung rat dai" panose="02000000000000000000" pitchFamily="2" charset="0"/>
                <a:ea typeface="#9Slide02 Noi dung rat dai" panose="02000000000000000000" pitchFamily="2" charset="0"/>
              </a:rPr>
              <a:t>.</a:t>
            </a:r>
          </a:p>
          <a:p>
            <a:pPr algn="just"/>
            <a:r>
              <a:rPr lang="vi-VN" sz="2600">
                <a:solidFill>
                  <a:srgbClr val="FF0066"/>
                </a:solidFill>
                <a:latin typeface="#9Slide02 Noi dung rat dai" panose="02000000000000000000" pitchFamily="2" charset="0"/>
                <a:ea typeface="#9Slide02 Noi dung rat dai" panose="02000000000000000000" pitchFamily="2" charset="0"/>
              </a:rPr>
              <a:t>- Quy mô dân số có xu hướng </a:t>
            </a:r>
            <a:r>
              <a:rPr lang="vi-VN" sz="2600">
                <a:solidFill>
                  <a:srgbClr val="0000FF"/>
                </a:solidFill>
                <a:latin typeface="#9Slide02 Noi dung rat dai" panose="02000000000000000000" pitchFamily="2" charset="0"/>
                <a:ea typeface="#9Slide02 Noi dung rat dai" panose="02000000000000000000" pitchFamily="2" charset="0"/>
              </a:rPr>
              <a:t>tăng chậm </a:t>
            </a:r>
            <a:r>
              <a:rPr lang="vi-VN" sz="2600">
                <a:solidFill>
                  <a:srgbClr val="FF0066"/>
                </a:solidFill>
                <a:latin typeface="#9Slide02 Noi dung rat dai" panose="02000000000000000000" pitchFamily="2" charset="0"/>
                <a:ea typeface="#9Slide02 Noi dung rat dai" panose="02000000000000000000" pitchFamily="2" charset="0"/>
              </a:rPr>
              <a:t>trong giai đoạn 1990–2020. </a:t>
            </a:r>
            <a:r>
              <a:rPr lang="vi-VN" sz="2600">
                <a:solidFill>
                  <a:srgbClr val="0000FF"/>
                </a:solidFill>
                <a:latin typeface="#9Slide02 Noi dung rat dai" panose="02000000000000000000" pitchFamily="2" charset="0"/>
                <a:ea typeface="#9Slide02 Noi dung rat dai" panose="02000000000000000000" pitchFamily="2" charset="0"/>
              </a:rPr>
              <a:t>Do tỉ suất gia tăng dân số tự nhiên thấp</a:t>
            </a:r>
            <a:r>
              <a:rPr lang="vi-VN" sz="2600">
                <a:solidFill>
                  <a:srgbClr val="FF0066"/>
                </a:solidFill>
                <a:latin typeface="#9Slide02 Noi dung rat dai" panose="02000000000000000000" pitchFamily="2" charset="0"/>
                <a:ea typeface="#9Slide02 Noi dung rat dai" panose="02000000000000000000" pitchFamily="2" charset="0"/>
              </a:rPr>
              <a:t>, những năm gần đây dân số tăng lên chủ yếu do nhập cư.</a:t>
            </a:r>
            <a:endParaRPr lang="en-US" sz="2600">
              <a:solidFill>
                <a:srgbClr val="FF0066"/>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893911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6BAB4-9101-4C95-8CBD-D8FE269F897E}"/>
              </a:ext>
            </a:extLst>
          </p:cNvPr>
          <p:cNvPicPr>
            <a:picLocks noChangeAspect="1"/>
          </p:cNvPicPr>
          <p:nvPr/>
        </p:nvPicPr>
        <p:blipFill>
          <a:blip r:embed="rId2"/>
          <a:stretch>
            <a:fillRect/>
          </a:stretch>
        </p:blipFill>
        <p:spPr>
          <a:xfrm>
            <a:off x="1119625" y="1475334"/>
            <a:ext cx="7190405" cy="3852862"/>
          </a:xfrm>
          <a:prstGeom prst="rect">
            <a:avLst/>
          </a:prstGeom>
        </p:spPr>
      </p:pic>
      <p:sp>
        <p:nvSpPr>
          <p:cNvPr id="5" name="Rectangle: Rounded Corners 7">
            <a:extLst>
              <a:ext uri="{FF2B5EF4-FFF2-40B4-BE49-F238E27FC236}">
                <a16:creationId xmlns:a16="http://schemas.microsoft.com/office/drawing/2014/main" id="{60F31864-F491-4974-B604-926E88835DAE}"/>
              </a:ext>
            </a:extLst>
          </p:cNvPr>
          <p:cNvSpPr/>
          <p:nvPr/>
        </p:nvSpPr>
        <p:spPr>
          <a:xfrm>
            <a:off x="643466" y="376238"/>
            <a:ext cx="10905066" cy="990599"/>
          </a:xfrm>
          <a:prstGeom prst="roundRect">
            <a:avLst/>
          </a:prstGeom>
          <a:solidFill>
            <a:srgbClr val="00B050"/>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Dựa</a:t>
            </a:r>
            <a:r>
              <a:rPr kumimoji="0" lang="vi-VN" sz="3600" i="0" u="none" strike="noStrike" kern="0" cap="none" spc="0" normalizeH="0" noProof="0">
                <a:ln>
                  <a:noFill/>
                </a:ln>
                <a:solidFill>
                  <a:schemeClr val="bg1"/>
                </a:solidFill>
                <a:effectLst/>
                <a:uLnTx/>
                <a:uFillTx/>
                <a:latin typeface="#9Slide07 IcielBaliho Script" pitchFamily="2" charset="0"/>
                <a:cs typeface="Arial" panose="020B0604020202020204" pitchFamily="34" charset="0"/>
              </a:rPr>
              <a:t> vào bảng </a:t>
            </a:r>
            <a:r>
              <a:rPr lang="vi-VN" sz="3600" kern="0">
                <a:solidFill>
                  <a:schemeClr val="bg1"/>
                </a:solidFill>
                <a:latin typeface="#9Slide07 IcielBaliho Script" pitchFamily="2" charset="0"/>
                <a:cs typeface="Arial" panose="020B0604020202020204" pitchFamily="34" charset="0"/>
              </a:rPr>
              <a:t>sau</a:t>
            </a:r>
            <a:r>
              <a:rPr kumimoji="0" lang="vi-VN" sz="3600" i="0" u="none" strike="noStrike" kern="0" cap="none" spc="0" normalizeH="0" noProof="0">
                <a:ln>
                  <a:noFill/>
                </a:ln>
                <a:solidFill>
                  <a:schemeClr val="bg1"/>
                </a:solidFill>
                <a:effectLst/>
                <a:uLnTx/>
                <a:uFillTx/>
                <a:latin typeface="#9Slide07 IcielBaliho Script" pitchFamily="2" charset="0"/>
                <a:cs typeface="Arial" panose="020B0604020202020204" pitchFamily="34" charset="0"/>
              </a:rPr>
              <a:t>, trình bày sự thay đổi cơ cấu dân số theo nhóm tuổi ở châu Âu giai đoạn 1950 - 2020?</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195D6F91-4F6E-454A-BB7E-69810809225D}"/>
              </a:ext>
            </a:extLst>
          </p:cNvPr>
          <p:cNvSpPr/>
          <p:nvPr/>
        </p:nvSpPr>
        <p:spPr>
          <a:xfrm>
            <a:off x="1151523" y="5486400"/>
            <a:ext cx="3084075" cy="1219200"/>
          </a:xfrm>
          <a:prstGeom prst="roundRect">
            <a:avLst/>
          </a:prstGeom>
          <a:solidFill>
            <a:srgbClr val="FF6600"/>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5400" kern="0">
                <a:solidFill>
                  <a:schemeClr val="bg1"/>
                </a:solidFill>
                <a:latin typeface="#9Slide07 IcielBaliho Script" pitchFamily="2" charset="0"/>
                <a:cs typeface="Arial" panose="020B0604020202020204" pitchFamily="34" charset="0"/>
              </a:rPr>
              <a:t>Dân số g</a:t>
            </a:r>
            <a:r>
              <a:rPr kumimoji="0" lang="vi-VN" sz="54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ià</a:t>
            </a:r>
            <a:endParaRPr kumimoji="0" lang="en-US" sz="54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7" name="Arrow: Right 6">
            <a:extLst>
              <a:ext uri="{FF2B5EF4-FFF2-40B4-BE49-F238E27FC236}">
                <a16:creationId xmlns:a16="http://schemas.microsoft.com/office/drawing/2014/main" id="{432BD24D-685D-4FAC-BF7B-38B2C062A9AF}"/>
              </a:ext>
            </a:extLst>
          </p:cNvPr>
          <p:cNvSpPr/>
          <p:nvPr/>
        </p:nvSpPr>
        <p:spPr>
          <a:xfrm>
            <a:off x="4495800" y="5562600"/>
            <a:ext cx="1484242" cy="1143000"/>
          </a:xfrm>
          <a:prstGeom prst="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Rectangle: Rounded Corners 7">
            <a:extLst>
              <a:ext uri="{FF2B5EF4-FFF2-40B4-BE49-F238E27FC236}">
                <a16:creationId xmlns:a16="http://schemas.microsoft.com/office/drawing/2014/main" id="{0C88BDC8-CF44-4242-81ED-B21FC1BC9BF5}"/>
              </a:ext>
            </a:extLst>
          </p:cNvPr>
          <p:cNvSpPr/>
          <p:nvPr/>
        </p:nvSpPr>
        <p:spPr>
          <a:xfrm>
            <a:off x="6248400" y="5478117"/>
            <a:ext cx="4836675" cy="1235765"/>
          </a:xfrm>
          <a:prstGeom prst="roundRect">
            <a:avLst/>
          </a:prstGeom>
          <a:solidFill>
            <a:srgbClr val="FF0000"/>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a:solidFill>
                  <a:schemeClr val="bg1"/>
                </a:solidFill>
                <a:latin typeface="#9Slide07 IcielBaliho Script" pitchFamily="2" charset="0"/>
              </a:rPr>
              <a:t>HẬU QUẢ</a:t>
            </a:r>
          </a:p>
        </p:txBody>
      </p:sp>
      <p:sp>
        <p:nvSpPr>
          <p:cNvPr id="3" name="Rectangle: Rounded Corners 2">
            <a:extLst>
              <a:ext uri="{FF2B5EF4-FFF2-40B4-BE49-F238E27FC236}">
                <a16:creationId xmlns:a16="http://schemas.microsoft.com/office/drawing/2014/main" id="{94E7F205-D2C2-48B2-820E-8A8E5E558294}"/>
              </a:ext>
            </a:extLst>
          </p:cNvPr>
          <p:cNvSpPr/>
          <p:nvPr/>
        </p:nvSpPr>
        <p:spPr>
          <a:xfrm>
            <a:off x="8915400" y="3277320"/>
            <a:ext cx="1976969" cy="4572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bg1"/>
                </a:solidFill>
                <a:latin typeface="#9Slide02 Noi dung rat dai" panose="02000000000000000000" pitchFamily="2" charset="0"/>
                <a:ea typeface="#9Slide02 Noi dung rat dai" panose="02000000000000000000" pitchFamily="2" charset="0"/>
              </a:rPr>
              <a:t>Giảm 10% </a:t>
            </a:r>
            <a:endParaRPr lang="en-US" sz="2400">
              <a:solidFill>
                <a:schemeClr val="bg1"/>
              </a:solidFill>
              <a:latin typeface="#9Slide02 Noi dung rat dai" panose="02000000000000000000" pitchFamily="2" charset="0"/>
              <a:ea typeface="#9Slide02 Noi dung rat dai" panose="02000000000000000000" pitchFamily="2" charset="0"/>
            </a:endParaRPr>
          </a:p>
        </p:txBody>
      </p:sp>
      <p:sp>
        <p:nvSpPr>
          <p:cNvPr id="13" name="Rectangle: Rounded Corners 12">
            <a:extLst>
              <a:ext uri="{FF2B5EF4-FFF2-40B4-BE49-F238E27FC236}">
                <a16:creationId xmlns:a16="http://schemas.microsoft.com/office/drawing/2014/main" id="{C00484F8-3F19-4DF4-B837-1EFCB6949A92}"/>
              </a:ext>
            </a:extLst>
          </p:cNvPr>
          <p:cNvSpPr/>
          <p:nvPr/>
        </p:nvSpPr>
        <p:spPr>
          <a:xfrm>
            <a:off x="8915400" y="4009879"/>
            <a:ext cx="1976969" cy="4572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bg1"/>
                </a:solidFill>
                <a:latin typeface="#9Slide02 Noi dung rat dai" panose="02000000000000000000" pitchFamily="2" charset="0"/>
                <a:ea typeface="#9Slide02 Noi dung rat dai" panose="02000000000000000000" pitchFamily="2" charset="0"/>
              </a:rPr>
              <a:t>Giảm 1% </a:t>
            </a:r>
            <a:endParaRPr lang="en-US" sz="2400">
              <a:solidFill>
                <a:schemeClr val="bg1"/>
              </a:solidFill>
              <a:latin typeface="#9Slide02 Noi dung rat dai" panose="02000000000000000000" pitchFamily="2" charset="0"/>
              <a:ea typeface="#9Slide02 Noi dung rat dai" panose="02000000000000000000" pitchFamily="2" charset="0"/>
            </a:endParaRPr>
          </a:p>
        </p:txBody>
      </p:sp>
      <p:sp>
        <p:nvSpPr>
          <p:cNvPr id="14" name="Rectangle: Rounded Corners 13">
            <a:extLst>
              <a:ext uri="{FF2B5EF4-FFF2-40B4-BE49-F238E27FC236}">
                <a16:creationId xmlns:a16="http://schemas.microsoft.com/office/drawing/2014/main" id="{E4AFF40A-308E-4F0A-B1BA-2D74F68AC3F0}"/>
              </a:ext>
            </a:extLst>
          </p:cNvPr>
          <p:cNvSpPr/>
          <p:nvPr/>
        </p:nvSpPr>
        <p:spPr>
          <a:xfrm>
            <a:off x="8940800" y="4650937"/>
            <a:ext cx="1976969" cy="45720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bg1"/>
                </a:solidFill>
                <a:latin typeface="#9Slide02 Noi dung rat dai" panose="02000000000000000000" pitchFamily="2" charset="0"/>
                <a:ea typeface="#9Slide02 Noi dung rat dai" panose="02000000000000000000" pitchFamily="2" charset="0"/>
              </a:rPr>
              <a:t>Tăng 11% </a:t>
            </a:r>
            <a:endParaRPr lang="en-US" sz="2400">
              <a:solidFill>
                <a:schemeClr val="bg1"/>
              </a:solidFill>
              <a:latin typeface="#9Slide02 Noi dung rat dai" panose="02000000000000000000" pitchFamily="2" charset="0"/>
              <a:ea typeface="#9Slide02 Noi dung rat dai" panose="02000000000000000000" pitchFamily="2" charset="0"/>
            </a:endParaRPr>
          </a:p>
        </p:txBody>
      </p:sp>
      <p:sp>
        <p:nvSpPr>
          <p:cNvPr id="15" name="Rectangle: Rounded Corners 14">
            <a:extLst>
              <a:ext uri="{FF2B5EF4-FFF2-40B4-BE49-F238E27FC236}">
                <a16:creationId xmlns:a16="http://schemas.microsoft.com/office/drawing/2014/main" id="{50C1B173-5A3E-4648-828F-DE3E70BDFD0D}"/>
              </a:ext>
            </a:extLst>
          </p:cNvPr>
          <p:cNvSpPr/>
          <p:nvPr/>
        </p:nvSpPr>
        <p:spPr>
          <a:xfrm>
            <a:off x="8039100" y="2341762"/>
            <a:ext cx="3291325" cy="756542"/>
          </a:xfrm>
          <a:prstGeom prst="roundRect">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a:solidFill>
                  <a:srgbClr val="FF0000"/>
                </a:solidFill>
                <a:latin typeface="#9Slide07 IcielBaliho Script" pitchFamily="2" charset="0"/>
              </a:rPr>
              <a:t>=&gt;Thay đổi</a:t>
            </a:r>
          </a:p>
        </p:txBody>
      </p:sp>
      <p:cxnSp>
        <p:nvCxnSpPr>
          <p:cNvPr id="16" name="Straight Arrow Connector 15">
            <a:extLst>
              <a:ext uri="{FF2B5EF4-FFF2-40B4-BE49-F238E27FC236}">
                <a16:creationId xmlns:a16="http://schemas.microsoft.com/office/drawing/2014/main" id="{484750A0-12A1-461B-8690-4820D5994BE7}"/>
              </a:ext>
            </a:extLst>
          </p:cNvPr>
          <p:cNvCxnSpPr>
            <a:cxnSpLocks/>
            <a:endCxn id="3" idx="1"/>
          </p:cNvCxnSpPr>
          <p:nvPr/>
        </p:nvCxnSpPr>
        <p:spPr>
          <a:xfrm>
            <a:off x="8001000" y="3505920"/>
            <a:ext cx="914400" cy="0"/>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11CFE32-3C83-4674-A39D-D56DDA945AF1}"/>
              </a:ext>
            </a:extLst>
          </p:cNvPr>
          <p:cNvCxnSpPr>
            <a:cxnSpLocks/>
          </p:cNvCxnSpPr>
          <p:nvPr/>
        </p:nvCxnSpPr>
        <p:spPr>
          <a:xfrm>
            <a:off x="8001000" y="4162999"/>
            <a:ext cx="914400" cy="0"/>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58E276B-6420-422A-B439-A826CB1DA44A}"/>
              </a:ext>
            </a:extLst>
          </p:cNvPr>
          <p:cNvCxnSpPr>
            <a:cxnSpLocks/>
          </p:cNvCxnSpPr>
          <p:nvPr/>
        </p:nvCxnSpPr>
        <p:spPr>
          <a:xfrm>
            <a:off x="8026400" y="4886728"/>
            <a:ext cx="914400" cy="0"/>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632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13" grpId="0" animBg="1"/>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0DC9CF-64C8-4E38-A671-386918E3966B}"/>
              </a:ext>
            </a:extLst>
          </p:cNvPr>
          <p:cNvPicPr>
            <a:picLocks noChangeAspect="1"/>
          </p:cNvPicPr>
          <p:nvPr/>
        </p:nvPicPr>
        <p:blipFill>
          <a:blip r:embed="rId2"/>
          <a:stretch>
            <a:fillRect/>
          </a:stretch>
        </p:blipFill>
        <p:spPr>
          <a:xfrm>
            <a:off x="0" y="13661"/>
            <a:ext cx="12192000" cy="6830677"/>
          </a:xfrm>
          <a:prstGeom prst="rect">
            <a:avLst/>
          </a:prstGeom>
        </p:spPr>
      </p:pic>
      <p:pic>
        <p:nvPicPr>
          <p:cNvPr id="5" name="Picture 4">
            <a:extLst>
              <a:ext uri="{FF2B5EF4-FFF2-40B4-BE49-F238E27FC236}">
                <a16:creationId xmlns:a16="http://schemas.microsoft.com/office/drawing/2014/main" id="{E84F6E2C-6C34-43AF-BAE4-6BCFEE13C448}"/>
              </a:ext>
            </a:extLst>
          </p:cNvPr>
          <p:cNvPicPr>
            <a:picLocks noChangeAspect="1"/>
          </p:cNvPicPr>
          <p:nvPr/>
        </p:nvPicPr>
        <p:blipFill>
          <a:blip r:embed="rId3"/>
          <a:stretch>
            <a:fillRect/>
          </a:stretch>
        </p:blipFill>
        <p:spPr>
          <a:xfrm>
            <a:off x="381000" y="3048000"/>
            <a:ext cx="4629150" cy="2990850"/>
          </a:xfrm>
          <a:prstGeom prst="rect">
            <a:avLst/>
          </a:prstGeom>
        </p:spPr>
      </p:pic>
    </p:spTree>
    <p:extLst>
      <p:ext uri="{BB962C8B-B14F-4D97-AF65-F5344CB8AC3E}">
        <p14:creationId xmlns:p14="http://schemas.microsoft.com/office/powerpoint/2010/main" val="4013962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3F06B-9FCC-43C0-8695-91875F2F9FEC}"/>
              </a:ext>
            </a:extLst>
          </p:cNvPr>
          <p:cNvPicPr>
            <a:picLocks noChangeAspect="1"/>
          </p:cNvPicPr>
          <p:nvPr/>
        </p:nvPicPr>
        <p:blipFill rotWithShape="1">
          <a:blip r:embed="rId2"/>
          <a:srcRect r="-1" b="4756"/>
          <a:stretch/>
        </p:blipFill>
        <p:spPr>
          <a:xfrm>
            <a:off x="321733" y="321733"/>
            <a:ext cx="11548534" cy="6214534"/>
          </a:xfrm>
          <a:prstGeom prst="rect">
            <a:avLst/>
          </a:prstGeom>
        </p:spPr>
      </p:pic>
    </p:spTree>
    <p:extLst>
      <p:ext uri="{BB962C8B-B14F-4D97-AF65-F5344CB8AC3E}">
        <p14:creationId xmlns:p14="http://schemas.microsoft.com/office/powerpoint/2010/main" val="1657467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3E570-9CFB-410A-881D-64440547C51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r="2084"/>
          <a:stretch/>
        </p:blipFill>
        <p:spPr>
          <a:xfrm>
            <a:off x="228600" y="304800"/>
            <a:ext cx="7010400" cy="6119184"/>
          </a:xfrm>
          <a:prstGeom prst="rect">
            <a:avLst/>
          </a:prstGeom>
          <a:ln>
            <a:noFill/>
          </a:ln>
          <a:effectLst>
            <a:outerShdw blurRad="190500" algn="tl" rotWithShape="0">
              <a:srgbClr val="000000">
                <a:alpha val="70000"/>
              </a:srgbClr>
            </a:outerShdw>
          </a:effectLst>
        </p:spPr>
      </p:pic>
      <p:sp>
        <p:nvSpPr>
          <p:cNvPr id="5" name="Rectangle: Rounded Corners 4">
            <a:extLst>
              <a:ext uri="{FF2B5EF4-FFF2-40B4-BE49-F238E27FC236}">
                <a16:creationId xmlns:a16="http://schemas.microsoft.com/office/drawing/2014/main" id="{7DAD19CB-54DD-4CA8-85C7-D4F704B3BEA2}"/>
              </a:ext>
            </a:extLst>
          </p:cNvPr>
          <p:cNvSpPr/>
          <p:nvPr/>
        </p:nvSpPr>
        <p:spPr>
          <a:xfrm>
            <a:off x="7561837" y="1822645"/>
            <a:ext cx="4267200" cy="4468233"/>
          </a:xfrm>
          <a:prstGeom prst="roundRect">
            <a:avLst>
              <a:gd name="adj" fmla="val 7143"/>
            </a:avLst>
          </a:prstGeom>
          <a:solidFill>
            <a:schemeClr val="bg1"/>
          </a:solidFill>
        </p:spPr>
        <p:txBody>
          <a:bodyPr wrap="square">
            <a:spAutoFit/>
          </a:bodyPr>
          <a:lstStyle/>
          <a:p>
            <a:pPr algn="just">
              <a:lnSpc>
                <a:spcPts val="3300"/>
              </a:lnSpc>
            </a:pPr>
            <a:endParaRPr lang="vi-VN" sz="2600">
              <a:latin typeface="#9Slide02 Noi dung rat dai" panose="02000000000000000000" pitchFamily="2" charset="0"/>
              <a:ea typeface="#9Slide02 Noi dung rat dai" panose="02000000000000000000" pitchFamily="2" charset="0"/>
            </a:endParaRPr>
          </a:p>
          <a:p>
            <a:pPr algn="just">
              <a:lnSpc>
                <a:spcPts val="3300"/>
              </a:lnSpc>
            </a:pPr>
            <a:r>
              <a:rPr lang="vi-VN" sz="2600">
                <a:latin typeface="#9Slide02 Noi dung rat dai" panose="02000000000000000000" pitchFamily="2" charset="0"/>
                <a:ea typeface="#9Slide02 Noi dung rat dai" panose="02000000000000000000" pitchFamily="2" charset="0"/>
              </a:rPr>
              <a:t>- Giai đoạn 1950 – 2020, cơ cấu dân số theo giới tính của châu Âu có tỉ lệ </a:t>
            </a:r>
            <a:r>
              <a:rPr lang="vi-VN" sz="2600">
                <a:solidFill>
                  <a:srgbClr val="FF0000"/>
                </a:solidFill>
                <a:latin typeface="#9Slide02 Noi dung rat dai" panose="02000000000000000000" pitchFamily="2" charset="0"/>
                <a:ea typeface="#9Slide02 Noi dung rat dai" panose="02000000000000000000" pitchFamily="2" charset="0"/>
              </a:rPr>
              <a:t>nữ cao hơn nam</a:t>
            </a:r>
            <a:r>
              <a:rPr lang="vi-VN" sz="2600">
                <a:latin typeface="#9Slide02 Noi dung rat dai" panose="02000000000000000000" pitchFamily="2" charset="0"/>
                <a:ea typeface="#9Slide02 Noi dung rat dai" panose="02000000000000000000" pitchFamily="2" charset="0"/>
              </a:rPr>
              <a:t> và đang có sự thay đổi (</a:t>
            </a:r>
            <a:r>
              <a:rPr lang="vi-VN" sz="2600">
                <a:solidFill>
                  <a:srgbClr val="FF0000"/>
                </a:solidFill>
                <a:latin typeface="#9Slide02 Noi dung rat dai" panose="02000000000000000000" pitchFamily="2" charset="0"/>
                <a:ea typeface="#9Slide02 Noi dung rat dai" panose="02000000000000000000" pitchFamily="2" charset="0"/>
              </a:rPr>
              <a:t>tỉ lệ dân số nữ giảm, tỉ lệ dân số nam tăng).</a:t>
            </a:r>
          </a:p>
          <a:p>
            <a:pPr algn="just">
              <a:lnSpc>
                <a:spcPts val="3300"/>
              </a:lnSpc>
            </a:pPr>
            <a:r>
              <a:rPr lang="vi-VN" sz="2600">
                <a:latin typeface="#9Slide02 Noi dung rat dai" panose="02000000000000000000" pitchFamily="2" charset="0"/>
                <a:ea typeface="#9Slide02 Noi dung rat dai" panose="02000000000000000000" pitchFamily="2" charset="0"/>
              </a:rPr>
              <a:t>=&gt; Nguyên nhân: các yếu tố xã hội, vấn đề chăm sóc sức khỏe bà mẹ và trẻ em.</a:t>
            </a:r>
            <a:endParaRPr lang="en-US" sz="2600">
              <a:latin typeface="#9Slide02 Noi dung rat dai" panose="02000000000000000000" pitchFamily="2" charset="0"/>
              <a:ea typeface="#9Slide02 Noi dung rat dai" panose="02000000000000000000" pitchFamily="2" charset="0"/>
            </a:endParaRPr>
          </a:p>
        </p:txBody>
      </p:sp>
      <p:sp>
        <p:nvSpPr>
          <p:cNvPr id="6" name="Rectangle: Rounded Corners 5">
            <a:extLst>
              <a:ext uri="{FF2B5EF4-FFF2-40B4-BE49-F238E27FC236}">
                <a16:creationId xmlns:a16="http://schemas.microsoft.com/office/drawing/2014/main" id="{5B3C1E4D-7E8B-4437-B345-171ADA385424}"/>
              </a:ext>
            </a:extLst>
          </p:cNvPr>
          <p:cNvSpPr/>
          <p:nvPr/>
        </p:nvSpPr>
        <p:spPr>
          <a:xfrm>
            <a:off x="7620000" y="317500"/>
            <a:ext cx="4150875" cy="1379882"/>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rgbClr val="FF0000"/>
                </a:solidFill>
                <a:latin typeface="#9Slide07 IcielBaliho Script" pitchFamily="2" charset="0"/>
              </a:rPr>
              <a:t>Cơ cấu dân số theo giới tính</a:t>
            </a:r>
          </a:p>
        </p:txBody>
      </p:sp>
    </p:spTree>
    <p:extLst>
      <p:ext uri="{BB962C8B-B14F-4D97-AF65-F5344CB8AC3E}">
        <p14:creationId xmlns:p14="http://schemas.microsoft.com/office/powerpoint/2010/main" val="1844602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234AB2-D8F8-4A9F-9EFB-51312E396A6B}"/>
              </a:ext>
            </a:extLst>
          </p:cNvPr>
          <p:cNvSpPr/>
          <p:nvPr/>
        </p:nvSpPr>
        <p:spPr>
          <a:xfrm>
            <a:off x="289031" y="5791200"/>
            <a:ext cx="6629399" cy="830997"/>
          </a:xfrm>
          <a:prstGeom prst="rect">
            <a:avLst/>
          </a:prstGeom>
          <a:solidFill>
            <a:schemeClr val="bg1"/>
          </a:solidFill>
        </p:spPr>
        <p:txBody>
          <a:bodyPr wrap="square">
            <a:spAutoFit/>
          </a:bodyPr>
          <a:lstStyle/>
          <a:p>
            <a:r>
              <a:rPr lang="en-US" sz="2400">
                <a:solidFill>
                  <a:srgbClr val="0000FF"/>
                </a:solidFill>
                <a:latin typeface="#9Slide03 FS Neusa Regular" panose="00000500000000000000" pitchFamily="2" charset="0"/>
              </a:rPr>
              <a:t>Bảng đánh giá xếp hạng giáo dục năm 2018 do Tổ chức Hợp tác và Phát triển Kinh tế (OECD) công bố</a:t>
            </a:r>
            <a:r>
              <a:rPr lang="vi-VN" sz="2400">
                <a:solidFill>
                  <a:srgbClr val="0000FF"/>
                </a:solidFill>
              </a:rPr>
              <a:t>.</a:t>
            </a:r>
            <a:endParaRPr lang="en-US" sz="2400">
              <a:solidFill>
                <a:srgbClr val="0000FF"/>
              </a:solidFill>
              <a:latin typeface="#9Slide03 FS Neusa Regular" panose="00000500000000000000" pitchFamily="2" charset="0"/>
            </a:endParaRPr>
          </a:p>
        </p:txBody>
      </p:sp>
      <p:graphicFrame>
        <p:nvGraphicFramePr>
          <p:cNvPr id="5" name="Table 5">
            <a:extLst>
              <a:ext uri="{FF2B5EF4-FFF2-40B4-BE49-F238E27FC236}">
                <a16:creationId xmlns:a16="http://schemas.microsoft.com/office/drawing/2014/main" id="{1290F594-CD65-46A1-92DA-A5B218B9BA59}"/>
              </a:ext>
            </a:extLst>
          </p:cNvPr>
          <p:cNvGraphicFramePr>
            <a:graphicFrameLocks noGrp="1"/>
          </p:cNvGraphicFramePr>
          <p:nvPr>
            <p:extLst>
              <p:ext uri="{D42A27DB-BD31-4B8C-83A1-F6EECF244321}">
                <p14:modId xmlns:p14="http://schemas.microsoft.com/office/powerpoint/2010/main" val="2220944396"/>
              </p:ext>
            </p:extLst>
          </p:nvPr>
        </p:nvGraphicFramePr>
        <p:xfrm>
          <a:off x="289032" y="914400"/>
          <a:ext cx="6629399" cy="466344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152939">
                  <a:extLst>
                    <a:ext uri="{9D8B030D-6E8A-4147-A177-3AD203B41FA5}">
                      <a16:colId xmlns:a16="http://schemas.microsoft.com/office/drawing/2014/main" val="1299046216"/>
                    </a:ext>
                  </a:extLst>
                </a:gridCol>
                <a:gridCol w="2123659">
                  <a:extLst>
                    <a:ext uri="{9D8B030D-6E8A-4147-A177-3AD203B41FA5}">
                      <a16:colId xmlns:a16="http://schemas.microsoft.com/office/drawing/2014/main" val="4196029178"/>
                    </a:ext>
                  </a:extLst>
                </a:gridCol>
                <a:gridCol w="3352801">
                  <a:extLst>
                    <a:ext uri="{9D8B030D-6E8A-4147-A177-3AD203B41FA5}">
                      <a16:colId xmlns:a16="http://schemas.microsoft.com/office/drawing/2014/main" val="3239590123"/>
                    </a:ext>
                  </a:extLst>
                </a:gridCol>
              </a:tblGrid>
              <a:tr h="370840">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STT</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rgbClr val="FFFF00"/>
                    </a:solidFill>
                  </a:tcPr>
                </a:tc>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Quốc gia</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rgbClr val="FFFF00"/>
                    </a:solidFill>
                  </a:tcPr>
                </a:tc>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Tỉ lệ dân số đạt trình độ cao đẳng, đại học</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rgbClr val="FFFF00"/>
                    </a:solidFill>
                  </a:tcPr>
                </a:tc>
                <a:extLst>
                  <a:ext uri="{0D108BD9-81ED-4DB2-BD59-A6C34878D82A}">
                    <a16:rowId xmlns:a16="http://schemas.microsoft.com/office/drawing/2014/main" val="49536689"/>
                  </a:ext>
                </a:extLst>
              </a:tr>
              <a:tr h="370840">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1</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Canada</a:t>
                      </a: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 56,27%</a:t>
                      </a:r>
                    </a:p>
                  </a:txBody>
                  <a:tcPr>
                    <a:solidFill>
                      <a:schemeClr val="bg1"/>
                    </a:solidFill>
                  </a:tcPr>
                </a:tc>
                <a:extLst>
                  <a:ext uri="{0D108BD9-81ED-4DB2-BD59-A6C34878D82A}">
                    <a16:rowId xmlns:a16="http://schemas.microsoft.com/office/drawing/2014/main" val="2355657481"/>
                  </a:ext>
                </a:extLst>
              </a:tr>
              <a:tr h="370840">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2</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Nhật Bản</a:t>
                      </a: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 50,50%</a:t>
                      </a:r>
                    </a:p>
                  </a:txBody>
                  <a:tcPr>
                    <a:solidFill>
                      <a:schemeClr val="bg1"/>
                    </a:solidFill>
                  </a:tcPr>
                </a:tc>
                <a:extLst>
                  <a:ext uri="{0D108BD9-81ED-4DB2-BD59-A6C34878D82A}">
                    <a16:rowId xmlns:a16="http://schemas.microsoft.com/office/drawing/2014/main" val="3155184147"/>
                  </a:ext>
                </a:extLst>
              </a:tr>
              <a:tr h="370840">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3</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Israel   </a:t>
                      </a: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49,90%</a:t>
                      </a:r>
                    </a:p>
                  </a:txBody>
                  <a:tcPr>
                    <a:solidFill>
                      <a:schemeClr val="bg1"/>
                    </a:solidFill>
                  </a:tcPr>
                </a:tc>
                <a:extLst>
                  <a:ext uri="{0D108BD9-81ED-4DB2-BD59-A6C34878D82A}">
                    <a16:rowId xmlns:a16="http://schemas.microsoft.com/office/drawing/2014/main" val="1142537937"/>
                  </a:ext>
                </a:extLst>
              </a:tr>
              <a:tr h="370840">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4</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Hàn Quốc</a:t>
                      </a: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 46,86%</a:t>
                      </a:r>
                    </a:p>
                  </a:txBody>
                  <a:tcPr>
                    <a:solidFill>
                      <a:schemeClr val="bg1"/>
                    </a:solidFill>
                  </a:tcPr>
                </a:tc>
                <a:extLst>
                  <a:ext uri="{0D108BD9-81ED-4DB2-BD59-A6C34878D82A}">
                    <a16:rowId xmlns:a16="http://schemas.microsoft.com/office/drawing/2014/main" val="3075260531"/>
                  </a:ext>
                </a:extLst>
              </a:tr>
              <a:tr h="370840">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5</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chemeClr val="bg1"/>
                    </a:solidFill>
                  </a:tcPr>
                </a:tc>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Vương quốc Anh</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45,96%</a:t>
                      </a:r>
                    </a:p>
                  </a:txBody>
                  <a:tcPr>
                    <a:solidFill>
                      <a:schemeClr val="bg1"/>
                    </a:solidFill>
                  </a:tcPr>
                </a:tc>
                <a:extLst>
                  <a:ext uri="{0D108BD9-81ED-4DB2-BD59-A6C34878D82A}">
                    <a16:rowId xmlns:a16="http://schemas.microsoft.com/office/drawing/2014/main" val="3420294494"/>
                  </a:ext>
                </a:extLst>
              </a:tr>
              <a:tr h="370840">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6</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 Mỹ    </a:t>
                      </a: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45,67%</a:t>
                      </a:r>
                    </a:p>
                  </a:txBody>
                  <a:tcPr>
                    <a:solidFill>
                      <a:schemeClr val="bg1"/>
                    </a:solidFill>
                  </a:tcPr>
                </a:tc>
                <a:extLst>
                  <a:ext uri="{0D108BD9-81ED-4DB2-BD59-A6C34878D82A}">
                    <a16:rowId xmlns:a16="http://schemas.microsoft.com/office/drawing/2014/main" val="3837350943"/>
                  </a:ext>
                </a:extLst>
              </a:tr>
              <a:tr h="370840">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7</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Australia  </a:t>
                      </a: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43,74%</a:t>
                      </a:r>
                    </a:p>
                  </a:txBody>
                  <a:tcPr>
                    <a:solidFill>
                      <a:schemeClr val="bg1"/>
                    </a:solidFill>
                  </a:tcPr>
                </a:tc>
                <a:extLst>
                  <a:ext uri="{0D108BD9-81ED-4DB2-BD59-A6C34878D82A}">
                    <a16:rowId xmlns:a16="http://schemas.microsoft.com/office/drawing/2014/main" val="2748646940"/>
                  </a:ext>
                </a:extLst>
              </a:tr>
              <a:tr h="370840">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8</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Phần Lan   </a:t>
                      </a: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43,60%</a:t>
                      </a:r>
                    </a:p>
                  </a:txBody>
                  <a:tcPr>
                    <a:solidFill>
                      <a:schemeClr val="bg1"/>
                    </a:solidFill>
                  </a:tcPr>
                </a:tc>
                <a:extLst>
                  <a:ext uri="{0D108BD9-81ED-4DB2-BD59-A6C34878D82A}">
                    <a16:rowId xmlns:a16="http://schemas.microsoft.com/office/drawing/2014/main" val="832257674"/>
                  </a:ext>
                </a:extLst>
              </a:tr>
              <a:tr h="0">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9</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Na Uy    </a:t>
                      </a: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 43,02%</a:t>
                      </a:r>
                    </a:p>
                  </a:txBody>
                  <a:tcPr>
                    <a:solidFill>
                      <a:schemeClr val="bg1"/>
                    </a:solidFill>
                  </a:tcPr>
                </a:tc>
                <a:extLst>
                  <a:ext uri="{0D108BD9-81ED-4DB2-BD59-A6C34878D82A}">
                    <a16:rowId xmlns:a16="http://schemas.microsoft.com/office/drawing/2014/main" val="1957056504"/>
                  </a:ext>
                </a:extLst>
              </a:tr>
              <a:tr h="370840">
                <a:tc>
                  <a:txBody>
                    <a:bodyPr/>
                    <a:lstStyle/>
                    <a:p>
                      <a:pPr algn="ctr"/>
                      <a:r>
                        <a:rPr lang="vi-VN" sz="2000">
                          <a:solidFill>
                            <a:srgbClr val="0000FF"/>
                          </a:solidFill>
                          <a:latin typeface="#9Slide02 Noi dung rat dai" panose="02000000000000000000" pitchFamily="2" charset="0"/>
                          <a:ea typeface="#9Slide02 Noi dung rat dai" panose="02000000000000000000" pitchFamily="2" charset="0"/>
                        </a:rPr>
                        <a:t>10</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chemeClr val="bg1"/>
                    </a:solidFill>
                  </a:tcPr>
                </a:tc>
                <a:tc>
                  <a:txBody>
                    <a:bodyPr/>
                    <a:lstStyle/>
                    <a:p>
                      <a:pPr algn="ctr"/>
                      <a:r>
                        <a:rPr kumimoji="0" lang="vi-VN" sz="2000" b="0" i="0" u="none" strike="noStrike" kern="1200" cap="none" spc="0" normalizeH="0" baseline="0" noProof="0">
                          <a:ln>
                            <a:noFill/>
                          </a:ln>
                          <a:solidFill>
                            <a:srgbClr val="0000FF"/>
                          </a:solidFill>
                          <a:effectLst/>
                          <a:uLnTx/>
                          <a:uFillTx/>
                          <a:latin typeface="#9Slide02 Noi dung rat dai" panose="02000000000000000000" pitchFamily="2" charset="0"/>
                          <a:ea typeface="#9Slide02 Noi dung rat dai" panose="02000000000000000000" pitchFamily="2" charset="0"/>
                          <a:cs typeface="+mn-cs"/>
                        </a:rPr>
                        <a:t>Luxembourg   </a:t>
                      </a:r>
                      <a:endParaRPr lang="en-US" sz="2000">
                        <a:solidFill>
                          <a:srgbClr val="0000FF"/>
                        </a:solidFill>
                        <a:latin typeface="#9Slide02 Noi dung rat dai" panose="02000000000000000000" pitchFamily="2" charset="0"/>
                        <a:ea typeface="#9Slide02 Noi dung rat dai" panose="02000000000000000000" pitchFamily="2" charset="0"/>
                      </a:endParaRPr>
                    </a:p>
                  </a:txBody>
                  <a:tcPr>
                    <a:solidFill>
                      <a:schemeClr val="bg1"/>
                    </a:solidFill>
                  </a:tcPr>
                </a:tc>
                <a:tc>
                  <a:txBody>
                    <a:bodyPr/>
                    <a:lstStyle/>
                    <a:p>
                      <a:pPr algn="ctr"/>
                      <a:r>
                        <a:rPr lang="en-US" sz="2000">
                          <a:solidFill>
                            <a:srgbClr val="0000FF"/>
                          </a:solidFill>
                          <a:latin typeface="#9Slide02 Noi dung rat dai" panose="02000000000000000000" pitchFamily="2" charset="0"/>
                          <a:ea typeface="#9Slide02 Noi dung rat dai" panose="02000000000000000000" pitchFamily="2" charset="0"/>
                        </a:rPr>
                        <a:t> 42,86%</a:t>
                      </a:r>
                    </a:p>
                  </a:txBody>
                  <a:tcPr>
                    <a:solidFill>
                      <a:schemeClr val="bg1"/>
                    </a:solidFill>
                  </a:tcPr>
                </a:tc>
                <a:extLst>
                  <a:ext uri="{0D108BD9-81ED-4DB2-BD59-A6C34878D82A}">
                    <a16:rowId xmlns:a16="http://schemas.microsoft.com/office/drawing/2014/main" val="3542214196"/>
                  </a:ext>
                </a:extLst>
              </a:tr>
            </a:tbl>
          </a:graphicData>
        </a:graphic>
      </p:graphicFrame>
      <p:pic>
        <p:nvPicPr>
          <p:cNvPr id="7" name="Picture 6">
            <a:extLst>
              <a:ext uri="{FF2B5EF4-FFF2-40B4-BE49-F238E27FC236}">
                <a16:creationId xmlns:a16="http://schemas.microsoft.com/office/drawing/2014/main" id="{63A4AA71-6B29-4569-9982-5D0AB8E6648F}"/>
              </a:ext>
            </a:extLst>
          </p:cNvPr>
          <p:cNvPicPr>
            <a:picLocks noChangeAspect="1"/>
          </p:cNvPicPr>
          <p:nvPr/>
        </p:nvPicPr>
        <p:blipFill>
          <a:blip r:embed="rId2"/>
          <a:stretch>
            <a:fillRect/>
          </a:stretch>
        </p:blipFill>
        <p:spPr>
          <a:xfrm>
            <a:off x="304799" y="133305"/>
            <a:ext cx="6629398" cy="666750"/>
          </a:xfrm>
          <a:prstGeom prst="rect">
            <a:avLst/>
          </a:prstGeom>
          <a:solidFill>
            <a:schemeClr val="bg1"/>
          </a:solidFill>
        </p:spPr>
      </p:pic>
      <p:pic>
        <p:nvPicPr>
          <p:cNvPr id="8" name="Picture 7">
            <a:extLst>
              <a:ext uri="{FF2B5EF4-FFF2-40B4-BE49-F238E27FC236}">
                <a16:creationId xmlns:a16="http://schemas.microsoft.com/office/drawing/2014/main" id="{D3517751-3B37-4C43-91DC-D8335F2D6F24}"/>
              </a:ext>
            </a:extLst>
          </p:cNvPr>
          <p:cNvPicPr>
            <a:picLocks noChangeAspect="1"/>
          </p:cNvPicPr>
          <p:nvPr/>
        </p:nvPicPr>
        <p:blipFill>
          <a:blip r:embed="rId3"/>
          <a:stretch>
            <a:fillRect/>
          </a:stretch>
        </p:blipFill>
        <p:spPr>
          <a:xfrm>
            <a:off x="7148512" y="2351503"/>
            <a:ext cx="4740168" cy="4270694"/>
          </a:xfrm>
          <a:prstGeom prst="rect">
            <a:avLst/>
          </a:prstGeom>
        </p:spPr>
      </p:pic>
      <p:sp>
        <p:nvSpPr>
          <p:cNvPr id="9" name="Rectangle: Rounded Corners 8">
            <a:extLst>
              <a:ext uri="{FF2B5EF4-FFF2-40B4-BE49-F238E27FC236}">
                <a16:creationId xmlns:a16="http://schemas.microsoft.com/office/drawing/2014/main" id="{A28268A4-A456-4B55-A69B-30B1322DA8E9}"/>
              </a:ext>
            </a:extLst>
          </p:cNvPr>
          <p:cNvSpPr/>
          <p:nvPr/>
        </p:nvSpPr>
        <p:spPr>
          <a:xfrm>
            <a:off x="7148512" y="251569"/>
            <a:ext cx="4738689" cy="1828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a:solidFill>
                  <a:srgbClr val="0000FF"/>
                </a:solidFill>
                <a:latin typeface="#9Slide07 IcielBaliho Script" pitchFamily="2" charset="0"/>
              </a:rPr>
              <a:t>Trình độ học vấn</a:t>
            </a:r>
            <a:endParaRPr lang="en-US" sz="5400">
              <a:solidFill>
                <a:srgbClr val="0000FF"/>
              </a:solidFill>
              <a:latin typeface="#9Slide07 IcielBaliho Script" pitchFamily="2" charset="0"/>
            </a:endParaRPr>
          </a:p>
        </p:txBody>
      </p:sp>
      <p:sp>
        <p:nvSpPr>
          <p:cNvPr id="11" name="Rectangle 10">
            <a:extLst>
              <a:ext uri="{FF2B5EF4-FFF2-40B4-BE49-F238E27FC236}">
                <a16:creationId xmlns:a16="http://schemas.microsoft.com/office/drawing/2014/main" id="{B508FC6C-E538-4937-A66C-E1057E64337A}"/>
              </a:ext>
            </a:extLst>
          </p:cNvPr>
          <p:cNvSpPr/>
          <p:nvPr/>
        </p:nvSpPr>
        <p:spPr>
          <a:xfrm>
            <a:off x="304799" y="3200400"/>
            <a:ext cx="3276601"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AFCD3C-5B2B-46DC-8874-9F463851022B}"/>
              </a:ext>
            </a:extLst>
          </p:cNvPr>
          <p:cNvSpPr/>
          <p:nvPr/>
        </p:nvSpPr>
        <p:spPr>
          <a:xfrm>
            <a:off x="315307" y="4389120"/>
            <a:ext cx="3250325" cy="4038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9FA38F-302E-4E52-AEAB-3DDC8F17EDA9}"/>
              </a:ext>
            </a:extLst>
          </p:cNvPr>
          <p:cNvSpPr/>
          <p:nvPr/>
        </p:nvSpPr>
        <p:spPr>
          <a:xfrm>
            <a:off x="289031" y="4792980"/>
            <a:ext cx="3276601"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640435-5EC8-43BA-A58E-0B04A9A22491}"/>
              </a:ext>
            </a:extLst>
          </p:cNvPr>
          <p:cNvSpPr/>
          <p:nvPr/>
        </p:nvSpPr>
        <p:spPr>
          <a:xfrm>
            <a:off x="302168" y="5195132"/>
            <a:ext cx="3250325" cy="4038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587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CDE748-1D82-413D-8C59-3D45B0F0846D}"/>
              </a:ext>
            </a:extLst>
          </p:cNvPr>
          <p:cNvPicPr>
            <a:picLocks noChangeAspect="1"/>
          </p:cNvPicPr>
          <p:nvPr/>
        </p:nvPicPr>
        <p:blipFill>
          <a:blip r:embed="rId2"/>
          <a:stretch>
            <a:fillRect/>
          </a:stretch>
        </p:blipFill>
        <p:spPr>
          <a:xfrm>
            <a:off x="-10886" y="-457200"/>
            <a:ext cx="12202886" cy="7391401"/>
          </a:xfrm>
          <a:prstGeom prst="rect">
            <a:avLst/>
          </a:prstGeom>
        </p:spPr>
      </p:pic>
      <p:pic>
        <p:nvPicPr>
          <p:cNvPr id="3" name="Picture 2">
            <a:extLst>
              <a:ext uri="{FF2B5EF4-FFF2-40B4-BE49-F238E27FC236}">
                <a16:creationId xmlns:a16="http://schemas.microsoft.com/office/drawing/2014/main" id="{AFAB0F8B-1652-404F-802F-F468F943CFF6}"/>
              </a:ext>
            </a:extLst>
          </p:cNvPr>
          <p:cNvPicPr>
            <a:picLocks noChangeAspect="1"/>
          </p:cNvPicPr>
          <p:nvPr/>
        </p:nvPicPr>
        <p:blipFill>
          <a:blip r:embed="rId3"/>
          <a:stretch>
            <a:fillRect/>
          </a:stretch>
        </p:blipFill>
        <p:spPr>
          <a:xfrm>
            <a:off x="381000" y="457200"/>
            <a:ext cx="11582400" cy="2389839"/>
          </a:xfrm>
          <a:prstGeom prst="rect">
            <a:avLst/>
          </a:prstGeom>
        </p:spPr>
      </p:pic>
    </p:spTree>
    <p:extLst>
      <p:ext uri="{BB962C8B-B14F-4D97-AF65-F5344CB8AC3E}">
        <p14:creationId xmlns:p14="http://schemas.microsoft.com/office/powerpoint/2010/main" val="148124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10">
            <a:extLst>
              <a:ext uri="{FF2B5EF4-FFF2-40B4-BE49-F238E27FC236}">
                <a16:creationId xmlns:a16="http://schemas.microsoft.com/office/drawing/2014/main" id="{63714C98-78BE-46BE-B9C2-C27ED1DB72CF}"/>
              </a:ext>
            </a:extLst>
          </p:cNvPr>
          <p:cNvSpPr txBox="1"/>
          <p:nvPr/>
        </p:nvSpPr>
        <p:spPr>
          <a:xfrm>
            <a:off x="381000" y="304800"/>
            <a:ext cx="5633825" cy="615553"/>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noProof="0" dirty="0">
                <a:solidFill>
                  <a:srgbClr val="0000FF"/>
                </a:solidFill>
                <a:latin typeface="#9Slide07 IcielBaliho Script" pitchFamily="2" charset="0"/>
              </a:rPr>
              <a:t>2</a:t>
            </a:r>
            <a:r>
              <a:rPr kumimoji="0" lang="en-US" sz="4000" b="0" i="0" u="none" strike="noStrike" kern="1200" cap="none" spc="0" normalizeH="0" baseline="0" noProof="0" dirty="0">
                <a:ln>
                  <a:noFill/>
                </a:ln>
                <a:solidFill>
                  <a:srgbClr val="0000FF"/>
                </a:solidFill>
                <a:effectLst/>
                <a:uLnTx/>
                <a:uFillTx/>
                <a:latin typeface="#9Slide07 IcielBaliho Script" pitchFamily="2" charset="0"/>
              </a:rPr>
              <a:t>. </a:t>
            </a:r>
            <a:r>
              <a:rPr lang="en-US" sz="4000" dirty="0">
                <a:solidFill>
                  <a:srgbClr val="0000FF"/>
                </a:solidFill>
                <a:latin typeface="#9Slide07 IcielBaliho Script" pitchFamily="2" charset="0"/>
              </a:rPr>
              <a:t>Di </a:t>
            </a:r>
            <a:r>
              <a:rPr lang="en-US" sz="4000" dirty="0" err="1">
                <a:solidFill>
                  <a:srgbClr val="0000FF"/>
                </a:solidFill>
                <a:latin typeface="#9Slide07 IcielBaliho Script" pitchFamily="2" charset="0"/>
              </a:rPr>
              <a:t>cư</a:t>
            </a:r>
            <a:r>
              <a:rPr lang="vi-VN" sz="4000" dirty="0">
                <a:solidFill>
                  <a:srgbClr val="0000FF"/>
                </a:solidFill>
                <a:latin typeface="#9Slide07 IcielBaliho Script" pitchFamily="2" charset="0"/>
              </a:rPr>
              <a:t> </a:t>
            </a:r>
            <a:r>
              <a:rPr lang="en-US" sz="4000" dirty="0" smtClean="0">
                <a:solidFill>
                  <a:srgbClr val="0000FF"/>
                </a:solidFill>
                <a:latin typeface="#9Slide07 IcielBaliho Script" pitchFamily="2" charset="0"/>
              </a:rPr>
              <a:t>ở </a:t>
            </a:r>
            <a:r>
              <a:rPr lang="vi-VN" sz="4000" dirty="0" smtClean="0">
                <a:solidFill>
                  <a:srgbClr val="0000FF"/>
                </a:solidFill>
                <a:latin typeface="#9Slide07 IcielBaliho Script" pitchFamily="2" charset="0"/>
              </a:rPr>
              <a:t>châu </a:t>
            </a:r>
            <a:r>
              <a:rPr lang="vi-VN" sz="4000" dirty="0">
                <a:solidFill>
                  <a:srgbClr val="0000FF"/>
                </a:solidFill>
                <a:latin typeface="#9Slide07 IcielBaliho Script" pitchFamily="2" charset="0"/>
              </a:rPr>
              <a:t>Âu </a:t>
            </a:r>
            <a:endParaRPr kumimoji="0" lang="en-US" sz="4000" b="0" i="0" u="none" strike="noStrike" kern="1200" cap="none" spc="0" normalizeH="0" baseline="0" noProof="0" dirty="0">
              <a:ln>
                <a:noFill/>
              </a:ln>
              <a:solidFill>
                <a:srgbClr val="0000FF"/>
              </a:solidFill>
              <a:effectLst/>
              <a:uLnTx/>
              <a:uFillTx/>
              <a:latin typeface="#9Slide07 IcielBaliho Script" pitchFamily="2" charset="0"/>
            </a:endParaRPr>
          </a:p>
        </p:txBody>
      </p:sp>
      <p:pic>
        <p:nvPicPr>
          <p:cNvPr id="5" name="Picture 4">
            <a:extLst>
              <a:ext uri="{FF2B5EF4-FFF2-40B4-BE49-F238E27FC236}">
                <a16:creationId xmlns:a16="http://schemas.microsoft.com/office/drawing/2014/main" id="{E0345EEC-0B06-4D6D-93E9-9CD0633B282C}"/>
              </a:ext>
            </a:extLst>
          </p:cNvPr>
          <p:cNvPicPr>
            <a:picLocks noChangeAspect="1"/>
          </p:cNvPicPr>
          <p:nvPr/>
        </p:nvPicPr>
        <p:blipFill rotWithShape="1">
          <a:blip r:embed="rId2"/>
          <a:srcRect t="6897" b="5330"/>
          <a:stretch/>
        </p:blipFill>
        <p:spPr>
          <a:xfrm>
            <a:off x="228600" y="2362200"/>
            <a:ext cx="5323352" cy="3200400"/>
          </a:xfrm>
          <a:prstGeom prst="rect">
            <a:avLst/>
          </a:prstGeom>
        </p:spPr>
      </p:pic>
      <p:sp>
        <p:nvSpPr>
          <p:cNvPr id="7" name="Rounded Rectangle 6"/>
          <p:cNvSpPr/>
          <p:nvPr/>
        </p:nvSpPr>
        <p:spPr>
          <a:xfrm>
            <a:off x="5715000" y="2133600"/>
            <a:ext cx="5562600" cy="1447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smtClean="0">
                <a:solidFill>
                  <a:srgbClr val="00B050"/>
                </a:solidFill>
                <a:latin typeface="SVN-Good Dog" panose="02040603050506020204" pitchFamily="18" charset="0"/>
              </a:rPr>
              <a:t>Quá</a:t>
            </a:r>
            <a:r>
              <a:rPr lang="en-US" sz="3600" b="1" dirty="0" smtClean="0">
                <a:solidFill>
                  <a:srgbClr val="00B050"/>
                </a:solidFill>
                <a:latin typeface="SVN-Good Dog" panose="02040603050506020204" pitchFamily="18" charset="0"/>
              </a:rPr>
              <a:t> </a:t>
            </a:r>
            <a:r>
              <a:rPr lang="en-US" sz="3600" b="1" dirty="0" err="1" smtClean="0">
                <a:solidFill>
                  <a:srgbClr val="00B050"/>
                </a:solidFill>
                <a:latin typeface="SVN-Good Dog" panose="02040603050506020204" pitchFamily="18" charset="0"/>
              </a:rPr>
              <a:t>trình</a:t>
            </a:r>
            <a:r>
              <a:rPr lang="en-US" sz="3600" b="1" dirty="0" smtClean="0">
                <a:solidFill>
                  <a:srgbClr val="00B050"/>
                </a:solidFill>
                <a:latin typeface="SVN-Good Dog" panose="02040603050506020204" pitchFamily="18" charset="0"/>
              </a:rPr>
              <a:t> di </a:t>
            </a:r>
            <a:r>
              <a:rPr lang="en-US" sz="3600" b="1" dirty="0" err="1" smtClean="0">
                <a:solidFill>
                  <a:srgbClr val="00B050"/>
                </a:solidFill>
                <a:latin typeface="SVN-Good Dog" panose="02040603050506020204" pitchFamily="18" charset="0"/>
              </a:rPr>
              <a:t>cư</a:t>
            </a:r>
            <a:r>
              <a:rPr lang="en-US" sz="3600" b="1" dirty="0" smtClean="0">
                <a:solidFill>
                  <a:srgbClr val="00B050"/>
                </a:solidFill>
                <a:latin typeface="SVN-Good Dog" panose="02040603050506020204" pitchFamily="18" charset="0"/>
              </a:rPr>
              <a:t> ở </a:t>
            </a:r>
            <a:r>
              <a:rPr lang="en-US" sz="3600" b="1" dirty="0" err="1" smtClean="0">
                <a:solidFill>
                  <a:srgbClr val="00B050"/>
                </a:solidFill>
                <a:latin typeface="SVN-Good Dog" panose="02040603050506020204" pitchFamily="18" charset="0"/>
              </a:rPr>
              <a:t>châu</a:t>
            </a:r>
            <a:r>
              <a:rPr lang="en-US" sz="3600" b="1" dirty="0" smtClean="0">
                <a:solidFill>
                  <a:srgbClr val="00B050"/>
                </a:solidFill>
                <a:latin typeface="SVN-Good Dog" panose="02040603050506020204" pitchFamily="18" charset="0"/>
              </a:rPr>
              <a:t> </a:t>
            </a:r>
            <a:r>
              <a:rPr lang="en-US" sz="3600" b="1" dirty="0" err="1" smtClean="0">
                <a:solidFill>
                  <a:srgbClr val="00B050"/>
                </a:solidFill>
                <a:latin typeface="SVN-Good Dog" panose="02040603050506020204" pitchFamily="18" charset="0"/>
              </a:rPr>
              <a:t>Âu</a:t>
            </a:r>
            <a:r>
              <a:rPr lang="en-US" sz="3600" b="1" dirty="0" smtClean="0">
                <a:solidFill>
                  <a:srgbClr val="00B050"/>
                </a:solidFill>
                <a:latin typeface="SVN-Good Dog" panose="02040603050506020204" pitchFamily="18" charset="0"/>
              </a:rPr>
              <a:t> </a:t>
            </a:r>
            <a:r>
              <a:rPr lang="en-US" sz="3600" b="1" dirty="0" err="1" smtClean="0">
                <a:solidFill>
                  <a:srgbClr val="00B050"/>
                </a:solidFill>
                <a:latin typeface="SVN-Good Dog" panose="02040603050506020204" pitchFamily="18" charset="0"/>
              </a:rPr>
              <a:t>diễn</a:t>
            </a:r>
            <a:r>
              <a:rPr lang="en-US" sz="3600" b="1" dirty="0" smtClean="0">
                <a:solidFill>
                  <a:srgbClr val="00B050"/>
                </a:solidFill>
                <a:latin typeface="SVN-Good Dog" panose="02040603050506020204" pitchFamily="18" charset="0"/>
              </a:rPr>
              <a:t> </a:t>
            </a:r>
            <a:r>
              <a:rPr lang="en-US" sz="3600" b="1" dirty="0" err="1" smtClean="0">
                <a:solidFill>
                  <a:srgbClr val="00B050"/>
                </a:solidFill>
                <a:latin typeface="SVN-Good Dog" panose="02040603050506020204" pitchFamily="18" charset="0"/>
              </a:rPr>
              <a:t>ra</a:t>
            </a:r>
            <a:r>
              <a:rPr lang="en-US" sz="3600" b="1" dirty="0" smtClean="0">
                <a:solidFill>
                  <a:srgbClr val="00B050"/>
                </a:solidFill>
                <a:latin typeface="SVN-Good Dog" panose="02040603050506020204" pitchFamily="18" charset="0"/>
              </a:rPr>
              <a:t> </a:t>
            </a:r>
            <a:r>
              <a:rPr lang="en-US" sz="3600" b="1" dirty="0" err="1" smtClean="0">
                <a:solidFill>
                  <a:srgbClr val="00B050"/>
                </a:solidFill>
                <a:latin typeface="SVN-Good Dog" panose="02040603050506020204" pitchFamily="18" charset="0"/>
              </a:rPr>
              <a:t>như</a:t>
            </a:r>
            <a:r>
              <a:rPr lang="en-US" sz="3600" b="1" dirty="0" smtClean="0">
                <a:solidFill>
                  <a:srgbClr val="00B050"/>
                </a:solidFill>
                <a:latin typeface="SVN-Good Dog" panose="02040603050506020204" pitchFamily="18" charset="0"/>
              </a:rPr>
              <a:t> </a:t>
            </a:r>
            <a:r>
              <a:rPr lang="en-US" sz="3600" b="1" dirty="0" err="1" smtClean="0">
                <a:solidFill>
                  <a:srgbClr val="00B050"/>
                </a:solidFill>
                <a:latin typeface="SVN-Good Dog" panose="02040603050506020204" pitchFamily="18" charset="0"/>
              </a:rPr>
              <a:t>thế</a:t>
            </a:r>
            <a:r>
              <a:rPr lang="en-US" sz="3600" b="1" dirty="0" smtClean="0">
                <a:solidFill>
                  <a:srgbClr val="00B050"/>
                </a:solidFill>
                <a:latin typeface="SVN-Good Dog" panose="02040603050506020204" pitchFamily="18" charset="0"/>
              </a:rPr>
              <a:t> </a:t>
            </a:r>
            <a:r>
              <a:rPr lang="en-US" sz="3600" b="1" dirty="0" err="1" smtClean="0">
                <a:solidFill>
                  <a:srgbClr val="00B050"/>
                </a:solidFill>
                <a:latin typeface="SVN-Good Dog" panose="02040603050506020204" pitchFamily="18" charset="0"/>
              </a:rPr>
              <a:t>nào</a:t>
            </a:r>
            <a:r>
              <a:rPr lang="en-US" sz="3600" b="1" dirty="0">
                <a:solidFill>
                  <a:srgbClr val="00B050"/>
                </a:solidFill>
                <a:latin typeface="SVN-Good Dog" panose="02040603050506020204" pitchFamily="18" charset="0"/>
              </a:rPr>
              <a:t>?</a:t>
            </a:r>
          </a:p>
        </p:txBody>
      </p:sp>
      <p:sp>
        <p:nvSpPr>
          <p:cNvPr id="8" name="Rounded Rectangle 7"/>
          <p:cNvSpPr/>
          <p:nvPr/>
        </p:nvSpPr>
        <p:spPr>
          <a:xfrm>
            <a:off x="5734251" y="4267200"/>
            <a:ext cx="5562600" cy="1447800"/>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smtClean="0">
                <a:solidFill>
                  <a:srgbClr val="0070C0"/>
                </a:solidFill>
                <a:latin typeface="SVN-Good Dog" panose="02040603050506020204" pitchFamily="18" charset="0"/>
              </a:rPr>
              <a:t>Nêu</a:t>
            </a:r>
            <a:r>
              <a:rPr lang="en-US" sz="3600" b="1" dirty="0" smtClean="0">
                <a:solidFill>
                  <a:srgbClr val="0070C0"/>
                </a:solidFill>
                <a:latin typeface="SVN-Good Dog" panose="02040603050506020204" pitchFamily="18" charset="0"/>
              </a:rPr>
              <a:t> </a:t>
            </a:r>
            <a:r>
              <a:rPr lang="en-US" sz="3600" b="1" dirty="0" err="1" smtClean="0">
                <a:solidFill>
                  <a:srgbClr val="0070C0"/>
                </a:solidFill>
                <a:latin typeface="SVN-Good Dog" panose="02040603050506020204" pitchFamily="18" charset="0"/>
              </a:rPr>
              <a:t>những</a:t>
            </a:r>
            <a:r>
              <a:rPr lang="en-US" sz="3600" b="1" dirty="0" smtClean="0">
                <a:solidFill>
                  <a:srgbClr val="0070C0"/>
                </a:solidFill>
                <a:latin typeface="SVN-Good Dog" panose="02040603050506020204" pitchFamily="18" charset="0"/>
              </a:rPr>
              <a:t> </a:t>
            </a:r>
            <a:r>
              <a:rPr lang="en-US" sz="3600" b="1" dirty="0" err="1" smtClean="0">
                <a:solidFill>
                  <a:srgbClr val="0070C0"/>
                </a:solidFill>
                <a:latin typeface="SVN-Good Dog" panose="02040603050506020204" pitchFamily="18" charset="0"/>
              </a:rPr>
              <a:t>khó</a:t>
            </a:r>
            <a:r>
              <a:rPr lang="en-US" sz="3600" b="1" dirty="0" smtClean="0">
                <a:solidFill>
                  <a:srgbClr val="0070C0"/>
                </a:solidFill>
                <a:latin typeface="SVN-Good Dog" panose="02040603050506020204" pitchFamily="18" charset="0"/>
              </a:rPr>
              <a:t> </a:t>
            </a:r>
            <a:r>
              <a:rPr lang="en-US" sz="3600" b="1" dirty="0" err="1" smtClean="0">
                <a:solidFill>
                  <a:srgbClr val="0070C0"/>
                </a:solidFill>
                <a:latin typeface="SVN-Good Dog" panose="02040603050506020204" pitchFamily="18" charset="0"/>
              </a:rPr>
              <a:t>khăn</a:t>
            </a:r>
            <a:r>
              <a:rPr lang="en-US" sz="3600" b="1" dirty="0" smtClean="0">
                <a:solidFill>
                  <a:srgbClr val="0070C0"/>
                </a:solidFill>
                <a:latin typeface="SVN-Good Dog" panose="02040603050506020204" pitchFamily="18" charset="0"/>
              </a:rPr>
              <a:t> </a:t>
            </a:r>
            <a:r>
              <a:rPr lang="en-US" sz="3600" b="1" dirty="0" err="1" smtClean="0">
                <a:solidFill>
                  <a:srgbClr val="0070C0"/>
                </a:solidFill>
                <a:latin typeface="SVN-Good Dog" panose="02040603050506020204" pitchFamily="18" charset="0"/>
              </a:rPr>
              <a:t>và</a:t>
            </a:r>
            <a:r>
              <a:rPr lang="en-US" sz="3600" b="1" dirty="0" smtClean="0">
                <a:solidFill>
                  <a:srgbClr val="0070C0"/>
                </a:solidFill>
                <a:latin typeface="SVN-Good Dog" panose="02040603050506020204" pitchFamily="18" charset="0"/>
              </a:rPr>
              <a:t> </a:t>
            </a:r>
            <a:r>
              <a:rPr lang="en-US" sz="3600" b="1" dirty="0" err="1" smtClean="0">
                <a:solidFill>
                  <a:srgbClr val="0070C0"/>
                </a:solidFill>
                <a:latin typeface="SVN-Good Dog" panose="02040603050506020204" pitchFamily="18" charset="0"/>
              </a:rPr>
              <a:t>thuận</a:t>
            </a:r>
            <a:r>
              <a:rPr lang="en-US" sz="3600" b="1" dirty="0" smtClean="0">
                <a:solidFill>
                  <a:srgbClr val="0070C0"/>
                </a:solidFill>
                <a:latin typeface="SVN-Good Dog" panose="02040603050506020204" pitchFamily="18" charset="0"/>
              </a:rPr>
              <a:t> </a:t>
            </a:r>
            <a:r>
              <a:rPr lang="en-US" sz="3600" b="1" dirty="0" err="1" smtClean="0">
                <a:solidFill>
                  <a:srgbClr val="0070C0"/>
                </a:solidFill>
                <a:latin typeface="SVN-Good Dog" panose="02040603050506020204" pitchFamily="18" charset="0"/>
              </a:rPr>
              <a:t>lợi</a:t>
            </a:r>
            <a:r>
              <a:rPr lang="en-US" sz="3600" b="1" dirty="0" smtClean="0">
                <a:solidFill>
                  <a:srgbClr val="0070C0"/>
                </a:solidFill>
                <a:latin typeface="SVN-Good Dog" panose="02040603050506020204" pitchFamily="18" charset="0"/>
              </a:rPr>
              <a:t> </a:t>
            </a:r>
            <a:r>
              <a:rPr lang="en-US" sz="3600" b="1" dirty="0" err="1" smtClean="0">
                <a:solidFill>
                  <a:srgbClr val="0070C0"/>
                </a:solidFill>
                <a:latin typeface="SVN-Good Dog" panose="02040603050506020204" pitchFamily="18" charset="0"/>
              </a:rPr>
              <a:t>về</a:t>
            </a:r>
            <a:r>
              <a:rPr lang="en-US" sz="3600" b="1" dirty="0" smtClean="0">
                <a:solidFill>
                  <a:srgbClr val="0070C0"/>
                </a:solidFill>
                <a:latin typeface="SVN-Good Dog" panose="02040603050506020204" pitchFamily="18" charset="0"/>
              </a:rPr>
              <a:t> </a:t>
            </a:r>
            <a:r>
              <a:rPr lang="en-US" sz="3600" b="1" dirty="0" err="1" smtClean="0">
                <a:solidFill>
                  <a:srgbClr val="0070C0"/>
                </a:solidFill>
                <a:latin typeface="SVN-Good Dog" panose="02040603050506020204" pitchFamily="18" charset="0"/>
              </a:rPr>
              <a:t>việc</a:t>
            </a:r>
            <a:r>
              <a:rPr lang="en-US" sz="3600" b="1" dirty="0" smtClean="0">
                <a:solidFill>
                  <a:srgbClr val="0070C0"/>
                </a:solidFill>
                <a:latin typeface="SVN-Good Dog" panose="02040603050506020204" pitchFamily="18" charset="0"/>
              </a:rPr>
              <a:t> di </a:t>
            </a:r>
            <a:r>
              <a:rPr lang="en-US" sz="3600" b="1" dirty="0" err="1" smtClean="0">
                <a:solidFill>
                  <a:srgbClr val="0070C0"/>
                </a:solidFill>
                <a:latin typeface="SVN-Good Dog" panose="02040603050506020204" pitchFamily="18" charset="0"/>
              </a:rPr>
              <a:t>cư</a:t>
            </a:r>
            <a:r>
              <a:rPr lang="en-US" sz="3600" b="1" dirty="0" smtClean="0">
                <a:solidFill>
                  <a:srgbClr val="0070C0"/>
                </a:solidFill>
                <a:latin typeface="SVN-Good Dog" panose="02040603050506020204" pitchFamily="18" charset="0"/>
              </a:rPr>
              <a:t> ở </a:t>
            </a:r>
            <a:r>
              <a:rPr lang="en-US" sz="3600" b="1" dirty="0" err="1" smtClean="0">
                <a:solidFill>
                  <a:srgbClr val="0070C0"/>
                </a:solidFill>
                <a:latin typeface="SVN-Good Dog" panose="02040603050506020204" pitchFamily="18" charset="0"/>
              </a:rPr>
              <a:t>châu</a:t>
            </a:r>
            <a:r>
              <a:rPr lang="en-US" sz="3600" b="1" dirty="0" smtClean="0">
                <a:solidFill>
                  <a:srgbClr val="0070C0"/>
                </a:solidFill>
                <a:latin typeface="SVN-Good Dog" panose="02040603050506020204" pitchFamily="18" charset="0"/>
              </a:rPr>
              <a:t> </a:t>
            </a:r>
            <a:r>
              <a:rPr lang="en-US" sz="3600" b="1" dirty="0" err="1" smtClean="0">
                <a:solidFill>
                  <a:srgbClr val="0070C0"/>
                </a:solidFill>
                <a:latin typeface="SVN-Good Dog" panose="02040603050506020204" pitchFamily="18" charset="0"/>
              </a:rPr>
              <a:t>Âu</a:t>
            </a:r>
            <a:r>
              <a:rPr lang="en-US" sz="3600" b="1" dirty="0" smtClean="0">
                <a:solidFill>
                  <a:srgbClr val="0070C0"/>
                </a:solidFill>
                <a:latin typeface="SVN-Good Dog" panose="02040603050506020204" pitchFamily="18" charset="0"/>
              </a:rPr>
              <a:t>?</a:t>
            </a:r>
            <a:endParaRPr lang="en-US" sz="3600" b="1" dirty="0">
              <a:solidFill>
                <a:srgbClr val="0070C0"/>
              </a:solidFill>
              <a:latin typeface="SVN-Good Dog" panose="02040603050506020204" pitchFamily="18" charset="0"/>
            </a:endParaRPr>
          </a:p>
        </p:txBody>
      </p:sp>
    </p:spTree>
    <p:extLst>
      <p:ext uri="{BB962C8B-B14F-4D97-AF65-F5344CB8AC3E}">
        <p14:creationId xmlns:p14="http://schemas.microsoft.com/office/powerpoint/2010/main" val="2104764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413219-29E8-45C1-93C9-8E379ADBD0A8}"/>
              </a:ext>
            </a:extLst>
          </p:cNvPr>
          <p:cNvPicPr>
            <a:picLocks noChangeAspect="1"/>
          </p:cNvPicPr>
          <p:nvPr/>
        </p:nvPicPr>
        <p:blipFill rotWithShape="1">
          <a:blip r:embed="rId2"/>
          <a:srcRect l="21511" r="15646" b="1"/>
          <a:stretch/>
        </p:blipFill>
        <p:spPr>
          <a:xfrm>
            <a:off x="457200" y="838200"/>
            <a:ext cx="5129759" cy="4694766"/>
          </a:xfrm>
          <a:prstGeom prst="rect">
            <a:avLst/>
          </a:prstGeom>
        </p:spPr>
      </p:pic>
      <p:pic>
        <p:nvPicPr>
          <p:cNvPr id="4" name="Picture 3">
            <a:extLst>
              <a:ext uri="{FF2B5EF4-FFF2-40B4-BE49-F238E27FC236}">
                <a16:creationId xmlns:a16="http://schemas.microsoft.com/office/drawing/2014/main" id="{D91A04FC-71B4-4A51-A32C-CF751F77470F}"/>
              </a:ext>
            </a:extLst>
          </p:cNvPr>
          <p:cNvPicPr>
            <a:picLocks noChangeAspect="1"/>
          </p:cNvPicPr>
          <p:nvPr/>
        </p:nvPicPr>
        <p:blipFill rotWithShape="1">
          <a:blip r:embed="rId3"/>
          <a:srcRect l="27155" r="26805" b="-1"/>
          <a:stretch/>
        </p:blipFill>
        <p:spPr>
          <a:xfrm>
            <a:off x="6019800" y="838200"/>
            <a:ext cx="5334000" cy="4694766"/>
          </a:xfrm>
          <a:prstGeom prst="rect">
            <a:avLst/>
          </a:prstGeom>
        </p:spPr>
      </p:pic>
      <p:sp>
        <p:nvSpPr>
          <p:cNvPr id="15" name="Rectangle: Rounded Corners 14">
            <a:extLst>
              <a:ext uri="{FF2B5EF4-FFF2-40B4-BE49-F238E27FC236}">
                <a16:creationId xmlns:a16="http://schemas.microsoft.com/office/drawing/2014/main" id="{FA3B7B80-82AA-4758-AE9E-01DE65D1A018}"/>
              </a:ext>
            </a:extLst>
          </p:cNvPr>
          <p:cNvSpPr/>
          <p:nvPr/>
        </p:nvSpPr>
        <p:spPr>
          <a:xfrm>
            <a:off x="304800" y="152400"/>
            <a:ext cx="11199744" cy="533400"/>
          </a:xfrm>
          <a:prstGeom prst="roundRect">
            <a:avLst/>
          </a:prstGeom>
          <a:solidFill>
            <a:srgbClr val="FF0000"/>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7 IcielBaliho Script" pitchFamily="2" charset="0"/>
                <a:ea typeface="+mn-ea"/>
                <a:cs typeface="+mn-cs"/>
              </a:rPr>
              <a:t>T</a:t>
            </a:r>
            <a:r>
              <a:rPr kumimoji="0" lang="vi-VN" sz="3600" b="0" i="0" u="none" strike="noStrike" kern="1200" cap="none" spc="0" normalizeH="0" baseline="0" noProof="0">
                <a:ln>
                  <a:noFill/>
                </a:ln>
                <a:solidFill>
                  <a:prstClr val="white"/>
                </a:solidFill>
                <a:effectLst/>
                <a:uLnTx/>
                <a:uFillTx/>
                <a:latin typeface="#9Slide07 IcielBaliho Script" pitchFamily="2" charset="0"/>
                <a:ea typeface="+mn-ea"/>
                <a:cs typeface="+mn-cs"/>
              </a:rPr>
              <a:t>ừ thời cổ đại châu Âu đã là một châu lục đông dân cư</a:t>
            </a:r>
            <a:endParaRPr kumimoji="0" lang="en-US" sz="3600" b="0" i="0" u="none" strike="noStrike" kern="1200" cap="none" spc="0" normalizeH="0" baseline="0" noProof="0">
              <a:ln>
                <a:noFill/>
              </a:ln>
              <a:solidFill>
                <a:prstClr val="white"/>
              </a:solidFill>
              <a:effectLst/>
              <a:uLnTx/>
              <a:uFillTx/>
              <a:latin typeface="#9Slide07 IcielBaliho Script" pitchFamily="2" charset="0"/>
              <a:ea typeface="+mn-ea"/>
              <a:cs typeface="+mn-cs"/>
            </a:endParaRPr>
          </a:p>
        </p:txBody>
      </p:sp>
      <p:sp>
        <p:nvSpPr>
          <p:cNvPr id="7" name="Rectangle: Rounded Corners 6">
            <a:extLst>
              <a:ext uri="{FF2B5EF4-FFF2-40B4-BE49-F238E27FC236}">
                <a16:creationId xmlns:a16="http://schemas.microsoft.com/office/drawing/2014/main" id="{0A4FED9B-C023-4268-AEB6-A5416E00063D}"/>
              </a:ext>
            </a:extLst>
          </p:cNvPr>
          <p:cNvSpPr/>
          <p:nvPr/>
        </p:nvSpPr>
        <p:spPr>
          <a:xfrm>
            <a:off x="304800" y="5715000"/>
            <a:ext cx="11199744" cy="1075266"/>
          </a:xfrm>
          <a:prstGeom prst="roundRect">
            <a:avLst/>
          </a:prstGeom>
          <a:solidFill>
            <a:srgbClr val="0000FF"/>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a:ln>
                  <a:noFill/>
                </a:ln>
                <a:solidFill>
                  <a:prstClr val="white"/>
                </a:solidFill>
                <a:effectLst/>
                <a:uLnTx/>
                <a:uFillTx/>
                <a:latin typeface="#9Slide07 IcielBaliho Script" pitchFamily="2" charset="0"/>
                <a:ea typeface="+mn-ea"/>
                <a:cs typeface="+mn-cs"/>
              </a:rPr>
              <a:t>T</a:t>
            </a:r>
            <a:r>
              <a:rPr lang="vi-VN" sz="3600">
                <a:solidFill>
                  <a:prstClr val="white"/>
                </a:solidFill>
                <a:latin typeface="#9Slide07 IcielBaliho Script" pitchFamily="2" charset="0"/>
              </a:rPr>
              <a:t>ừ thế kỉ XV, với các cuộc phát kiến địa lí, người châu Âu đã di cư đến khai phá các vùng đất mới ở châu Mỹ.</a:t>
            </a:r>
            <a:endParaRPr kumimoji="0" lang="en-US" sz="3600" b="0" i="0" u="none" strike="noStrike" kern="1200" cap="none" spc="0" normalizeH="0" baseline="0" noProof="0">
              <a:ln>
                <a:noFill/>
              </a:ln>
              <a:solidFill>
                <a:prstClr val="white"/>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3428015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C83BE04-8D7C-4F8E-93FE-AF24A4BADEA0}"/>
              </a:ext>
            </a:extLst>
          </p:cNvPr>
          <p:cNvSpPr/>
          <p:nvPr/>
        </p:nvSpPr>
        <p:spPr>
          <a:xfrm>
            <a:off x="989772" y="152400"/>
            <a:ext cx="10058400" cy="541866"/>
          </a:xfrm>
          <a:prstGeom prst="roundRect">
            <a:avLst/>
          </a:prstGeom>
          <a:noFill/>
          <a:ln w="28575">
            <a:noFill/>
            <a:prstDash val="sysDot"/>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FF"/>
                </a:solidFill>
                <a:effectLst/>
                <a:uLnTx/>
                <a:uFillTx/>
                <a:latin typeface="#9Slide07 IcielBaliho Script" pitchFamily="2" charset="0"/>
                <a:ea typeface="+mn-ea"/>
                <a:cs typeface="+mn-cs"/>
              </a:rPr>
              <a:t>Nêu nhận xét về sự thay đổi dân cư ở một</a:t>
            </a:r>
            <a:r>
              <a:rPr kumimoji="0" lang="vi-VN" sz="2600" b="0" i="0" u="none" strike="noStrike" kern="1200" cap="none" spc="0" normalizeH="0" noProof="0">
                <a:ln>
                  <a:noFill/>
                </a:ln>
                <a:solidFill>
                  <a:srgbClr val="0000FF"/>
                </a:solidFill>
                <a:effectLst/>
                <a:uLnTx/>
                <a:uFillTx/>
                <a:latin typeface="#9Slide07 IcielBaliho Script" pitchFamily="2" charset="0"/>
                <a:ea typeface="+mn-ea"/>
                <a:cs typeface="+mn-cs"/>
              </a:rPr>
              <a:t> số quốc gia </a:t>
            </a:r>
            <a:r>
              <a:rPr kumimoji="0" lang="vi-VN" sz="2600" b="0" i="0" u="none" strike="noStrike" kern="1200" cap="none" spc="0" normalizeH="0" baseline="0" noProof="0">
                <a:ln>
                  <a:noFill/>
                </a:ln>
                <a:solidFill>
                  <a:srgbClr val="0000FF"/>
                </a:solidFill>
                <a:effectLst/>
                <a:uLnTx/>
                <a:uFillTx/>
                <a:latin typeface="#9Slide07 IcielBaliho Script" pitchFamily="2" charset="0"/>
                <a:ea typeface="+mn-ea"/>
                <a:cs typeface="+mn-cs"/>
              </a:rPr>
              <a:t>châu Âu từ năm 1950-2020?</a:t>
            </a:r>
            <a:endParaRPr kumimoji="0" lang="en-US" sz="2600" b="0" i="0" u="none" strike="noStrike" kern="1200" cap="none" spc="0" normalizeH="0" baseline="0" noProof="0">
              <a:ln>
                <a:noFill/>
              </a:ln>
              <a:solidFill>
                <a:srgbClr val="0000FF"/>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3258640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E1137D-358F-41B6-AA03-D3FDD28B5B75}"/>
              </a:ext>
            </a:extLst>
          </p:cNvPr>
          <p:cNvPicPr>
            <a:picLocks noChangeAspect="1"/>
          </p:cNvPicPr>
          <p:nvPr/>
        </p:nvPicPr>
        <p:blipFill rotWithShape="1">
          <a:blip r:embed="rId2"/>
          <a:srcRect t="18393" r="1" b="728"/>
          <a:stretch/>
        </p:blipFill>
        <p:spPr>
          <a:xfrm>
            <a:off x="196850" y="173518"/>
            <a:ext cx="11798300" cy="6512763"/>
          </a:xfrm>
          <a:prstGeom prst="rect">
            <a:avLst/>
          </a:prstGeom>
        </p:spPr>
      </p:pic>
      <p:sp>
        <p:nvSpPr>
          <p:cNvPr id="6" name="Hình Bầu dục 2">
            <a:extLst>
              <a:ext uri="{FF2B5EF4-FFF2-40B4-BE49-F238E27FC236}">
                <a16:creationId xmlns:a16="http://schemas.microsoft.com/office/drawing/2014/main" id="{EE5D4C15-68B2-4D88-A443-D61871E09323}"/>
              </a:ext>
            </a:extLst>
          </p:cNvPr>
          <p:cNvSpPr/>
          <p:nvPr/>
        </p:nvSpPr>
        <p:spPr>
          <a:xfrm>
            <a:off x="10743989" y="5267504"/>
            <a:ext cx="617746" cy="6097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ình Bầu dục 17">
            <a:extLst>
              <a:ext uri="{FF2B5EF4-FFF2-40B4-BE49-F238E27FC236}">
                <a16:creationId xmlns:a16="http://schemas.microsoft.com/office/drawing/2014/main" id="{D3AAEE8C-D393-415E-81B5-2239AD44BCD2}"/>
              </a:ext>
            </a:extLst>
          </p:cNvPr>
          <p:cNvSpPr/>
          <p:nvPr/>
        </p:nvSpPr>
        <p:spPr>
          <a:xfrm>
            <a:off x="10126243" y="5572390"/>
            <a:ext cx="971547" cy="9907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ình Bầu dục 2">
            <a:extLst>
              <a:ext uri="{FF2B5EF4-FFF2-40B4-BE49-F238E27FC236}">
                <a16:creationId xmlns:a16="http://schemas.microsoft.com/office/drawing/2014/main" id="{264F28B6-2D01-4279-9735-DEE83FCDBEE4}"/>
              </a:ext>
            </a:extLst>
          </p:cNvPr>
          <p:cNvSpPr/>
          <p:nvPr/>
        </p:nvSpPr>
        <p:spPr>
          <a:xfrm>
            <a:off x="9933314" y="5181514"/>
            <a:ext cx="617746" cy="6097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247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0C1DCF8-6833-44CC-9E8C-ECA32C2495E3}"/>
              </a:ext>
            </a:extLst>
          </p:cNvPr>
          <p:cNvSpPr/>
          <p:nvPr/>
        </p:nvSpPr>
        <p:spPr>
          <a:xfrm>
            <a:off x="1130300" y="838200"/>
            <a:ext cx="3352800" cy="2514600"/>
          </a:xfrm>
          <a:prstGeom prst="roundRect">
            <a:avLst/>
          </a:prstGeom>
          <a:solidFill>
            <a:srgbClr val="FF0000"/>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bg1"/>
                </a:solidFill>
                <a:latin typeface="#9Slide07 IcielBaliho Script" pitchFamily="2" charset="0"/>
              </a:rPr>
              <a:t>Tỉ suất gia tăng dân số tự nhiên thấp</a:t>
            </a:r>
          </a:p>
        </p:txBody>
      </p:sp>
      <p:sp>
        <p:nvSpPr>
          <p:cNvPr id="5" name="Rectangle: Rounded Corners 4">
            <a:extLst>
              <a:ext uri="{FF2B5EF4-FFF2-40B4-BE49-F238E27FC236}">
                <a16:creationId xmlns:a16="http://schemas.microsoft.com/office/drawing/2014/main" id="{BDD57FD0-705E-47AB-8AE9-622AC11D36A6}"/>
              </a:ext>
            </a:extLst>
          </p:cNvPr>
          <p:cNvSpPr/>
          <p:nvPr/>
        </p:nvSpPr>
        <p:spPr>
          <a:xfrm>
            <a:off x="7454900" y="876300"/>
            <a:ext cx="3352800" cy="2527300"/>
          </a:xfrm>
          <a:prstGeom prst="roundRect">
            <a:avLst/>
          </a:prstGeom>
          <a:solidFill>
            <a:srgbClr val="FF0000"/>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bg1"/>
                </a:solidFill>
                <a:latin typeface="#9Slide07 IcielBaliho Script" pitchFamily="2" charset="0"/>
              </a:rPr>
              <a:t>Dân số vẫn tăng nhanh</a:t>
            </a:r>
          </a:p>
        </p:txBody>
      </p:sp>
      <p:sp>
        <p:nvSpPr>
          <p:cNvPr id="6" name="Arrow: Chevron 5">
            <a:extLst>
              <a:ext uri="{FF2B5EF4-FFF2-40B4-BE49-F238E27FC236}">
                <a16:creationId xmlns:a16="http://schemas.microsoft.com/office/drawing/2014/main" id="{4FD11F13-7B27-4A7B-8198-B7F5CF278966}"/>
              </a:ext>
            </a:extLst>
          </p:cNvPr>
          <p:cNvSpPr/>
          <p:nvPr/>
        </p:nvSpPr>
        <p:spPr>
          <a:xfrm>
            <a:off x="4991101" y="1574800"/>
            <a:ext cx="914400" cy="1143000"/>
          </a:xfrm>
          <a:prstGeom prst="chevr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5B8CA9BE-62BB-44BB-91EA-B05C9D40B7AA}"/>
              </a:ext>
            </a:extLst>
          </p:cNvPr>
          <p:cNvSpPr/>
          <p:nvPr/>
        </p:nvSpPr>
        <p:spPr>
          <a:xfrm flipH="1">
            <a:off x="6108700" y="1562100"/>
            <a:ext cx="914400" cy="1143000"/>
          </a:xfrm>
          <a:prstGeom prst="chevr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2766EC65-7329-4E3A-82BB-C48254E48DA9}"/>
              </a:ext>
            </a:extLst>
          </p:cNvPr>
          <p:cNvSpPr/>
          <p:nvPr/>
        </p:nvSpPr>
        <p:spPr>
          <a:xfrm>
            <a:off x="1130300" y="4686300"/>
            <a:ext cx="9842500" cy="1549400"/>
          </a:xfrm>
          <a:prstGeom prst="roundRect">
            <a:avLst/>
          </a:prstGeom>
          <a:solidFill>
            <a:srgbClr val="0000FF"/>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a:solidFill>
                  <a:schemeClr val="bg1"/>
                </a:solidFill>
                <a:latin typeface="#9Slide07 IcielCadena" panose="02000503000000020004" pitchFamily="2" charset="0"/>
              </a:rPr>
              <a:t>DI CƯ</a:t>
            </a:r>
          </a:p>
        </p:txBody>
      </p:sp>
      <p:sp>
        <p:nvSpPr>
          <p:cNvPr id="9" name="Arrow: Down 8">
            <a:extLst>
              <a:ext uri="{FF2B5EF4-FFF2-40B4-BE49-F238E27FC236}">
                <a16:creationId xmlns:a16="http://schemas.microsoft.com/office/drawing/2014/main" id="{68E30662-EDD1-4960-92BF-18038F324FB7}"/>
              </a:ext>
            </a:extLst>
          </p:cNvPr>
          <p:cNvSpPr/>
          <p:nvPr/>
        </p:nvSpPr>
        <p:spPr>
          <a:xfrm>
            <a:off x="5410200" y="3048000"/>
            <a:ext cx="1295400" cy="1295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838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E00F4C-ECAD-4BDB-ACB5-B86F97562E85}"/>
              </a:ext>
            </a:extLst>
          </p:cNvPr>
          <p:cNvPicPr>
            <a:picLocks noChangeAspect="1"/>
          </p:cNvPicPr>
          <p:nvPr/>
        </p:nvPicPr>
        <p:blipFill>
          <a:blip r:embed="rId2"/>
          <a:stretch>
            <a:fillRect/>
          </a:stretch>
        </p:blipFill>
        <p:spPr>
          <a:xfrm>
            <a:off x="381000" y="304800"/>
            <a:ext cx="5257800" cy="6160712"/>
          </a:xfrm>
          <a:prstGeom prst="rect">
            <a:avLst/>
          </a:prstGeom>
        </p:spPr>
      </p:pic>
      <p:pic>
        <p:nvPicPr>
          <p:cNvPr id="5" name="Picture 4">
            <a:extLst>
              <a:ext uri="{FF2B5EF4-FFF2-40B4-BE49-F238E27FC236}">
                <a16:creationId xmlns:a16="http://schemas.microsoft.com/office/drawing/2014/main" id="{2734E765-11A8-4B14-8434-6F326505DAB4}"/>
              </a:ext>
            </a:extLst>
          </p:cNvPr>
          <p:cNvPicPr>
            <a:picLocks noChangeAspect="1"/>
          </p:cNvPicPr>
          <p:nvPr/>
        </p:nvPicPr>
        <p:blipFill>
          <a:blip r:embed="rId3"/>
          <a:stretch>
            <a:fillRect/>
          </a:stretch>
        </p:blipFill>
        <p:spPr>
          <a:xfrm>
            <a:off x="6115050" y="309562"/>
            <a:ext cx="5562600" cy="6155950"/>
          </a:xfrm>
          <a:prstGeom prst="rect">
            <a:avLst/>
          </a:prstGeom>
        </p:spPr>
      </p:pic>
    </p:spTree>
    <p:extLst>
      <p:ext uri="{BB962C8B-B14F-4D97-AF65-F5344CB8AC3E}">
        <p14:creationId xmlns:p14="http://schemas.microsoft.com/office/powerpoint/2010/main" val="1266464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822AAB-9185-4199-9FF7-9496203779A0}"/>
              </a:ext>
            </a:extLst>
          </p:cNvPr>
          <p:cNvPicPr>
            <a:picLocks noChangeAspect="1"/>
          </p:cNvPicPr>
          <p:nvPr/>
        </p:nvPicPr>
        <p:blipFill>
          <a:blip r:embed="rId2"/>
          <a:stretch>
            <a:fillRect/>
          </a:stretch>
        </p:blipFill>
        <p:spPr>
          <a:xfrm>
            <a:off x="4700067" y="0"/>
            <a:ext cx="7491933" cy="6858000"/>
          </a:xfrm>
          <a:prstGeom prst="rect">
            <a:avLst/>
          </a:prstGeom>
        </p:spPr>
      </p:pic>
      <p:sp>
        <p:nvSpPr>
          <p:cNvPr id="5" name="Rectangle: Rounded Corners 4">
            <a:extLst>
              <a:ext uri="{FF2B5EF4-FFF2-40B4-BE49-F238E27FC236}">
                <a16:creationId xmlns:a16="http://schemas.microsoft.com/office/drawing/2014/main" id="{E7DBD8E6-51E5-4AC9-8361-B6506484F909}"/>
              </a:ext>
            </a:extLst>
          </p:cNvPr>
          <p:cNvSpPr/>
          <p:nvPr/>
        </p:nvSpPr>
        <p:spPr>
          <a:xfrm>
            <a:off x="4722526" y="6114393"/>
            <a:ext cx="7490495" cy="5334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9Slide07 IcielBaliho Script" pitchFamily="2" charset="0"/>
                <a:ea typeface="+mn-ea"/>
                <a:cs typeface="+mn-cs"/>
              </a:rPr>
              <a:t>Làn sóng di cư vào các quốc gia châu Âu</a:t>
            </a:r>
            <a:endParaRPr kumimoji="0" lang="en-US" sz="3600" b="0" i="0" u="none" strike="noStrike" kern="1200" cap="none" spc="0" normalizeH="0" baseline="0" noProof="0">
              <a:ln>
                <a:noFill/>
              </a:ln>
              <a:solidFill>
                <a:srgbClr val="0070C0"/>
              </a:solidFill>
              <a:effectLst/>
              <a:uLnTx/>
              <a:uFillTx/>
              <a:latin typeface="#9Slide07 IcielBaliho Script" pitchFamily="2" charset="0"/>
              <a:ea typeface="+mn-ea"/>
              <a:cs typeface="+mn-cs"/>
            </a:endParaRPr>
          </a:p>
        </p:txBody>
      </p:sp>
      <p:sp>
        <p:nvSpPr>
          <p:cNvPr id="6" name="Rectangle: Rounded Corners 5">
            <a:extLst>
              <a:ext uri="{FF2B5EF4-FFF2-40B4-BE49-F238E27FC236}">
                <a16:creationId xmlns:a16="http://schemas.microsoft.com/office/drawing/2014/main" id="{3B4AE674-2C68-4042-AF07-011028C15BA4}"/>
              </a:ext>
            </a:extLst>
          </p:cNvPr>
          <p:cNvSpPr/>
          <p:nvPr/>
        </p:nvSpPr>
        <p:spPr>
          <a:xfrm>
            <a:off x="4876800" y="1447800"/>
            <a:ext cx="16002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4246DAC-6A93-46C0-8BAA-C3EB77722757}"/>
              </a:ext>
            </a:extLst>
          </p:cNvPr>
          <p:cNvSpPr/>
          <p:nvPr/>
        </p:nvSpPr>
        <p:spPr>
          <a:xfrm>
            <a:off x="152400" y="247471"/>
            <a:ext cx="4191000" cy="1200329"/>
          </a:xfrm>
          <a:prstGeom prst="rect">
            <a:avLst/>
          </a:prstGeom>
          <a:solidFill>
            <a:srgbClr val="FF0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9Slide02 Noi dung rat dai" panose="02000000000000000000" pitchFamily="2" charset="0"/>
                <a:ea typeface="#9Slide02 Noi dung rat dai" panose="02000000000000000000" pitchFamily="2" charset="0"/>
                <a:cs typeface="+mn-cs"/>
              </a:rPr>
              <a:t>Tình hình nhập cư ở châu Âu từ đầu thế kỉ XX đến đầu thế kỉ XXI? Nguyên nhân?</a:t>
            </a:r>
            <a:endParaRPr kumimoji="0" lang="en-US" sz="2400" b="0" i="0" u="none" strike="noStrike" kern="1200" cap="none" spc="0" normalizeH="0" baseline="0" noProof="0">
              <a:ln>
                <a:noFill/>
              </a:ln>
              <a:solidFill>
                <a:prstClr val="white"/>
              </a:solidFill>
              <a:effectLst/>
              <a:uLnTx/>
              <a:uFillTx/>
              <a:latin typeface="#9Slide02 Noi dung rat dai" panose="02000000000000000000" pitchFamily="2" charset="0"/>
              <a:ea typeface="#9Slide02 Noi dung rat dai" panose="02000000000000000000" pitchFamily="2" charset="0"/>
              <a:cs typeface="+mn-cs"/>
            </a:endParaRPr>
          </a:p>
        </p:txBody>
      </p:sp>
      <p:pic>
        <p:nvPicPr>
          <p:cNvPr id="8" name="Picture 7">
            <a:extLst>
              <a:ext uri="{FF2B5EF4-FFF2-40B4-BE49-F238E27FC236}">
                <a16:creationId xmlns:a16="http://schemas.microsoft.com/office/drawing/2014/main" id="{C71B731E-BC44-42F6-A770-BD6FE4A9FC47}"/>
              </a:ext>
            </a:extLst>
          </p:cNvPr>
          <p:cNvPicPr>
            <a:picLocks noChangeAspect="1"/>
          </p:cNvPicPr>
          <p:nvPr/>
        </p:nvPicPr>
        <p:blipFill>
          <a:blip r:embed="rId3"/>
          <a:stretch>
            <a:fillRect/>
          </a:stretch>
        </p:blipFill>
        <p:spPr>
          <a:xfrm>
            <a:off x="4705818" y="271732"/>
            <a:ext cx="4723936" cy="2976562"/>
          </a:xfrm>
          <a:prstGeom prst="rect">
            <a:avLst/>
          </a:prstGeom>
        </p:spPr>
      </p:pic>
      <p:sp>
        <p:nvSpPr>
          <p:cNvPr id="9" name="Rectangle 8">
            <a:extLst>
              <a:ext uri="{FF2B5EF4-FFF2-40B4-BE49-F238E27FC236}">
                <a16:creationId xmlns:a16="http://schemas.microsoft.com/office/drawing/2014/main" id="{30791D4A-0988-4BA7-9E73-04B9B59088CD}"/>
              </a:ext>
            </a:extLst>
          </p:cNvPr>
          <p:cNvSpPr/>
          <p:nvPr/>
        </p:nvSpPr>
        <p:spPr>
          <a:xfrm>
            <a:off x="170480" y="1603835"/>
            <a:ext cx="4072387" cy="5016758"/>
          </a:xfrm>
          <a:prstGeom prst="rect">
            <a:avLst/>
          </a:prstGeom>
          <a:ln>
            <a:solidFill>
              <a:srgbClr val="0070C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          Theo số liệu từ </a:t>
            </a:r>
            <a:r>
              <a:rPr kumimoji="0" lang="vi-VN" sz="2000" b="1" i="0" u="none" strike="noStrike" kern="1200" cap="none" spc="0" normalizeH="0" baseline="0" noProof="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Ủy ban Liên hợp quốc </a:t>
            </a:r>
            <a:r>
              <a:rPr kumimoji="0" lang="vi-VN" sz="20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vể người tị nạn (UNHCR), chỉ tính riêng sáu tháng đầu năm 2015, đã có </a:t>
            </a:r>
            <a:r>
              <a:rPr kumimoji="0" lang="vi-VN" sz="2000" b="0" i="0" u="none" strike="noStrike" kern="1200" cap="none" spc="0" normalizeH="0" baseline="0" noProof="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137.000</a:t>
            </a:r>
            <a:r>
              <a:rPr kumimoji="0" lang="vi-VN" sz="20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 người tị nạn và di cư cố gắng vào EU, tăng 83% so với cùng kì năm 2014. Phần lớn người di cư, tị nạn đến từ Xi-ri, I-rắc, Áp-ga-ni-xtan </a:t>
            </a:r>
            <a:r>
              <a:rPr kumimoji="0" lang="vi-VN" sz="2000" b="0" i="0" u="none" strike="noStrike" kern="1200" cap="none" spc="0" normalizeH="0" baseline="0" noProof="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(là những quốc gia bị ảnh hưởng bởi chiến tranh).</a:t>
            </a:r>
            <a:r>
              <a:rPr kumimoji="0" lang="vi-VN" sz="20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 Đối với một số người, cuộc hành trình này sẽ là chuyến đi cuối cùng của họ. Hàng nghìn người đã thiệt mạng hoặc mất tích kể từ năm 2015. Năm 2018, hơn </a:t>
            </a:r>
            <a:r>
              <a:rPr kumimoji="0" lang="vi-VN" sz="2000" b="0" i="0" u="none" strike="noStrike" kern="1200" cap="none" spc="0" normalizeH="0" baseline="0" noProof="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138 000</a:t>
            </a:r>
            <a:r>
              <a:rPr kumimoji="0" lang="vi-VN" sz="20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 người đã cố gắng đến châu Âu bằng đường biển, hơn </a:t>
            </a:r>
            <a:r>
              <a:rPr kumimoji="0" lang="vi-VN" sz="2000" b="0" i="0" u="none" strike="noStrike" kern="1200" cap="none" spc="0" normalizeH="0" baseline="0" noProof="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2 000 </a:t>
            </a:r>
            <a:r>
              <a:rPr kumimoji="0" lang="vi-VN" sz="20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người trong số họ đã bị chết đuối.</a:t>
            </a:r>
            <a:endParaRPr kumimoji="0" lang="en-US" sz="20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endParaRPr>
          </a:p>
        </p:txBody>
      </p:sp>
      <p:pic>
        <p:nvPicPr>
          <p:cNvPr id="10" name="Picture 9">
            <a:extLst>
              <a:ext uri="{FF2B5EF4-FFF2-40B4-BE49-F238E27FC236}">
                <a16:creationId xmlns:a16="http://schemas.microsoft.com/office/drawing/2014/main" id="{40039D01-C174-4ED6-950A-1E540876D9DB}"/>
              </a:ext>
            </a:extLst>
          </p:cNvPr>
          <p:cNvPicPr>
            <a:picLocks noChangeAspect="1"/>
          </p:cNvPicPr>
          <p:nvPr/>
        </p:nvPicPr>
        <p:blipFill>
          <a:blip r:embed="rId4"/>
          <a:stretch>
            <a:fillRect/>
          </a:stretch>
        </p:blipFill>
        <p:spPr>
          <a:xfrm>
            <a:off x="7620000" y="3200400"/>
            <a:ext cx="4572000" cy="3043238"/>
          </a:xfrm>
          <a:prstGeom prst="rect">
            <a:avLst/>
          </a:prstGeom>
        </p:spPr>
      </p:pic>
    </p:spTree>
    <p:extLst>
      <p:ext uri="{BB962C8B-B14F-4D97-AF65-F5344CB8AC3E}">
        <p14:creationId xmlns:p14="http://schemas.microsoft.com/office/powerpoint/2010/main" val="2307507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046A3-11C2-462E-B720-8A0D172FAC18}"/>
              </a:ext>
            </a:extLst>
          </p:cNvPr>
          <p:cNvPicPr>
            <a:picLocks noChangeAspect="1"/>
          </p:cNvPicPr>
          <p:nvPr/>
        </p:nvPicPr>
        <p:blipFill rotWithShape="1">
          <a:blip r:embed="rId2"/>
          <a:srcRect b="19"/>
          <a:stretch/>
        </p:blipFill>
        <p:spPr>
          <a:xfrm>
            <a:off x="-1524" y="-114300"/>
            <a:ext cx="12192000" cy="6855220"/>
          </a:xfrm>
          <a:prstGeom prst="rect">
            <a:avLst/>
          </a:prstGeom>
        </p:spPr>
      </p:pic>
    </p:spTree>
    <p:extLst>
      <p:ext uri="{BB962C8B-B14F-4D97-AF65-F5344CB8AC3E}">
        <p14:creationId xmlns:p14="http://schemas.microsoft.com/office/powerpoint/2010/main" val="1445515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38E155-F421-4F48-99CE-971941414BE1}"/>
              </a:ext>
            </a:extLst>
          </p:cNvPr>
          <p:cNvPicPr>
            <a:picLocks noChangeAspect="1"/>
          </p:cNvPicPr>
          <p:nvPr/>
        </p:nvPicPr>
        <p:blipFill>
          <a:blip r:embed="rId2"/>
          <a:stretch>
            <a:fillRect/>
          </a:stretch>
        </p:blipFill>
        <p:spPr>
          <a:xfrm>
            <a:off x="0" y="1390"/>
            <a:ext cx="12192000" cy="6855220"/>
          </a:xfrm>
          <a:prstGeom prst="rect">
            <a:avLst/>
          </a:prstGeom>
        </p:spPr>
      </p:pic>
      <p:sp>
        <p:nvSpPr>
          <p:cNvPr id="3" name="Title 2">
            <a:extLst>
              <a:ext uri="{FF2B5EF4-FFF2-40B4-BE49-F238E27FC236}">
                <a16:creationId xmlns:a16="http://schemas.microsoft.com/office/drawing/2014/main" id="{95E7FF9F-C2B4-41B5-8C5F-E22609A5F55C}"/>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921796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5AB832-E4CA-453A-8566-0F9151D7C7E9}"/>
              </a:ext>
            </a:extLst>
          </p:cNvPr>
          <p:cNvPicPr>
            <a:picLocks noChangeAspect="1"/>
          </p:cNvPicPr>
          <p:nvPr/>
        </p:nvPicPr>
        <p:blipFill>
          <a:blip r:embed="rId2"/>
          <a:stretch>
            <a:fillRect/>
          </a:stretch>
        </p:blipFill>
        <p:spPr>
          <a:xfrm>
            <a:off x="640588" y="775007"/>
            <a:ext cx="5294716" cy="3381822"/>
          </a:xfrm>
          <a:prstGeom prst="rect">
            <a:avLst/>
          </a:prstGeom>
        </p:spPr>
      </p:pic>
      <p:pic>
        <p:nvPicPr>
          <p:cNvPr id="4" name="Picture 3">
            <a:extLst>
              <a:ext uri="{FF2B5EF4-FFF2-40B4-BE49-F238E27FC236}">
                <a16:creationId xmlns:a16="http://schemas.microsoft.com/office/drawing/2014/main" id="{E36FEA71-2B1D-4B96-9373-28E8D60F4B6E}"/>
              </a:ext>
            </a:extLst>
          </p:cNvPr>
          <p:cNvPicPr>
            <a:picLocks noChangeAspect="1"/>
          </p:cNvPicPr>
          <p:nvPr/>
        </p:nvPicPr>
        <p:blipFill>
          <a:blip r:embed="rId3"/>
          <a:stretch>
            <a:fillRect/>
          </a:stretch>
        </p:blipFill>
        <p:spPr>
          <a:xfrm>
            <a:off x="6253817" y="775007"/>
            <a:ext cx="5294715" cy="5307985"/>
          </a:xfrm>
          <a:prstGeom prst="rect">
            <a:avLst/>
          </a:prstGeom>
        </p:spPr>
      </p:pic>
      <p:sp>
        <p:nvSpPr>
          <p:cNvPr id="19" name="Rectangle: Rounded Corners 18">
            <a:extLst>
              <a:ext uri="{FF2B5EF4-FFF2-40B4-BE49-F238E27FC236}">
                <a16:creationId xmlns:a16="http://schemas.microsoft.com/office/drawing/2014/main" id="{8F69DB7D-99FF-4570-A1AE-F74169F84CA5}"/>
              </a:ext>
            </a:extLst>
          </p:cNvPr>
          <p:cNvSpPr/>
          <p:nvPr/>
        </p:nvSpPr>
        <p:spPr>
          <a:xfrm>
            <a:off x="640588" y="4382274"/>
            <a:ext cx="5294716" cy="1700718"/>
          </a:xfrm>
          <a:prstGeom prst="roundRect">
            <a:avLst/>
          </a:prstGeom>
          <a:solidFill>
            <a:srgbClr val="0070C0"/>
          </a:solidFill>
          <a:ln w="28575">
            <a:solidFill>
              <a:srgbClr val="0070C0"/>
            </a:solid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9Slide07 IcielBaliho Script" pitchFamily="2" charset="0"/>
                <a:ea typeface="+mn-ea"/>
                <a:cs typeface="+mn-cs"/>
              </a:rPr>
              <a:t>Sau sự việc này nhiều quốc gia châu Âu đã bắt đầu có nhiều giải pháp để giải quyết vấn đề </a:t>
            </a:r>
            <a:r>
              <a:rPr kumimoji="0" lang="vi-VN" sz="2800" b="0" i="0" u="none" strike="noStrike" kern="1200" cap="none" spc="0" normalizeH="0" baseline="0" noProof="0">
                <a:ln>
                  <a:noFill/>
                </a:ln>
                <a:solidFill>
                  <a:srgbClr val="FFFF00"/>
                </a:solidFill>
                <a:effectLst/>
                <a:uLnTx/>
                <a:uFillTx/>
                <a:latin typeface="#9Slide07 IcielBaliho Script" pitchFamily="2" charset="0"/>
                <a:ea typeface="+mn-ea"/>
                <a:cs typeface="+mn-cs"/>
              </a:rPr>
              <a:t>KHỦNG HOẢNG NHẬP CƯ</a:t>
            </a:r>
            <a:r>
              <a:rPr kumimoji="0" lang="vi-VN" sz="2800" b="0" i="0" u="none" strike="noStrike" kern="1200" cap="none" spc="0" normalizeH="0" baseline="0" noProof="0">
                <a:ln>
                  <a:noFill/>
                </a:ln>
                <a:solidFill>
                  <a:prstClr val="white"/>
                </a:solidFill>
                <a:effectLst/>
                <a:uLnTx/>
                <a:uFillTx/>
                <a:latin typeface="#9Slide07 IcielBaliho Script"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9Slide07 IcielBaliho Script" pitchFamily="2" charset="0"/>
                <a:ea typeface="+mn-ea"/>
                <a:cs typeface="+mn-cs"/>
              </a:rPr>
              <a:t>ở châu lục này.</a:t>
            </a:r>
            <a:endParaRPr kumimoji="0" lang="en-US" sz="2800" b="0" i="0" u="none" strike="noStrike" kern="1200" cap="none" spc="0" normalizeH="0" baseline="0" noProof="0">
              <a:ln>
                <a:noFill/>
              </a:ln>
              <a:solidFill>
                <a:prstClr val="white"/>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2556050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D8B923-5B7D-4E42-99B5-1E66AC674122}"/>
              </a:ext>
            </a:extLst>
          </p:cNvPr>
          <p:cNvSpPr/>
          <p:nvPr/>
        </p:nvSpPr>
        <p:spPr>
          <a:xfrm>
            <a:off x="342900" y="342900"/>
            <a:ext cx="11506200" cy="6172200"/>
          </a:xfrm>
          <a:prstGeom prst="rect">
            <a:avLst/>
          </a:prstGeom>
          <a:solidFill>
            <a:schemeClr val="bg1"/>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ED6B6FD-61E9-4914-8843-BF7434E4C6E1}"/>
              </a:ext>
            </a:extLst>
          </p:cNvPr>
          <p:cNvSpPr/>
          <p:nvPr/>
        </p:nvSpPr>
        <p:spPr>
          <a:xfrm>
            <a:off x="609600" y="533400"/>
            <a:ext cx="11049000" cy="4732962"/>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vi-VN" sz="4000" b="1">
                <a:solidFill>
                  <a:srgbClr val="0000FF"/>
                </a:solidFill>
                <a:latin typeface="#9Slide07 IcielBaliho Script" pitchFamily="2" charset="0"/>
                <a:ea typeface="Times New Roman" panose="02020603050405020304" pitchFamily="18" charset="0"/>
                <a:cs typeface="Times New Roman" panose="02020603050405020304" pitchFamily="18" charset="0"/>
              </a:rPr>
              <a:t>2</a:t>
            </a:r>
            <a:r>
              <a:rPr kumimoji="0" lang="vi-VN" sz="4000" b="1" i="0" u="none" strike="noStrike" kern="1200" cap="none" spc="0" normalizeH="0" baseline="0" noProof="0">
                <a:ln>
                  <a:noFill/>
                </a:ln>
                <a:solidFill>
                  <a:srgbClr val="0000FF"/>
                </a:solidFill>
                <a:effectLst/>
                <a:uLnTx/>
                <a:uFillTx/>
                <a:latin typeface="#9Slide07 IcielBaliho Script" pitchFamily="2" charset="0"/>
                <a:ea typeface="Times New Roman" panose="02020603050405020304" pitchFamily="18" charset="0"/>
                <a:cs typeface="Times New Roman" panose="02020603050405020304" pitchFamily="18" charset="0"/>
              </a:rPr>
              <a:t>. Di cư</a:t>
            </a:r>
            <a:r>
              <a:rPr kumimoji="0" lang="vi-VN" sz="4000" b="1" i="0" u="none" strike="noStrike" kern="1200" cap="none" spc="0" normalizeH="0" noProof="0">
                <a:ln>
                  <a:noFill/>
                </a:ln>
                <a:solidFill>
                  <a:srgbClr val="0000FF"/>
                </a:solidFill>
                <a:effectLst/>
                <a:uLnTx/>
                <a:uFillTx/>
                <a:latin typeface="#9Slide07 IcielBaliho Script" pitchFamily="2" charset="0"/>
                <a:ea typeface="Times New Roman" panose="02020603050405020304" pitchFamily="18" charset="0"/>
                <a:cs typeface="Times New Roman" panose="02020603050405020304" pitchFamily="18" charset="0"/>
              </a:rPr>
              <a:t> ở châu Âu</a:t>
            </a:r>
            <a:endParaRPr kumimoji="0" lang="en-US" sz="3600" b="0" i="0" u="none" strike="noStrike" kern="1200" cap="none" spc="0" normalizeH="0" baseline="0" noProof="0">
              <a:ln>
                <a:noFill/>
              </a:ln>
              <a:solidFill>
                <a:srgbClr val="0000FF"/>
              </a:solidFill>
              <a:effectLst/>
              <a:uLnTx/>
              <a:uFillTx/>
              <a:latin typeface="#9Slide07 IcielBaliho Script" pitchFamily="2" charset="0"/>
              <a:ea typeface="Times New Roman" panose="02020603050405020304" pitchFamily="18" charset="0"/>
              <a:cs typeface="Times New Roman" panose="02020603050405020304" pitchFamily="18" charset="0"/>
            </a:endParaRPr>
          </a:p>
          <a:p>
            <a:pPr lvl="0" algn="just">
              <a:lnSpc>
                <a:spcPct val="115000"/>
              </a:lnSpc>
            </a:pPr>
            <a:r>
              <a:rPr kumimoji="0" lang="vi-VN" sz="2800" b="0"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lang="vi-VN" sz="28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Từ thế kỉ XV, với các cuộc phát kiến địa lí, người châu Âu đã di cư đến khai phá các vùng đất mới ở châu Mỹ.</a:t>
            </a:r>
          </a:p>
          <a:p>
            <a:pPr lvl="0" algn="just">
              <a:lnSpc>
                <a:spcPct val="115000"/>
              </a:lnSpc>
            </a:pPr>
            <a:r>
              <a:rPr lang="vi-VN" sz="28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Từ giữa thế kỉ XX đến nay, người nhập cư vào châu Âu tăng mạnh (năm 2020, tiếp nhận 86,7 triệu người di cư quốc tế).</a:t>
            </a:r>
          </a:p>
          <a:p>
            <a:pPr lvl="0" algn="just">
              <a:lnSpc>
                <a:spcPct val="115000"/>
              </a:lnSpc>
            </a:pPr>
            <a:r>
              <a:rPr lang="vi-VN"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Thuận lợi: </a:t>
            </a:r>
            <a:r>
              <a:rPr lang="vi-VN" sz="28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Góp phần giải quyết tình trạng thiếu lao động, tăng nhu cầu các sản phẩm và dịch vụ.</a:t>
            </a:r>
          </a:p>
          <a:p>
            <a:pPr lvl="0" algn="just">
              <a:lnSpc>
                <a:spcPct val="115000"/>
              </a:lnSpc>
            </a:pPr>
            <a:r>
              <a:rPr lang="vi-VN"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Khó khăn: </a:t>
            </a:r>
            <a:r>
              <a:rPr lang="vi-VN" sz="28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Gây ra nhiều khó khăn trong phát triển kinh tế- xã hội và an ninh trật tự.</a:t>
            </a:r>
            <a:endPar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28C08C4-9F51-4849-8AA1-5FBA1591950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flipH="1">
            <a:off x="9982200" y="4724400"/>
            <a:ext cx="2552700" cy="2219325"/>
          </a:xfrm>
          <a:prstGeom prst="rect">
            <a:avLst/>
          </a:prstGeom>
        </p:spPr>
      </p:pic>
    </p:spTree>
    <p:extLst>
      <p:ext uri="{BB962C8B-B14F-4D97-AF65-F5344CB8AC3E}">
        <p14:creationId xmlns:p14="http://schemas.microsoft.com/office/powerpoint/2010/main" val="1661434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663E20-CAD5-47FD-ACE6-890D2C28DF44}"/>
              </a:ext>
            </a:extLst>
          </p:cNvPr>
          <p:cNvSpPr/>
          <p:nvPr/>
        </p:nvSpPr>
        <p:spPr>
          <a:xfrm>
            <a:off x="1591212" y="468872"/>
            <a:ext cx="4343400" cy="8382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70C0"/>
                </a:solidFill>
                <a:latin typeface="#9Slide07 IcielBaliho Script" pitchFamily="2" charset="0"/>
              </a:rPr>
              <a:t>3</a:t>
            </a:r>
            <a:r>
              <a:rPr lang="en-US" sz="3600">
                <a:solidFill>
                  <a:srgbClr val="0070C0"/>
                </a:solidFill>
                <a:latin typeface="#9Slide07 IcielBaliho Script" pitchFamily="2" charset="0"/>
              </a:rPr>
              <a:t>. </a:t>
            </a:r>
            <a:r>
              <a:rPr lang="vi-VN" sz="3600">
                <a:solidFill>
                  <a:srgbClr val="0070C0"/>
                </a:solidFill>
                <a:latin typeface="#9Slide07 IcielBaliho Script" pitchFamily="2" charset="0"/>
              </a:rPr>
              <a:t>Đô thị hóa ở châu Âu</a:t>
            </a:r>
            <a:endParaRPr lang="en-US" sz="3600">
              <a:solidFill>
                <a:srgbClr val="0070C0"/>
              </a:solidFill>
              <a:latin typeface="#9Slide07 IcielBaliho Script" pitchFamily="2" charset="0"/>
            </a:endParaRPr>
          </a:p>
        </p:txBody>
      </p:sp>
      <p:pic>
        <p:nvPicPr>
          <p:cNvPr id="12" name="Picture 11">
            <a:extLst>
              <a:ext uri="{FF2B5EF4-FFF2-40B4-BE49-F238E27FC236}">
                <a16:creationId xmlns:a16="http://schemas.microsoft.com/office/drawing/2014/main" id="{6C5E4DC2-7970-4EC1-91CD-F811FF6B34FF}"/>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3750" t="26042" r="4800" b="18212"/>
          <a:stretch/>
        </p:blipFill>
        <p:spPr>
          <a:xfrm>
            <a:off x="326061" y="472828"/>
            <a:ext cx="1325415" cy="838200"/>
          </a:xfrm>
          <a:prstGeom prst="rect">
            <a:avLst/>
          </a:prstGeom>
        </p:spPr>
      </p:pic>
      <p:sp>
        <p:nvSpPr>
          <p:cNvPr id="7" name="Rectangle 6">
            <a:extLst>
              <a:ext uri="{FF2B5EF4-FFF2-40B4-BE49-F238E27FC236}">
                <a16:creationId xmlns:a16="http://schemas.microsoft.com/office/drawing/2014/main" id="{4ED6A3A9-D0DF-47D5-9B39-66F9B7148573}"/>
              </a:ext>
            </a:extLst>
          </p:cNvPr>
          <p:cNvSpPr/>
          <p:nvPr/>
        </p:nvSpPr>
        <p:spPr>
          <a:xfrm>
            <a:off x="326061" y="1431459"/>
            <a:ext cx="4674979" cy="802784"/>
          </a:xfrm>
          <a:prstGeom prst="rect">
            <a:avLst/>
          </a:prstGeom>
          <a:solidFill>
            <a:schemeClr val="bg1"/>
          </a:solidFill>
        </p:spPr>
        <p:txBody>
          <a:bodyPr wrap="square">
            <a:spAutoFit/>
          </a:bodyPr>
          <a:lstStyle/>
          <a:p>
            <a:pPr lvl="0">
              <a:lnSpc>
                <a:spcPct val="120000"/>
              </a:lnSpc>
            </a:pPr>
            <a:r>
              <a:rPr lang="vi-VN"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Dựa vào thông tin SGK, hình 2.3, các em hãy hoàn thành thông tin phiếu học tập sau:</a:t>
            </a:r>
            <a:endPar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pic>
        <p:nvPicPr>
          <p:cNvPr id="14" name="3 MINUTE TIMER &amp; MUSIC">
            <a:hlinkClick r:id="" action="ppaction://media"/>
            <a:extLst>
              <a:ext uri="{FF2B5EF4-FFF2-40B4-BE49-F238E27FC236}">
                <a16:creationId xmlns:a16="http://schemas.microsoft.com/office/drawing/2014/main" id="{0B17C38F-1F83-4C0D-B8EE-B93058F99D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93618" y="1442759"/>
            <a:ext cx="1014621" cy="796454"/>
          </a:xfrm>
          <a:prstGeom prst="rect">
            <a:avLst/>
          </a:prstGeom>
        </p:spPr>
      </p:pic>
      <p:pic>
        <p:nvPicPr>
          <p:cNvPr id="5" name="Picture 4">
            <a:extLst>
              <a:ext uri="{FF2B5EF4-FFF2-40B4-BE49-F238E27FC236}">
                <a16:creationId xmlns:a16="http://schemas.microsoft.com/office/drawing/2014/main" id="{F6100108-FE61-4936-A601-268B18C2869C}"/>
              </a:ext>
            </a:extLst>
          </p:cNvPr>
          <p:cNvPicPr>
            <a:picLocks noChangeAspect="1"/>
          </p:cNvPicPr>
          <p:nvPr/>
        </p:nvPicPr>
        <p:blipFill>
          <a:blip r:embed="rId7"/>
          <a:stretch>
            <a:fillRect/>
          </a:stretch>
        </p:blipFill>
        <p:spPr>
          <a:xfrm>
            <a:off x="6477000" y="530512"/>
            <a:ext cx="5433149" cy="5796976"/>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81550520-563F-4D56-81E3-2D5EF1796A6A}"/>
              </a:ext>
            </a:extLst>
          </p:cNvPr>
          <p:cNvSpPr/>
          <p:nvPr/>
        </p:nvSpPr>
        <p:spPr>
          <a:xfrm>
            <a:off x="326061" y="2374900"/>
            <a:ext cx="5782178" cy="3920304"/>
          </a:xfrm>
          <a:prstGeom prst="rect">
            <a:avLst/>
          </a:prstGeom>
          <a:solidFill>
            <a:schemeClr val="bg1"/>
          </a:solidFill>
        </p:spPr>
        <p:txBody>
          <a:bodyPr wrap="square">
            <a:spAutoFit/>
          </a:bodyPr>
          <a:lstStyle/>
          <a:p>
            <a:pPr>
              <a:lnSpc>
                <a:spcPts val="3000"/>
              </a:lnSpc>
            </a:pPr>
            <a:r>
              <a:rPr lang="vi-VN" sz="2400">
                <a:latin typeface="#9Slide02 Noi dung rat dai" panose="02000000000000000000" pitchFamily="2" charset="0"/>
                <a:ea typeface="#9Slide02 Noi dung rat dai" panose="02000000000000000000" pitchFamily="2" charset="0"/>
              </a:rPr>
              <a:t>- Đô thị hoá ở châu Âu</a:t>
            </a:r>
            <a:r>
              <a:rPr lang="en-US" sz="2400">
                <a:latin typeface="#9Slide02 Noi dung rat dai" panose="02000000000000000000" pitchFamily="2" charset="0"/>
                <a:ea typeface="#9Slide02 Noi dung rat dai" panose="02000000000000000000" pitchFamily="2" charset="0"/>
              </a:rPr>
              <a:t> </a:t>
            </a:r>
            <a:r>
              <a:rPr lang="vi-VN" sz="2400">
                <a:latin typeface="#9Slide02 Noi dung rat dai" panose="02000000000000000000" pitchFamily="2" charset="0"/>
                <a:ea typeface="#9Slide02 Noi dung rat dai" panose="02000000000000000000" pitchFamily="2" charset="0"/>
              </a:rPr>
              <a:t>bắt đầu từ thời.............</a:t>
            </a:r>
          </a:p>
          <a:p>
            <a:pPr>
              <a:lnSpc>
                <a:spcPts val="3000"/>
              </a:lnSpc>
            </a:pPr>
            <a:r>
              <a:rPr lang="vi-VN" sz="2400">
                <a:latin typeface="#9Slide02 Noi dung rat dai" panose="02000000000000000000" pitchFamily="2" charset="0"/>
                <a:ea typeface="#9Slide02 Noi dung rat dai" panose="02000000000000000000" pitchFamily="2" charset="0"/>
              </a:rPr>
              <a:t>và phát	 triển mạnh trong..............................</a:t>
            </a:r>
          </a:p>
          <a:p>
            <a:pPr>
              <a:lnSpc>
                <a:spcPts val="3000"/>
              </a:lnSpc>
            </a:pPr>
            <a:r>
              <a:rPr lang="vi-VN" sz="2400">
                <a:latin typeface="#9Slide02 Noi dung rat dai" panose="02000000000000000000" pitchFamily="2" charset="0"/>
                <a:ea typeface="#9Slide02 Noi dung rat dai" panose="02000000000000000000" pitchFamily="2" charset="0"/>
              </a:rPr>
              <a:t>- Đô thị hoá không ngừng gia tăng...................</a:t>
            </a:r>
          </a:p>
          <a:p>
            <a:pPr>
              <a:lnSpc>
                <a:spcPts val="3000"/>
              </a:lnSpc>
            </a:pPr>
            <a:r>
              <a:rPr lang="vi-VN" sz="2400">
                <a:latin typeface="#9Slide02 Noi dung rat dai" panose="02000000000000000000" pitchFamily="2" charset="0"/>
                <a:ea typeface="#9Slide02 Noi dung rat dai" panose="02000000000000000000" pitchFamily="2" charset="0"/>
              </a:rPr>
              <a:t>và hình thành nhiều........................................</a:t>
            </a:r>
          </a:p>
          <a:p>
            <a:pPr>
              <a:lnSpc>
                <a:spcPts val="3000"/>
              </a:lnSpc>
            </a:pPr>
            <a:r>
              <a:rPr lang="vi-VN" sz="2400">
                <a:latin typeface="#9Slide02 Noi dung rat dai" panose="02000000000000000000" pitchFamily="2" charset="0"/>
                <a:ea typeface="#9Slide02 Noi dung rat dai" panose="02000000000000000000" pitchFamily="2" charset="0"/>
              </a:rPr>
              <a:t>- Mức độ đô thị hoá cao với............................</a:t>
            </a:r>
          </a:p>
          <a:p>
            <a:pPr>
              <a:lnSpc>
                <a:spcPts val="3000"/>
              </a:lnSpc>
            </a:pPr>
            <a:r>
              <a:rPr lang="vi-VN" sz="2400">
                <a:latin typeface="#9Slide02 Noi dung rat dai" panose="02000000000000000000" pitchFamily="2" charset="0"/>
                <a:ea typeface="#9Slide02 Noi dung rat dai" panose="02000000000000000000" pitchFamily="2" charset="0"/>
              </a:rPr>
              <a:t>nhất là ở Tây Âu.</a:t>
            </a:r>
          </a:p>
          <a:p>
            <a:pPr>
              <a:lnSpc>
                <a:spcPts val="3000"/>
              </a:lnSpc>
            </a:pPr>
            <a:r>
              <a:rPr lang="vi-VN" sz="2400">
                <a:latin typeface="#9Slide02 Noi dung rat dai" panose="02000000000000000000" pitchFamily="2" charset="0"/>
                <a:ea typeface="#9Slide02 Noi dung rat dai" panose="02000000000000000000" pitchFamily="2" charset="0"/>
              </a:rPr>
              <a:t>- Mạng lưới đô thị phát triển rộng khắp với.......</a:t>
            </a:r>
          </a:p>
          <a:p>
            <a:pPr>
              <a:lnSpc>
                <a:spcPts val="3000"/>
              </a:lnSpc>
            </a:pPr>
            <a:r>
              <a:rPr lang="vi-VN" sz="2400">
                <a:latin typeface="#9Slide02 Noi dung rat dai" panose="02000000000000000000" pitchFamily="2" charset="0"/>
                <a:ea typeface="#9Slide02 Noi dung rat dai" panose="02000000000000000000" pitchFamily="2" charset="0"/>
              </a:rPr>
              <a:t>......................	xuất hiện nhiều	 .......................</a:t>
            </a:r>
          </a:p>
          <a:p>
            <a:pPr>
              <a:lnSpc>
                <a:spcPts val="3000"/>
              </a:lnSpc>
            </a:pPr>
            <a:r>
              <a:rPr lang="vi-VN" sz="2400">
                <a:latin typeface="#9Slide02 Noi dung rat dai" panose="02000000000000000000" pitchFamily="2" charset="0"/>
                <a:ea typeface="#9Slide02 Noi dung rat dai" panose="02000000000000000000" pitchFamily="2" charset="0"/>
              </a:rPr>
              <a:t>đô thị hoá ở nông thôn ngày càng..................</a:t>
            </a:r>
          </a:p>
          <a:p>
            <a:pPr>
              <a:lnSpc>
                <a:spcPts val="3000"/>
              </a:lnSpc>
            </a:pPr>
            <a:r>
              <a:rPr lang="vi-VN" sz="2400">
                <a:latin typeface="#9Slide02 Noi dung rat dai" panose="02000000000000000000" pitchFamily="2" charset="0"/>
                <a:ea typeface="#9Slide02 Noi dung rat dai" panose="02000000000000000000" pitchFamily="2" charset="0"/>
              </a:rPr>
              <a:t>- Lối sống đô thị ............................ở châu Âu.</a:t>
            </a:r>
          </a:p>
        </p:txBody>
      </p:sp>
    </p:spTree>
    <p:extLst>
      <p:ext uri="{BB962C8B-B14F-4D97-AF65-F5344CB8AC3E}">
        <p14:creationId xmlns:p14="http://schemas.microsoft.com/office/powerpoint/2010/main" val="447015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ECE1E4-1478-4C87-9906-5004A6C8399F}"/>
              </a:ext>
            </a:extLst>
          </p:cNvPr>
          <p:cNvSpPr/>
          <p:nvPr/>
        </p:nvSpPr>
        <p:spPr>
          <a:xfrm>
            <a:off x="429730" y="1651590"/>
            <a:ext cx="11332539" cy="3554819"/>
          </a:xfrm>
          <a:prstGeom prst="rect">
            <a:avLst/>
          </a:prstGeom>
          <a:solidFill>
            <a:schemeClr val="bg1"/>
          </a:solidFill>
        </p:spPr>
        <p:txBody>
          <a:bodyPr wrap="square">
            <a:spAutoFit/>
          </a:bodyPr>
          <a:lstStyle/>
          <a:p>
            <a:pPr>
              <a:lnSpc>
                <a:spcPts val="3400"/>
              </a:lnSpc>
            </a:pPr>
            <a:r>
              <a:rPr lang="vi-VN" sz="2600">
                <a:latin typeface="#9Slide02 Noi dung rat dai" panose="02000000000000000000" pitchFamily="2" charset="0"/>
                <a:ea typeface="#9Slide02 Noi dung rat dai" panose="02000000000000000000" pitchFamily="2" charset="0"/>
              </a:rPr>
              <a:t>- Đô thị hoá ở châu Âu</a:t>
            </a:r>
            <a:r>
              <a:rPr lang="en-US" sz="2600">
                <a:latin typeface="#9Slide02 Noi dung rat dai" panose="02000000000000000000" pitchFamily="2" charset="0"/>
                <a:ea typeface="#9Slide02 Noi dung rat dai" panose="02000000000000000000" pitchFamily="2" charset="0"/>
              </a:rPr>
              <a:t> </a:t>
            </a:r>
            <a:r>
              <a:rPr lang="vi-VN" sz="2600">
                <a:latin typeface="#9Slide02 Noi dung rat dai" panose="02000000000000000000" pitchFamily="2" charset="0"/>
                <a:ea typeface="#9Slide02 Noi dung rat dai" panose="02000000000000000000" pitchFamily="2" charset="0"/>
              </a:rPr>
              <a:t>bắt đầu từ thời................................................................và phát triển mạnh trong...........................................................................................</a:t>
            </a:r>
          </a:p>
          <a:p>
            <a:pPr>
              <a:lnSpc>
                <a:spcPts val="3400"/>
              </a:lnSpc>
            </a:pPr>
            <a:r>
              <a:rPr lang="vi-VN" sz="2600">
                <a:latin typeface="#9Slide02 Noi dung rat dai" panose="02000000000000000000" pitchFamily="2" charset="0"/>
                <a:ea typeface="#9Slide02 Noi dung rat dai" panose="02000000000000000000" pitchFamily="2" charset="0"/>
              </a:rPr>
              <a:t>- Đô thị hoá không ngừng gia tăng....................................................và hình thành nhiều....................................................................................................................</a:t>
            </a:r>
          </a:p>
          <a:p>
            <a:pPr>
              <a:lnSpc>
                <a:spcPts val="3400"/>
              </a:lnSpc>
            </a:pPr>
            <a:r>
              <a:rPr lang="vi-VN" sz="2600">
                <a:latin typeface="#9Slide02 Noi dung rat dai" panose="02000000000000000000" pitchFamily="2" charset="0"/>
                <a:ea typeface="#9Slide02 Noi dung rat dai" panose="02000000000000000000" pitchFamily="2" charset="0"/>
              </a:rPr>
              <a:t>- Mức độ đô thị hoá cao với..........................................................., nhất là ở Tây Âu.</a:t>
            </a:r>
          </a:p>
          <a:p>
            <a:pPr>
              <a:lnSpc>
                <a:spcPts val="3400"/>
              </a:lnSpc>
            </a:pPr>
            <a:r>
              <a:rPr lang="vi-VN" sz="2600">
                <a:latin typeface="#9Slide02 Noi dung rat dai" panose="02000000000000000000" pitchFamily="2" charset="0"/>
                <a:ea typeface="#9Slide02 Noi dung rat dai" panose="02000000000000000000" pitchFamily="2" charset="0"/>
              </a:rPr>
              <a:t>- Mạng lưới đô thị phát triển rộng khắp với...................................................xuất hiện nhiều..........................., đô thị hoá ở nông thôn ngày càng......................................</a:t>
            </a:r>
          </a:p>
          <a:p>
            <a:pPr>
              <a:lnSpc>
                <a:spcPts val="3400"/>
              </a:lnSpc>
            </a:pPr>
            <a:r>
              <a:rPr lang="vi-VN" sz="2600">
                <a:latin typeface="#9Slide02 Noi dung rat dai" panose="02000000000000000000" pitchFamily="2" charset="0"/>
                <a:ea typeface="#9Slide02 Noi dung rat dai" panose="02000000000000000000" pitchFamily="2" charset="0"/>
              </a:rPr>
              <a:t>- Lối sống đô thị ............................ở châu Âu.</a:t>
            </a:r>
          </a:p>
        </p:txBody>
      </p:sp>
      <p:sp>
        <p:nvSpPr>
          <p:cNvPr id="5" name="Rectangle: Rounded Corners 4">
            <a:extLst>
              <a:ext uri="{FF2B5EF4-FFF2-40B4-BE49-F238E27FC236}">
                <a16:creationId xmlns:a16="http://schemas.microsoft.com/office/drawing/2014/main" id="{14FE8EBB-E1AE-434F-B184-44943990794F}"/>
              </a:ext>
            </a:extLst>
          </p:cNvPr>
          <p:cNvSpPr/>
          <p:nvPr/>
        </p:nvSpPr>
        <p:spPr>
          <a:xfrm>
            <a:off x="467830" y="459414"/>
            <a:ext cx="5018570" cy="8382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0000FF"/>
                </a:solidFill>
                <a:latin typeface="#9Slide07 IcielBaliho Script" pitchFamily="2" charset="0"/>
              </a:rPr>
              <a:t>3</a:t>
            </a:r>
            <a:r>
              <a:rPr lang="en-US" sz="4000">
                <a:solidFill>
                  <a:srgbClr val="0000FF"/>
                </a:solidFill>
                <a:latin typeface="#9Slide07 IcielBaliho Script" pitchFamily="2" charset="0"/>
              </a:rPr>
              <a:t>. </a:t>
            </a:r>
            <a:r>
              <a:rPr lang="vi-VN" sz="4000">
                <a:solidFill>
                  <a:srgbClr val="0000FF"/>
                </a:solidFill>
                <a:latin typeface="#9Slide07 IcielBaliho Script" pitchFamily="2" charset="0"/>
              </a:rPr>
              <a:t>Đô thị hóa ở châu Âu</a:t>
            </a:r>
            <a:endParaRPr lang="en-US" sz="4000">
              <a:solidFill>
                <a:srgbClr val="0000FF"/>
              </a:solidFill>
              <a:latin typeface="#9Slide07 IcielBaliho Script" pitchFamily="2" charset="0"/>
            </a:endParaRPr>
          </a:p>
        </p:txBody>
      </p:sp>
      <p:sp>
        <p:nvSpPr>
          <p:cNvPr id="6" name="TextBox 5">
            <a:extLst>
              <a:ext uri="{FF2B5EF4-FFF2-40B4-BE49-F238E27FC236}">
                <a16:creationId xmlns:a16="http://schemas.microsoft.com/office/drawing/2014/main" id="{9F0622AA-4B6B-432A-9F91-9957142806D6}"/>
              </a:ext>
            </a:extLst>
          </p:cNvPr>
          <p:cNvSpPr txBox="1"/>
          <p:nvPr/>
        </p:nvSpPr>
        <p:spPr>
          <a:xfrm>
            <a:off x="5486400" y="1651590"/>
            <a:ext cx="3048000" cy="523220"/>
          </a:xfrm>
          <a:prstGeom prst="rect">
            <a:avLst/>
          </a:prstGeom>
          <a:noFill/>
        </p:spPr>
        <p:txBody>
          <a:bodyPr wrap="square" rtlCol="0">
            <a:spAutoFit/>
          </a:bodyPr>
          <a:lstStyle/>
          <a:p>
            <a:r>
              <a:rPr lang="vi-VN" sz="2800">
                <a:solidFill>
                  <a:srgbClr val="FF0066"/>
                </a:solidFill>
                <a:latin typeface="+mj-lt"/>
                <a:ea typeface="#9Slide02 Noi dung rat dai" panose="02000000000000000000" pitchFamily="2" charset="0"/>
              </a:rPr>
              <a:t>cổ đại</a:t>
            </a:r>
            <a:endParaRPr lang="en-US" sz="2800">
              <a:solidFill>
                <a:srgbClr val="FF0066"/>
              </a:solidFill>
              <a:latin typeface="+mj-lt"/>
              <a:ea typeface="#9Slide02 Noi dung rat dai" panose="02000000000000000000" pitchFamily="2" charset="0"/>
            </a:endParaRPr>
          </a:p>
        </p:txBody>
      </p:sp>
      <p:sp>
        <p:nvSpPr>
          <p:cNvPr id="7" name="TextBox 6">
            <a:extLst>
              <a:ext uri="{FF2B5EF4-FFF2-40B4-BE49-F238E27FC236}">
                <a16:creationId xmlns:a16="http://schemas.microsoft.com/office/drawing/2014/main" id="{7CCE1408-317E-41AF-B833-0614847E47E0}"/>
              </a:ext>
            </a:extLst>
          </p:cNvPr>
          <p:cNvSpPr txBox="1"/>
          <p:nvPr/>
        </p:nvSpPr>
        <p:spPr>
          <a:xfrm>
            <a:off x="3429000" y="2113255"/>
            <a:ext cx="3048000" cy="523220"/>
          </a:xfrm>
          <a:prstGeom prst="rect">
            <a:avLst/>
          </a:prstGeom>
          <a:noFill/>
        </p:spPr>
        <p:txBody>
          <a:bodyPr wrap="square" rtlCol="0">
            <a:spAutoFit/>
          </a:bodyPr>
          <a:lstStyle/>
          <a:p>
            <a:r>
              <a:rPr lang="vi-VN" sz="2800">
                <a:solidFill>
                  <a:srgbClr val="FF0066"/>
                </a:solidFill>
                <a:latin typeface="+mj-lt"/>
                <a:ea typeface="#9Slide02 Noi dung rat dai" panose="02000000000000000000" pitchFamily="2" charset="0"/>
              </a:rPr>
              <a:t>cuối thế kỉ XVIII</a:t>
            </a:r>
            <a:endParaRPr lang="en-US" sz="2800">
              <a:solidFill>
                <a:srgbClr val="FF0066"/>
              </a:solidFill>
              <a:latin typeface="+mj-lt"/>
              <a:ea typeface="#9Slide02 Noi dung rat dai" panose="02000000000000000000" pitchFamily="2" charset="0"/>
            </a:endParaRPr>
          </a:p>
        </p:txBody>
      </p:sp>
      <p:sp>
        <p:nvSpPr>
          <p:cNvPr id="8" name="TextBox 7">
            <a:extLst>
              <a:ext uri="{FF2B5EF4-FFF2-40B4-BE49-F238E27FC236}">
                <a16:creationId xmlns:a16="http://schemas.microsoft.com/office/drawing/2014/main" id="{DD8A207E-6CC3-4877-8C9A-28F8811753D9}"/>
              </a:ext>
            </a:extLst>
          </p:cNvPr>
          <p:cNvSpPr txBox="1"/>
          <p:nvPr/>
        </p:nvSpPr>
        <p:spPr>
          <a:xfrm>
            <a:off x="5130799" y="2480330"/>
            <a:ext cx="3048000" cy="523220"/>
          </a:xfrm>
          <a:prstGeom prst="rect">
            <a:avLst/>
          </a:prstGeom>
          <a:noFill/>
        </p:spPr>
        <p:txBody>
          <a:bodyPr wrap="square" rtlCol="0">
            <a:spAutoFit/>
          </a:bodyPr>
          <a:lstStyle/>
          <a:p>
            <a:r>
              <a:rPr lang="vi-VN" sz="2800">
                <a:solidFill>
                  <a:srgbClr val="FF0066"/>
                </a:solidFill>
                <a:latin typeface="+mj-lt"/>
                <a:ea typeface="#9Slide02 Noi dung rat dai" panose="02000000000000000000" pitchFamily="2" charset="0"/>
              </a:rPr>
              <a:t>quy mô dân số</a:t>
            </a:r>
            <a:endParaRPr lang="en-US" sz="2800">
              <a:solidFill>
                <a:srgbClr val="FF0066"/>
              </a:solidFill>
              <a:latin typeface="+mj-lt"/>
              <a:ea typeface="#9Slide02 Noi dung rat dai" panose="02000000000000000000" pitchFamily="2" charset="0"/>
            </a:endParaRPr>
          </a:p>
        </p:txBody>
      </p:sp>
      <p:sp>
        <p:nvSpPr>
          <p:cNvPr id="9" name="TextBox 8">
            <a:extLst>
              <a:ext uri="{FF2B5EF4-FFF2-40B4-BE49-F238E27FC236}">
                <a16:creationId xmlns:a16="http://schemas.microsoft.com/office/drawing/2014/main" id="{57E23887-B4CA-491B-A12B-78D01C981114}"/>
              </a:ext>
            </a:extLst>
          </p:cNvPr>
          <p:cNvSpPr txBox="1"/>
          <p:nvPr/>
        </p:nvSpPr>
        <p:spPr>
          <a:xfrm>
            <a:off x="1371600" y="2915368"/>
            <a:ext cx="4572000" cy="523220"/>
          </a:xfrm>
          <a:prstGeom prst="rect">
            <a:avLst/>
          </a:prstGeom>
          <a:noFill/>
        </p:spPr>
        <p:txBody>
          <a:bodyPr wrap="square" rtlCol="0">
            <a:spAutoFit/>
          </a:bodyPr>
          <a:lstStyle/>
          <a:p>
            <a:r>
              <a:rPr lang="vi-VN" sz="2800">
                <a:solidFill>
                  <a:srgbClr val="FF0066"/>
                </a:solidFill>
                <a:latin typeface="+mj-lt"/>
                <a:ea typeface="#9Slide02 Noi dung rat dai" panose="02000000000000000000" pitchFamily="2" charset="0"/>
              </a:rPr>
              <a:t>đô thị mới được hình thành</a:t>
            </a:r>
            <a:endParaRPr lang="en-US" sz="2800">
              <a:solidFill>
                <a:srgbClr val="FF0066"/>
              </a:solidFill>
              <a:latin typeface="+mj-lt"/>
              <a:ea typeface="#9Slide02 Noi dung rat dai" panose="02000000000000000000" pitchFamily="2" charset="0"/>
            </a:endParaRPr>
          </a:p>
        </p:txBody>
      </p:sp>
      <p:sp>
        <p:nvSpPr>
          <p:cNvPr id="10" name="TextBox 9">
            <a:extLst>
              <a:ext uri="{FF2B5EF4-FFF2-40B4-BE49-F238E27FC236}">
                <a16:creationId xmlns:a16="http://schemas.microsoft.com/office/drawing/2014/main" id="{AFE98035-B52D-4EE1-844B-5F346CF72760}"/>
              </a:ext>
            </a:extLst>
          </p:cNvPr>
          <p:cNvSpPr txBox="1"/>
          <p:nvPr/>
        </p:nvSpPr>
        <p:spPr>
          <a:xfrm>
            <a:off x="4291565" y="3349958"/>
            <a:ext cx="4905303" cy="523220"/>
          </a:xfrm>
          <a:prstGeom prst="rect">
            <a:avLst/>
          </a:prstGeom>
          <a:noFill/>
        </p:spPr>
        <p:txBody>
          <a:bodyPr wrap="square" rtlCol="0">
            <a:spAutoFit/>
          </a:bodyPr>
          <a:lstStyle/>
          <a:p>
            <a:r>
              <a:rPr lang="vi-VN" sz="2800">
                <a:solidFill>
                  <a:srgbClr val="FF0066"/>
                </a:solidFill>
                <a:latin typeface="+mj-lt"/>
                <a:ea typeface="#9Slide02 Noi dung rat dai" panose="02000000000000000000" pitchFamily="2" charset="0"/>
              </a:rPr>
              <a:t>75% dân số đô thị năm 2020</a:t>
            </a:r>
            <a:endParaRPr lang="en-US" sz="2800">
              <a:solidFill>
                <a:srgbClr val="FF0066"/>
              </a:solidFill>
              <a:latin typeface="+mj-lt"/>
              <a:ea typeface="#9Slide02 Noi dung rat dai" panose="02000000000000000000" pitchFamily="2" charset="0"/>
            </a:endParaRPr>
          </a:p>
        </p:txBody>
      </p:sp>
      <p:sp>
        <p:nvSpPr>
          <p:cNvPr id="11" name="TextBox 10">
            <a:extLst>
              <a:ext uri="{FF2B5EF4-FFF2-40B4-BE49-F238E27FC236}">
                <a16:creationId xmlns:a16="http://schemas.microsoft.com/office/drawing/2014/main" id="{0B6E74D5-8EB5-47F2-AE50-20632BAE8A93}"/>
              </a:ext>
            </a:extLst>
          </p:cNvPr>
          <p:cNvSpPr txBox="1"/>
          <p:nvPr/>
        </p:nvSpPr>
        <p:spPr>
          <a:xfrm>
            <a:off x="6095999" y="3784548"/>
            <a:ext cx="4419601" cy="523220"/>
          </a:xfrm>
          <a:prstGeom prst="rect">
            <a:avLst/>
          </a:prstGeom>
          <a:noFill/>
        </p:spPr>
        <p:txBody>
          <a:bodyPr wrap="square" rtlCol="0">
            <a:spAutoFit/>
          </a:bodyPr>
          <a:lstStyle/>
          <a:p>
            <a:r>
              <a:rPr lang="vi-VN" sz="2800">
                <a:solidFill>
                  <a:srgbClr val="FF0066"/>
                </a:solidFill>
                <a:latin typeface="+mj-lt"/>
                <a:ea typeface="#9Slide02 Noi dung rat dai" panose="02000000000000000000" pitchFamily="2" charset="0"/>
              </a:rPr>
              <a:t>nhiều tp đông dân và hiện đại</a:t>
            </a:r>
            <a:endParaRPr lang="en-US" sz="2800">
              <a:solidFill>
                <a:srgbClr val="FF0066"/>
              </a:solidFill>
              <a:latin typeface="+mj-lt"/>
              <a:ea typeface="#9Slide02 Noi dung rat dai" panose="02000000000000000000" pitchFamily="2" charset="0"/>
            </a:endParaRPr>
          </a:p>
        </p:txBody>
      </p:sp>
      <p:sp>
        <p:nvSpPr>
          <p:cNvPr id="12" name="TextBox 11">
            <a:extLst>
              <a:ext uri="{FF2B5EF4-FFF2-40B4-BE49-F238E27FC236}">
                <a16:creationId xmlns:a16="http://schemas.microsoft.com/office/drawing/2014/main" id="{DEFC272F-EB06-44C6-BC1C-1EF18E9BBBEC}"/>
              </a:ext>
            </a:extLst>
          </p:cNvPr>
          <p:cNvSpPr txBox="1"/>
          <p:nvPr/>
        </p:nvSpPr>
        <p:spPr>
          <a:xfrm>
            <a:off x="1295400" y="4239212"/>
            <a:ext cx="2133600" cy="523220"/>
          </a:xfrm>
          <a:prstGeom prst="rect">
            <a:avLst/>
          </a:prstGeom>
          <a:noFill/>
        </p:spPr>
        <p:txBody>
          <a:bodyPr wrap="square" rtlCol="0">
            <a:spAutoFit/>
          </a:bodyPr>
          <a:lstStyle/>
          <a:p>
            <a:r>
              <a:rPr lang="vi-VN" sz="2800">
                <a:solidFill>
                  <a:srgbClr val="FF0066"/>
                </a:solidFill>
                <a:latin typeface="+mj-lt"/>
                <a:ea typeface="#9Slide02 Noi dung rat dai" panose="02000000000000000000" pitchFamily="2" charset="0"/>
              </a:rPr>
              <a:t>đô thị vệ tinh</a:t>
            </a:r>
            <a:endParaRPr lang="en-US" sz="2800">
              <a:solidFill>
                <a:srgbClr val="FF0066"/>
              </a:solidFill>
              <a:latin typeface="+mj-lt"/>
              <a:ea typeface="#9Slide02 Noi dung rat dai" panose="02000000000000000000" pitchFamily="2" charset="0"/>
            </a:endParaRPr>
          </a:p>
        </p:txBody>
      </p:sp>
      <p:sp>
        <p:nvSpPr>
          <p:cNvPr id="13" name="TextBox 12">
            <a:extLst>
              <a:ext uri="{FF2B5EF4-FFF2-40B4-BE49-F238E27FC236}">
                <a16:creationId xmlns:a16="http://schemas.microsoft.com/office/drawing/2014/main" id="{A8B8DAD4-BCDC-444F-9748-C70024C9CD7A}"/>
              </a:ext>
            </a:extLst>
          </p:cNvPr>
          <p:cNvSpPr txBox="1"/>
          <p:nvPr/>
        </p:nvSpPr>
        <p:spPr>
          <a:xfrm>
            <a:off x="8193568" y="4219138"/>
            <a:ext cx="3465032" cy="523220"/>
          </a:xfrm>
          <a:prstGeom prst="rect">
            <a:avLst/>
          </a:prstGeom>
          <a:noFill/>
        </p:spPr>
        <p:txBody>
          <a:bodyPr wrap="square" rtlCol="0">
            <a:spAutoFit/>
          </a:bodyPr>
          <a:lstStyle/>
          <a:p>
            <a:r>
              <a:rPr lang="vi-VN" sz="2800">
                <a:solidFill>
                  <a:srgbClr val="FF0066"/>
                </a:solidFill>
                <a:latin typeface="+mj-lt"/>
                <a:ea typeface="#9Slide02 Noi dung rat dai" panose="02000000000000000000" pitchFamily="2" charset="0"/>
              </a:rPr>
              <a:t>phát triển mạnh</a:t>
            </a:r>
            <a:endParaRPr lang="en-US" sz="2800">
              <a:solidFill>
                <a:srgbClr val="FF0066"/>
              </a:solidFill>
              <a:latin typeface="+mj-lt"/>
              <a:ea typeface="#9Slide02 Noi dung rat dai" panose="02000000000000000000" pitchFamily="2" charset="0"/>
            </a:endParaRPr>
          </a:p>
        </p:txBody>
      </p:sp>
      <p:sp>
        <p:nvSpPr>
          <p:cNvPr id="14" name="TextBox 13">
            <a:extLst>
              <a:ext uri="{FF2B5EF4-FFF2-40B4-BE49-F238E27FC236}">
                <a16:creationId xmlns:a16="http://schemas.microsoft.com/office/drawing/2014/main" id="{251F645E-8433-4CCF-B5FA-08372EFFA74B}"/>
              </a:ext>
            </a:extLst>
          </p:cNvPr>
          <p:cNvSpPr txBox="1"/>
          <p:nvPr/>
        </p:nvSpPr>
        <p:spPr>
          <a:xfrm>
            <a:off x="2806700" y="4646254"/>
            <a:ext cx="2133600" cy="523220"/>
          </a:xfrm>
          <a:prstGeom prst="rect">
            <a:avLst/>
          </a:prstGeom>
          <a:noFill/>
        </p:spPr>
        <p:txBody>
          <a:bodyPr wrap="square" rtlCol="0">
            <a:spAutoFit/>
          </a:bodyPr>
          <a:lstStyle/>
          <a:p>
            <a:r>
              <a:rPr lang="vi-VN" sz="2800">
                <a:solidFill>
                  <a:srgbClr val="FF0066"/>
                </a:solidFill>
                <a:latin typeface="+mj-lt"/>
                <a:ea typeface="#9Slide02 Noi dung rat dai" panose="02000000000000000000" pitchFamily="2" charset="0"/>
              </a:rPr>
              <a:t>phổ biến</a:t>
            </a:r>
            <a:endParaRPr lang="en-US" sz="2800">
              <a:solidFill>
                <a:srgbClr val="FF0066"/>
              </a:solidFill>
              <a:latin typeface="+mj-lt"/>
              <a:ea typeface="#9Slide02 Noi dung rat dai" panose="02000000000000000000" pitchFamily="2" charset="0"/>
            </a:endParaRPr>
          </a:p>
        </p:txBody>
      </p:sp>
      <p:pic>
        <p:nvPicPr>
          <p:cNvPr id="15" name="Picture 14">
            <a:extLst>
              <a:ext uri="{FF2B5EF4-FFF2-40B4-BE49-F238E27FC236}">
                <a16:creationId xmlns:a16="http://schemas.microsoft.com/office/drawing/2014/main" id="{0F38ED71-A9B0-40C8-B9AC-D24937E0CFE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692" b="90000" l="3081" r="99440">
                        <a14:foregroundMark x1="12045" y1="43462" x2="12885" y2="43462"/>
                        <a14:foregroundMark x1="9664" y1="25000" x2="9664" y2="25000"/>
                        <a14:foregroundMark x1="9664" y1="24231" x2="8123" y2="32692"/>
                        <a14:foregroundMark x1="9244" y1="61923" x2="9664" y2="65000"/>
                        <a14:foregroundMark x1="26331" y1="77692" x2="30812" y2="73462"/>
                        <a14:foregroundMark x1="39776" y1="65385" x2="48739" y2="65385"/>
                        <a14:foregroundMark x1="61064" y1="65769" x2="61064" y2="65769"/>
                        <a14:foregroundMark x1="61064" y1="46923" x2="61064" y2="46923"/>
                        <a14:foregroundMark x1="58824" y1="31923" x2="58824" y2="31923"/>
                        <a14:foregroundMark x1="58824" y1="31923" x2="57703" y2="63462"/>
                        <a14:foregroundMark x1="57283" y1="69615" x2="57283" y2="69615"/>
                        <a14:foregroundMark x1="42017" y1="28846" x2="42017" y2="28846"/>
                        <a14:foregroundMark x1="38235" y1="25769" x2="38235" y2="25769"/>
                        <a14:foregroundMark x1="40476" y1="31154" x2="40476" y2="31154"/>
                        <a14:foregroundMark x1="39356" y1="30385" x2="39356" y2="30385"/>
                        <a14:foregroundMark x1="24790" y1="28462" x2="24930" y2="26923"/>
                        <a14:foregroundMark x1="25350" y1="26538" x2="24930" y2="48846"/>
                        <a14:foregroundMark x1="24930" y1="48846" x2="22689" y2="57692"/>
                        <a14:foregroundMark x1="19888" y1="63846" x2="26050" y2="88462"/>
                        <a14:foregroundMark x1="26050" y1="88462" x2="51681" y2="81538"/>
                        <a14:foregroundMark x1="51681" y1="81538" x2="58824" y2="82692"/>
                        <a14:foregroundMark x1="58824" y1="82692" x2="66947" y2="81538"/>
                        <a14:foregroundMark x1="66947" y1="81538" x2="68487" y2="76538"/>
                        <a14:foregroundMark x1="63445" y1="51538" x2="63445" y2="51538"/>
                        <a14:foregroundMark x1="60504" y1="42308" x2="60224" y2="45385"/>
                        <a14:foregroundMark x1="57283" y1="12692" x2="57143" y2="28077"/>
                        <a14:foregroundMark x1="56303" y1="61154" x2="66527" y2="64615"/>
                        <a14:foregroundMark x1="66527" y1="64615" x2="67927" y2="63462"/>
                        <a14:foregroundMark x1="71148" y1="57308" x2="71989" y2="41154"/>
                        <a14:foregroundMark x1="72409" y1="28846" x2="74650" y2="58846"/>
                        <a14:foregroundMark x1="78711" y1="65769" x2="80392" y2="65385"/>
                        <a14:foregroundMark x1="79132" y1="46538" x2="82353" y2="65385"/>
                        <a14:foregroundMark x1="82353" y1="65385" x2="82353" y2="65385"/>
                        <a14:foregroundMark x1="86835" y1="48077" x2="96499" y2="24231"/>
                        <a14:foregroundMark x1="96499" y1="24231" x2="96499" y2="24231"/>
                        <a14:foregroundMark x1="98880" y1="16538" x2="99440" y2="51923"/>
                        <a14:foregroundMark x1="99440" y1="51923" x2="99160" y2="53077"/>
                        <a14:foregroundMark x1="95378" y1="75769" x2="95378" y2="75769"/>
                        <a14:foregroundMark x1="95518" y1="74615" x2="90476" y2="53462"/>
                        <a14:foregroundMark x1="90476" y1="53462" x2="90336" y2="50000"/>
                        <a14:foregroundMark x1="90336" y1="47308" x2="90896" y2="76154"/>
                        <a14:foregroundMark x1="90896" y1="76154" x2="82913" y2="80000"/>
                        <a14:foregroundMark x1="82913" y1="80000" x2="75910" y2="74615"/>
                        <a14:foregroundMark x1="77031" y1="77308" x2="68487" y2="71538"/>
                        <a14:foregroundMark x1="29972" y1="51538" x2="3501" y2="54231"/>
                        <a14:foregroundMark x1="8403" y1="44231" x2="8403" y2="44231"/>
                        <a14:foregroundMark x1="23529" y1="33077" x2="23529" y2="33077"/>
                        <a14:foregroundMark x1="20868" y1="31538" x2="21289" y2="30000"/>
                        <a14:foregroundMark x1="26611" y1="23846" x2="28151" y2="23846"/>
                        <a14:foregroundMark x1="29972" y1="25769" x2="29972" y2="25769"/>
                        <a14:foregroundMark x1="32213" y1="27308" x2="32213" y2="27308"/>
                        <a14:foregroundMark x1="5182" y1="62692" x2="5182" y2="65769"/>
                        <a14:foregroundMark x1="5182" y1="65769" x2="5182" y2="65769"/>
                        <a14:foregroundMark x1="87675" y1="33462" x2="87675" y2="33462"/>
                        <a14:foregroundMark x1="88095" y1="31538" x2="88095" y2="31538"/>
                        <a14:foregroundMark x1="80252" y1="36154" x2="80252" y2="36154"/>
                        <a14:foregroundMark x1="80392" y1="25769" x2="80392" y2="25769"/>
                        <a14:foregroundMark x1="79552" y1="17308" x2="79552" y2="15000"/>
                        <a14:foregroundMark x1="79552" y1="8846" x2="79552" y2="8846"/>
                        <a14:foregroundMark x1="95938" y1="88077" x2="95938" y2="88077"/>
                        <a14:foregroundMark x1="57143" y1="6538" x2="57143" y2="6538"/>
                        <a14:foregroundMark x1="57423" y1="6538" x2="57423" y2="6538"/>
                        <a14:foregroundMark x1="57703" y1="2692" x2="57703" y2="2692"/>
                        <a14:foregroundMark x1="91036" y1="32692" x2="91877" y2="31923"/>
                        <a14:foregroundMark x1="92017" y1="24231" x2="92017" y2="24231"/>
                        <a14:foregroundMark x1="91036" y1="19231" x2="90336" y2="22692"/>
                        <a14:foregroundMark x1="88235" y1="31538" x2="88235" y2="38077"/>
                        <a14:foregroundMark x1="86555" y1="37692" x2="86555" y2="41923"/>
                        <a14:foregroundMark x1="87115" y1="53077" x2="87115" y2="53077"/>
                        <a14:foregroundMark x1="89776" y1="23462" x2="89776" y2="23462"/>
                        <a14:foregroundMark x1="87395" y1="33462" x2="87395" y2="33462"/>
                        <a14:foregroundMark x1="86275" y1="37308" x2="86275" y2="41154"/>
                        <a14:foregroundMark x1="85434" y1="35000" x2="86275" y2="32692"/>
                        <a14:foregroundMark x1="88655" y1="23846" x2="90196" y2="23846"/>
                        <a14:foregroundMark x1="87535" y1="26923" x2="88095" y2="25000"/>
                        <a14:foregroundMark x1="90756" y1="18846" x2="92017" y2="20385"/>
                        <a14:foregroundMark x1="93557" y1="20385" x2="95238" y2="25385"/>
                        <a14:foregroundMark x1="99440" y1="70000" x2="99440" y2="70000"/>
                        <a14:foregroundMark x1="97619" y1="77692" x2="97199" y2="79231"/>
                      </a14:backgroundRemoval>
                    </a14:imgEffect>
                  </a14:imgLayer>
                </a14:imgProps>
              </a:ext>
            </a:extLst>
          </a:blip>
          <a:stretch>
            <a:fillRect/>
          </a:stretch>
        </p:blipFill>
        <p:spPr>
          <a:xfrm flipH="1">
            <a:off x="0" y="5511666"/>
            <a:ext cx="4304265" cy="1445606"/>
          </a:xfrm>
          <a:prstGeom prst="rect">
            <a:avLst/>
          </a:prstGeom>
        </p:spPr>
      </p:pic>
      <p:pic>
        <p:nvPicPr>
          <p:cNvPr id="16" name="Picture 15">
            <a:extLst>
              <a:ext uri="{FF2B5EF4-FFF2-40B4-BE49-F238E27FC236}">
                <a16:creationId xmlns:a16="http://schemas.microsoft.com/office/drawing/2014/main" id="{D3DBFBBB-87F2-4BB4-BD3A-E4E86D4B726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692" b="90000" l="3081" r="99440">
                        <a14:foregroundMark x1="12045" y1="43462" x2="12885" y2="43462"/>
                        <a14:foregroundMark x1="9664" y1="25000" x2="9664" y2="25000"/>
                        <a14:foregroundMark x1="9664" y1="24231" x2="8123" y2="32692"/>
                        <a14:foregroundMark x1="9244" y1="61923" x2="9664" y2="65000"/>
                        <a14:foregroundMark x1="26331" y1="77692" x2="30812" y2="73462"/>
                        <a14:foregroundMark x1="39776" y1="65385" x2="48739" y2="65385"/>
                        <a14:foregroundMark x1="61064" y1="65769" x2="61064" y2="65769"/>
                        <a14:foregroundMark x1="61064" y1="46923" x2="61064" y2="46923"/>
                        <a14:foregroundMark x1="58824" y1="31923" x2="58824" y2="31923"/>
                        <a14:foregroundMark x1="58824" y1="31923" x2="57703" y2="63462"/>
                        <a14:foregroundMark x1="57283" y1="69615" x2="57283" y2="69615"/>
                        <a14:foregroundMark x1="42017" y1="28846" x2="42017" y2="28846"/>
                        <a14:foregroundMark x1="38235" y1="25769" x2="38235" y2="25769"/>
                        <a14:foregroundMark x1="40476" y1="31154" x2="40476" y2="31154"/>
                        <a14:foregroundMark x1="39356" y1="30385" x2="39356" y2="30385"/>
                        <a14:foregroundMark x1="24790" y1="28462" x2="24930" y2="26923"/>
                        <a14:foregroundMark x1="25350" y1="26538" x2="24930" y2="48846"/>
                        <a14:foregroundMark x1="24930" y1="48846" x2="22689" y2="57692"/>
                        <a14:foregroundMark x1="19888" y1="63846" x2="26050" y2="88462"/>
                        <a14:foregroundMark x1="26050" y1="88462" x2="51681" y2="81538"/>
                        <a14:foregroundMark x1="51681" y1="81538" x2="58824" y2="82692"/>
                        <a14:foregroundMark x1="58824" y1="82692" x2="66947" y2="81538"/>
                        <a14:foregroundMark x1="66947" y1="81538" x2="68487" y2="76538"/>
                        <a14:foregroundMark x1="63445" y1="51538" x2="63445" y2="51538"/>
                        <a14:foregroundMark x1="60504" y1="42308" x2="60224" y2="45385"/>
                        <a14:foregroundMark x1="57283" y1="12692" x2="57143" y2="28077"/>
                        <a14:foregroundMark x1="56303" y1="61154" x2="66527" y2="64615"/>
                        <a14:foregroundMark x1="66527" y1="64615" x2="67927" y2="63462"/>
                        <a14:foregroundMark x1="71148" y1="57308" x2="71989" y2="41154"/>
                        <a14:foregroundMark x1="72409" y1="28846" x2="74650" y2="58846"/>
                        <a14:foregroundMark x1="78711" y1="65769" x2="80392" y2="65385"/>
                        <a14:foregroundMark x1="79132" y1="46538" x2="82353" y2="65385"/>
                        <a14:foregroundMark x1="82353" y1="65385" x2="82353" y2="65385"/>
                        <a14:foregroundMark x1="86835" y1="48077" x2="96499" y2="24231"/>
                        <a14:foregroundMark x1="96499" y1="24231" x2="96499" y2="24231"/>
                        <a14:foregroundMark x1="98880" y1="16538" x2="99440" y2="51923"/>
                        <a14:foregroundMark x1="99440" y1="51923" x2="99160" y2="53077"/>
                        <a14:foregroundMark x1="95378" y1="75769" x2="95378" y2="75769"/>
                        <a14:foregroundMark x1="95518" y1="74615" x2="90476" y2="53462"/>
                        <a14:foregroundMark x1="90476" y1="53462" x2="90336" y2="50000"/>
                        <a14:foregroundMark x1="90336" y1="47308" x2="90896" y2="76154"/>
                        <a14:foregroundMark x1="90896" y1="76154" x2="82913" y2="80000"/>
                        <a14:foregroundMark x1="82913" y1="80000" x2="75910" y2="74615"/>
                        <a14:foregroundMark x1="77031" y1="77308" x2="68487" y2="71538"/>
                        <a14:foregroundMark x1="29972" y1="51538" x2="3501" y2="54231"/>
                        <a14:foregroundMark x1="8403" y1="44231" x2="8403" y2="44231"/>
                        <a14:foregroundMark x1="23529" y1="33077" x2="23529" y2="33077"/>
                        <a14:foregroundMark x1="20868" y1="31538" x2="21289" y2="30000"/>
                        <a14:foregroundMark x1="26611" y1="23846" x2="28151" y2="23846"/>
                        <a14:foregroundMark x1="29972" y1="25769" x2="29972" y2="25769"/>
                        <a14:foregroundMark x1="32213" y1="27308" x2="32213" y2="27308"/>
                        <a14:foregroundMark x1="5182" y1="62692" x2="5182" y2="65769"/>
                        <a14:foregroundMark x1="5182" y1="65769" x2="5182" y2="65769"/>
                        <a14:foregroundMark x1="87675" y1="33462" x2="87675" y2="33462"/>
                        <a14:foregroundMark x1="88095" y1="31538" x2="88095" y2="31538"/>
                        <a14:foregroundMark x1="80252" y1="36154" x2="80252" y2="36154"/>
                        <a14:foregroundMark x1="80392" y1="25769" x2="80392" y2="25769"/>
                        <a14:foregroundMark x1="79552" y1="17308" x2="79552" y2="15000"/>
                        <a14:foregroundMark x1="79552" y1="8846" x2="79552" y2="8846"/>
                        <a14:foregroundMark x1="95938" y1="88077" x2="95938" y2="88077"/>
                        <a14:foregroundMark x1="57143" y1="6538" x2="57143" y2="6538"/>
                        <a14:foregroundMark x1="57423" y1="6538" x2="57423" y2="6538"/>
                        <a14:foregroundMark x1="57703" y1="2692" x2="57703" y2="2692"/>
                        <a14:foregroundMark x1="91036" y1="32692" x2="91877" y2="31923"/>
                        <a14:foregroundMark x1="92017" y1="24231" x2="92017" y2="24231"/>
                        <a14:foregroundMark x1="91036" y1="19231" x2="90336" y2="22692"/>
                        <a14:foregroundMark x1="88235" y1="31538" x2="88235" y2="38077"/>
                        <a14:foregroundMark x1="86555" y1="37692" x2="86555" y2="41923"/>
                        <a14:foregroundMark x1="87115" y1="53077" x2="87115" y2="53077"/>
                        <a14:foregroundMark x1="89776" y1="23462" x2="89776" y2="23462"/>
                        <a14:foregroundMark x1="87395" y1="33462" x2="87395" y2="33462"/>
                        <a14:foregroundMark x1="86275" y1="37308" x2="86275" y2="41154"/>
                        <a14:foregroundMark x1="85434" y1="35000" x2="86275" y2="32692"/>
                        <a14:foregroundMark x1="88655" y1="23846" x2="90196" y2="23846"/>
                        <a14:foregroundMark x1="87535" y1="26923" x2="88095" y2="25000"/>
                        <a14:foregroundMark x1="90756" y1="18846" x2="92017" y2="20385"/>
                        <a14:foregroundMark x1="93557" y1="20385" x2="95238" y2="25385"/>
                        <a14:foregroundMark x1="99440" y1="70000" x2="99440" y2="70000"/>
                        <a14:foregroundMark x1="97619" y1="77692" x2="97199" y2="79231"/>
                      </a14:backgroundRemoval>
                    </a14:imgEffect>
                  </a14:imgLayer>
                </a14:imgProps>
              </a:ext>
            </a:extLst>
          </a:blip>
          <a:stretch>
            <a:fillRect/>
          </a:stretch>
        </p:blipFill>
        <p:spPr>
          <a:xfrm flipH="1">
            <a:off x="8153398" y="5505753"/>
            <a:ext cx="5486402" cy="1445606"/>
          </a:xfrm>
          <a:prstGeom prst="rect">
            <a:avLst/>
          </a:prstGeom>
        </p:spPr>
      </p:pic>
      <p:pic>
        <p:nvPicPr>
          <p:cNvPr id="17" name="Picture 16">
            <a:extLst>
              <a:ext uri="{FF2B5EF4-FFF2-40B4-BE49-F238E27FC236}">
                <a16:creationId xmlns:a16="http://schemas.microsoft.com/office/drawing/2014/main" id="{5227AFBE-E8E6-42DF-9731-06FEDAB6A07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692" b="90000" l="3081" r="99440">
                        <a14:foregroundMark x1="12045" y1="43462" x2="12885" y2="43462"/>
                        <a14:foregroundMark x1="9664" y1="25000" x2="9664" y2="25000"/>
                        <a14:foregroundMark x1="9664" y1="24231" x2="8123" y2="32692"/>
                        <a14:foregroundMark x1="9244" y1="61923" x2="9664" y2="65000"/>
                        <a14:foregroundMark x1="26331" y1="77692" x2="30812" y2="73462"/>
                        <a14:foregroundMark x1="39776" y1="65385" x2="48739" y2="65385"/>
                        <a14:foregroundMark x1="61064" y1="65769" x2="61064" y2="65769"/>
                        <a14:foregroundMark x1="61064" y1="46923" x2="61064" y2="46923"/>
                        <a14:foregroundMark x1="58824" y1="31923" x2="58824" y2="31923"/>
                        <a14:foregroundMark x1="58824" y1="31923" x2="57703" y2="63462"/>
                        <a14:foregroundMark x1="57283" y1="69615" x2="57283" y2="69615"/>
                        <a14:foregroundMark x1="42017" y1="28846" x2="42017" y2="28846"/>
                        <a14:foregroundMark x1="38235" y1="25769" x2="38235" y2="25769"/>
                        <a14:foregroundMark x1="40476" y1="31154" x2="40476" y2="31154"/>
                        <a14:foregroundMark x1="39356" y1="30385" x2="39356" y2="30385"/>
                        <a14:foregroundMark x1="24790" y1="28462" x2="24930" y2="26923"/>
                        <a14:foregroundMark x1="25350" y1="26538" x2="24930" y2="48846"/>
                        <a14:foregroundMark x1="24930" y1="48846" x2="22689" y2="57692"/>
                        <a14:foregroundMark x1="19888" y1="63846" x2="26050" y2="88462"/>
                        <a14:foregroundMark x1="26050" y1="88462" x2="51681" y2="81538"/>
                        <a14:foregroundMark x1="51681" y1="81538" x2="58824" y2="82692"/>
                        <a14:foregroundMark x1="58824" y1="82692" x2="66947" y2="81538"/>
                        <a14:foregroundMark x1="66947" y1="81538" x2="68487" y2="76538"/>
                        <a14:foregroundMark x1="63445" y1="51538" x2="63445" y2="51538"/>
                        <a14:foregroundMark x1="60504" y1="42308" x2="60224" y2="45385"/>
                        <a14:foregroundMark x1="57283" y1="12692" x2="57143" y2="28077"/>
                        <a14:foregroundMark x1="56303" y1="61154" x2="66527" y2="64615"/>
                        <a14:foregroundMark x1="66527" y1="64615" x2="67927" y2="63462"/>
                        <a14:foregroundMark x1="71148" y1="57308" x2="71989" y2="41154"/>
                        <a14:foregroundMark x1="72409" y1="28846" x2="74650" y2="58846"/>
                        <a14:foregroundMark x1="78711" y1="65769" x2="80392" y2="65385"/>
                        <a14:foregroundMark x1="79132" y1="46538" x2="82353" y2="65385"/>
                        <a14:foregroundMark x1="82353" y1="65385" x2="82353" y2="65385"/>
                        <a14:foregroundMark x1="86835" y1="48077" x2="96499" y2="24231"/>
                        <a14:foregroundMark x1="96499" y1="24231" x2="96499" y2="24231"/>
                        <a14:foregroundMark x1="98880" y1="16538" x2="99440" y2="51923"/>
                        <a14:foregroundMark x1="99440" y1="51923" x2="99160" y2="53077"/>
                        <a14:foregroundMark x1="95378" y1="75769" x2="95378" y2="75769"/>
                        <a14:foregroundMark x1="95518" y1="74615" x2="90476" y2="53462"/>
                        <a14:foregroundMark x1="90476" y1="53462" x2="90336" y2="50000"/>
                        <a14:foregroundMark x1="90336" y1="47308" x2="90896" y2="76154"/>
                        <a14:foregroundMark x1="90896" y1="76154" x2="82913" y2="80000"/>
                        <a14:foregroundMark x1="82913" y1="80000" x2="75910" y2="74615"/>
                        <a14:foregroundMark x1="77031" y1="77308" x2="68487" y2="71538"/>
                        <a14:foregroundMark x1="29972" y1="51538" x2="3501" y2="54231"/>
                        <a14:foregroundMark x1="8403" y1="44231" x2="8403" y2="44231"/>
                        <a14:foregroundMark x1="23529" y1="33077" x2="23529" y2="33077"/>
                        <a14:foregroundMark x1="20868" y1="31538" x2="21289" y2="30000"/>
                        <a14:foregroundMark x1="26611" y1="23846" x2="28151" y2="23846"/>
                        <a14:foregroundMark x1="29972" y1="25769" x2="29972" y2="25769"/>
                        <a14:foregroundMark x1="32213" y1="27308" x2="32213" y2="27308"/>
                        <a14:foregroundMark x1="5182" y1="62692" x2="5182" y2="65769"/>
                        <a14:foregroundMark x1="5182" y1="65769" x2="5182" y2="65769"/>
                        <a14:foregroundMark x1="87675" y1="33462" x2="87675" y2="33462"/>
                        <a14:foregroundMark x1="88095" y1="31538" x2="88095" y2="31538"/>
                        <a14:foregroundMark x1="80252" y1="36154" x2="80252" y2="36154"/>
                        <a14:foregroundMark x1="80392" y1="25769" x2="80392" y2="25769"/>
                        <a14:foregroundMark x1="79552" y1="17308" x2="79552" y2="15000"/>
                        <a14:foregroundMark x1="79552" y1="8846" x2="79552" y2="8846"/>
                        <a14:foregroundMark x1="95938" y1="88077" x2="95938" y2="88077"/>
                        <a14:foregroundMark x1="57143" y1="6538" x2="57143" y2="6538"/>
                        <a14:foregroundMark x1="57423" y1="6538" x2="57423" y2="6538"/>
                        <a14:foregroundMark x1="57703" y1="2692" x2="57703" y2="2692"/>
                        <a14:foregroundMark x1="91036" y1="32692" x2="91877" y2="31923"/>
                        <a14:foregroundMark x1="92017" y1="24231" x2="92017" y2="24231"/>
                        <a14:foregroundMark x1="91036" y1="19231" x2="90336" y2="22692"/>
                        <a14:foregroundMark x1="88235" y1="31538" x2="88235" y2="38077"/>
                        <a14:foregroundMark x1="86555" y1="37692" x2="86555" y2="41923"/>
                        <a14:foregroundMark x1="87115" y1="53077" x2="87115" y2="53077"/>
                        <a14:foregroundMark x1="89776" y1="23462" x2="89776" y2="23462"/>
                        <a14:foregroundMark x1="87395" y1="33462" x2="87395" y2="33462"/>
                        <a14:foregroundMark x1="86275" y1="37308" x2="86275" y2="41154"/>
                        <a14:foregroundMark x1="85434" y1="35000" x2="86275" y2="32692"/>
                        <a14:foregroundMark x1="88655" y1="23846" x2="90196" y2="23846"/>
                        <a14:foregroundMark x1="87535" y1="26923" x2="88095" y2="25000"/>
                        <a14:foregroundMark x1="90756" y1="18846" x2="92017" y2="20385"/>
                        <a14:foregroundMark x1="93557" y1="20385" x2="95238" y2="25385"/>
                        <a14:foregroundMark x1="99440" y1="70000" x2="99440" y2="70000"/>
                        <a14:foregroundMark x1="97619" y1="77692" x2="97199" y2="79231"/>
                      </a14:backgroundRemoval>
                    </a14:imgEffect>
                  </a14:imgLayer>
                </a14:imgProps>
              </a:ext>
            </a:extLst>
          </a:blip>
          <a:stretch>
            <a:fillRect/>
          </a:stretch>
        </p:blipFill>
        <p:spPr>
          <a:xfrm>
            <a:off x="4252290" y="5519708"/>
            <a:ext cx="3969856" cy="1445606"/>
          </a:xfrm>
          <a:prstGeom prst="rect">
            <a:avLst/>
          </a:prstGeom>
        </p:spPr>
      </p:pic>
    </p:spTree>
    <p:extLst>
      <p:ext uri="{BB962C8B-B14F-4D97-AF65-F5344CB8AC3E}">
        <p14:creationId xmlns:p14="http://schemas.microsoft.com/office/powerpoint/2010/main" val="5823440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9CF9DB-C3DE-4C40-BC05-24EEBD55282A}"/>
              </a:ext>
            </a:extLst>
          </p:cNvPr>
          <p:cNvPicPr>
            <a:picLocks noChangeAspect="1"/>
          </p:cNvPicPr>
          <p:nvPr/>
        </p:nvPicPr>
        <p:blipFill>
          <a:blip r:embed="rId2"/>
          <a:stretch>
            <a:fillRect/>
          </a:stretch>
        </p:blipFill>
        <p:spPr>
          <a:xfrm>
            <a:off x="533400" y="152400"/>
            <a:ext cx="5879037" cy="6248400"/>
          </a:xfrm>
          <a:prstGeom prst="rect">
            <a:avLst/>
          </a:prstGeom>
        </p:spPr>
      </p:pic>
      <p:sp>
        <p:nvSpPr>
          <p:cNvPr id="5" name="Rectangle: Rounded Corners 4">
            <a:extLst>
              <a:ext uri="{FF2B5EF4-FFF2-40B4-BE49-F238E27FC236}">
                <a16:creationId xmlns:a16="http://schemas.microsoft.com/office/drawing/2014/main" id="{0BF967C5-0C24-4033-9ECE-43C391F6FA3D}"/>
              </a:ext>
            </a:extLst>
          </p:cNvPr>
          <p:cNvSpPr/>
          <p:nvPr/>
        </p:nvSpPr>
        <p:spPr>
          <a:xfrm>
            <a:off x="6614630" y="533400"/>
            <a:ext cx="5170970" cy="1295400"/>
          </a:xfrm>
          <a:prstGeom prst="roundRect">
            <a:avLst/>
          </a:prstGeom>
          <a:solidFill>
            <a:srgbClr val="0000FF"/>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bg1"/>
                </a:solidFill>
                <a:latin typeface="#9Slide07 IcielBaliho Script" pitchFamily="2" charset="0"/>
              </a:rPr>
              <a:t>Kể tên 3 đô thị lớn phân bố ở ven biển?</a:t>
            </a:r>
            <a:endParaRPr lang="en-US" sz="3600">
              <a:solidFill>
                <a:schemeClr val="bg1"/>
              </a:solidFill>
              <a:latin typeface="#9Slide07 IcielBaliho Script" pitchFamily="2" charset="0"/>
            </a:endParaRPr>
          </a:p>
        </p:txBody>
      </p:sp>
      <p:sp>
        <p:nvSpPr>
          <p:cNvPr id="6" name="Rectangle: Rounded Corners 5">
            <a:extLst>
              <a:ext uri="{FF2B5EF4-FFF2-40B4-BE49-F238E27FC236}">
                <a16:creationId xmlns:a16="http://schemas.microsoft.com/office/drawing/2014/main" id="{9E78EA5C-3BDC-45DF-8B0F-CE148AE50BF8}"/>
              </a:ext>
            </a:extLst>
          </p:cNvPr>
          <p:cNvSpPr/>
          <p:nvPr/>
        </p:nvSpPr>
        <p:spPr>
          <a:xfrm>
            <a:off x="6601930" y="3505200"/>
            <a:ext cx="5170970" cy="1295400"/>
          </a:xfrm>
          <a:prstGeom prst="roundRect">
            <a:avLst/>
          </a:prstGeom>
          <a:solidFill>
            <a:srgbClr val="0000FF"/>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bg1"/>
                </a:solidFill>
                <a:latin typeface="#9Slide07 IcielBaliho Script" pitchFamily="2" charset="0"/>
              </a:rPr>
              <a:t>Tại sao các đô thị lớn thường phân bố ở vùng ven biển?</a:t>
            </a:r>
            <a:endParaRPr lang="en-US" sz="3600">
              <a:solidFill>
                <a:schemeClr val="bg1"/>
              </a:solidFill>
              <a:latin typeface="#9Slide07 IcielBaliho Script" pitchFamily="2" charset="0"/>
            </a:endParaRPr>
          </a:p>
        </p:txBody>
      </p:sp>
      <p:sp>
        <p:nvSpPr>
          <p:cNvPr id="7" name="TextBox 6">
            <a:extLst>
              <a:ext uri="{FF2B5EF4-FFF2-40B4-BE49-F238E27FC236}">
                <a16:creationId xmlns:a16="http://schemas.microsoft.com/office/drawing/2014/main" id="{8C1AE664-2D12-416D-A618-C23BB9C85A5A}"/>
              </a:ext>
            </a:extLst>
          </p:cNvPr>
          <p:cNvSpPr txBox="1"/>
          <p:nvPr/>
        </p:nvSpPr>
        <p:spPr>
          <a:xfrm>
            <a:off x="6799815" y="1981200"/>
            <a:ext cx="4724400" cy="1077218"/>
          </a:xfrm>
          <a:prstGeom prst="rect">
            <a:avLst/>
          </a:prstGeom>
          <a:noFill/>
        </p:spPr>
        <p:txBody>
          <a:bodyPr wrap="square" rtlCol="0">
            <a:spAutoFit/>
          </a:bodyPr>
          <a:lstStyle/>
          <a:p>
            <a:r>
              <a:rPr lang="vi-VN" sz="3200">
                <a:solidFill>
                  <a:srgbClr val="FF0066"/>
                </a:solidFill>
                <a:latin typeface="+mj-lt"/>
                <a:ea typeface="#9Slide02 Noi dung rat dai" panose="02000000000000000000" pitchFamily="2" charset="0"/>
              </a:rPr>
              <a:t>- Rô-ma, Na-pô-li, A-ten, Va-len-xi-a,...  </a:t>
            </a:r>
            <a:endParaRPr lang="en-US" sz="3200">
              <a:solidFill>
                <a:srgbClr val="FF0066"/>
              </a:solidFill>
              <a:latin typeface="SVN-Comic Sans MS" panose="02040603050506020204" pitchFamily="18" charset="0"/>
              <a:ea typeface="#9Slide02 Noi dung rat dai" panose="02000000000000000000" pitchFamily="2" charset="0"/>
            </a:endParaRPr>
          </a:p>
        </p:txBody>
      </p:sp>
      <p:sp>
        <p:nvSpPr>
          <p:cNvPr id="8" name="TextBox 7">
            <a:extLst>
              <a:ext uri="{FF2B5EF4-FFF2-40B4-BE49-F238E27FC236}">
                <a16:creationId xmlns:a16="http://schemas.microsoft.com/office/drawing/2014/main" id="{929CAB19-01F1-45DA-B8B0-D5C91E3A75E0}"/>
              </a:ext>
            </a:extLst>
          </p:cNvPr>
          <p:cNvSpPr txBox="1"/>
          <p:nvPr/>
        </p:nvSpPr>
        <p:spPr>
          <a:xfrm>
            <a:off x="6837915" y="5105400"/>
            <a:ext cx="4724400" cy="1077218"/>
          </a:xfrm>
          <a:prstGeom prst="rect">
            <a:avLst/>
          </a:prstGeom>
          <a:noFill/>
        </p:spPr>
        <p:txBody>
          <a:bodyPr wrap="square" rtlCol="0">
            <a:spAutoFit/>
          </a:bodyPr>
          <a:lstStyle/>
          <a:p>
            <a:r>
              <a:rPr lang="vi-VN" sz="3200">
                <a:solidFill>
                  <a:srgbClr val="FF0066"/>
                </a:solidFill>
                <a:latin typeface="+mj-lt"/>
                <a:ea typeface="#9Slide02 Noi dung rat dai" panose="02000000000000000000" pitchFamily="2" charset="0"/>
              </a:rPr>
              <a:t>- Địa hình bằng phẳng, khí hậu ấm áp, điều hòa, ......</a:t>
            </a:r>
            <a:endParaRPr lang="en-US" sz="3200">
              <a:solidFill>
                <a:srgbClr val="FF0066"/>
              </a:solidFill>
              <a:latin typeface="SVN-Comic Sans MS" panose="02040603050506020204" pitchFamily="18" charset="0"/>
              <a:ea typeface="#9Slide02 Noi dung rat dai" panose="02000000000000000000" pitchFamily="2" charset="0"/>
            </a:endParaRPr>
          </a:p>
        </p:txBody>
      </p:sp>
    </p:spTree>
    <p:extLst>
      <p:ext uri="{BB962C8B-B14F-4D97-AF65-F5344CB8AC3E}">
        <p14:creationId xmlns:p14="http://schemas.microsoft.com/office/powerpoint/2010/main" val="581945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Bầu dục 2">
            <a:extLst>
              <a:ext uri="{FF2B5EF4-FFF2-40B4-BE49-F238E27FC236}">
                <a16:creationId xmlns:a16="http://schemas.microsoft.com/office/drawing/2014/main" id="{ADEF2AB5-7308-46DF-BC84-78011FF8C0E9}"/>
              </a:ext>
            </a:extLst>
          </p:cNvPr>
          <p:cNvSpPr/>
          <p:nvPr/>
        </p:nvSpPr>
        <p:spPr>
          <a:xfrm>
            <a:off x="11503437" y="1524000"/>
            <a:ext cx="617746" cy="6097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ình Bầu dục 17">
            <a:extLst>
              <a:ext uri="{FF2B5EF4-FFF2-40B4-BE49-F238E27FC236}">
                <a16:creationId xmlns:a16="http://schemas.microsoft.com/office/drawing/2014/main" id="{B39767E8-0E29-455E-B71B-FE39F693FDB3}"/>
              </a:ext>
            </a:extLst>
          </p:cNvPr>
          <p:cNvSpPr/>
          <p:nvPr/>
        </p:nvSpPr>
        <p:spPr>
          <a:xfrm>
            <a:off x="11211572" y="-1085537"/>
            <a:ext cx="2361239" cy="198137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7" name="Bảng 6">
            <a:extLst>
              <a:ext uri="{FF2B5EF4-FFF2-40B4-BE49-F238E27FC236}">
                <a16:creationId xmlns:a16="http://schemas.microsoft.com/office/drawing/2014/main" id="{5367060E-5163-467B-B812-BD826F5C9EAB}"/>
              </a:ext>
            </a:extLst>
          </p:cNvPr>
          <p:cNvGraphicFramePr>
            <a:graphicFrameLocks noGrp="1"/>
          </p:cNvGraphicFramePr>
          <p:nvPr>
            <p:extLst>
              <p:ext uri="{D42A27DB-BD31-4B8C-83A1-F6EECF244321}">
                <p14:modId xmlns:p14="http://schemas.microsoft.com/office/powerpoint/2010/main" val="536787493"/>
              </p:ext>
            </p:extLst>
          </p:nvPr>
        </p:nvGraphicFramePr>
        <p:xfrm>
          <a:off x="2549106" y="5383180"/>
          <a:ext cx="7842952" cy="956734"/>
        </p:xfrm>
        <a:graphic>
          <a:graphicData uri="http://schemas.openxmlformats.org/drawingml/2006/table">
            <a:tbl>
              <a:tblPr firstRow="1" bandRow="1">
                <a:tableStyleId>{ED083AE6-46FA-4A59-8FB0-9F97EB10719F}</a:tableStyleId>
              </a:tblPr>
              <a:tblGrid>
                <a:gridCol w="980369">
                  <a:extLst>
                    <a:ext uri="{9D8B030D-6E8A-4147-A177-3AD203B41FA5}">
                      <a16:colId xmlns:a16="http://schemas.microsoft.com/office/drawing/2014/main" val="4140181325"/>
                    </a:ext>
                  </a:extLst>
                </a:gridCol>
                <a:gridCol w="980369">
                  <a:extLst>
                    <a:ext uri="{9D8B030D-6E8A-4147-A177-3AD203B41FA5}">
                      <a16:colId xmlns:a16="http://schemas.microsoft.com/office/drawing/2014/main" val="2578882501"/>
                    </a:ext>
                  </a:extLst>
                </a:gridCol>
                <a:gridCol w="980369">
                  <a:extLst>
                    <a:ext uri="{9D8B030D-6E8A-4147-A177-3AD203B41FA5}">
                      <a16:colId xmlns:a16="http://schemas.microsoft.com/office/drawing/2014/main" val="4075439351"/>
                    </a:ext>
                  </a:extLst>
                </a:gridCol>
                <a:gridCol w="980369">
                  <a:extLst>
                    <a:ext uri="{9D8B030D-6E8A-4147-A177-3AD203B41FA5}">
                      <a16:colId xmlns:a16="http://schemas.microsoft.com/office/drawing/2014/main" val="3916450606"/>
                    </a:ext>
                  </a:extLst>
                </a:gridCol>
                <a:gridCol w="980369">
                  <a:extLst>
                    <a:ext uri="{9D8B030D-6E8A-4147-A177-3AD203B41FA5}">
                      <a16:colId xmlns:a16="http://schemas.microsoft.com/office/drawing/2014/main" val="542014611"/>
                    </a:ext>
                  </a:extLst>
                </a:gridCol>
                <a:gridCol w="980369">
                  <a:extLst>
                    <a:ext uri="{9D8B030D-6E8A-4147-A177-3AD203B41FA5}">
                      <a16:colId xmlns:a16="http://schemas.microsoft.com/office/drawing/2014/main" val="3837294383"/>
                    </a:ext>
                  </a:extLst>
                </a:gridCol>
                <a:gridCol w="980369">
                  <a:extLst>
                    <a:ext uri="{9D8B030D-6E8A-4147-A177-3AD203B41FA5}">
                      <a16:colId xmlns:a16="http://schemas.microsoft.com/office/drawing/2014/main" val="277526978"/>
                    </a:ext>
                  </a:extLst>
                </a:gridCol>
                <a:gridCol w="980369">
                  <a:extLst>
                    <a:ext uri="{9D8B030D-6E8A-4147-A177-3AD203B41FA5}">
                      <a16:colId xmlns:a16="http://schemas.microsoft.com/office/drawing/2014/main" val="468325126"/>
                    </a:ext>
                  </a:extLst>
                </a:gridCol>
              </a:tblGrid>
              <a:tr h="956734">
                <a:tc>
                  <a:txBody>
                    <a:bodyPr/>
                    <a:lstStyle/>
                    <a:p>
                      <a:pPr algn="ctr"/>
                      <a:endParaRPr lang="en-US" sz="4000">
                        <a:solidFill>
                          <a:srgbClr val="FF0066"/>
                        </a:solidFill>
                        <a:latin typeface="#9Slide01 Tieu de ngan" panose="00000700000000000000" pitchFamily="2" charset="0"/>
                      </a:endParaRP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tcPr>
                </a:tc>
                <a:tc>
                  <a:txBody>
                    <a:bodyPr/>
                    <a:lstStyle/>
                    <a:p>
                      <a:pPr algn="ctr"/>
                      <a:endParaRPr lang="en-US" sz="4000">
                        <a:solidFill>
                          <a:srgbClr val="FF0066"/>
                        </a:solidFill>
                        <a:latin typeface="#9Slide01 Tieu de ngan" panose="00000700000000000000" pitchFamily="2" charset="0"/>
                      </a:endParaRP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tcPr>
                </a:tc>
                <a:tc>
                  <a:txBody>
                    <a:bodyPr/>
                    <a:lstStyle/>
                    <a:p>
                      <a:pPr algn="ctr"/>
                      <a:endParaRPr lang="en-US" sz="4000">
                        <a:solidFill>
                          <a:srgbClr val="FF0066"/>
                        </a:solidFill>
                        <a:latin typeface="#9Slide01 Tieu de ngan" panose="00000700000000000000" pitchFamily="2" charset="0"/>
                      </a:endParaRP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tcPr>
                </a:tc>
                <a:tc>
                  <a:txBody>
                    <a:bodyPr/>
                    <a:lstStyle/>
                    <a:p>
                      <a:pPr algn="ctr"/>
                      <a:endParaRPr lang="en-US" sz="4000">
                        <a:solidFill>
                          <a:srgbClr val="FF0066"/>
                        </a:solidFill>
                        <a:latin typeface="#9Slide01 Tieu de ngan" panose="00000700000000000000" pitchFamily="2" charset="0"/>
                      </a:endParaRP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tcPr>
                </a:tc>
                <a:tc>
                  <a:txBody>
                    <a:bodyPr/>
                    <a:lstStyle/>
                    <a:p>
                      <a:pPr algn="ctr"/>
                      <a:endParaRPr lang="en-US" sz="4000">
                        <a:solidFill>
                          <a:srgbClr val="FF0066"/>
                        </a:solidFill>
                        <a:latin typeface="#9Slide01 Tieu de ngan" panose="00000700000000000000" pitchFamily="2" charset="0"/>
                      </a:endParaRP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tcPr>
                </a:tc>
                <a:tc>
                  <a:txBody>
                    <a:bodyPr/>
                    <a:lstStyle/>
                    <a:p>
                      <a:pPr algn="ctr"/>
                      <a:endParaRPr lang="en-US" sz="4000">
                        <a:solidFill>
                          <a:srgbClr val="FF0066"/>
                        </a:solidFill>
                        <a:latin typeface="#9Slide01 Tieu de ngan" panose="00000700000000000000" pitchFamily="2" charset="0"/>
                      </a:endParaRP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tcPr>
                </a:tc>
                <a:tc>
                  <a:txBody>
                    <a:bodyPr/>
                    <a:lstStyle/>
                    <a:p>
                      <a:pPr algn="ctr"/>
                      <a:endParaRPr lang="en-US" sz="4000">
                        <a:solidFill>
                          <a:srgbClr val="FF0066"/>
                        </a:solidFill>
                        <a:latin typeface="#9Slide01 Tieu de ngan" panose="00000700000000000000" pitchFamily="2" charset="0"/>
                      </a:endParaRP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tcPr>
                </a:tc>
                <a:tc>
                  <a:txBody>
                    <a:bodyPr/>
                    <a:lstStyle/>
                    <a:p>
                      <a:pPr algn="ctr"/>
                      <a:endParaRPr lang="en-US" sz="4000">
                        <a:solidFill>
                          <a:srgbClr val="FF0066"/>
                        </a:solidFill>
                        <a:latin typeface="#9Slide01 Tieu de ngan" panose="00000700000000000000" pitchFamily="2" charset="0"/>
                      </a:endParaRP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tcPr>
                </a:tc>
                <a:extLst>
                  <a:ext uri="{0D108BD9-81ED-4DB2-BD59-A6C34878D82A}">
                    <a16:rowId xmlns:a16="http://schemas.microsoft.com/office/drawing/2014/main" val="1199960681"/>
                  </a:ext>
                </a:extLst>
              </a:tr>
            </a:tbl>
          </a:graphicData>
        </a:graphic>
      </p:graphicFrame>
      <p:graphicFrame>
        <p:nvGraphicFramePr>
          <p:cNvPr id="19" name="Bảng 18">
            <a:extLst>
              <a:ext uri="{FF2B5EF4-FFF2-40B4-BE49-F238E27FC236}">
                <a16:creationId xmlns:a16="http://schemas.microsoft.com/office/drawing/2014/main" id="{A7390C09-17B6-4436-BA43-F75004D3352A}"/>
              </a:ext>
            </a:extLst>
          </p:cNvPr>
          <p:cNvGraphicFramePr>
            <a:graphicFrameLocks noGrp="1"/>
          </p:cNvGraphicFramePr>
          <p:nvPr>
            <p:extLst>
              <p:ext uri="{D42A27DB-BD31-4B8C-83A1-F6EECF244321}">
                <p14:modId xmlns:p14="http://schemas.microsoft.com/office/powerpoint/2010/main" val="3938519055"/>
              </p:ext>
            </p:extLst>
          </p:nvPr>
        </p:nvGraphicFramePr>
        <p:xfrm>
          <a:off x="2514600" y="5397392"/>
          <a:ext cx="7842952" cy="952052"/>
        </p:xfrm>
        <a:graphic>
          <a:graphicData uri="http://schemas.openxmlformats.org/drawingml/2006/table">
            <a:tbl>
              <a:tblPr firstRow="1" bandRow="1">
                <a:tableStyleId>{ED083AE6-46FA-4A59-8FB0-9F97EB10719F}</a:tableStyleId>
              </a:tblPr>
              <a:tblGrid>
                <a:gridCol w="980369">
                  <a:extLst>
                    <a:ext uri="{9D8B030D-6E8A-4147-A177-3AD203B41FA5}">
                      <a16:colId xmlns:a16="http://schemas.microsoft.com/office/drawing/2014/main" val="3826217207"/>
                    </a:ext>
                  </a:extLst>
                </a:gridCol>
                <a:gridCol w="980369">
                  <a:extLst>
                    <a:ext uri="{9D8B030D-6E8A-4147-A177-3AD203B41FA5}">
                      <a16:colId xmlns:a16="http://schemas.microsoft.com/office/drawing/2014/main" val="2173050624"/>
                    </a:ext>
                  </a:extLst>
                </a:gridCol>
                <a:gridCol w="980369">
                  <a:extLst>
                    <a:ext uri="{9D8B030D-6E8A-4147-A177-3AD203B41FA5}">
                      <a16:colId xmlns:a16="http://schemas.microsoft.com/office/drawing/2014/main" val="4068956441"/>
                    </a:ext>
                  </a:extLst>
                </a:gridCol>
                <a:gridCol w="980369">
                  <a:extLst>
                    <a:ext uri="{9D8B030D-6E8A-4147-A177-3AD203B41FA5}">
                      <a16:colId xmlns:a16="http://schemas.microsoft.com/office/drawing/2014/main" val="3595227158"/>
                    </a:ext>
                  </a:extLst>
                </a:gridCol>
                <a:gridCol w="980369">
                  <a:extLst>
                    <a:ext uri="{9D8B030D-6E8A-4147-A177-3AD203B41FA5}">
                      <a16:colId xmlns:a16="http://schemas.microsoft.com/office/drawing/2014/main" val="2271183959"/>
                    </a:ext>
                  </a:extLst>
                </a:gridCol>
                <a:gridCol w="980369">
                  <a:extLst>
                    <a:ext uri="{9D8B030D-6E8A-4147-A177-3AD203B41FA5}">
                      <a16:colId xmlns:a16="http://schemas.microsoft.com/office/drawing/2014/main" val="1832664422"/>
                    </a:ext>
                  </a:extLst>
                </a:gridCol>
                <a:gridCol w="980369">
                  <a:extLst>
                    <a:ext uri="{9D8B030D-6E8A-4147-A177-3AD203B41FA5}">
                      <a16:colId xmlns:a16="http://schemas.microsoft.com/office/drawing/2014/main" val="2149369452"/>
                    </a:ext>
                  </a:extLst>
                </a:gridCol>
                <a:gridCol w="980369">
                  <a:extLst>
                    <a:ext uri="{9D8B030D-6E8A-4147-A177-3AD203B41FA5}">
                      <a16:colId xmlns:a16="http://schemas.microsoft.com/office/drawing/2014/main" val="3075906612"/>
                    </a:ext>
                  </a:extLst>
                </a:gridCol>
              </a:tblGrid>
              <a:tr h="952052">
                <a:tc>
                  <a:txBody>
                    <a:bodyPr/>
                    <a:lstStyle/>
                    <a:p>
                      <a:pPr algn="ctr"/>
                      <a:r>
                        <a:rPr lang="en-US" sz="4000">
                          <a:solidFill>
                            <a:srgbClr val="FF3399"/>
                          </a:solidFill>
                          <a:latin typeface="#9Slide01 Tieu de ngan" panose="00000700000000000000" pitchFamily="2" charset="0"/>
                        </a:rPr>
                        <a:t>D</a:t>
                      </a: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a:solidFill>
                            <a:srgbClr val="FF3399"/>
                          </a:solidFill>
                          <a:latin typeface="#9Slide01 Tieu de ngan" panose="00000700000000000000" pitchFamily="2" charset="0"/>
                        </a:rPr>
                        <a:t>Â</a:t>
                      </a: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a:solidFill>
                            <a:srgbClr val="FF3399"/>
                          </a:solidFill>
                          <a:latin typeface="#9Slide01 Tieu de ngan" panose="00000700000000000000" pitchFamily="2" charset="0"/>
                        </a:rPr>
                        <a:t>N</a:t>
                      </a: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a:solidFill>
                            <a:srgbClr val="FF3399"/>
                          </a:solidFill>
                          <a:latin typeface="#9Slide01 Tieu de ngan" panose="00000700000000000000" pitchFamily="2" charset="0"/>
                        </a:rPr>
                        <a:t>S</a:t>
                      </a: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a:solidFill>
                            <a:srgbClr val="FF3399"/>
                          </a:solidFill>
                          <a:latin typeface="#9Slide01 Tieu de ngan" panose="00000700000000000000" pitchFamily="2" charset="0"/>
                        </a:rPr>
                        <a:t>Ố</a:t>
                      </a: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a:solidFill>
                            <a:srgbClr val="FF3399"/>
                          </a:solidFill>
                          <a:latin typeface="#9Slide01 Tieu de ngan" panose="00000700000000000000" pitchFamily="2" charset="0"/>
                        </a:rPr>
                        <a:t>G</a:t>
                      </a: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a:solidFill>
                            <a:srgbClr val="FF3399"/>
                          </a:solidFill>
                          <a:latin typeface="#9Slide01 Tieu de ngan" panose="00000700000000000000" pitchFamily="2" charset="0"/>
                        </a:rPr>
                        <a:t>I</a:t>
                      </a: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a:solidFill>
                            <a:srgbClr val="FF3399"/>
                          </a:solidFill>
                          <a:latin typeface="#9Slide01 Tieu de ngan" panose="00000700000000000000" pitchFamily="2" charset="0"/>
                        </a:rPr>
                        <a:t>À</a:t>
                      </a: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389235"/>
                  </a:ext>
                </a:extLst>
              </a:tr>
            </a:tbl>
          </a:graphicData>
        </a:graphic>
      </p:graphicFrame>
      <p:pic>
        <p:nvPicPr>
          <p:cNvPr id="2054" name="Picture 6" descr="Crowd Clipart Transparent Person - Population Stock - Png Download  (#140819) - PinClipart">
            <a:extLst>
              <a:ext uri="{FF2B5EF4-FFF2-40B4-BE49-F238E27FC236}">
                <a16:creationId xmlns:a16="http://schemas.microsoft.com/office/drawing/2014/main" id="{86F41AB4-3E47-427A-B30F-4088DF5F2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6918" y="508556"/>
            <a:ext cx="4108450" cy="4874624"/>
          </a:xfrm>
          <a:prstGeom prst="rect">
            <a:avLst/>
          </a:prstGeom>
          <a:noFill/>
          <a:extLst>
            <a:ext uri="{909E8E84-426E-40DD-AFC4-6F175D3DCCD1}">
              <a14:hiddenFill xmlns:a14="http://schemas.microsoft.com/office/drawing/2010/main">
                <a:solidFill>
                  <a:srgbClr val="FFFFFF"/>
                </a:solidFill>
              </a14:hiddenFill>
            </a:ext>
          </a:extLst>
        </p:spPr>
      </p:pic>
      <p:sp>
        <p:nvSpPr>
          <p:cNvPr id="20" name="Cross 19">
            <a:extLst>
              <a:ext uri="{FF2B5EF4-FFF2-40B4-BE49-F238E27FC236}">
                <a16:creationId xmlns:a16="http://schemas.microsoft.com/office/drawing/2014/main" id="{19B6275F-2E50-4062-A51D-781DAD60C274}"/>
              </a:ext>
            </a:extLst>
          </p:cNvPr>
          <p:cNvSpPr/>
          <p:nvPr/>
        </p:nvSpPr>
        <p:spPr>
          <a:xfrm>
            <a:off x="5486400" y="2133772"/>
            <a:ext cx="1219200" cy="1231228"/>
          </a:xfrm>
          <a:prstGeom prst="plus">
            <a:avLst>
              <a:gd name="adj" fmla="val 33333"/>
            </a:avLst>
          </a:prstGeom>
          <a:solidFill>
            <a:srgbClr val="33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DAAFD19-916D-41D3-8B60-EFD483C9E7F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225450" y="864587"/>
            <a:ext cx="3758136" cy="3758136"/>
          </a:xfrm>
          <a:prstGeom prst="rect">
            <a:avLst/>
          </a:prstGeom>
        </p:spPr>
      </p:pic>
    </p:spTree>
    <p:extLst>
      <p:ext uri="{BB962C8B-B14F-4D97-AF65-F5344CB8AC3E}">
        <p14:creationId xmlns:p14="http://schemas.microsoft.com/office/powerpoint/2010/main" val="40926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A63B1C-5BB1-4E7B-9B30-E89863524953}"/>
              </a:ext>
            </a:extLst>
          </p:cNvPr>
          <p:cNvPicPr>
            <a:picLocks noChangeAspect="1"/>
          </p:cNvPicPr>
          <p:nvPr/>
        </p:nvPicPr>
        <p:blipFill rotWithShape="1">
          <a:blip r:embed="rId2"/>
          <a:srcRect t="11358" r="-3" b="-3"/>
          <a:stretch/>
        </p:blipFill>
        <p:spPr>
          <a:xfrm>
            <a:off x="5162052" y="3272588"/>
            <a:ext cx="6105382" cy="3585411"/>
          </a:xfrm>
          <a:prstGeom prst="rect">
            <a:avLst/>
          </a:prstGeom>
        </p:spPr>
      </p:pic>
      <p:pic>
        <p:nvPicPr>
          <p:cNvPr id="6" name="Picture 5">
            <a:extLst>
              <a:ext uri="{FF2B5EF4-FFF2-40B4-BE49-F238E27FC236}">
                <a16:creationId xmlns:a16="http://schemas.microsoft.com/office/drawing/2014/main" id="{0A324685-B093-460C-ABAD-7F7909D476D2}"/>
              </a:ext>
            </a:extLst>
          </p:cNvPr>
          <p:cNvPicPr>
            <a:picLocks noChangeAspect="1"/>
          </p:cNvPicPr>
          <p:nvPr/>
        </p:nvPicPr>
        <p:blipFill rotWithShape="1">
          <a:blip r:embed="rId3"/>
          <a:srcRect r="1883"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4" name="Picture 3">
            <a:extLst>
              <a:ext uri="{FF2B5EF4-FFF2-40B4-BE49-F238E27FC236}">
                <a16:creationId xmlns:a16="http://schemas.microsoft.com/office/drawing/2014/main" id="{FB010EDF-49B3-4942-836C-20B8A11AC7F3}"/>
              </a:ext>
            </a:extLst>
          </p:cNvPr>
          <p:cNvPicPr>
            <a:picLocks noChangeAspect="1"/>
          </p:cNvPicPr>
          <p:nvPr/>
        </p:nvPicPr>
        <p:blipFill rotWithShape="1">
          <a:blip r:embed="rId4"/>
          <a:srcRect l="3871" r="15146" b="4"/>
          <a:stretch/>
        </p:blipFill>
        <p:spPr>
          <a:xfrm>
            <a:off x="7458302" y="-22547"/>
            <a:ext cx="3809132" cy="3139531"/>
          </a:xfrm>
          <a:prstGeom prst="rect">
            <a:avLst/>
          </a:prstGeom>
        </p:spPr>
      </p:pic>
      <p:pic>
        <p:nvPicPr>
          <p:cNvPr id="5" name="Picture 4">
            <a:extLst>
              <a:ext uri="{FF2B5EF4-FFF2-40B4-BE49-F238E27FC236}">
                <a16:creationId xmlns:a16="http://schemas.microsoft.com/office/drawing/2014/main" id="{1F5FE950-41F1-41CF-800B-A83F5D1E1F47}"/>
              </a:ext>
            </a:extLst>
          </p:cNvPr>
          <p:cNvPicPr>
            <a:picLocks noChangeAspect="1"/>
          </p:cNvPicPr>
          <p:nvPr/>
        </p:nvPicPr>
        <p:blipFill rotWithShape="1">
          <a:blip r:embed="rId5"/>
          <a:srcRect t="16358"/>
          <a:stretch/>
        </p:blipFill>
        <p:spPr>
          <a:xfrm>
            <a:off x="1" y="4065775"/>
            <a:ext cx="5001186" cy="2792224"/>
          </a:xfrm>
          <a:prstGeom prst="rect">
            <a:avLst/>
          </a:prstGeom>
        </p:spPr>
      </p:pic>
    </p:spTree>
    <p:extLst>
      <p:ext uri="{BB962C8B-B14F-4D97-AF65-F5344CB8AC3E}">
        <p14:creationId xmlns:p14="http://schemas.microsoft.com/office/powerpoint/2010/main" val="1862595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15A74-B335-4A80-B298-10000529EACC}"/>
              </a:ext>
            </a:extLst>
          </p:cNvPr>
          <p:cNvPicPr>
            <a:picLocks noChangeAspect="1"/>
          </p:cNvPicPr>
          <p:nvPr/>
        </p:nvPicPr>
        <p:blipFill rotWithShape="1">
          <a:blip r:embed="rId2"/>
          <a:srcRect l="4951"/>
          <a:stretch/>
        </p:blipFill>
        <p:spPr>
          <a:xfrm>
            <a:off x="603671" y="-1"/>
            <a:ext cx="11588329" cy="6857999"/>
          </a:xfrm>
          <a:prstGeom prst="rect">
            <a:avLst/>
          </a:prstGeom>
        </p:spPr>
      </p:pic>
      <p:sp>
        <p:nvSpPr>
          <p:cNvPr id="5" name="Rectangle 4">
            <a:extLst>
              <a:ext uri="{FF2B5EF4-FFF2-40B4-BE49-F238E27FC236}">
                <a16:creationId xmlns:a16="http://schemas.microsoft.com/office/drawing/2014/main" id="{EB04074E-3502-4F5C-A548-FB81D2089A6A}"/>
              </a:ext>
            </a:extLst>
          </p:cNvPr>
          <p:cNvSpPr/>
          <p:nvPr/>
        </p:nvSpPr>
        <p:spPr>
          <a:xfrm>
            <a:off x="914400" y="381000"/>
            <a:ext cx="3352800" cy="3186359"/>
          </a:xfrm>
          <a:prstGeom prst="rect">
            <a:avLst/>
          </a:prstGeom>
          <a:solidFill>
            <a:schemeClr val="bg1">
              <a:alpha val="70000"/>
            </a:schemeClr>
          </a:solidFill>
        </p:spPr>
        <p:txBody>
          <a:bodyPr vert="horz" lIns="91440" tIns="45720" rIns="91440" bIns="45720" rtlCol="0" anchor="ctr">
            <a:normAutofit/>
          </a:bodyPr>
          <a:lstStyle/>
          <a:p>
            <a:pPr>
              <a:lnSpc>
                <a:spcPct val="90000"/>
              </a:lnSpc>
              <a:spcAft>
                <a:spcPts val="600"/>
              </a:spcAft>
            </a:pPr>
            <a:r>
              <a:rPr lang="en-US" sz="3200" b="1">
                <a:solidFill>
                  <a:srgbClr val="0000FF"/>
                </a:solidFill>
                <a:latin typeface="#9Slide03 FS Neusa Regular" panose="00000500000000000000" pitchFamily="2" charset="0"/>
              </a:rPr>
              <a:t>Đô thị hoá nông thôn phát triển nhanh, tạo nên các đô thị vệ tinh. Do sự phát triển công nghiệp và mở rộng diện tích các vùng nông thôn.</a:t>
            </a:r>
          </a:p>
        </p:txBody>
      </p:sp>
    </p:spTree>
    <p:extLst>
      <p:ext uri="{BB962C8B-B14F-4D97-AF65-F5344CB8AC3E}">
        <p14:creationId xmlns:p14="http://schemas.microsoft.com/office/powerpoint/2010/main" val="1672447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D30F25-AC05-41A0-8478-CC06D9FB24CA}"/>
              </a:ext>
            </a:extLst>
          </p:cNvPr>
          <p:cNvPicPr>
            <a:picLocks noChangeAspect="1"/>
          </p:cNvPicPr>
          <p:nvPr/>
        </p:nvPicPr>
        <p:blipFill rotWithShape="1">
          <a:blip r:embed="rId2"/>
          <a:srcRect l="16025" r="3572"/>
          <a:stretch/>
        </p:blipFill>
        <p:spPr>
          <a:xfrm>
            <a:off x="307775" y="261437"/>
            <a:ext cx="11576450" cy="6335126"/>
          </a:xfrm>
          <a:prstGeom prst="rect">
            <a:avLst/>
          </a:prstGeom>
        </p:spPr>
      </p:pic>
    </p:spTree>
    <p:extLst>
      <p:ext uri="{BB962C8B-B14F-4D97-AF65-F5344CB8AC3E}">
        <p14:creationId xmlns:p14="http://schemas.microsoft.com/office/powerpoint/2010/main" val="1644345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9FDB40-76B8-4CF9-8B7F-2742DC5EA98F}"/>
              </a:ext>
            </a:extLst>
          </p:cNvPr>
          <p:cNvPicPr>
            <a:picLocks noChangeAspect="1"/>
          </p:cNvPicPr>
          <p:nvPr/>
        </p:nvPicPr>
        <p:blipFill rotWithShape="1">
          <a:blip r:embed="rId2"/>
          <a:srcRect t="11684" b="757"/>
          <a:stretch/>
        </p:blipFill>
        <p:spPr>
          <a:xfrm>
            <a:off x="307775" y="261437"/>
            <a:ext cx="11576450" cy="6335126"/>
          </a:xfrm>
          <a:prstGeom prst="rect">
            <a:avLst/>
          </a:prstGeom>
        </p:spPr>
      </p:pic>
    </p:spTree>
    <p:extLst>
      <p:ext uri="{BB962C8B-B14F-4D97-AF65-F5344CB8AC3E}">
        <p14:creationId xmlns:p14="http://schemas.microsoft.com/office/powerpoint/2010/main" val="1961167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2598F9-C6F3-4A71-AF82-B3DC24F5C0AA}"/>
              </a:ext>
            </a:extLst>
          </p:cNvPr>
          <p:cNvPicPr>
            <a:picLocks noChangeAspect="1"/>
          </p:cNvPicPr>
          <p:nvPr/>
        </p:nvPicPr>
        <p:blipFill>
          <a:blip r:embed="rId2"/>
          <a:stretch>
            <a:fillRect/>
          </a:stretch>
        </p:blipFill>
        <p:spPr>
          <a:xfrm>
            <a:off x="5045765" y="304800"/>
            <a:ext cx="6876094" cy="6248400"/>
          </a:xfrm>
          <a:prstGeom prst="rect">
            <a:avLst/>
          </a:prstGeom>
        </p:spPr>
      </p:pic>
      <p:pic>
        <p:nvPicPr>
          <p:cNvPr id="7" name="Picture 6">
            <a:extLst>
              <a:ext uri="{FF2B5EF4-FFF2-40B4-BE49-F238E27FC236}">
                <a16:creationId xmlns:a16="http://schemas.microsoft.com/office/drawing/2014/main" id="{EFD54BE0-A063-4C1B-AD2E-FF99E1FB85C6}"/>
              </a:ext>
            </a:extLst>
          </p:cNvPr>
          <p:cNvPicPr>
            <a:picLocks noChangeAspect="1"/>
          </p:cNvPicPr>
          <p:nvPr/>
        </p:nvPicPr>
        <p:blipFill>
          <a:blip r:embed="rId3"/>
          <a:stretch>
            <a:fillRect/>
          </a:stretch>
        </p:blipFill>
        <p:spPr>
          <a:xfrm>
            <a:off x="304800" y="152400"/>
            <a:ext cx="4572000" cy="1743201"/>
          </a:xfrm>
          <a:prstGeom prst="rect">
            <a:avLst/>
          </a:prstGeom>
        </p:spPr>
      </p:pic>
      <p:pic>
        <p:nvPicPr>
          <p:cNvPr id="8" name="Picture 7">
            <a:extLst>
              <a:ext uri="{FF2B5EF4-FFF2-40B4-BE49-F238E27FC236}">
                <a16:creationId xmlns:a16="http://schemas.microsoft.com/office/drawing/2014/main" id="{A8A521C6-3C78-4CEC-9E72-E77A805D77FD}"/>
              </a:ext>
            </a:extLst>
          </p:cNvPr>
          <p:cNvPicPr>
            <a:picLocks noChangeAspect="1"/>
          </p:cNvPicPr>
          <p:nvPr/>
        </p:nvPicPr>
        <p:blipFill rotWithShape="1">
          <a:blip r:embed="rId4"/>
          <a:srcRect t="17020" b="22838"/>
          <a:stretch/>
        </p:blipFill>
        <p:spPr>
          <a:xfrm>
            <a:off x="440634" y="3962400"/>
            <a:ext cx="4465983" cy="2495874"/>
          </a:xfrm>
          <a:prstGeom prst="rect">
            <a:avLst/>
          </a:prstGeom>
        </p:spPr>
      </p:pic>
      <p:sp>
        <p:nvSpPr>
          <p:cNvPr id="9" name="Rectangle 8">
            <a:extLst>
              <a:ext uri="{FF2B5EF4-FFF2-40B4-BE49-F238E27FC236}">
                <a16:creationId xmlns:a16="http://schemas.microsoft.com/office/drawing/2014/main" id="{EFF7924A-7D43-43F5-ABB0-79ECA207BDD8}"/>
              </a:ext>
            </a:extLst>
          </p:cNvPr>
          <p:cNvSpPr/>
          <p:nvPr/>
        </p:nvSpPr>
        <p:spPr>
          <a:xfrm>
            <a:off x="304800" y="1959504"/>
            <a:ext cx="4724400" cy="1384995"/>
          </a:xfrm>
          <a:prstGeom prst="rect">
            <a:avLst/>
          </a:prstGeom>
        </p:spPr>
        <p:txBody>
          <a:bodyPr wrap="square">
            <a:spAutoFit/>
          </a:bodyPr>
          <a:lstStyle/>
          <a:p>
            <a:r>
              <a:rPr lang="en-US" sz="2800">
                <a:solidFill>
                  <a:srgbClr val="0070C0"/>
                </a:solidFill>
                <a:latin typeface="#9Slide07 IcielBaliho Script" pitchFamily="2" charset="0"/>
              </a:rPr>
              <a:t>Tại sao nhiều quốc gia ở châu Âu khuyến khích các cặp vợ chồng sinh thêm con? Liên hệ với Việt Nam?</a:t>
            </a:r>
          </a:p>
        </p:txBody>
      </p:sp>
    </p:spTree>
    <p:extLst>
      <p:ext uri="{BB962C8B-B14F-4D97-AF65-F5344CB8AC3E}">
        <p14:creationId xmlns:p14="http://schemas.microsoft.com/office/powerpoint/2010/main" val="215406456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F1F9E0-F5A9-4515-9874-CFAFC90A213B}"/>
              </a:ext>
            </a:extLst>
          </p:cNvPr>
          <p:cNvSpPr/>
          <p:nvPr/>
        </p:nvSpPr>
        <p:spPr>
          <a:xfrm>
            <a:off x="304799" y="505121"/>
            <a:ext cx="5558027" cy="6109365"/>
          </a:xfrm>
          <a:prstGeom prst="rect">
            <a:avLst/>
          </a:prstGeom>
          <a:solidFill>
            <a:schemeClr val="bg1"/>
          </a:solidFill>
        </p:spPr>
        <p:txBody>
          <a:bodyPr wrap="square">
            <a:spAutoFit/>
          </a:bodyPr>
          <a:lstStyle/>
          <a:p>
            <a:pPr algn="just"/>
            <a:r>
              <a:rPr lang="vi-VN" sz="2300" b="1"/>
              <a:t>         </a:t>
            </a:r>
            <a:r>
              <a:rPr lang="vi-VN" sz="2300" b="1">
                <a:solidFill>
                  <a:srgbClr val="FF0000"/>
                </a:solidFill>
                <a:latin typeface="#9Slide02 Noi dung rat dai" panose="02000000000000000000" pitchFamily="2" charset="0"/>
                <a:ea typeface="#9Slide02 Noi dung rat dai" panose="02000000000000000000" pitchFamily="2" charset="0"/>
              </a:rPr>
              <a:t>Dự kiến đến năm 2050</a:t>
            </a:r>
            <a:r>
              <a:rPr lang="vi-VN" sz="2300">
                <a:latin typeface="#9Slide02 Noi dung rat dai" panose="02000000000000000000" pitchFamily="2" charset="0"/>
                <a:ea typeface="#9Slide02 Noi dung rat dai" panose="02000000000000000000" pitchFamily="2" charset="0"/>
              </a:rPr>
              <a:t>, số người từ 65 tuổi trở lên ở châu Âu sẽ chiếm 27% - hơn 1/4 dân số (theo WHO). Để giải quyết vấn đế dần số già, các quốc gia châu Âu đã đưa ra nhiều biện pháp, một trong số đó là </a:t>
            </a:r>
            <a:r>
              <a:rPr lang="vi-VN" sz="2300">
                <a:solidFill>
                  <a:srgbClr val="FF0000"/>
                </a:solidFill>
                <a:latin typeface="#9Slide02 Noi dung rat dai" panose="02000000000000000000" pitchFamily="2" charset="0"/>
                <a:ea typeface="#9Slide02 Noi dung rat dai" panose="02000000000000000000" pitchFamily="2" charset="0"/>
              </a:rPr>
              <a:t>tăng tỉ lệ sinh</a:t>
            </a:r>
            <a:r>
              <a:rPr lang="vi-VN" sz="2300">
                <a:latin typeface="#9Slide02 Noi dung rat dai" panose="02000000000000000000" pitchFamily="2" charset="0"/>
                <a:ea typeface="#9Slide02 Noi dung rat dai" panose="02000000000000000000" pitchFamily="2" charset="0"/>
              </a:rPr>
              <a:t>. Theo Liên hợp quốc, 2/3 các quốc gia ở châu Âu đã đưa ra các biện pháp để tăng tỉ lệ sinh như thưởng tiền, nghỉ phép có lương cho các cha mẹ khi sinh con. </a:t>
            </a:r>
          </a:p>
          <a:p>
            <a:pPr algn="just"/>
            <a:r>
              <a:rPr lang="vi-VN" sz="2300" i="1">
                <a:solidFill>
                  <a:srgbClr val="0070C0"/>
                </a:solidFill>
                <a:latin typeface="#9Slide02 Noi dung rat dai" panose="02000000000000000000" pitchFamily="2" charset="0"/>
                <a:ea typeface="#9Slide02 Noi dung rat dai" panose="02000000000000000000" pitchFamily="2" charset="0"/>
              </a:rPr>
              <a:t>           Ví dụ: Ở Hy Lạp, mỗi đứa bé sinh ra sẽ được tặng 2 000 ơ-rô để khuyến khích người dần sinh them con. Ở Phần Lan, ngoài khoản tiền thưởng 10 000 ơ-rô khi sinh con, các ông bố cũng sẽ được nghỉ thai sản có lương giống như các bà mẹ. Hay như ở Hung-ga-ri, khi một phụ nữ sinh con thứ tư, sẽ được miễn thuế thu nhập cá nhân vĩnh viễn.</a:t>
            </a:r>
            <a:endParaRPr lang="en-US" sz="2300" i="1">
              <a:solidFill>
                <a:srgbClr val="0070C0"/>
              </a:solidFill>
              <a:latin typeface="#9Slide02 Noi dung rat dai" panose="02000000000000000000" pitchFamily="2" charset="0"/>
              <a:ea typeface="#9Slide02 Noi dung rat dai" panose="02000000000000000000" pitchFamily="2" charset="0"/>
            </a:endParaRPr>
          </a:p>
        </p:txBody>
      </p:sp>
      <p:pic>
        <p:nvPicPr>
          <p:cNvPr id="3" name="Picture 2">
            <a:extLst>
              <a:ext uri="{FF2B5EF4-FFF2-40B4-BE49-F238E27FC236}">
                <a16:creationId xmlns:a16="http://schemas.microsoft.com/office/drawing/2014/main" id="{78EA100B-88FC-4F38-9121-FEACE7B41B66}"/>
              </a:ext>
            </a:extLst>
          </p:cNvPr>
          <p:cNvPicPr>
            <a:picLocks noChangeAspect="1"/>
          </p:cNvPicPr>
          <p:nvPr/>
        </p:nvPicPr>
        <p:blipFill>
          <a:blip r:embed="rId2"/>
          <a:stretch>
            <a:fillRect/>
          </a:stretch>
        </p:blipFill>
        <p:spPr>
          <a:xfrm>
            <a:off x="6218428" y="3657600"/>
            <a:ext cx="5558027" cy="28189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991A3E13-0B88-4EB5-9A8C-E62ACC6752D4}"/>
              </a:ext>
            </a:extLst>
          </p:cNvPr>
          <p:cNvPicPr>
            <a:picLocks noChangeAspect="1"/>
          </p:cNvPicPr>
          <p:nvPr/>
        </p:nvPicPr>
        <p:blipFill>
          <a:blip r:embed="rId3"/>
          <a:stretch>
            <a:fillRect/>
          </a:stretch>
        </p:blipFill>
        <p:spPr>
          <a:xfrm>
            <a:off x="6243828" y="657078"/>
            <a:ext cx="5558027" cy="27719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6550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Bảng 6">
            <a:extLst>
              <a:ext uri="{FF2B5EF4-FFF2-40B4-BE49-F238E27FC236}">
                <a16:creationId xmlns:a16="http://schemas.microsoft.com/office/drawing/2014/main" id="{9B0F8F7A-977F-4083-845C-C94DDE97AC49}"/>
              </a:ext>
            </a:extLst>
          </p:cNvPr>
          <p:cNvGraphicFramePr>
            <a:graphicFrameLocks noGrp="1"/>
          </p:cNvGraphicFramePr>
          <p:nvPr>
            <p:extLst>
              <p:ext uri="{D42A27DB-BD31-4B8C-83A1-F6EECF244321}">
                <p14:modId xmlns:p14="http://schemas.microsoft.com/office/powerpoint/2010/main" val="606155427"/>
              </p:ext>
            </p:extLst>
          </p:nvPr>
        </p:nvGraphicFramePr>
        <p:xfrm>
          <a:off x="3896884" y="5604630"/>
          <a:ext cx="4461508" cy="952821"/>
        </p:xfrm>
        <a:graphic>
          <a:graphicData uri="http://schemas.openxmlformats.org/drawingml/2006/table">
            <a:tbl>
              <a:tblPr firstRow="1" bandRow="1">
                <a:tableStyleId>{ED083AE6-46FA-4A59-8FB0-9F97EB10719F}</a:tableStyleId>
              </a:tblPr>
              <a:tblGrid>
                <a:gridCol w="1115377">
                  <a:extLst>
                    <a:ext uri="{9D8B030D-6E8A-4147-A177-3AD203B41FA5}">
                      <a16:colId xmlns:a16="http://schemas.microsoft.com/office/drawing/2014/main" val="3916450606"/>
                    </a:ext>
                  </a:extLst>
                </a:gridCol>
                <a:gridCol w="1115377">
                  <a:extLst>
                    <a:ext uri="{9D8B030D-6E8A-4147-A177-3AD203B41FA5}">
                      <a16:colId xmlns:a16="http://schemas.microsoft.com/office/drawing/2014/main" val="542014611"/>
                    </a:ext>
                  </a:extLst>
                </a:gridCol>
                <a:gridCol w="1115377">
                  <a:extLst>
                    <a:ext uri="{9D8B030D-6E8A-4147-A177-3AD203B41FA5}">
                      <a16:colId xmlns:a16="http://schemas.microsoft.com/office/drawing/2014/main" val="3837294383"/>
                    </a:ext>
                  </a:extLst>
                </a:gridCol>
                <a:gridCol w="1115377">
                  <a:extLst>
                    <a:ext uri="{9D8B030D-6E8A-4147-A177-3AD203B41FA5}">
                      <a16:colId xmlns:a16="http://schemas.microsoft.com/office/drawing/2014/main" val="3697018623"/>
                    </a:ext>
                  </a:extLst>
                </a:gridCol>
              </a:tblGrid>
              <a:tr h="952821">
                <a:tc>
                  <a:txBody>
                    <a:bodyPr/>
                    <a:lstStyle/>
                    <a:p>
                      <a:pPr algn="ctr"/>
                      <a:endParaRPr lang="en-US" sz="4000">
                        <a:solidFill>
                          <a:srgbClr val="FF0066"/>
                        </a:solidFill>
                        <a:latin typeface="#9Slide01 Tieu de ngan" panose="00000700000000000000" pitchFamily="2" charset="0"/>
                      </a:endParaRP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noFill/>
                  </a:tcPr>
                </a:tc>
                <a:tc>
                  <a:txBody>
                    <a:bodyPr/>
                    <a:lstStyle/>
                    <a:p>
                      <a:pPr algn="ctr"/>
                      <a:endParaRPr lang="en-US" sz="4000">
                        <a:solidFill>
                          <a:srgbClr val="FF0066"/>
                        </a:solidFill>
                        <a:latin typeface="#9Slide01 Tieu de ngan" panose="00000700000000000000" pitchFamily="2" charset="0"/>
                      </a:endParaRP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noFill/>
                  </a:tcPr>
                </a:tc>
                <a:tc>
                  <a:txBody>
                    <a:bodyPr/>
                    <a:lstStyle/>
                    <a:p>
                      <a:pPr algn="ctr"/>
                      <a:endParaRPr lang="en-US" sz="4000">
                        <a:solidFill>
                          <a:srgbClr val="FF0066"/>
                        </a:solidFill>
                        <a:latin typeface="#9Slide01 Tieu de ngan" panose="00000700000000000000" pitchFamily="2" charset="0"/>
                      </a:endParaRP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noFill/>
                  </a:tcPr>
                </a:tc>
                <a:tc>
                  <a:txBody>
                    <a:bodyPr/>
                    <a:lstStyle/>
                    <a:p>
                      <a:pPr algn="ctr"/>
                      <a:endParaRPr lang="en-US" sz="4000">
                        <a:solidFill>
                          <a:srgbClr val="FF0066"/>
                        </a:solidFill>
                        <a:latin typeface="#9Slide01 Tieu de ngan" panose="00000700000000000000" pitchFamily="2" charset="0"/>
                      </a:endParaRP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noFill/>
                  </a:tcPr>
                </a:tc>
                <a:extLst>
                  <a:ext uri="{0D108BD9-81ED-4DB2-BD59-A6C34878D82A}">
                    <a16:rowId xmlns:a16="http://schemas.microsoft.com/office/drawing/2014/main" val="1199960681"/>
                  </a:ext>
                </a:extLst>
              </a:tr>
            </a:tbl>
          </a:graphicData>
        </a:graphic>
      </p:graphicFrame>
      <p:graphicFrame>
        <p:nvGraphicFramePr>
          <p:cNvPr id="11" name="Bảng 10">
            <a:extLst>
              <a:ext uri="{FF2B5EF4-FFF2-40B4-BE49-F238E27FC236}">
                <a16:creationId xmlns:a16="http://schemas.microsoft.com/office/drawing/2014/main" id="{B712F18C-6782-4F25-8C56-9654AAB107E6}"/>
              </a:ext>
            </a:extLst>
          </p:cNvPr>
          <p:cNvGraphicFramePr>
            <a:graphicFrameLocks noGrp="1"/>
          </p:cNvGraphicFramePr>
          <p:nvPr>
            <p:extLst>
              <p:ext uri="{D42A27DB-BD31-4B8C-83A1-F6EECF244321}">
                <p14:modId xmlns:p14="http://schemas.microsoft.com/office/powerpoint/2010/main" val="2392440100"/>
              </p:ext>
            </p:extLst>
          </p:nvPr>
        </p:nvGraphicFramePr>
        <p:xfrm>
          <a:off x="3896884" y="5604630"/>
          <a:ext cx="4461508" cy="998764"/>
        </p:xfrm>
        <a:graphic>
          <a:graphicData uri="http://schemas.openxmlformats.org/drawingml/2006/table">
            <a:tbl>
              <a:tblPr firstRow="1" bandRow="1">
                <a:tableStyleId>{ED083AE6-46FA-4A59-8FB0-9F97EB10719F}</a:tableStyleId>
              </a:tblPr>
              <a:tblGrid>
                <a:gridCol w="1115377">
                  <a:extLst>
                    <a:ext uri="{9D8B030D-6E8A-4147-A177-3AD203B41FA5}">
                      <a16:colId xmlns:a16="http://schemas.microsoft.com/office/drawing/2014/main" val="3826217207"/>
                    </a:ext>
                  </a:extLst>
                </a:gridCol>
                <a:gridCol w="1115377">
                  <a:extLst>
                    <a:ext uri="{9D8B030D-6E8A-4147-A177-3AD203B41FA5}">
                      <a16:colId xmlns:a16="http://schemas.microsoft.com/office/drawing/2014/main" val="2173050624"/>
                    </a:ext>
                  </a:extLst>
                </a:gridCol>
                <a:gridCol w="1115377">
                  <a:extLst>
                    <a:ext uri="{9D8B030D-6E8A-4147-A177-3AD203B41FA5}">
                      <a16:colId xmlns:a16="http://schemas.microsoft.com/office/drawing/2014/main" val="4068956441"/>
                    </a:ext>
                  </a:extLst>
                </a:gridCol>
                <a:gridCol w="1115377">
                  <a:extLst>
                    <a:ext uri="{9D8B030D-6E8A-4147-A177-3AD203B41FA5}">
                      <a16:colId xmlns:a16="http://schemas.microsoft.com/office/drawing/2014/main" val="3595227158"/>
                    </a:ext>
                  </a:extLst>
                </a:gridCol>
              </a:tblGrid>
              <a:tr h="998764">
                <a:tc>
                  <a:txBody>
                    <a:bodyPr/>
                    <a:lstStyle/>
                    <a:p>
                      <a:pPr algn="ctr"/>
                      <a:r>
                        <a:rPr lang="en-US" sz="4000">
                          <a:solidFill>
                            <a:srgbClr val="FF3399"/>
                          </a:solidFill>
                          <a:latin typeface="#9Slide01 Tieu de ngan" panose="00000700000000000000" pitchFamily="2" charset="0"/>
                        </a:rPr>
                        <a:t>D</a:t>
                      </a: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a:solidFill>
                            <a:srgbClr val="FF3399"/>
                          </a:solidFill>
                          <a:latin typeface="#9Slide01 Tieu de ngan" panose="00000700000000000000" pitchFamily="2" charset="0"/>
                        </a:rPr>
                        <a:t>I</a:t>
                      </a: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a:solidFill>
                            <a:srgbClr val="FF3399"/>
                          </a:solidFill>
                          <a:latin typeface="#9Slide01 Tieu de ngan" panose="00000700000000000000" pitchFamily="2" charset="0"/>
                        </a:rPr>
                        <a:t>C</a:t>
                      </a: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a:solidFill>
                            <a:srgbClr val="FF3399"/>
                          </a:solidFill>
                          <a:latin typeface="#9Slide01 Tieu de ngan" panose="00000700000000000000" pitchFamily="2" charset="0"/>
                        </a:rPr>
                        <a:t>Ư</a:t>
                      </a:r>
                    </a:p>
                  </a:txBody>
                  <a:tcPr anchor="ct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1389235"/>
                  </a:ext>
                </a:extLst>
              </a:tr>
            </a:tbl>
          </a:graphicData>
        </a:graphic>
      </p:graphicFrame>
      <p:sp>
        <p:nvSpPr>
          <p:cNvPr id="2" name="Hình thoi 1">
            <a:extLst>
              <a:ext uri="{FF2B5EF4-FFF2-40B4-BE49-F238E27FC236}">
                <a16:creationId xmlns:a16="http://schemas.microsoft.com/office/drawing/2014/main" id="{B75DAD8B-69C4-4BF2-AC5F-7D3A600EBF07}"/>
              </a:ext>
            </a:extLst>
          </p:cNvPr>
          <p:cNvSpPr/>
          <p:nvPr/>
        </p:nvSpPr>
        <p:spPr>
          <a:xfrm>
            <a:off x="-511088" y="-428251"/>
            <a:ext cx="1371600" cy="1327406"/>
          </a:xfrm>
          <a:prstGeom prst="diamond">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ình thoi 11">
            <a:extLst>
              <a:ext uri="{FF2B5EF4-FFF2-40B4-BE49-F238E27FC236}">
                <a16:creationId xmlns:a16="http://schemas.microsoft.com/office/drawing/2014/main" id="{E8538DAC-BD08-4A6F-B25B-47695878DFA1}"/>
              </a:ext>
            </a:extLst>
          </p:cNvPr>
          <p:cNvSpPr/>
          <p:nvPr/>
        </p:nvSpPr>
        <p:spPr>
          <a:xfrm>
            <a:off x="268324" y="690784"/>
            <a:ext cx="694963" cy="685800"/>
          </a:xfrm>
          <a:prstGeom prst="diamond">
            <a:avLst/>
          </a:prstGeom>
          <a:solidFill>
            <a:srgbClr val="FF5050">
              <a:alpha val="5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ình thoi 12">
            <a:extLst>
              <a:ext uri="{FF2B5EF4-FFF2-40B4-BE49-F238E27FC236}">
                <a16:creationId xmlns:a16="http://schemas.microsoft.com/office/drawing/2014/main" id="{85CB42D6-A32C-4EDE-92E1-845D073CB32A}"/>
              </a:ext>
            </a:extLst>
          </p:cNvPr>
          <p:cNvSpPr/>
          <p:nvPr/>
        </p:nvSpPr>
        <p:spPr>
          <a:xfrm>
            <a:off x="268324" y="1722646"/>
            <a:ext cx="525717" cy="443316"/>
          </a:xfrm>
          <a:prstGeom prst="diamond">
            <a:avLst/>
          </a:prstGeom>
          <a:solidFill>
            <a:srgbClr val="FF5050">
              <a:alpha val="5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thoi 13">
            <a:extLst>
              <a:ext uri="{FF2B5EF4-FFF2-40B4-BE49-F238E27FC236}">
                <a16:creationId xmlns:a16="http://schemas.microsoft.com/office/drawing/2014/main" id="{0E427988-1AF3-4997-9AF9-C604B3252FCA}"/>
              </a:ext>
            </a:extLst>
          </p:cNvPr>
          <p:cNvSpPr/>
          <p:nvPr/>
        </p:nvSpPr>
        <p:spPr>
          <a:xfrm>
            <a:off x="-280632" y="-228690"/>
            <a:ext cx="890232" cy="907458"/>
          </a:xfrm>
          <a:prstGeom prst="diamond">
            <a:avLst/>
          </a:prstGeom>
          <a:solidFill>
            <a:srgbClr val="FF5050">
              <a:alpha val="5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ình thoi 14">
            <a:extLst>
              <a:ext uri="{FF2B5EF4-FFF2-40B4-BE49-F238E27FC236}">
                <a16:creationId xmlns:a16="http://schemas.microsoft.com/office/drawing/2014/main" id="{4CE6BD19-1FBB-4199-85B6-C65A943C8FE8}"/>
              </a:ext>
            </a:extLst>
          </p:cNvPr>
          <p:cNvSpPr/>
          <p:nvPr/>
        </p:nvSpPr>
        <p:spPr>
          <a:xfrm>
            <a:off x="1300410" y="297981"/>
            <a:ext cx="525717" cy="443316"/>
          </a:xfrm>
          <a:prstGeom prst="diamond">
            <a:avLst/>
          </a:prstGeom>
          <a:solidFill>
            <a:srgbClr val="FF5050">
              <a:alpha val="5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ình Bầu dục 2">
            <a:extLst>
              <a:ext uri="{FF2B5EF4-FFF2-40B4-BE49-F238E27FC236}">
                <a16:creationId xmlns:a16="http://schemas.microsoft.com/office/drawing/2014/main" id="{ADEF2AB5-7308-46DF-BC84-78011FF8C0E9}"/>
              </a:ext>
            </a:extLst>
          </p:cNvPr>
          <p:cNvSpPr/>
          <p:nvPr/>
        </p:nvSpPr>
        <p:spPr>
          <a:xfrm>
            <a:off x="10752346" y="5791200"/>
            <a:ext cx="2133600" cy="1981372"/>
          </a:xfrm>
          <a:prstGeom prst="ellipse">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ình Bầu dục 17">
            <a:extLst>
              <a:ext uri="{FF2B5EF4-FFF2-40B4-BE49-F238E27FC236}">
                <a16:creationId xmlns:a16="http://schemas.microsoft.com/office/drawing/2014/main" id="{B39767E8-0E29-455E-B71B-FE39F693FDB3}"/>
              </a:ext>
            </a:extLst>
          </p:cNvPr>
          <p:cNvSpPr/>
          <p:nvPr/>
        </p:nvSpPr>
        <p:spPr>
          <a:xfrm>
            <a:off x="11582400" y="4923687"/>
            <a:ext cx="473493" cy="372299"/>
          </a:xfrm>
          <a:prstGeom prst="ellipse">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Ảnh động đẹp, ảnh GIF đẹp">
            <a:extLst>
              <a:ext uri="{FF2B5EF4-FFF2-40B4-BE49-F238E27FC236}">
                <a16:creationId xmlns:a16="http://schemas.microsoft.com/office/drawing/2014/main" id="{37B1EC4E-0188-4851-92D6-234F02EB8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294" y="1449552"/>
            <a:ext cx="4073904" cy="34741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0D51C8E-FE07-4209-BC12-87E956E88A69}"/>
              </a:ext>
            </a:extLst>
          </p:cNvPr>
          <p:cNvPicPr>
            <a:picLocks noChangeAspect="1"/>
          </p:cNvPicPr>
          <p:nvPr/>
        </p:nvPicPr>
        <p:blipFill>
          <a:blip r:embed="rId4"/>
          <a:stretch>
            <a:fillRect/>
          </a:stretch>
        </p:blipFill>
        <p:spPr>
          <a:xfrm>
            <a:off x="6978506" y="1291147"/>
            <a:ext cx="4603894" cy="3510196"/>
          </a:xfrm>
          <a:prstGeom prst="rect">
            <a:avLst/>
          </a:prstGeom>
        </p:spPr>
      </p:pic>
      <p:sp>
        <p:nvSpPr>
          <p:cNvPr id="22" name="Cross 21">
            <a:extLst>
              <a:ext uri="{FF2B5EF4-FFF2-40B4-BE49-F238E27FC236}">
                <a16:creationId xmlns:a16="http://schemas.microsoft.com/office/drawing/2014/main" id="{693EE93C-56FD-4BDA-95ED-8B51DC76CA44}"/>
              </a:ext>
            </a:extLst>
          </p:cNvPr>
          <p:cNvSpPr/>
          <p:nvPr/>
        </p:nvSpPr>
        <p:spPr>
          <a:xfrm>
            <a:off x="5454508" y="2362200"/>
            <a:ext cx="1219200" cy="1231228"/>
          </a:xfrm>
          <a:prstGeom prst="plus">
            <a:avLst>
              <a:gd name="adj" fmla="val 33333"/>
            </a:avLst>
          </a:prstGeom>
          <a:solidFill>
            <a:srgbClr val="33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782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D47CC-5C0F-42A8-A198-B1106CFA74E9}"/>
              </a:ext>
            </a:extLst>
          </p:cNvPr>
          <p:cNvPicPr>
            <a:picLocks noChangeAspect="1"/>
          </p:cNvPicPr>
          <p:nvPr/>
        </p:nvPicPr>
        <p:blipFill rotWithShape="1">
          <a:blip r:embed="rId2"/>
          <a:srcRect t="1747"/>
          <a:stretch/>
        </p:blipFill>
        <p:spPr>
          <a:xfrm>
            <a:off x="0" y="0"/>
            <a:ext cx="12191981" cy="6857990"/>
          </a:xfrm>
          <a:prstGeom prst="rect">
            <a:avLst/>
          </a:prstGeom>
        </p:spPr>
      </p:pic>
      <p:sp>
        <p:nvSpPr>
          <p:cNvPr id="10" name="TextBox 9">
            <a:extLst>
              <a:ext uri="{FF2B5EF4-FFF2-40B4-BE49-F238E27FC236}">
                <a16:creationId xmlns:a16="http://schemas.microsoft.com/office/drawing/2014/main" id="{359EFB0B-FC5A-44DF-AAF1-5ABF717AA915}"/>
              </a:ext>
            </a:extLst>
          </p:cNvPr>
          <p:cNvSpPr txBox="1"/>
          <p:nvPr/>
        </p:nvSpPr>
        <p:spPr>
          <a:xfrm>
            <a:off x="5181600" y="1066800"/>
            <a:ext cx="5608320" cy="2667000"/>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0" i="0" u="none" strike="noStrike" cap="none" spc="0" normalizeH="0" baseline="0" noProof="0" dirty="0" err="1" smtClean="0">
                <a:ln>
                  <a:noFill/>
                </a:ln>
                <a:solidFill>
                  <a:srgbClr val="FF3399"/>
                </a:solidFill>
                <a:effectLst/>
                <a:uLnTx/>
                <a:uFillTx/>
                <a:latin typeface="#9Slide07 IcielCadena" panose="02000503000000020004" pitchFamily="2" charset="0"/>
                <a:ea typeface="+mj-ea"/>
                <a:cs typeface="+mj-cs"/>
              </a:rPr>
              <a:t>Tiết</a:t>
            </a:r>
            <a:r>
              <a:rPr kumimoji="0" lang="en-US" sz="3600" b="0" i="0" u="none" strike="noStrike" cap="none" spc="0" normalizeH="0" noProof="0" dirty="0" smtClean="0">
                <a:ln>
                  <a:noFill/>
                </a:ln>
                <a:solidFill>
                  <a:srgbClr val="FF3399"/>
                </a:solidFill>
                <a:effectLst/>
                <a:uLnTx/>
                <a:uFillTx/>
                <a:latin typeface="#9Slide07 IcielCadena" panose="02000503000000020004" pitchFamily="2" charset="0"/>
                <a:ea typeface="+mj-ea"/>
                <a:cs typeface="+mj-cs"/>
              </a:rPr>
              <a:t> 4, 5. </a:t>
            </a:r>
            <a:r>
              <a:rPr kumimoji="0" lang="en-US" sz="3600" b="0" i="0" u="none" strike="noStrike" cap="none" spc="0" normalizeH="0" baseline="0" noProof="0" dirty="0" err="1" smtClean="0">
                <a:ln>
                  <a:noFill/>
                </a:ln>
                <a:solidFill>
                  <a:srgbClr val="FF3399"/>
                </a:solidFill>
                <a:effectLst/>
                <a:uLnTx/>
                <a:uFillTx/>
                <a:latin typeface="#9Slide07 IcielCadena" panose="02000503000000020004" pitchFamily="2" charset="0"/>
                <a:ea typeface="+mj-ea"/>
                <a:cs typeface="+mj-cs"/>
              </a:rPr>
              <a:t>Bài</a:t>
            </a:r>
            <a:r>
              <a:rPr kumimoji="0" lang="en-US" sz="3600" b="0" i="0" u="none" strike="noStrike" cap="none" spc="0" normalizeH="0" baseline="0" noProof="0" dirty="0" smtClean="0">
                <a:ln>
                  <a:noFill/>
                </a:ln>
                <a:solidFill>
                  <a:srgbClr val="FF3399"/>
                </a:solidFill>
                <a:effectLst/>
                <a:uLnTx/>
                <a:uFillTx/>
                <a:latin typeface="#9Slide07 IcielCadena" panose="02000503000000020004" pitchFamily="2" charset="0"/>
                <a:ea typeface="+mj-ea"/>
                <a:cs typeface="+mj-cs"/>
              </a:rPr>
              <a:t> </a:t>
            </a:r>
            <a:r>
              <a:rPr lang="en-US" sz="3600" dirty="0">
                <a:solidFill>
                  <a:srgbClr val="FF3399"/>
                </a:solidFill>
                <a:latin typeface="#9Slide07 IcielCadena" panose="02000503000000020004" pitchFamily="2" charset="0"/>
                <a:ea typeface="+mj-ea"/>
                <a:cs typeface="+mj-cs"/>
              </a:rPr>
              <a:t>2</a:t>
            </a:r>
            <a:r>
              <a:rPr kumimoji="0" lang="en-US" sz="3600" b="0" i="0" u="none" strike="noStrike" cap="none" spc="0" normalizeH="0" baseline="0" noProof="0" dirty="0">
                <a:ln>
                  <a:noFill/>
                </a:ln>
                <a:solidFill>
                  <a:srgbClr val="FF3399"/>
                </a:solidFill>
                <a:effectLst/>
                <a:uLnTx/>
                <a:uFillTx/>
                <a:latin typeface="#9Slide07 IcielCadena" panose="02000503000000020004" pitchFamily="2" charset="0"/>
                <a:ea typeface="+mj-ea"/>
                <a:cs typeface="+mj-cs"/>
              </a:rPr>
              <a:t>: </a:t>
            </a:r>
          </a:p>
          <a:p>
            <a:pPr marL="0" marR="0" lvl="0" indent="0" algn="ctr" fontAlgn="auto">
              <a:lnSpc>
                <a:spcPct val="90000"/>
              </a:lnSpc>
              <a:spcBef>
                <a:spcPct val="0"/>
              </a:spcBef>
              <a:spcAft>
                <a:spcPts val="600"/>
              </a:spcAft>
              <a:buClrTx/>
              <a:buSzTx/>
              <a:tabLst/>
              <a:defRPr/>
            </a:pPr>
            <a:r>
              <a:rPr lang="en-US" sz="3600" dirty="0">
                <a:solidFill>
                  <a:srgbClr val="0000FF"/>
                </a:solidFill>
                <a:latin typeface="#9Slide07 IcielCadena" panose="02000503000000020004" pitchFamily="2" charset="0"/>
                <a:ea typeface="+mj-ea"/>
                <a:cs typeface="+mj-cs"/>
              </a:rPr>
              <a:t>ĐẶC ĐIỂM </a:t>
            </a:r>
            <a:r>
              <a:rPr kumimoji="0" lang="en-US" sz="3600" b="0" i="0" u="none" strike="noStrike" cap="none" spc="0" normalizeH="0" baseline="0" noProof="0" dirty="0">
                <a:ln>
                  <a:noFill/>
                </a:ln>
                <a:solidFill>
                  <a:srgbClr val="0000FF"/>
                </a:solidFill>
                <a:effectLst/>
                <a:uLnTx/>
                <a:uFillTx/>
                <a:latin typeface="#9Slide07 IcielCadena" panose="02000503000000020004" pitchFamily="2" charset="0"/>
                <a:ea typeface="+mj-ea"/>
                <a:cs typeface="+mj-cs"/>
              </a:rPr>
              <a:t>DÂN CƯ XÃ HỘI CHÂU ÂU</a:t>
            </a:r>
          </a:p>
        </p:txBody>
      </p:sp>
    </p:spTree>
    <p:extLst>
      <p:ext uri="{BB962C8B-B14F-4D97-AF65-F5344CB8AC3E}">
        <p14:creationId xmlns:p14="http://schemas.microsoft.com/office/powerpoint/2010/main" val="232815839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69000" fill="hold" grpId="0" nodeType="withEffect" p14:presetBounceEnd="49000">
                                      <p:stCondLst>
                                        <p:cond delay="0"/>
                                      </p:stCondLst>
                                      <p:childTnLst>
                                        <p:animMotion origin="layout" path="M -1.04167E-6 4.44444E-6 L 0.01185 0.82777 " pathEditMode="relative" rAng="0" ptsTypes="AA" p14:bounceEnd="49000">
                                          <p:cBhvr>
                                            <p:cTn id="6" dur="2000" fill="hold"/>
                                            <p:tgtEl>
                                              <p:spTgt spid="10"/>
                                            </p:tgtEl>
                                            <p:attrNameLst>
                                              <p:attrName>ppt_x</p:attrName>
                                              <p:attrName>ppt_y</p:attrName>
                                            </p:attrNameLst>
                                          </p:cBhvr>
                                          <p:rCtr x="586" y="4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69000" fill="hold" grpId="0" nodeType="withEffect">
                                      <p:stCondLst>
                                        <p:cond delay="0"/>
                                      </p:stCondLst>
                                      <p:childTnLst>
                                        <p:animMotion origin="layout" path="M -1.04167E-6 4.44444E-6 L 0.01185 0.82777 " pathEditMode="relative" rAng="0" ptsTypes="AA">
                                          <p:cBhvr>
                                            <p:cTn id="6" dur="2000" fill="hold"/>
                                            <p:tgtEl>
                                              <p:spTgt spid="10"/>
                                            </p:tgtEl>
                                            <p:attrNameLst>
                                              <p:attrName>ppt_x</p:attrName>
                                              <p:attrName>ppt_y</p:attrName>
                                            </p:attrNameLst>
                                          </p:cBhvr>
                                          <p:rCtr x="586" y="4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A7A90AEE-86D8-4EB3-A572-DE03D05B672D}"/>
              </a:ext>
            </a:extLst>
          </p:cNvPr>
          <p:cNvSpPr/>
          <p:nvPr/>
        </p:nvSpPr>
        <p:spPr>
          <a:xfrm>
            <a:off x="438150" y="305855"/>
            <a:ext cx="11315700" cy="6083064"/>
          </a:xfrm>
          <a:prstGeom prst="rect">
            <a:avLst/>
          </a:prstGeom>
          <a:solidFill>
            <a:srgbClr val="E15C8A"/>
          </a:solidFill>
          <a:ln w="57150">
            <a:solidFill>
              <a:srgbClr val="E15C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1 Noi dung ngan"/>
              <a:ea typeface="+mn-ea"/>
              <a:cs typeface="+mn-cs"/>
            </a:endParaRPr>
          </a:p>
        </p:txBody>
      </p:sp>
      <p:sp>
        <p:nvSpPr>
          <p:cNvPr id="6" name="Hộp Văn bản 5">
            <a:extLst>
              <a:ext uri="{FF2B5EF4-FFF2-40B4-BE49-F238E27FC236}">
                <a16:creationId xmlns:a16="http://schemas.microsoft.com/office/drawing/2014/main" id="{6809D9E8-34B3-4CBB-A06E-A6950D452E0B}"/>
              </a:ext>
            </a:extLst>
          </p:cNvPr>
          <p:cNvSpPr txBox="1"/>
          <p:nvPr/>
        </p:nvSpPr>
        <p:spPr>
          <a:xfrm>
            <a:off x="3886200" y="544275"/>
            <a:ext cx="8191500"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9Slide07 IcielLa Chic Pro Shad" panose="02000506090000020004" pitchFamily="2" charset="0"/>
                <a:ea typeface="+mn-ea"/>
                <a:cs typeface="+mn-cs"/>
              </a:rPr>
              <a:t>NỘI DUNG CHÍNH</a:t>
            </a:r>
          </a:p>
        </p:txBody>
      </p:sp>
      <p:sp>
        <p:nvSpPr>
          <p:cNvPr id="7" name="Hộp Văn bản 6">
            <a:extLst>
              <a:ext uri="{FF2B5EF4-FFF2-40B4-BE49-F238E27FC236}">
                <a16:creationId xmlns:a16="http://schemas.microsoft.com/office/drawing/2014/main" id="{1264024B-49E7-4497-ABA2-6F53349F8264}"/>
              </a:ext>
            </a:extLst>
          </p:cNvPr>
          <p:cNvSpPr txBox="1"/>
          <p:nvPr/>
        </p:nvSpPr>
        <p:spPr>
          <a:xfrm>
            <a:off x="7533281" y="1490089"/>
            <a:ext cx="3215459" cy="123110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0000FF"/>
                </a:solidFill>
                <a:latin typeface="#9Slide07 IcielBaliho Script" pitchFamily="2" charset="0"/>
              </a:rPr>
              <a:t>1</a:t>
            </a:r>
            <a:r>
              <a:rPr kumimoji="0" lang="en-US" sz="4000" b="0" i="0" u="none" strike="noStrike" kern="1200" cap="none" spc="0" normalizeH="0" baseline="0" noProof="0">
                <a:ln>
                  <a:noFill/>
                </a:ln>
                <a:solidFill>
                  <a:srgbClr val="0000FF"/>
                </a:solidFill>
                <a:effectLst/>
                <a:uLnTx/>
                <a:uFillTx/>
                <a:latin typeface="#9Slide07 IcielBaliho Script" pitchFamily="2" charset="0"/>
              </a:rPr>
              <a:t>. </a:t>
            </a:r>
            <a:r>
              <a:rPr lang="vi-VN" sz="4000">
                <a:solidFill>
                  <a:srgbClr val="0000FF"/>
                </a:solidFill>
                <a:latin typeface="#9Slide07 IcielBaliho Script" pitchFamily="2" charset="0"/>
              </a:rPr>
              <a:t>Đặc điểm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a:solidFill>
                  <a:srgbClr val="0000FF"/>
                </a:solidFill>
                <a:latin typeface="#9Slide07 IcielBaliho Script" pitchFamily="2" charset="0"/>
              </a:rPr>
              <a:t>dân cư châu Âu</a:t>
            </a:r>
            <a:endParaRPr kumimoji="0" lang="en-US" sz="4000" b="0" i="0" u="none" strike="noStrike" kern="1200" cap="none" spc="0" normalizeH="0" baseline="0" noProof="0">
              <a:ln>
                <a:noFill/>
              </a:ln>
              <a:solidFill>
                <a:srgbClr val="0000FF"/>
              </a:solidFill>
              <a:effectLst/>
              <a:uLnTx/>
              <a:uFillTx/>
              <a:latin typeface="#9Slide07 IcielBaliho Script" pitchFamily="2" charset="0"/>
            </a:endParaRPr>
          </a:p>
        </p:txBody>
      </p:sp>
      <p:sp>
        <p:nvSpPr>
          <p:cNvPr id="9" name="Hộp Văn bản 8">
            <a:extLst>
              <a:ext uri="{FF2B5EF4-FFF2-40B4-BE49-F238E27FC236}">
                <a16:creationId xmlns:a16="http://schemas.microsoft.com/office/drawing/2014/main" id="{CE03F270-63BF-44E2-A65F-3518141840FA}"/>
              </a:ext>
            </a:extLst>
          </p:cNvPr>
          <p:cNvSpPr txBox="1"/>
          <p:nvPr/>
        </p:nvSpPr>
        <p:spPr>
          <a:xfrm>
            <a:off x="7675465" y="4960380"/>
            <a:ext cx="3073276" cy="123110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noProof="0">
                <a:solidFill>
                  <a:srgbClr val="0000FF"/>
                </a:solidFill>
                <a:latin typeface="#9Slide07 IcielBaliho Script" pitchFamily="2" charset="0"/>
              </a:rPr>
              <a:t>3</a:t>
            </a:r>
            <a:r>
              <a:rPr kumimoji="0" lang="en-US" sz="4000" b="0" i="0" u="none" strike="noStrike" kern="1200" cap="none" spc="0" normalizeH="0" baseline="0" noProof="0">
                <a:ln>
                  <a:noFill/>
                </a:ln>
                <a:solidFill>
                  <a:srgbClr val="0000FF"/>
                </a:solidFill>
                <a:effectLst/>
                <a:uLnTx/>
                <a:uFillTx/>
                <a:latin typeface="#9Slide07 IcielBaliho Script" pitchFamily="2" charset="0"/>
              </a:rPr>
              <a:t>. </a:t>
            </a:r>
            <a:r>
              <a:rPr lang="en-US" sz="4000" noProof="0">
                <a:solidFill>
                  <a:srgbClr val="0000FF"/>
                </a:solidFill>
                <a:latin typeface="#9Slide07 IcielBaliho Script" pitchFamily="2" charset="0"/>
              </a:rPr>
              <a:t>Đô thị hóa</a:t>
            </a:r>
            <a:r>
              <a:rPr lang="vi-VN" sz="4000" noProof="0">
                <a:solidFill>
                  <a:srgbClr val="0000FF"/>
                </a:solidFill>
                <a:latin typeface="#9Slide07 IcielBaliho Script"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noProof="0">
                <a:solidFill>
                  <a:srgbClr val="0000FF"/>
                </a:solidFill>
                <a:latin typeface="#9Slide07 IcielBaliho Script" pitchFamily="2" charset="0"/>
              </a:rPr>
              <a:t>ở châu Âu</a:t>
            </a:r>
            <a:endParaRPr kumimoji="0" lang="en-US" sz="4000" b="0" i="0" u="none" strike="noStrike" kern="1200" cap="none" spc="0" normalizeH="0" baseline="0" noProof="0">
              <a:ln>
                <a:noFill/>
              </a:ln>
              <a:solidFill>
                <a:srgbClr val="0000FF"/>
              </a:solidFill>
              <a:effectLst/>
              <a:uLnTx/>
              <a:uFillTx/>
              <a:latin typeface="#9Slide07 IcielBaliho Script" pitchFamily="2" charset="0"/>
            </a:endParaRPr>
          </a:p>
        </p:txBody>
      </p:sp>
      <p:sp>
        <p:nvSpPr>
          <p:cNvPr id="11" name="Hộp Văn bản 10">
            <a:extLst>
              <a:ext uri="{FF2B5EF4-FFF2-40B4-BE49-F238E27FC236}">
                <a16:creationId xmlns:a16="http://schemas.microsoft.com/office/drawing/2014/main" id="{63714C98-78BE-46BE-B9C2-C27ED1DB72CF}"/>
              </a:ext>
            </a:extLst>
          </p:cNvPr>
          <p:cNvSpPr txBox="1"/>
          <p:nvPr/>
        </p:nvSpPr>
        <p:spPr>
          <a:xfrm>
            <a:off x="7629515" y="3258593"/>
            <a:ext cx="3119225" cy="123110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noProof="0">
                <a:solidFill>
                  <a:srgbClr val="0000FF"/>
                </a:solidFill>
                <a:latin typeface="#9Slide07 IcielBaliho Script" pitchFamily="2" charset="0"/>
              </a:rPr>
              <a:t>2</a:t>
            </a:r>
            <a:r>
              <a:rPr kumimoji="0" lang="en-US" sz="4000" b="0" i="0" u="none" strike="noStrike" kern="1200" cap="none" spc="0" normalizeH="0" baseline="0" noProof="0">
                <a:ln>
                  <a:noFill/>
                </a:ln>
                <a:solidFill>
                  <a:srgbClr val="0000FF"/>
                </a:solidFill>
                <a:effectLst/>
                <a:uLnTx/>
                <a:uFillTx/>
                <a:latin typeface="#9Slide07 IcielBaliho Script" pitchFamily="2" charset="0"/>
              </a:rPr>
              <a:t>. </a:t>
            </a:r>
            <a:r>
              <a:rPr lang="en-US" sz="4000">
                <a:solidFill>
                  <a:srgbClr val="0000FF"/>
                </a:solidFill>
                <a:latin typeface="#9Slide07 IcielBaliho Script" pitchFamily="2" charset="0"/>
              </a:rPr>
              <a:t>Di cư</a:t>
            </a:r>
            <a:r>
              <a:rPr lang="vi-VN" sz="4000">
                <a:solidFill>
                  <a:srgbClr val="0000FF"/>
                </a:solidFill>
                <a:latin typeface="#9Slide07 IcielBaliho Script" pitchFamily="2" charset="0"/>
              </a:rPr>
              <a:t> ở</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a:solidFill>
                  <a:srgbClr val="0000FF"/>
                </a:solidFill>
                <a:latin typeface="#9Slide07 IcielBaliho Script" pitchFamily="2" charset="0"/>
              </a:rPr>
              <a:t> châu Âu </a:t>
            </a:r>
            <a:endParaRPr kumimoji="0" lang="en-US" sz="4000" b="0" i="0" u="none" strike="noStrike" kern="1200" cap="none" spc="0" normalizeH="0" baseline="0" noProof="0">
              <a:ln>
                <a:noFill/>
              </a:ln>
              <a:solidFill>
                <a:srgbClr val="0000FF"/>
              </a:solidFill>
              <a:effectLst/>
              <a:uLnTx/>
              <a:uFillTx/>
              <a:latin typeface="#9Slide07 IcielBaliho Script" pitchFamily="2" charset="0"/>
            </a:endParaRPr>
          </a:p>
        </p:txBody>
      </p:sp>
      <p:pic>
        <p:nvPicPr>
          <p:cNvPr id="3" name="Hình ảnh 2">
            <a:extLst>
              <a:ext uri="{FF2B5EF4-FFF2-40B4-BE49-F238E27FC236}">
                <a16:creationId xmlns:a16="http://schemas.microsoft.com/office/drawing/2014/main" id="{E90E46B1-AEDD-42B6-94FB-530B982F9815}"/>
              </a:ext>
            </a:extLst>
          </p:cNvPr>
          <p:cNvPicPr>
            <a:picLocks noChangeAspect="1"/>
          </p:cNvPicPr>
          <p:nvPr/>
        </p:nvPicPr>
        <p:blipFill>
          <a:blip r:embed="rId2"/>
          <a:stretch>
            <a:fillRect/>
          </a:stretch>
        </p:blipFill>
        <p:spPr>
          <a:xfrm>
            <a:off x="712302" y="1451040"/>
            <a:ext cx="4702322" cy="4718425"/>
          </a:xfrm>
          <a:prstGeom prst="rect">
            <a:avLst/>
          </a:prstGeom>
        </p:spPr>
      </p:pic>
      <p:pic>
        <p:nvPicPr>
          <p:cNvPr id="1026" name="Picture 2" descr="Kỳ 2: Hậu quả khôn lường">
            <a:extLst>
              <a:ext uri="{FF2B5EF4-FFF2-40B4-BE49-F238E27FC236}">
                <a16:creationId xmlns:a16="http://schemas.microsoft.com/office/drawing/2014/main" id="{C08DAE4F-DF60-4BFB-B8DA-3FA6C59821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92" r="16111"/>
          <a:stretch/>
        </p:blipFill>
        <p:spPr bwMode="auto">
          <a:xfrm>
            <a:off x="5634673" y="1490089"/>
            <a:ext cx="1902619" cy="12167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A6FB4E-C78C-4746-AEDF-EFBAA9B6DBB7}"/>
              </a:ext>
            </a:extLst>
          </p:cNvPr>
          <p:cNvPicPr>
            <a:picLocks noChangeAspect="1"/>
          </p:cNvPicPr>
          <p:nvPr/>
        </p:nvPicPr>
        <p:blipFill rotWithShape="1">
          <a:blip r:embed="rId4"/>
          <a:srcRect l="3750" t="26042" r="4800" b="18212"/>
          <a:stretch/>
        </p:blipFill>
        <p:spPr>
          <a:xfrm>
            <a:off x="5660927" y="4986546"/>
            <a:ext cx="2014537" cy="1182919"/>
          </a:xfrm>
          <a:prstGeom prst="rect">
            <a:avLst/>
          </a:prstGeom>
        </p:spPr>
      </p:pic>
      <p:pic>
        <p:nvPicPr>
          <p:cNvPr id="4" name="Picture 3">
            <a:extLst>
              <a:ext uri="{FF2B5EF4-FFF2-40B4-BE49-F238E27FC236}">
                <a16:creationId xmlns:a16="http://schemas.microsoft.com/office/drawing/2014/main" id="{E0345EEC-0B06-4D6D-93E9-9CD0633B282C}"/>
              </a:ext>
            </a:extLst>
          </p:cNvPr>
          <p:cNvPicPr>
            <a:picLocks noChangeAspect="1"/>
          </p:cNvPicPr>
          <p:nvPr/>
        </p:nvPicPr>
        <p:blipFill rotWithShape="1">
          <a:blip r:embed="rId5"/>
          <a:srcRect t="6897" b="5330"/>
          <a:stretch/>
        </p:blipFill>
        <p:spPr>
          <a:xfrm>
            <a:off x="5660927" y="3278559"/>
            <a:ext cx="2014537" cy="1211140"/>
          </a:xfrm>
          <a:prstGeom prst="rect">
            <a:avLst/>
          </a:prstGeom>
        </p:spPr>
      </p:pic>
    </p:spTree>
    <p:extLst>
      <p:ext uri="{BB962C8B-B14F-4D97-AF65-F5344CB8AC3E}">
        <p14:creationId xmlns:p14="http://schemas.microsoft.com/office/powerpoint/2010/main" val="191181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1C10B60-06FB-4088-BA57-7D061742F162}"/>
              </a:ext>
            </a:extLst>
          </p:cNvPr>
          <p:cNvSpPr/>
          <p:nvPr/>
        </p:nvSpPr>
        <p:spPr>
          <a:xfrm>
            <a:off x="1219200" y="304800"/>
            <a:ext cx="5257800" cy="806648"/>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9Slide07 IcielBaliho Script" pitchFamily="2" charset="0"/>
              </a:rPr>
              <a:t>1. </a:t>
            </a:r>
            <a:r>
              <a:rPr lang="vi-VN" sz="4000">
                <a:solidFill>
                  <a:srgbClr val="0070C0"/>
                </a:solidFill>
                <a:latin typeface="#9Slide07 IcielBaliho Script" pitchFamily="2" charset="0"/>
              </a:rPr>
              <a:t>Đặc điểm dân cư châu Âu</a:t>
            </a:r>
            <a:endParaRPr lang="en-US" sz="4000">
              <a:solidFill>
                <a:srgbClr val="0070C0"/>
              </a:solidFill>
              <a:latin typeface="#9Slide07 IcielBaliho Script" pitchFamily="2" charset="0"/>
            </a:endParaRPr>
          </a:p>
        </p:txBody>
      </p:sp>
      <p:sp>
        <p:nvSpPr>
          <p:cNvPr id="15" name="Rectangle: Rounded Corners 14">
            <a:extLst>
              <a:ext uri="{FF2B5EF4-FFF2-40B4-BE49-F238E27FC236}">
                <a16:creationId xmlns:a16="http://schemas.microsoft.com/office/drawing/2014/main" id="{8DA12F6A-E658-42F0-ADA9-500541DEDFC1}"/>
              </a:ext>
            </a:extLst>
          </p:cNvPr>
          <p:cNvSpPr/>
          <p:nvPr/>
        </p:nvSpPr>
        <p:spPr>
          <a:xfrm>
            <a:off x="1819022" y="5980154"/>
            <a:ext cx="4571504"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sp>
        <p:nvSpPr>
          <p:cNvPr id="16" name="Rectangle: Rounded Corners 15">
            <a:extLst>
              <a:ext uri="{FF2B5EF4-FFF2-40B4-BE49-F238E27FC236}">
                <a16:creationId xmlns:a16="http://schemas.microsoft.com/office/drawing/2014/main" id="{F6F6DC53-0DC0-49B5-AF10-46DA355BD5CB}"/>
              </a:ext>
            </a:extLst>
          </p:cNvPr>
          <p:cNvSpPr/>
          <p:nvPr/>
        </p:nvSpPr>
        <p:spPr>
          <a:xfrm>
            <a:off x="1819021" y="6011204"/>
            <a:ext cx="4571504"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pic>
        <p:nvPicPr>
          <p:cNvPr id="4" name="Picture 3">
            <a:extLst>
              <a:ext uri="{FF2B5EF4-FFF2-40B4-BE49-F238E27FC236}">
                <a16:creationId xmlns:a16="http://schemas.microsoft.com/office/drawing/2014/main" id="{BC5130F6-CDF7-4527-B303-E60F15B8D629}"/>
              </a:ext>
            </a:extLst>
          </p:cNvPr>
          <p:cNvPicPr>
            <a:picLocks noChangeAspect="1"/>
          </p:cNvPicPr>
          <p:nvPr/>
        </p:nvPicPr>
        <p:blipFill>
          <a:blip r:embed="rId2"/>
          <a:stretch>
            <a:fillRect/>
          </a:stretch>
        </p:blipFill>
        <p:spPr>
          <a:xfrm>
            <a:off x="276229" y="228600"/>
            <a:ext cx="1377243" cy="882848"/>
          </a:xfrm>
          <a:prstGeom prst="rect">
            <a:avLst/>
          </a:prstGeom>
        </p:spPr>
      </p:pic>
      <p:pic>
        <p:nvPicPr>
          <p:cNvPr id="5" name="Picture 4">
            <a:extLst>
              <a:ext uri="{FF2B5EF4-FFF2-40B4-BE49-F238E27FC236}">
                <a16:creationId xmlns:a16="http://schemas.microsoft.com/office/drawing/2014/main" id="{12923A4F-3F27-480A-8FCC-D08799D91217}"/>
              </a:ext>
            </a:extLst>
          </p:cNvPr>
          <p:cNvPicPr>
            <a:picLocks noChangeAspect="1"/>
          </p:cNvPicPr>
          <p:nvPr/>
        </p:nvPicPr>
        <p:blipFill rotWithShape="1">
          <a:blip r:embed="rId3"/>
          <a:srcRect l="4051" r="6835"/>
          <a:stretch/>
        </p:blipFill>
        <p:spPr>
          <a:xfrm>
            <a:off x="510396" y="1447800"/>
            <a:ext cx="5943600" cy="3597176"/>
          </a:xfrm>
          <a:prstGeom prst="rect">
            <a:avLst/>
          </a:prstGeom>
        </p:spPr>
      </p:pic>
      <p:sp>
        <p:nvSpPr>
          <p:cNvPr id="18" name="Rectangle: Rounded Corners 17">
            <a:extLst>
              <a:ext uri="{FF2B5EF4-FFF2-40B4-BE49-F238E27FC236}">
                <a16:creationId xmlns:a16="http://schemas.microsoft.com/office/drawing/2014/main" id="{587CECCE-DF54-448D-B198-E9A060E9BEF1}"/>
              </a:ext>
            </a:extLst>
          </p:cNvPr>
          <p:cNvSpPr/>
          <p:nvPr/>
        </p:nvSpPr>
        <p:spPr>
          <a:xfrm>
            <a:off x="490162" y="5480610"/>
            <a:ext cx="5857125" cy="806648"/>
          </a:xfrm>
          <a:prstGeom prst="roundRect">
            <a:avLst/>
          </a:prstGeom>
          <a:solidFill>
            <a:srgbClr val="E15C8A"/>
          </a:solidFill>
          <a:ln w="28575">
            <a:solidFill>
              <a:srgbClr val="FE756F"/>
            </a:solid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bg1"/>
                </a:solidFill>
                <a:latin typeface="#9Slide07 IcielBaliho Script" pitchFamily="2" charset="0"/>
              </a:rPr>
              <a:t>MÔ TẢ TỪ KHÓA</a:t>
            </a:r>
            <a:endParaRPr lang="en-US" sz="4000">
              <a:solidFill>
                <a:schemeClr val="bg1"/>
              </a:solidFill>
              <a:latin typeface="#9Slide07 IcielBaliho Script" pitchFamily="2" charset="0"/>
            </a:endParaRPr>
          </a:p>
        </p:txBody>
      </p:sp>
      <p:sp>
        <p:nvSpPr>
          <p:cNvPr id="22" name="Rectangle: Rounded Corners 7">
            <a:extLst>
              <a:ext uri="{FF2B5EF4-FFF2-40B4-BE49-F238E27FC236}">
                <a16:creationId xmlns:a16="http://schemas.microsoft.com/office/drawing/2014/main" id="{F925EE60-A55D-46CC-9F84-4C6CAD19B838}"/>
              </a:ext>
            </a:extLst>
          </p:cNvPr>
          <p:cNvSpPr/>
          <p:nvPr/>
        </p:nvSpPr>
        <p:spPr>
          <a:xfrm>
            <a:off x="7016784" y="457200"/>
            <a:ext cx="4664820" cy="1518701"/>
          </a:xfrm>
          <a:prstGeom prst="roundRect">
            <a:avLst/>
          </a:prstGeom>
          <a:solidFill>
            <a:srgbClr val="FD776C"/>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dirty="0" err="1">
                <a:ln>
                  <a:noFill/>
                </a:ln>
                <a:solidFill>
                  <a:schemeClr val="bg1"/>
                </a:solidFill>
                <a:effectLst/>
                <a:uLnTx/>
                <a:uFillTx/>
                <a:latin typeface="#9Slide07 IcielBaliho Script" pitchFamily="2" charset="0"/>
                <a:cs typeface="Arial" panose="020B0604020202020204" pitchFamily="34" charset="0"/>
              </a:rPr>
              <a:t>Hoạt</a:t>
            </a:r>
            <a:r>
              <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rPr>
              <a:t> </a:t>
            </a:r>
            <a:r>
              <a:rPr kumimoji="0" lang="en-US" sz="3600" i="0" u="none" strike="noStrike" kern="0" cap="none" spc="0" normalizeH="0" baseline="0" noProof="0" dirty="0" err="1">
                <a:ln>
                  <a:noFill/>
                </a:ln>
                <a:solidFill>
                  <a:schemeClr val="bg1"/>
                </a:solidFill>
                <a:effectLst/>
                <a:uLnTx/>
                <a:uFillTx/>
                <a:latin typeface="#9Slide07 IcielBaliho Script" pitchFamily="2" charset="0"/>
                <a:cs typeface="Arial" panose="020B0604020202020204" pitchFamily="34" charset="0"/>
              </a:rPr>
              <a:t>động</a:t>
            </a:r>
            <a:r>
              <a:rPr kumimoji="0" lang="en-US"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 </a:t>
            </a:r>
            <a:r>
              <a:rPr lang="vi-VN" sz="3600" kern="0" noProof="0">
                <a:solidFill>
                  <a:schemeClr val="bg1"/>
                </a:solidFill>
                <a:latin typeface="#9Slide07 IcielBaliho Script" pitchFamily="2" charset="0"/>
                <a:cs typeface="Arial" panose="020B0604020202020204" pitchFamily="34" charset="0"/>
              </a:rPr>
              <a:t>C</a:t>
            </a:r>
            <a:r>
              <a:rPr lang="vi-VN" sz="3600" kern="0">
                <a:solidFill>
                  <a:schemeClr val="bg1"/>
                </a:solidFill>
                <a:latin typeface="#9Slide07 IcielBaliho Script" pitchFamily="2" charset="0"/>
                <a:cs typeface="Arial" panose="020B0604020202020204" pitchFamily="34" charset="0"/>
              </a:rPr>
              <a:t>ặp đôi</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F6FEAAC6-ECC8-4B59-BA78-BDAB869DE7E1}"/>
              </a:ext>
            </a:extLst>
          </p:cNvPr>
          <p:cNvSpPr/>
          <p:nvPr/>
        </p:nvSpPr>
        <p:spPr>
          <a:xfrm>
            <a:off x="7037490" y="2669649"/>
            <a:ext cx="4676771" cy="1518701"/>
          </a:xfrm>
          <a:prstGeom prst="roundRect">
            <a:avLst/>
          </a:prstGeom>
          <a:solidFill>
            <a:srgbClr val="02BABC"/>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rPr>
              <a:t>GV </a:t>
            </a:r>
            <a:r>
              <a:rPr kumimoji="0" lang="en-US" sz="3600" i="0" u="none" strike="noStrike" kern="0" cap="none" spc="0" normalizeH="0" baseline="0" noProof="0" dirty="0" err="1">
                <a:ln>
                  <a:noFill/>
                </a:ln>
                <a:solidFill>
                  <a:schemeClr val="bg1"/>
                </a:solidFill>
                <a:effectLst/>
                <a:uLnTx/>
                <a:uFillTx/>
                <a:latin typeface="#9Slide07 IcielBaliho Script" pitchFamily="2" charset="0"/>
                <a:cs typeface="Arial" panose="020B0604020202020204" pitchFamily="34" charset="0"/>
              </a:rPr>
              <a:t>cho</a:t>
            </a:r>
            <a:r>
              <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rPr>
              <a:t> </a:t>
            </a:r>
            <a:r>
              <a:rPr kumimoji="0" lang="en-US" sz="3600" i="0" u="none" strike="noStrike" kern="0" cap="none" spc="0" normalizeH="0" baseline="0" noProof="0" err="1">
                <a:ln>
                  <a:noFill/>
                </a:ln>
                <a:solidFill>
                  <a:schemeClr val="bg1"/>
                </a:solidFill>
                <a:effectLst/>
                <a:uLnTx/>
                <a:uFillTx/>
                <a:latin typeface="#9Slide07 IcielBaliho Script" pitchFamily="2" charset="0"/>
                <a:cs typeface="Arial" panose="020B0604020202020204" pitchFamily="34" charset="0"/>
              </a:rPr>
              <a:t>sẵn</a:t>
            </a:r>
            <a:r>
              <a:rPr kumimoji="0" lang="en-US"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 </a:t>
            </a:r>
            <a:r>
              <a:rPr kumimoji="0" lang="vi-VN"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các</a:t>
            </a:r>
            <a:r>
              <a:rPr kumimoji="0" lang="vi-VN" sz="3600" i="0" u="none" strike="noStrike" kern="0" cap="none" spc="0" normalizeH="0" noProof="0">
                <a:ln>
                  <a:noFill/>
                </a:ln>
                <a:solidFill>
                  <a:schemeClr val="bg1"/>
                </a:solidFill>
                <a:effectLst/>
                <a:uLnTx/>
                <a:uFillTx/>
                <a:latin typeface="#9Slide07 IcielBaliho Script" pitchFamily="2" charset="0"/>
                <a:cs typeface="Arial" panose="020B0604020202020204" pitchFamily="34" charset="0"/>
              </a:rPr>
              <a:t> </a:t>
            </a:r>
            <a:r>
              <a:rPr kumimoji="0" lang="vi-VN"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từ </a:t>
            </a:r>
            <a:r>
              <a:rPr kumimoji="0" lang="vi-VN"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rPr>
              <a:t>khóa </a:t>
            </a:r>
            <a:r>
              <a:rPr kumimoji="0" lang="vi-VN"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về cơ</a:t>
            </a:r>
            <a:r>
              <a:rPr kumimoji="0" lang="vi-VN" sz="3600" i="0" u="none" strike="noStrike" kern="0" cap="none" spc="0" normalizeH="0" noProof="0">
                <a:ln>
                  <a:noFill/>
                </a:ln>
                <a:solidFill>
                  <a:schemeClr val="bg1"/>
                </a:solidFill>
                <a:effectLst/>
                <a:uLnTx/>
                <a:uFillTx/>
                <a:latin typeface="#9Slide07 IcielBaliho Script" pitchFamily="2" charset="0"/>
                <a:cs typeface="Arial" panose="020B0604020202020204" pitchFamily="34" charset="0"/>
              </a:rPr>
              <a:t> cấu dân cư châu Âu</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8EF1EB8E-52C2-42FC-AA6E-5FCEEC2CFCDB}"/>
              </a:ext>
            </a:extLst>
          </p:cNvPr>
          <p:cNvSpPr/>
          <p:nvPr/>
        </p:nvSpPr>
        <p:spPr>
          <a:xfrm>
            <a:off x="7079398" y="4721260"/>
            <a:ext cx="4582275" cy="1518700"/>
          </a:xfrm>
          <a:prstGeom prst="roundRect">
            <a:avLst/>
          </a:prstGeom>
          <a:solidFill>
            <a:srgbClr val="CA5544"/>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3600" kern="0">
                <a:solidFill>
                  <a:schemeClr val="bg1"/>
                </a:solidFill>
                <a:latin typeface="#9Slide07 IcielBaliho Script" pitchFamily="2" charset="0"/>
                <a:cs typeface="Arial" panose="020B0604020202020204" pitchFamily="34" charset="0"/>
              </a:rPr>
              <a:t>Mô tả nội dung</a:t>
            </a:r>
            <a:r>
              <a:rPr kumimoji="0" lang="en-US"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 </a:t>
            </a:r>
            <a:r>
              <a:rPr kumimoji="0" lang="en-US" sz="3600" i="0" u="none" strike="noStrike" kern="0" cap="none" spc="0" normalizeH="0" baseline="0" noProof="0" dirty="0" err="1">
                <a:ln>
                  <a:noFill/>
                </a:ln>
                <a:solidFill>
                  <a:schemeClr val="bg1"/>
                </a:solidFill>
                <a:effectLst/>
                <a:uLnTx/>
                <a:uFillTx/>
                <a:latin typeface="#9Slide07 IcielBaliho Script" pitchFamily="2" charset="0"/>
                <a:cs typeface="Arial" panose="020B0604020202020204" pitchFamily="34" charset="0"/>
              </a:rPr>
              <a:t>từ</a:t>
            </a:r>
            <a:r>
              <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rPr>
              <a:t> </a:t>
            </a:r>
            <a:r>
              <a:rPr kumimoji="0" lang="en-US" sz="3600" i="0" u="none" strike="noStrike" kern="0" cap="none" spc="0" normalizeH="0" baseline="0" noProof="0" dirty="0" err="1">
                <a:ln>
                  <a:noFill/>
                </a:ln>
                <a:solidFill>
                  <a:schemeClr val="bg1"/>
                </a:solidFill>
                <a:effectLst/>
                <a:uLnTx/>
                <a:uFillTx/>
                <a:latin typeface="#9Slide07 IcielBaliho Script" pitchFamily="2" charset="0"/>
                <a:cs typeface="Arial" panose="020B0604020202020204" pitchFamily="34" charset="0"/>
              </a:rPr>
              <a:t>khóa</a:t>
            </a:r>
            <a:r>
              <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rPr>
              <a:t> </a:t>
            </a:r>
            <a:r>
              <a:rPr kumimoji="0" lang="en-US" sz="3600" i="0" u="none" strike="noStrike" kern="0" cap="none" spc="0" normalizeH="0" baseline="0" noProof="0" dirty="0" err="1">
                <a:ln>
                  <a:noFill/>
                </a:ln>
                <a:solidFill>
                  <a:schemeClr val="bg1"/>
                </a:solidFill>
                <a:effectLst/>
                <a:uLnTx/>
                <a:uFillTx/>
                <a:latin typeface="#9Slide07 IcielBaliho Script" pitchFamily="2" charset="0"/>
                <a:cs typeface="Arial" panose="020B0604020202020204" pitchFamily="34" charset="0"/>
              </a:rPr>
              <a:t>vào</a:t>
            </a:r>
            <a:r>
              <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rPr>
              <a:t> </a:t>
            </a:r>
            <a:r>
              <a:rPr kumimoji="0" lang="en-US" sz="3600" i="0" u="none" strike="noStrike" kern="0" cap="none" spc="0" normalizeH="0" baseline="0" noProof="0" dirty="0" err="1">
                <a:ln>
                  <a:noFill/>
                </a:ln>
                <a:solidFill>
                  <a:schemeClr val="bg1"/>
                </a:solidFill>
                <a:effectLst/>
                <a:uLnTx/>
                <a:uFillTx/>
                <a:latin typeface="#9Slide07 IcielBaliho Script" pitchFamily="2" charset="0"/>
                <a:cs typeface="Arial" panose="020B0604020202020204" pitchFamily="34" charset="0"/>
              </a:rPr>
              <a:t>giấy</a:t>
            </a:r>
            <a:r>
              <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rPr>
              <a:t> A3 </a:t>
            </a:r>
            <a:r>
              <a:rPr kumimoji="0" lang="en-US" sz="3600" i="0" u="none" strike="noStrike" kern="0" cap="none" spc="0" normalizeH="0" baseline="0" noProof="0" err="1">
                <a:ln>
                  <a:noFill/>
                </a:ln>
                <a:solidFill>
                  <a:schemeClr val="bg1"/>
                </a:solidFill>
                <a:effectLst/>
                <a:uLnTx/>
                <a:uFillTx/>
                <a:latin typeface="#9Slide07 IcielBaliho Script" pitchFamily="2" charset="0"/>
                <a:cs typeface="Arial" panose="020B0604020202020204" pitchFamily="34" charset="0"/>
              </a:rPr>
              <a:t>trong</a:t>
            </a:r>
            <a:r>
              <a:rPr kumimoji="0" lang="en-US"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 </a:t>
            </a:r>
            <a:r>
              <a:rPr kumimoji="0" lang="vi-VN"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3</a:t>
            </a:r>
            <a:r>
              <a:rPr kumimoji="0" lang="en-US"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 </a:t>
            </a:r>
            <a:r>
              <a:rPr kumimoji="0" lang="en-US" sz="3600" i="0" u="none" strike="noStrike" kern="0" cap="none" spc="0" normalizeH="0" baseline="0" noProof="0" dirty="0" err="1">
                <a:ln>
                  <a:noFill/>
                </a:ln>
                <a:solidFill>
                  <a:schemeClr val="bg1"/>
                </a:solidFill>
                <a:effectLst/>
                <a:uLnTx/>
                <a:uFillTx/>
                <a:latin typeface="#9Slide07 IcielBaliho Script" pitchFamily="2" charset="0"/>
                <a:cs typeface="Arial" panose="020B0604020202020204" pitchFamily="34" charset="0"/>
              </a:rPr>
              <a:t>phút</a:t>
            </a:r>
            <a:r>
              <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rPr>
              <a:t> </a:t>
            </a:r>
          </a:p>
        </p:txBody>
      </p:sp>
    </p:spTree>
    <p:extLst>
      <p:ext uri="{BB962C8B-B14F-4D97-AF65-F5344CB8AC3E}">
        <p14:creationId xmlns:p14="http://schemas.microsoft.com/office/powerpoint/2010/main" val="248268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C9CF32-3864-4902-A6C3-32B9F7B35215}"/>
              </a:ext>
            </a:extLst>
          </p:cNvPr>
          <p:cNvPicPr>
            <a:picLocks noChangeAspect="1"/>
          </p:cNvPicPr>
          <p:nvPr/>
        </p:nvPicPr>
        <p:blipFill>
          <a:blip r:embed="rId2"/>
          <a:stretch>
            <a:fillRect/>
          </a:stretch>
        </p:blipFill>
        <p:spPr>
          <a:xfrm>
            <a:off x="3657600" y="219012"/>
            <a:ext cx="4267200" cy="2667000"/>
          </a:xfrm>
          <a:prstGeom prst="rect">
            <a:avLst/>
          </a:prstGeom>
        </p:spPr>
      </p:pic>
      <p:sp>
        <p:nvSpPr>
          <p:cNvPr id="7" name="Rectangle: Rounded Corners 7">
            <a:extLst>
              <a:ext uri="{FF2B5EF4-FFF2-40B4-BE49-F238E27FC236}">
                <a16:creationId xmlns:a16="http://schemas.microsoft.com/office/drawing/2014/main" id="{5E724CAB-AAD1-48F3-B251-AC8324DB3724}"/>
              </a:ext>
            </a:extLst>
          </p:cNvPr>
          <p:cNvSpPr/>
          <p:nvPr/>
        </p:nvSpPr>
        <p:spPr>
          <a:xfrm>
            <a:off x="762001" y="3584181"/>
            <a:ext cx="4346578" cy="685799"/>
          </a:xfrm>
          <a:prstGeom prst="roundRect">
            <a:avLst/>
          </a:prstGeom>
          <a:solidFill>
            <a:srgbClr val="FD776C"/>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747,6 </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8" name="Rectangle: Rounded Corners 7">
            <a:extLst>
              <a:ext uri="{FF2B5EF4-FFF2-40B4-BE49-F238E27FC236}">
                <a16:creationId xmlns:a16="http://schemas.microsoft.com/office/drawing/2014/main" id="{5748F5F3-044E-4542-A384-F574FE371348}"/>
              </a:ext>
            </a:extLst>
          </p:cNvPr>
          <p:cNvSpPr/>
          <p:nvPr/>
        </p:nvSpPr>
        <p:spPr>
          <a:xfrm>
            <a:off x="799382" y="4592082"/>
            <a:ext cx="4346578" cy="685800"/>
          </a:xfrm>
          <a:prstGeom prst="roundRect">
            <a:avLst/>
          </a:prstGeom>
          <a:solidFill>
            <a:srgbClr val="02BABC"/>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3600" kern="0">
                <a:solidFill>
                  <a:schemeClr val="bg1"/>
                </a:solidFill>
                <a:latin typeface="#9Slide07 IcielBaliho Script" pitchFamily="2" charset="0"/>
                <a:cs typeface="Arial" panose="020B0604020202020204" pitchFamily="34" charset="0"/>
              </a:rPr>
              <a:t>Thấp</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9" name="Rectangle: Rounded Corners 7">
            <a:extLst>
              <a:ext uri="{FF2B5EF4-FFF2-40B4-BE49-F238E27FC236}">
                <a16:creationId xmlns:a16="http://schemas.microsoft.com/office/drawing/2014/main" id="{19544AD0-B4D6-4D6D-8CB5-5735F810A775}"/>
              </a:ext>
            </a:extLst>
          </p:cNvPr>
          <p:cNvSpPr/>
          <p:nvPr/>
        </p:nvSpPr>
        <p:spPr>
          <a:xfrm>
            <a:off x="6934200" y="5667756"/>
            <a:ext cx="4346578" cy="685799"/>
          </a:xfrm>
          <a:prstGeom prst="roundRect">
            <a:avLst/>
          </a:prstGeom>
          <a:solidFill>
            <a:srgbClr val="02BABC"/>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3600" kern="0">
                <a:solidFill>
                  <a:schemeClr val="bg1"/>
                </a:solidFill>
                <a:latin typeface="#9Slide07 IcielBaliho Script" pitchFamily="2" charset="0"/>
                <a:cs typeface="Arial" panose="020B0604020202020204" pitchFamily="34" charset="0"/>
              </a:rPr>
              <a:t>Học vấn</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10" name="Rectangle: Rounded Corners 7">
            <a:extLst>
              <a:ext uri="{FF2B5EF4-FFF2-40B4-BE49-F238E27FC236}">
                <a16:creationId xmlns:a16="http://schemas.microsoft.com/office/drawing/2014/main" id="{4D61111D-844D-43E3-84AD-423956C00C32}"/>
              </a:ext>
            </a:extLst>
          </p:cNvPr>
          <p:cNvSpPr/>
          <p:nvPr/>
        </p:nvSpPr>
        <p:spPr>
          <a:xfrm>
            <a:off x="6775747" y="4619398"/>
            <a:ext cx="4349453" cy="685799"/>
          </a:xfrm>
          <a:prstGeom prst="roundRect">
            <a:avLst/>
          </a:prstGeom>
          <a:solidFill>
            <a:srgbClr val="FD776C"/>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3600" kern="0">
                <a:solidFill>
                  <a:schemeClr val="bg1"/>
                </a:solidFill>
                <a:latin typeface="#9Slide07 IcielBaliho Script" pitchFamily="2" charset="0"/>
                <a:cs typeface="Arial" panose="020B0604020202020204" pitchFamily="34" charset="0"/>
              </a:rPr>
              <a:t>Già</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E4000D1-D45A-4401-AE1F-14D15D193BCF}"/>
              </a:ext>
            </a:extLst>
          </p:cNvPr>
          <p:cNvSpPr/>
          <p:nvPr/>
        </p:nvSpPr>
        <p:spPr>
          <a:xfrm>
            <a:off x="816095" y="5649336"/>
            <a:ext cx="4346578" cy="685800"/>
          </a:xfrm>
          <a:prstGeom prst="roundRect">
            <a:avLst/>
          </a:prstGeom>
          <a:solidFill>
            <a:srgbClr val="00B050"/>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3600" kern="0">
                <a:solidFill>
                  <a:schemeClr val="bg1"/>
                </a:solidFill>
                <a:latin typeface="#9Slide07 IcielBaliho Script" pitchFamily="2" charset="0"/>
                <a:cs typeface="Arial" panose="020B0604020202020204" pitchFamily="34" charset="0"/>
              </a:rPr>
              <a:t>Nữ cao hơn</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6BC4B016-B6B1-4CA0-917B-FF602FE15457}"/>
              </a:ext>
            </a:extLst>
          </p:cNvPr>
          <p:cNvSpPr/>
          <p:nvPr/>
        </p:nvSpPr>
        <p:spPr>
          <a:xfrm>
            <a:off x="6764245" y="3585618"/>
            <a:ext cx="4360955" cy="685799"/>
          </a:xfrm>
          <a:prstGeom prst="roundRect">
            <a:avLst/>
          </a:prstGeom>
          <a:solidFill>
            <a:srgbClr val="00B050"/>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Thứ</a:t>
            </a:r>
            <a:r>
              <a:rPr kumimoji="0" lang="vi-VN" sz="3600" i="0" u="none" strike="noStrike" kern="0" cap="none" spc="0" normalizeH="0" noProof="0">
                <a:ln>
                  <a:noFill/>
                </a:ln>
                <a:solidFill>
                  <a:schemeClr val="bg1"/>
                </a:solidFill>
                <a:effectLst/>
                <a:uLnTx/>
                <a:uFillTx/>
                <a:latin typeface="#9Slide07 IcielBaliho Script" pitchFamily="2" charset="0"/>
                <a:cs typeface="Arial" panose="020B0604020202020204" pitchFamily="34" charset="0"/>
              </a:rPr>
              <a:t> 4</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Tree>
    <p:extLst>
      <p:ext uri="{BB962C8B-B14F-4D97-AF65-F5344CB8AC3E}">
        <p14:creationId xmlns:p14="http://schemas.microsoft.com/office/powerpoint/2010/main" val="198828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D8B923-5B7D-4E42-99B5-1E66AC674122}"/>
              </a:ext>
            </a:extLst>
          </p:cNvPr>
          <p:cNvSpPr/>
          <p:nvPr/>
        </p:nvSpPr>
        <p:spPr>
          <a:xfrm>
            <a:off x="342900" y="342900"/>
            <a:ext cx="11506200" cy="6172200"/>
          </a:xfrm>
          <a:prstGeom prst="rect">
            <a:avLst/>
          </a:prstGeom>
          <a:solidFill>
            <a:schemeClr val="bg1"/>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ED6B6FD-61E9-4914-8843-BF7434E4C6E1}"/>
              </a:ext>
            </a:extLst>
          </p:cNvPr>
          <p:cNvSpPr/>
          <p:nvPr/>
        </p:nvSpPr>
        <p:spPr>
          <a:xfrm>
            <a:off x="609600" y="533400"/>
            <a:ext cx="11049000" cy="5256824"/>
          </a:xfrm>
          <a:prstGeom prst="rect">
            <a:avLst/>
          </a:prstGeom>
        </p:spPr>
        <p:txBody>
          <a:bodyPr wrap="square">
            <a:spAutoFit/>
          </a:bodyPr>
          <a:lstStyle/>
          <a:p>
            <a:pPr algn="just">
              <a:lnSpc>
                <a:spcPct val="115000"/>
              </a:lnSpc>
              <a:spcAft>
                <a:spcPts val="0"/>
              </a:spcAft>
            </a:pPr>
            <a:r>
              <a:rPr lang="vi-VN" sz="4000">
                <a:solidFill>
                  <a:srgbClr val="0000FF"/>
                </a:solidFill>
                <a:latin typeface="#9Slide07 IcielBaliho Script" pitchFamily="2" charset="0"/>
                <a:ea typeface="Times New Roman" panose="02020603050405020304" pitchFamily="18" charset="0"/>
                <a:cs typeface="Times New Roman" panose="02020603050405020304" pitchFamily="18" charset="0"/>
              </a:rPr>
              <a:t>1. Đặc điểm dân cư châu Âu</a:t>
            </a:r>
            <a:endParaRPr lang="en-US" sz="3600">
              <a:solidFill>
                <a:srgbClr val="0000FF"/>
              </a:solidFill>
              <a:latin typeface="#9Slide07 IcielBaliho Script" pitchFamily="2"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Quy mô và gia tăng dân số</a:t>
            </a:r>
          </a:p>
          <a:p>
            <a:pPr algn="just">
              <a:lnSpc>
                <a:spcPct val="115000"/>
              </a:lnSpc>
              <a:spcAft>
                <a:spcPts val="0"/>
              </a:spcAft>
            </a:pPr>
            <a:r>
              <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Số dân châu Âu năm 2020 là </a:t>
            </a: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747,6</a:t>
            </a:r>
            <a:r>
              <a:rPr lang="vi-VN"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triệu người (Chiếm 10% dân số thế giới), đứng </a:t>
            </a: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 tư </a:t>
            </a:r>
            <a:r>
              <a:rPr lang="vi-VN"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 giới về quy mô dân số.</a:t>
            </a:r>
            <a:endPar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Tỉ suất gia tăng dân số tự nhiên </a:t>
            </a: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thấp</a:t>
            </a:r>
            <a:r>
              <a:rPr lang="vi-VN"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vi-VN"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Cơ cấu dân cư</a:t>
            </a:r>
          </a:p>
          <a:p>
            <a:pPr algn="just">
              <a:lnSpc>
                <a:spcPct val="115000"/>
              </a:lnSpc>
              <a:spcAft>
                <a:spcPts val="0"/>
              </a:spcAft>
            </a:pPr>
            <a:r>
              <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Cơ cấu dân số theo nhóm tuổi: Dân số </a:t>
            </a: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già</a:t>
            </a:r>
            <a:r>
              <a:rPr lang="vi-VN"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Cơ cấu dân số theo giới tính: Tỉ lệ </a:t>
            </a: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nữ cao hơn </a:t>
            </a:r>
            <a:r>
              <a:rPr lang="vi-VN"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nam.</a:t>
            </a:r>
            <a:endPar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ea typeface="Times New Roman" panose="02020603050405020304" pitchFamily="18" charset="0"/>
              </a:rPr>
              <a:t>-</a:t>
            </a:r>
            <a:r>
              <a:rPr lang="vi-VN" sz="3200">
                <a:solidFill>
                  <a:srgbClr val="002060"/>
                </a:solidFill>
                <a:latin typeface="Times New Roman" panose="02020603050405020304" pitchFamily="18" charset="0"/>
                <a:ea typeface="Times New Roman" panose="02020603050405020304" pitchFamily="18" charset="0"/>
              </a:rPr>
              <a:t> Cơ cấu dân số theo trình độ </a:t>
            </a:r>
            <a:r>
              <a:rPr lang="vi-VN" sz="3200" b="1">
                <a:solidFill>
                  <a:srgbClr val="FF0000"/>
                </a:solidFill>
                <a:latin typeface="Times New Roman" panose="02020603050405020304" pitchFamily="18" charset="0"/>
                <a:ea typeface="Times New Roman" panose="02020603050405020304" pitchFamily="18" charset="0"/>
              </a:rPr>
              <a:t>học vấn </a:t>
            </a:r>
            <a:r>
              <a:rPr lang="vi-VN" sz="3200">
                <a:solidFill>
                  <a:srgbClr val="002060"/>
                </a:solidFill>
                <a:latin typeface="Times New Roman" panose="02020603050405020304" pitchFamily="18" charset="0"/>
                <a:ea typeface="Times New Roman" panose="02020603050405020304" pitchFamily="18" charset="0"/>
              </a:rPr>
              <a:t>cao.</a:t>
            </a:r>
            <a:endParaRPr lang="en-US" sz="3200">
              <a:solidFill>
                <a:srgbClr val="002060"/>
              </a:solidFill>
            </a:endParaRPr>
          </a:p>
        </p:txBody>
      </p:sp>
      <p:pic>
        <p:nvPicPr>
          <p:cNvPr id="6" name="Picture 5">
            <a:extLst>
              <a:ext uri="{FF2B5EF4-FFF2-40B4-BE49-F238E27FC236}">
                <a16:creationId xmlns:a16="http://schemas.microsoft.com/office/drawing/2014/main" id="{F28C08C4-9F51-4849-8AA1-5FBA1591950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flipH="1">
            <a:off x="9982200" y="4724400"/>
            <a:ext cx="2552700" cy="2219325"/>
          </a:xfrm>
          <a:prstGeom prst="rect">
            <a:avLst/>
          </a:prstGeom>
        </p:spPr>
      </p:pic>
    </p:spTree>
    <p:extLst>
      <p:ext uri="{BB962C8B-B14F-4D97-AF65-F5344CB8AC3E}">
        <p14:creationId xmlns:p14="http://schemas.microsoft.com/office/powerpoint/2010/main" val="1094958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arn(inVertic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arn(inVertic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arn(inVertical)">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TotalTime>
  <Words>1524</Words>
  <Application>Microsoft Office PowerPoint</Application>
  <PresentationFormat>Widescreen</PresentationFormat>
  <Paragraphs>145</Paragraphs>
  <Slides>35</Slides>
  <Notes>0</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35</vt:i4>
      </vt:variant>
    </vt:vector>
  </HeadingPairs>
  <TitlesOfParts>
    <vt:vector size="53" baseType="lpstr">
      <vt:lpstr>#9Slide07 IcielCadena</vt:lpstr>
      <vt:lpstr>#9Slide05 SVNVanilla Daisy Pro</vt:lpstr>
      <vt:lpstr>SVN-Good Dog</vt:lpstr>
      <vt:lpstr>#9Slide01 Noi dung ngan</vt:lpstr>
      <vt:lpstr>#9Slide02 Noi dung rat dai</vt:lpstr>
      <vt:lpstr>#9Slide07 IcielLa Chic Pro Shad</vt:lpstr>
      <vt:lpstr>Calibri</vt:lpstr>
      <vt:lpstr>#9Slide01 Tieu de ngan</vt:lpstr>
      <vt:lpstr>Arial</vt:lpstr>
      <vt:lpstr>等线</vt:lpstr>
      <vt:lpstr>Times New Roman</vt:lpstr>
      <vt:lpstr>#9Slide07 IcielBaliho Script</vt:lpstr>
      <vt:lpstr>SVN-Comic Sans MS</vt:lpstr>
      <vt:lpstr>Calibri Light</vt:lpstr>
      <vt:lpstr>#9Slide03 FS Neusa Regular</vt:lpstr>
      <vt:lpstr>5_Office Theme</vt:lpstr>
      <vt:lpstr>Chủ đề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Hà Tròn</cp:lastModifiedBy>
  <cp:revision>35</cp:revision>
  <dcterms:created xsi:type="dcterms:W3CDTF">2022-07-01T07:26:01Z</dcterms:created>
  <dcterms:modified xsi:type="dcterms:W3CDTF">2025-09-27T09:12:33Z</dcterms:modified>
</cp:coreProperties>
</file>