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62" r:id="rId3"/>
    <p:sldId id="263" r:id="rId4"/>
    <p:sldId id="276" r:id="rId5"/>
    <p:sldId id="280" r:id="rId6"/>
    <p:sldId id="281" r:id="rId7"/>
    <p:sldId id="261" r:id="rId8"/>
    <p:sldId id="277" r:id="rId9"/>
    <p:sldId id="264" r:id="rId10"/>
    <p:sldId id="272" r:id="rId11"/>
    <p:sldId id="291" r:id="rId12"/>
    <p:sldId id="284" r:id="rId13"/>
    <p:sldId id="290" r:id="rId14"/>
    <p:sldId id="285" r:id="rId15"/>
    <p:sldId id="286" r:id="rId16"/>
    <p:sldId id="287" r:id="rId17"/>
    <p:sldId id="288" r:id="rId18"/>
    <p:sldId id="289" r:id="rId19"/>
    <p:sldId id="268" r:id="rId20"/>
    <p:sldId id="273" r:id="rId21"/>
    <p:sldId id="279" r:id="rId22"/>
    <p:sldId id="293" r:id="rId23"/>
    <p:sldId id="294" r:id="rId24"/>
    <p:sldId id="295" r:id="rId25"/>
    <p:sldId id="296" r:id="rId26"/>
    <p:sldId id="292" r:id="rId2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788" y="60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7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8FA9-581E-41BF-907C-6CCADA6F31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18AA-C004-4807-A8A6-98B727270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9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8FA9-581E-41BF-907C-6CCADA6F31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18AA-C004-4807-A8A6-98B727270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1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8FA9-581E-41BF-907C-6CCADA6F31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18AA-C004-4807-A8A6-98B727270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96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3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8FA9-581E-41BF-907C-6CCADA6F31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18AA-C004-4807-A8A6-98B727270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2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8FA9-581E-41BF-907C-6CCADA6F31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18AA-C004-4807-A8A6-98B727270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4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8FA9-581E-41BF-907C-6CCADA6F31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18AA-C004-4807-A8A6-98B727270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4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8FA9-581E-41BF-907C-6CCADA6F31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18AA-C004-4807-A8A6-98B727270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66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8FA9-581E-41BF-907C-6CCADA6F31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18AA-C004-4807-A8A6-98B727270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51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8FA9-581E-41BF-907C-6CCADA6F31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18AA-C004-4807-A8A6-98B727270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60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8FA9-581E-41BF-907C-6CCADA6F31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18AA-C004-4807-A8A6-98B727270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3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8FA9-581E-41BF-907C-6CCADA6F31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18AA-C004-4807-A8A6-98B727270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28FA9-581E-41BF-907C-6CCADA6F31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718AA-C004-4807-A8A6-98B727270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8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1.png"/><Relationship Id="rId18" Type="http://schemas.openxmlformats.org/officeDocument/2006/relationships/image" Target="../media/image58.svg"/><Relationship Id="rId3" Type="http://schemas.openxmlformats.org/officeDocument/2006/relationships/image" Target="../media/image26.png"/><Relationship Id="rId21" Type="http://schemas.openxmlformats.org/officeDocument/2006/relationships/image" Target="../media/image35.png"/><Relationship Id="rId7" Type="http://schemas.openxmlformats.org/officeDocument/2006/relationships/image" Target="../media/image28.png"/><Relationship Id="rId12" Type="http://schemas.openxmlformats.org/officeDocument/2006/relationships/image" Target="../media/image52.svg"/><Relationship Id="rId17" Type="http://schemas.openxmlformats.org/officeDocument/2006/relationships/image" Target="../media/image33.png"/><Relationship Id="rId2" Type="http://schemas.openxmlformats.org/officeDocument/2006/relationships/image" Target="../media/image25.png"/><Relationship Id="rId16" Type="http://schemas.openxmlformats.org/officeDocument/2006/relationships/image" Target="../media/image56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30.png"/><Relationship Id="rId24" Type="http://schemas.openxmlformats.org/officeDocument/2006/relationships/image" Target="../media/image62.sv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10" Type="http://schemas.openxmlformats.org/officeDocument/2006/relationships/image" Target="../media/image50.svg"/><Relationship Id="rId19" Type="http://schemas.openxmlformats.org/officeDocument/2006/relationships/image" Target="../media/image34.png"/><Relationship Id="rId4" Type="http://schemas.openxmlformats.org/officeDocument/2006/relationships/image" Target="../media/image44.svg"/><Relationship Id="rId9" Type="http://schemas.openxmlformats.org/officeDocument/2006/relationships/image" Target="../media/image29.png"/><Relationship Id="rId14" Type="http://schemas.openxmlformats.org/officeDocument/2006/relationships/image" Target="../media/image54.svg"/><Relationship Id="rId22" Type="http://schemas.openxmlformats.org/officeDocument/2006/relationships/image" Target="../media/image6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22.png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1.png"/><Relationship Id="rId18" Type="http://schemas.openxmlformats.org/officeDocument/2006/relationships/image" Target="../media/image58.svg"/><Relationship Id="rId3" Type="http://schemas.openxmlformats.org/officeDocument/2006/relationships/image" Target="../media/image26.png"/><Relationship Id="rId21" Type="http://schemas.openxmlformats.org/officeDocument/2006/relationships/image" Target="../media/image35.png"/><Relationship Id="rId7" Type="http://schemas.openxmlformats.org/officeDocument/2006/relationships/image" Target="../media/image28.png"/><Relationship Id="rId12" Type="http://schemas.openxmlformats.org/officeDocument/2006/relationships/image" Target="../media/image52.svg"/><Relationship Id="rId17" Type="http://schemas.openxmlformats.org/officeDocument/2006/relationships/image" Target="../media/image33.png"/><Relationship Id="rId2" Type="http://schemas.openxmlformats.org/officeDocument/2006/relationships/image" Target="../media/image25.png"/><Relationship Id="rId16" Type="http://schemas.openxmlformats.org/officeDocument/2006/relationships/image" Target="../media/image56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30.png"/><Relationship Id="rId24" Type="http://schemas.openxmlformats.org/officeDocument/2006/relationships/image" Target="../media/image62.sv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10" Type="http://schemas.openxmlformats.org/officeDocument/2006/relationships/image" Target="../media/image50.svg"/><Relationship Id="rId19" Type="http://schemas.openxmlformats.org/officeDocument/2006/relationships/image" Target="../media/image34.png"/><Relationship Id="rId4" Type="http://schemas.openxmlformats.org/officeDocument/2006/relationships/image" Target="../media/image44.svg"/><Relationship Id="rId9" Type="http://schemas.openxmlformats.org/officeDocument/2006/relationships/image" Target="../media/image29.png"/><Relationship Id="rId14" Type="http://schemas.openxmlformats.org/officeDocument/2006/relationships/image" Target="../media/image54.svg"/><Relationship Id="rId22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098672" y="900806"/>
            <a:ext cx="7805740" cy="2832993"/>
          </a:xfrm>
          <a:prstGeom prst="wedgeRoundRectCallout">
            <a:avLst>
              <a:gd name="adj1" fmla="val -44465"/>
              <a:gd name="adj2" fmla="val 6581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Em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hãy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kể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1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vài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câu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chuyện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nói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về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sự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ra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đời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loài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người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?</a:t>
            </a:r>
            <a:endParaRPr lang="en-US" sz="4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951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593399"/>
              </p:ext>
            </p:extLst>
          </p:nvPr>
        </p:nvGraphicFramePr>
        <p:xfrm>
          <a:off x="303212" y="120325"/>
          <a:ext cx="11276173" cy="6356675"/>
        </p:xfrm>
        <a:graphic>
          <a:graphicData uri="http://schemas.openxmlformats.org/drawingml/2006/table">
            <a:tbl>
              <a:tblPr firstRow="1" firstCol="1" bandRow="1"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7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6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48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749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Vượn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người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tối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cổ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tinh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khôn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32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xuất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hiện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666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não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898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cơ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thể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62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Công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cụ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lao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động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47674" y="1220426"/>
            <a:ext cx="330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6 triệu-5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năm</a:t>
            </a:r>
            <a:endParaRPr lang="en-US" sz="28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7189" y="1063727"/>
            <a:ext cx="3090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nay 4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triệu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năm</a:t>
            </a:r>
            <a:endParaRPr lang="en-US" sz="28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36380" y="1063727"/>
            <a:ext cx="3343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nay 150.000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năm</a:t>
            </a:r>
            <a:endParaRPr lang="en-US" sz="28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5258" y="2355672"/>
            <a:ext cx="2271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400 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cm3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8714" y="2412984"/>
            <a:ext cx="2783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850-1100 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cm3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63900" y="2355672"/>
            <a:ext cx="3024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1450 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cm3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0535" y="3631287"/>
            <a:ext cx="29508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Vẫn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mang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dáng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vượn</a:t>
            </a:r>
            <a:endParaRPr lang="en-US" sz="28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Di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tứ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chi</a:t>
            </a:r>
            <a:endParaRPr lang="en-US" sz="28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37189" y="3554547"/>
            <a:ext cx="3047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khả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năng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đứng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thẳng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chân</a:t>
            </a:r>
            <a:endParaRPr lang="en-US" sz="28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36380" y="3577258"/>
            <a:ext cx="3351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Tay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chân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nhanh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nhẹn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linh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dáng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giống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nay</a:t>
            </a:r>
            <a:endParaRPr lang="en-US" sz="28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4412" y="5447169"/>
            <a:ext cx="2537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Chưa có công cụ lao động</a:t>
            </a:r>
            <a:endParaRPr lang="en-US" sz="28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83450" y="5462201"/>
            <a:ext cx="2754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Ghè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đẽo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đá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cụ</a:t>
            </a:r>
            <a:endParaRPr lang="en-US" sz="28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04212" y="5518486"/>
            <a:ext cx="3140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chế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cụ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lao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vũ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khí</a:t>
            </a:r>
            <a:endParaRPr lang="en-US" sz="28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41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258459"/>
            <a:ext cx="5043113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5812" y="381000"/>
            <a:ext cx="6116549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C00000"/>
                </a:solidFill>
                <a:latin typeface="SVN-Posterizer KG Inline" panose="02000503000000020003" pitchFamily="50" charset="0"/>
              </a:rPr>
              <a:t>EM </a:t>
            </a:r>
          </a:p>
          <a:p>
            <a:pPr algn="ctr"/>
            <a:r>
              <a:rPr lang="en-US" sz="11500" dirty="0" smtClean="0">
                <a:solidFill>
                  <a:srgbClr val="C00000"/>
                </a:solidFill>
                <a:latin typeface="SVN-Posterizer KG Inline" panose="02000503000000020003" pitchFamily="50" charset="0"/>
              </a:rPr>
              <a:t>CÓ BIẾT?</a:t>
            </a:r>
            <a:endParaRPr lang="en-US" sz="11500" dirty="0">
              <a:solidFill>
                <a:srgbClr val="C00000"/>
              </a:solidFill>
              <a:latin typeface="SVN-Posterizer KG Inline" panose="02000503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1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24" t="33373" r="76724" b="20738"/>
          <a:stretch/>
        </p:blipFill>
        <p:spPr>
          <a:xfrm>
            <a:off x="4722812" y="304800"/>
            <a:ext cx="2167987" cy="1610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4290453"/>
            <a:ext cx="1218441" cy="216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2" y="3996101"/>
            <a:ext cx="1447800" cy="256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2" y="4231052"/>
            <a:ext cx="1598501" cy="221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2" y="4595879"/>
            <a:ext cx="2325625" cy="155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2" y="4102600"/>
            <a:ext cx="1948068" cy="235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583" y="4102600"/>
            <a:ext cx="2033902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>
            <a:stCxn id="5" idx="2"/>
          </p:cNvCxnSpPr>
          <p:nvPr/>
        </p:nvCxnSpPr>
        <p:spPr>
          <a:xfrm flipH="1">
            <a:off x="1141412" y="1914949"/>
            <a:ext cx="4665394" cy="2081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2"/>
          </p:cNvCxnSpPr>
          <p:nvPr/>
        </p:nvCxnSpPr>
        <p:spPr>
          <a:xfrm flipH="1">
            <a:off x="3474109" y="1914949"/>
            <a:ext cx="2332697" cy="21876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806805" y="1914949"/>
            <a:ext cx="1" cy="18188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2"/>
          </p:cNvCxnSpPr>
          <p:nvPr/>
        </p:nvCxnSpPr>
        <p:spPr>
          <a:xfrm>
            <a:off x="5806806" y="1914949"/>
            <a:ext cx="1697306" cy="18950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2"/>
          </p:cNvCxnSpPr>
          <p:nvPr/>
        </p:nvCxnSpPr>
        <p:spPr>
          <a:xfrm>
            <a:off x="5806806" y="1914949"/>
            <a:ext cx="3220456" cy="2081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2"/>
          </p:cNvCxnSpPr>
          <p:nvPr/>
        </p:nvCxnSpPr>
        <p:spPr>
          <a:xfrm>
            <a:off x="5806806" y="1914949"/>
            <a:ext cx="5469206" cy="2081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11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399212" y="457200"/>
            <a:ext cx="5181600" cy="838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+mj-lt"/>
              </a:rPr>
              <a:t>Địa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điểm</a:t>
            </a:r>
            <a:r>
              <a:rPr lang="en-US" sz="2400" dirty="0" smtClean="0">
                <a:latin typeface="+mj-lt"/>
              </a:rPr>
              <a:t>: </a:t>
            </a:r>
            <a:r>
              <a:rPr lang="en-US" sz="2400" dirty="0" err="1" smtClean="0">
                <a:latin typeface="+mj-lt"/>
              </a:rPr>
              <a:t>Đảo</a:t>
            </a:r>
            <a:r>
              <a:rPr lang="en-US" sz="2400" dirty="0" smtClean="0">
                <a:latin typeface="+mj-lt"/>
              </a:rPr>
              <a:t> Flores, Indonesia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390043" y="1447800"/>
            <a:ext cx="51816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+mj-lt"/>
              </a:rPr>
              <a:t>Niên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đại</a:t>
            </a:r>
            <a:r>
              <a:rPr lang="en-US" sz="2400" dirty="0" smtClean="0">
                <a:latin typeface="+mj-lt"/>
              </a:rPr>
              <a:t>: </a:t>
            </a:r>
            <a:r>
              <a:rPr lang="en-US" sz="2400" dirty="0">
                <a:latin typeface="+mj-lt"/>
              </a:rPr>
              <a:t>2,31 - 1,65 </a:t>
            </a:r>
            <a:r>
              <a:rPr lang="en-US" sz="2400" dirty="0" err="1">
                <a:latin typeface="+mj-lt"/>
              </a:rPr>
              <a:t>triệu</a:t>
            </a:r>
            <a:r>
              <a:rPr lang="en-US" sz="2400" dirty="0">
                <a:latin typeface="+mj-lt"/>
              </a:rPr>
              <a:t> </a:t>
            </a:r>
            <a:endParaRPr lang="en-US" sz="2400" dirty="0" smtClean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99212" y="2971800"/>
            <a:ext cx="5181600" cy="1981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+mj-lt"/>
              </a:rPr>
              <a:t>Đặc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trưng</a:t>
            </a:r>
            <a:r>
              <a:rPr lang="en-US" sz="2400" dirty="0" smtClean="0">
                <a:latin typeface="+mj-lt"/>
              </a:rPr>
              <a:t>: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tầm vóc thấp, tay quá dài, cơ thể nhỏ nhắn, cao khoảng 1m30, nặng 30 – 50 kg, lông thưa thớt, phân biệt nam nữ rõ ràng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1812" y="4876800"/>
            <a:ext cx="46482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+mj-lt"/>
              </a:rPr>
              <a:t>Người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Habillis</a:t>
            </a:r>
            <a:endParaRPr lang="en-US" sz="2400" dirty="0" smtClean="0">
              <a:latin typeface="+mj-lt"/>
            </a:endParaRPr>
          </a:p>
          <a:p>
            <a:pPr algn="ctr"/>
            <a:r>
              <a:rPr lang="en-US" sz="2400" dirty="0" err="1" smtClean="0">
                <a:latin typeface="+mj-lt"/>
              </a:rPr>
              <a:t>Biệt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danh</a:t>
            </a:r>
            <a:r>
              <a:rPr lang="en-US" sz="2400" dirty="0" smtClean="0">
                <a:latin typeface="+mj-lt"/>
              </a:rPr>
              <a:t>: </a:t>
            </a:r>
            <a:r>
              <a:rPr lang="en-US" sz="2400" dirty="0" err="1" smtClean="0">
                <a:latin typeface="+mj-lt"/>
              </a:rPr>
              <a:t>Người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khéo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léo</a:t>
            </a:r>
            <a:endParaRPr lang="en-US" sz="2400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00193" y="5334000"/>
            <a:ext cx="5181600" cy="1371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+mj-lt"/>
              </a:rPr>
              <a:t>Điểm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mạnh</a:t>
            </a:r>
            <a:r>
              <a:rPr lang="en-US" sz="2400" dirty="0" smtClean="0">
                <a:latin typeface="+mj-lt"/>
              </a:rPr>
              <a:t>: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loài đầu tiên thuộc chi Con người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2" y="280217"/>
            <a:ext cx="2590800" cy="459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19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1052412"/>
            <a:ext cx="5277732" cy="35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399212" y="457200"/>
            <a:ext cx="51816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Địa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: </a:t>
            </a:r>
            <a:r>
              <a:rPr lang="en-US" sz="2800" dirty="0" err="1" smtClean="0"/>
              <a:t>Đảo</a:t>
            </a:r>
            <a:r>
              <a:rPr lang="en-US" sz="2800" dirty="0" smtClean="0"/>
              <a:t> Flores, Indonesia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00193" y="2202605"/>
            <a:ext cx="51816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Niên</a:t>
            </a:r>
            <a:r>
              <a:rPr lang="en-US" sz="2800" dirty="0" smtClean="0"/>
              <a:t> </a:t>
            </a:r>
            <a:r>
              <a:rPr lang="en-US" sz="2800" dirty="0" err="1" smtClean="0"/>
              <a:t>đại</a:t>
            </a:r>
            <a:r>
              <a:rPr lang="en-US" sz="2800" dirty="0" smtClean="0"/>
              <a:t>: 94.000 </a:t>
            </a:r>
            <a:r>
              <a:rPr lang="en-US" sz="2800" dirty="0" err="1" smtClean="0"/>
              <a:t>năm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12.000 </a:t>
            </a:r>
            <a:r>
              <a:rPr lang="en-US" sz="2800" dirty="0" err="1" smtClean="0"/>
              <a:t>năm</a:t>
            </a:r>
            <a:r>
              <a:rPr lang="en-US" sz="2800" dirty="0" smtClean="0"/>
              <a:t> </a:t>
            </a:r>
            <a:r>
              <a:rPr lang="en-US" sz="2800" dirty="0" err="1" smtClean="0"/>
              <a:t>trước</a:t>
            </a:r>
            <a:r>
              <a:rPr lang="en-US" sz="2800" dirty="0" smtClean="0"/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99212" y="3733800"/>
            <a:ext cx="51816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Đặc</a:t>
            </a:r>
            <a:r>
              <a:rPr lang="en-US" sz="2800" dirty="0" smtClean="0"/>
              <a:t> </a:t>
            </a:r>
            <a:r>
              <a:rPr lang="en-US" sz="2800" dirty="0" err="1" smtClean="0"/>
              <a:t>trưng</a:t>
            </a:r>
            <a:r>
              <a:rPr lang="en-US" sz="2800" dirty="0" smtClean="0"/>
              <a:t>: </a:t>
            </a:r>
            <a:r>
              <a:rPr lang="en-US" sz="2800" dirty="0" err="1" smtClean="0"/>
              <a:t>Lùn</a:t>
            </a:r>
            <a:r>
              <a:rPr lang="en-US" sz="2800" dirty="0" smtClean="0"/>
              <a:t>, </a:t>
            </a:r>
            <a:r>
              <a:rPr lang="en-US" sz="2800" dirty="0" err="1" smtClean="0"/>
              <a:t>chỉ</a:t>
            </a:r>
            <a:r>
              <a:rPr lang="en-US" sz="2800" dirty="0" smtClean="0"/>
              <a:t> </a:t>
            </a:r>
            <a:r>
              <a:rPr lang="en-US" sz="2800" dirty="0" err="1" smtClean="0"/>
              <a:t>khoảng</a:t>
            </a:r>
            <a:r>
              <a:rPr lang="en-US" sz="2800" dirty="0" smtClean="0"/>
              <a:t> 1m, </a:t>
            </a:r>
            <a:r>
              <a:rPr lang="en-US" sz="2800" dirty="0" err="1" smtClean="0"/>
              <a:t>nặng</a:t>
            </a:r>
            <a:r>
              <a:rPr lang="en-US" sz="2800" dirty="0" smtClean="0"/>
              <a:t> ~25kg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1812" y="4876800"/>
            <a:ext cx="46482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floresiensis</a:t>
            </a:r>
            <a:endParaRPr lang="en-US" sz="2800" dirty="0" smtClean="0"/>
          </a:p>
          <a:p>
            <a:pPr algn="ctr"/>
            <a:r>
              <a:rPr lang="en-US" sz="2800" dirty="0" err="1" smtClean="0"/>
              <a:t>Biệt</a:t>
            </a:r>
            <a:r>
              <a:rPr lang="en-US" sz="2800" dirty="0" smtClean="0"/>
              <a:t> </a:t>
            </a:r>
            <a:r>
              <a:rPr lang="en-US" sz="2800" dirty="0" err="1" smtClean="0"/>
              <a:t>danh</a:t>
            </a:r>
            <a:r>
              <a:rPr lang="en-US" sz="2800" dirty="0" smtClean="0"/>
              <a:t>: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lùn</a:t>
            </a:r>
            <a:r>
              <a:rPr lang="en-US" sz="2800" dirty="0" smtClean="0"/>
              <a:t>/Hobbit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6400193" y="5334000"/>
            <a:ext cx="5181600" cy="1371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Điểm</a:t>
            </a:r>
            <a:r>
              <a:rPr lang="en-US" sz="2800" dirty="0" smtClean="0"/>
              <a:t> </a:t>
            </a:r>
            <a:r>
              <a:rPr lang="en-US" sz="2800" dirty="0" err="1" smtClean="0"/>
              <a:t>mạnh</a:t>
            </a:r>
            <a:r>
              <a:rPr lang="en-US" sz="2800" dirty="0" smtClean="0"/>
              <a:t>: </a:t>
            </a:r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săn</a:t>
            </a:r>
            <a:r>
              <a:rPr lang="en-US" sz="2800" dirty="0" smtClean="0"/>
              <a:t> </a:t>
            </a:r>
            <a:r>
              <a:rPr lang="en-US" sz="2800" dirty="0" err="1" smtClean="0"/>
              <a:t>bắt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359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399212" y="457200"/>
            <a:ext cx="5181600" cy="838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Địa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: Serbia, </a:t>
            </a:r>
            <a:r>
              <a:rPr lang="en-US" sz="2800" dirty="0" err="1" smtClean="0"/>
              <a:t>Đông</a:t>
            </a:r>
            <a:r>
              <a:rPr lang="en-US" sz="2800" dirty="0" smtClean="0"/>
              <a:t> Á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20866" y="1593005"/>
            <a:ext cx="51816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Niên</a:t>
            </a:r>
            <a:r>
              <a:rPr lang="en-US" sz="2800" dirty="0" smtClean="0"/>
              <a:t> </a:t>
            </a:r>
            <a:r>
              <a:rPr lang="en-US" sz="2800" dirty="0" err="1" smtClean="0"/>
              <a:t>đại</a:t>
            </a:r>
            <a:r>
              <a:rPr lang="en-US" sz="2800" dirty="0" smtClean="0"/>
              <a:t>: 300.000 </a:t>
            </a:r>
            <a:r>
              <a:rPr lang="en-US" sz="2800" dirty="0" err="1" smtClean="0"/>
              <a:t>năm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50.000 </a:t>
            </a:r>
            <a:r>
              <a:rPr lang="en-US" sz="2800" dirty="0" err="1" smtClean="0"/>
              <a:t>năm</a:t>
            </a:r>
            <a:r>
              <a:rPr lang="en-US" sz="2800" dirty="0" smtClean="0"/>
              <a:t> </a:t>
            </a:r>
            <a:r>
              <a:rPr lang="en-US" sz="2800" dirty="0" err="1" smtClean="0"/>
              <a:t>trước</a:t>
            </a:r>
            <a:r>
              <a:rPr lang="en-US" sz="2800" dirty="0" smtClean="0"/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99212" y="3048000"/>
            <a:ext cx="5181600" cy="1905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Đặc</a:t>
            </a:r>
            <a:r>
              <a:rPr lang="en-US" sz="2800" dirty="0" smtClean="0"/>
              <a:t> </a:t>
            </a:r>
            <a:r>
              <a:rPr lang="en-US" sz="2800" dirty="0" err="1" smtClean="0"/>
              <a:t>trưng</a:t>
            </a:r>
            <a:r>
              <a:rPr lang="en-US" sz="2800" dirty="0" smtClean="0"/>
              <a:t>: </a:t>
            </a:r>
            <a:r>
              <a:rPr lang="en-US" sz="2800" dirty="0" err="1" smtClean="0"/>
              <a:t>Loài</a:t>
            </a:r>
            <a:r>
              <a:rPr lang="en-US" sz="2800" dirty="0" smtClean="0"/>
              <a:t> </a:t>
            </a:r>
            <a:r>
              <a:rPr lang="en-US" sz="2800" dirty="0" err="1" smtClean="0"/>
              <a:t>bí</a:t>
            </a:r>
            <a:r>
              <a:rPr lang="en-US" sz="2800" dirty="0" smtClean="0"/>
              <a:t> </a:t>
            </a:r>
            <a:r>
              <a:rPr lang="en-US" sz="2800" dirty="0" err="1" smtClean="0"/>
              <a:t>ẩn</a:t>
            </a:r>
            <a:r>
              <a:rPr lang="en-US" sz="2800" dirty="0" smtClean="0"/>
              <a:t>, ban </a:t>
            </a:r>
            <a:r>
              <a:rPr lang="en-US" sz="2800" dirty="0" err="1" smtClean="0"/>
              <a:t>đầu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diện</a:t>
            </a:r>
            <a:r>
              <a:rPr lang="en-US" sz="2800" dirty="0" smtClean="0"/>
              <a:t> </a:t>
            </a:r>
            <a:r>
              <a:rPr lang="en-US" sz="2800" dirty="0" err="1" smtClean="0"/>
              <a:t>chỉ</a:t>
            </a:r>
            <a:r>
              <a:rPr lang="en-US" sz="2800" dirty="0" smtClean="0"/>
              <a:t>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ngón</a:t>
            </a:r>
            <a:r>
              <a:rPr lang="en-US" sz="2800" dirty="0" smtClean="0"/>
              <a:t> </a:t>
            </a:r>
            <a:r>
              <a:rPr lang="en-US" sz="2800" dirty="0" err="1" smtClean="0"/>
              <a:t>tay</a:t>
            </a:r>
            <a:r>
              <a:rPr lang="en-US" sz="2800" dirty="0" smtClean="0"/>
              <a:t> </a:t>
            </a:r>
            <a:r>
              <a:rPr lang="en-US" sz="2800" dirty="0" err="1" smtClean="0"/>
              <a:t>hóa</a:t>
            </a:r>
            <a:r>
              <a:rPr lang="en-US" sz="2800" dirty="0" smtClean="0"/>
              <a:t> </a:t>
            </a:r>
            <a:r>
              <a:rPr lang="en-US" sz="2800" dirty="0" err="1" smtClean="0"/>
              <a:t>thạch</a:t>
            </a:r>
            <a:endParaRPr lang="en-US" sz="2800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531812" y="4876800"/>
            <a:ext cx="46482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Denisova</a:t>
            </a:r>
            <a:endParaRPr lang="en-US" sz="2800" dirty="0" smtClean="0"/>
          </a:p>
        </p:txBody>
      </p:sp>
      <p:sp>
        <p:nvSpPr>
          <p:cNvPr id="9" name="Rounded Rectangle 8"/>
          <p:cNvSpPr/>
          <p:nvPr/>
        </p:nvSpPr>
        <p:spPr>
          <a:xfrm>
            <a:off x="6400193" y="5334000"/>
            <a:ext cx="5181600" cy="1371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Điểm</a:t>
            </a:r>
            <a:r>
              <a:rPr lang="en-US" sz="2800" dirty="0" smtClean="0"/>
              <a:t> </a:t>
            </a:r>
            <a:r>
              <a:rPr lang="en-US" sz="2800" dirty="0" err="1" smtClean="0"/>
              <a:t>mạnh</a:t>
            </a:r>
            <a:r>
              <a:rPr lang="en-US" sz="2800" dirty="0" smtClean="0"/>
              <a:t>: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hòa</a:t>
            </a:r>
            <a:r>
              <a:rPr lang="en-US" sz="2800" dirty="0" smtClean="0"/>
              <a:t> </a:t>
            </a:r>
            <a:r>
              <a:rPr lang="en-US" sz="2800" dirty="0" err="1" smtClean="0"/>
              <a:t>đồng</a:t>
            </a:r>
            <a:r>
              <a:rPr lang="en-US" sz="2800" dirty="0" smtClean="0"/>
              <a:t>, </a:t>
            </a:r>
            <a:r>
              <a:rPr lang="en-US" sz="2800" dirty="0" err="1" smtClean="0"/>
              <a:t>chung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Sapiens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Nather</a:t>
            </a:r>
            <a:endParaRPr lang="en-US" sz="2800" dirty="0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51" y="457200"/>
            <a:ext cx="3340521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89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399212" y="457200"/>
            <a:ext cx="51816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Địa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: </a:t>
            </a:r>
            <a:r>
              <a:rPr lang="en-US" sz="2800" dirty="0" err="1" smtClean="0"/>
              <a:t>Khắp</a:t>
            </a:r>
            <a:r>
              <a:rPr lang="en-US" sz="2800" dirty="0" smtClean="0"/>
              <a:t> </a:t>
            </a:r>
            <a:r>
              <a:rPr lang="en-US" sz="2800" dirty="0" err="1" smtClean="0"/>
              <a:t>châu</a:t>
            </a:r>
            <a:r>
              <a:rPr lang="en-US" sz="2800" dirty="0" smtClean="0"/>
              <a:t> Á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00193" y="2202605"/>
            <a:ext cx="51816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Niên</a:t>
            </a:r>
            <a:r>
              <a:rPr lang="en-US" sz="2800" dirty="0" smtClean="0"/>
              <a:t> </a:t>
            </a:r>
            <a:r>
              <a:rPr lang="en-US" sz="2800" dirty="0" err="1" smtClean="0"/>
              <a:t>đại</a:t>
            </a:r>
            <a:r>
              <a:rPr lang="en-US" sz="2800" dirty="0" smtClean="0"/>
              <a:t>: 2 </a:t>
            </a:r>
            <a:r>
              <a:rPr lang="en-US" sz="2800" dirty="0" err="1" smtClean="0"/>
              <a:t>triệu</a:t>
            </a:r>
            <a:r>
              <a:rPr lang="en-US" sz="2800" dirty="0" smtClean="0"/>
              <a:t> </a:t>
            </a:r>
            <a:r>
              <a:rPr lang="en-US" sz="2800" dirty="0" err="1" smtClean="0"/>
              <a:t>năm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50.000 </a:t>
            </a:r>
            <a:r>
              <a:rPr lang="en-US" sz="2800" dirty="0" err="1" smtClean="0"/>
              <a:t>năm</a:t>
            </a:r>
            <a:r>
              <a:rPr lang="en-US" sz="2800" dirty="0" smtClean="0"/>
              <a:t> </a:t>
            </a:r>
            <a:r>
              <a:rPr lang="en-US" sz="2800" dirty="0" err="1" smtClean="0"/>
              <a:t>trước</a:t>
            </a:r>
            <a:r>
              <a:rPr lang="en-US" sz="2800" dirty="0" smtClean="0"/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99212" y="3733800"/>
            <a:ext cx="51816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Đặc</a:t>
            </a:r>
            <a:r>
              <a:rPr lang="en-US" sz="2800" dirty="0" smtClean="0"/>
              <a:t> </a:t>
            </a:r>
            <a:r>
              <a:rPr lang="en-US" sz="2800" dirty="0" err="1" smtClean="0"/>
              <a:t>trưng</a:t>
            </a:r>
            <a:r>
              <a:rPr lang="en-US" sz="2800" dirty="0" smtClean="0"/>
              <a:t>: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loài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tồn</a:t>
            </a:r>
            <a:r>
              <a:rPr lang="en-US" sz="2800" dirty="0" smtClean="0"/>
              <a:t> </a:t>
            </a:r>
            <a:r>
              <a:rPr lang="en-US" sz="2800" dirty="0" err="1" smtClean="0"/>
              <a:t>tại</a:t>
            </a:r>
            <a:r>
              <a:rPr lang="en-US" sz="2800" dirty="0" smtClean="0"/>
              <a:t> </a:t>
            </a:r>
            <a:r>
              <a:rPr lang="en-US" sz="2800" dirty="0" err="1" smtClean="0"/>
              <a:t>lâu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đứng</a:t>
            </a:r>
            <a:r>
              <a:rPr lang="en-US" sz="2800" dirty="0" smtClean="0"/>
              <a:t> </a:t>
            </a:r>
            <a:r>
              <a:rPr lang="en-US" sz="2800" dirty="0" err="1" smtClean="0"/>
              <a:t>thẳng</a:t>
            </a:r>
            <a:r>
              <a:rPr lang="en-US" sz="2800" dirty="0" smtClean="0"/>
              <a:t> </a:t>
            </a:r>
            <a:r>
              <a:rPr lang="en-US" sz="2800" dirty="0" err="1" smtClean="0"/>
              <a:t>đầu</a:t>
            </a:r>
            <a:r>
              <a:rPr lang="en-US" sz="2800" dirty="0" smtClean="0"/>
              <a:t> </a:t>
            </a:r>
            <a:r>
              <a:rPr lang="en-US" sz="2800" dirty="0" err="1" smtClean="0"/>
              <a:t>tiên</a:t>
            </a:r>
            <a:endParaRPr lang="en-US" sz="2800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531812" y="4876800"/>
            <a:ext cx="46482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Người</a:t>
            </a:r>
            <a:r>
              <a:rPr lang="en-US" sz="2800" dirty="0" smtClean="0"/>
              <a:t> Erectus</a:t>
            </a:r>
          </a:p>
          <a:p>
            <a:pPr algn="ctr"/>
            <a:r>
              <a:rPr lang="en-US" sz="2800" dirty="0" err="1" smtClean="0"/>
              <a:t>Biệt</a:t>
            </a:r>
            <a:r>
              <a:rPr lang="en-US" sz="2800" dirty="0" smtClean="0"/>
              <a:t> </a:t>
            </a:r>
            <a:r>
              <a:rPr lang="en-US" sz="2800" dirty="0" err="1" smtClean="0"/>
              <a:t>danh</a:t>
            </a:r>
            <a:r>
              <a:rPr lang="en-US" sz="2800" dirty="0" smtClean="0"/>
              <a:t>: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đứng</a:t>
            </a:r>
            <a:r>
              <a:rPr lang="en-US" sz="2800" dirty="0" smtClean="0"/>
              <a:t> </a:t>
            </a:r>
            <a:r>
              <a:rPr lang="en-US" sz="2800" dirty="0" err="1" smtClean="0"/>
              <a:t>thẳng</a:t>
            </a:r>
            <a:endParaRPr lang="en-US" sz="2800" dirty="0" smtClean="0"/>
          </a:p>
        </p:txBody>
      </p:sp>
      <p:sp>
        <p:nvSpPr>
          <p:cNvPr id="9" name="Rounded Rectangle 8"/>
          <p:cNvSpPr/>
          <p:nvPr/>
        </p:nvSpPr>
        <p:spPr>
          <a:xfrm>
            <a:off x="6400193" y="5334000"/>
            <a:ext cx="5181600" cy="1371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Điểm</a:t>
            </a:r>
            <a:r>
              <a:rPr lang="en-US" sz="2800" dirty="0" smtClean="0"/>
              <a:t> </a:t>
            </a:r>
            <a:r>
              <a:rPr lang="en-US" sz="2800" dirty="0" err="1" smtClean="0"/>
              <a:t>mạnh</a:t>
            </a:r>
            <a:r>
              <a:rPr lang="en-US" sz="2800" dirty="0" smtClean="0"/>
              <a:t>: </a:t>
            </a:r>
            <a:r>
              <a:rPr lang="en-US" sz="2800" dirty="0" err="1" smtClean="0"/>
              <a:t>Loài</a:t>
            </a:r>
            <a:r>
              <a:rPr lang="en-US" sz="2800" dirty="0" smtClean="0"/>
              <a:t> </a:t>
            </a:r>
            <a:r>
              <a:rPr lang="en-US" sz="2800" dirty="0" err="1" smtClean="0"/>
              <a:t>đầu</a:t>
            </a:r>
            <a:r>
              <a:rPr lang="en-US" sz="2800" dirty="0" smtClean="0"/>
              <a:t> </a:t>
            </a:r>
            <a:r>
              <a:rPr lang="en-US" sz="2800" dirty="0" err="1" smtClean="0"/>
              <a:t>tiên</a:t>
            </a:r>
            <a:r>
              <a:rPr lang="en-US" sz="2800" dirty="0" smtClean="0"/>
              <a:t> </a:t>
            </a:r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dùng</a:t>
            </a:r>
            <a:r>
              <a:rPr lang="en-US" sz="2800" dirty="0" smtClean="0"/>
              <a:t> </a:t>
            </a:r>
            <a:r>
              <a:rPr lang="en-US" sz="2800" dirty="0" err="1" smtClean="0"/>
              <a:t>lửa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ra</a:t>
            </a:r>
            <a:r>
              <a:rPr lang="en-US" sz="2800" dirty="0" smtClean="0"/>
              <a:t> </a:t>
            </a:r>
            <a:r>
              <a:rPr lang="en-US" sz="2800" dirty="0" err="1" smtClean="0"/>
              <a:t>vũ</a:t>
            </a:r>
            <a:r>
              <a:rPr lang="en-US" sz="2800" dirty="0" smtClean="0"/>
              <a:t> </a:t>
            </a:r>
            <a:r>
              <a:rPr lang="en-US" sz="2800" dirty="0" err="1" smtClean="0"/>
              <a:t>khí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săn</a:t>
            </a:r>
            <a:r>
              <a:rPr lang="en-US" sz="2800" dirty="0" smtClean="0"/>
              <a:t> </a:t>
            </a:r>
            <a:r>
              <a:rPr lang="en-US" sz="2800" dirty="0" err="1" smtClean="0"/>
              <a:t>bắt</a:t>
            </a:r>
            <a:endParaRPr lang="en-US" sz="2800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2" y="392320"/>
            <a:ext cx="2362200" cy="419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21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399212" y="457200"/>
            <a:ext cx="51816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: </a:t>
            </a:r>
            <a:r>
              <a:rPr lang="en-US" sz="2800" dirty="0" err="1"/>
              <a:t>Khắp</a:t>
            </a:r>
            <a:r>
              <a:rPr lang="en-US" sz="2800" dirty="0"/>
              <a:t> </a:t>
            </a:r>
            <a:r>
              <a:rPr lang="en-US" sz="2800" dirty="0" err="1"/>
              <a:t>châu</a:t>
            </a:r>
            <a:r>
              <a:rPr lang="en-US" sz="2800" dirty="0"/>
              <a:t> Á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00193" y="2202605"/>
            <a:ext cx="51816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Niên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: 800.000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24.000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99212" y="3733800"/>
            <a:ext cx="51816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trưng</a:t>
            </a:r>
            <a:r>
              <a:rPr lang="en-US" sz="2800" dirty="0"/>
              <a:t>: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là họ hàng gần của tổ tiên của người châu Âu hiện đại</a:t>
            </a:r>
            <a:r>
              <a:rPr lang="en-US" sz="2800" dirty="0"/>
              <a:t>, </a:t>
            </a:r>
            <a:r>
              <a:rPr lang="en-US" sz="2800" dirty="0" err="1"/>
              <a:t>vóc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 </a:t>
            </a:r>
            <a:r>
              <a:rPr lang="en-US" sz="2800" dirty="0" err="1"/>
              <a:t>cường</a:t>
            </a:r>
            <a:r>
              <a:rPr lang="en-US" sz="2800" dirty="0"/>
              <a:t> </a:t>
            </a:r>
            <a:r>
              <a:rPr lang="en-US" sz="2800" dirty="0" err="1"/>
              <a:t>tráng</a:t>
            </a:r>
            <a:endParaRPr lang="en-U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531812" y="4876800"/>
            <a:ext cx="46482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Homo Neanderthals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00193" y="5334000"/>
            <a:ext cx="5181600" cy="1371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: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săn</a:t>
            </a:r>
            <a:r>
              <a:rPr lang="en-US" sz="2800" dirty="0"/>
              <a:t> </a:t>
            </a:r>
            <a:r>
              <a:rPr lang="en-US" sz="2800" dirty="0" err="1"/>
              <a:t>bắt</a:t>
            </a:r>
            <a:endParaRPr lang="en-US" sz="2800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" y="445213"/>
            <a:ext cx="3064999" cy="424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15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399212" y="457200"/>
            <a:ext cx="51816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Địa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: Nam Phi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00193" y="2202605"/>
            <a:ext cx="51816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Niên</a:t>
            </a:r>
            <a:r>
              <a:rPr lang="en-US" sz="2800" dirty="0" smtClean="0"/>
              <a:t> </a:t>
            </a:r>
            <a:r>
              <a:rPr lang="en-US" sz="2800" dirty="0" err="1" smtClean="0"/>
              <a:t>đại</a:t>
            </a:r>
            <a:r>
              <a:rPr lang="en-US" sz="2800" dirty="0" smtClean="0"/>
              <a:t>: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335.000–236.000 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/>
              <a:t>trước</a:t>
            </a:r>
            <a:r>
              <a:rPr lang="en-US" sz="2800" dirty="0" smtClean="0"/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99212" y="3733800"/>
            <a:ext cx="51816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Đặc</a:t>
            </a:r>
            <a:r>
              <a:rPr lang="en-US" sz="2800" dirty="0" smtClean="0"/>
              <a:t> </a:t>
            </a:r>
            <a:r>
              <a:rPr lang="en-US" sz="2800" dirty="0" err="1" smtClean="0"/>
              <a:t>trưng</a:t>
            </a:r>
            <a:r>
              <a:rPr lang="en-US" sz="2800" dirty="0" smtClean="0"/>
              <a:t>: </a:t>
            </a:r>
            <a:r>
              <a:rPr lang="en-US" sz="2800" dirty="0" err="1" smtClean="0"/>
              <a:t>hộp</a:t>
            </a:r>
            <a:r>
              <a:rPr lang="en-US" sz="2800" dirty="0" smtClean="0"/>
              <a:t> </a:t>
            </a:r>
            <a:r>
              <a:rPr lang="en-US" sz="2800" dirty="0" err="1" smtClean="0"/>
              <a:t>sọ</a:t>
            </a:r>
            <a:r>
              <a:rPr lang="en-US" sz="2800" dirty="0" smtClean="0"/>
              <a:t> </a:t>
            </a:r>
            <a:r>
              <a:rPr lang="en-US" sz="2800" dirty="0" err="1" smtClean="0"/>
              <a:t>nhỏ</a:t>
            </a:r>
            <a:r>
              <a:rPr lang="en-US" sz="2800" dirty="0" smtClean="0"/>
              <a:t>, </a:t>
            </a:r>
            <a:r>
              <a:rPr lang="en-US" sz="2800" dirty="0" err="1" smtClean="0"/>
              <a:t>dáng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khá</a:t>
            </a:r>
            <a:r>
              <a:rPr lang="en-US" sz="2800" dirty="0" smtClean="0"/>
              <a:t> </a:t>
            </a:r>
            <a:r>
              <a:rPr lang="en-US" sz="2800" dirty="0" err="1" smtClean="0"/>
              <a:t>nhỏ</a:t>
            </a:r>
            <a:r>
              <a:rPr lang="en-US" sz="2800" dirty="0" smtClean="0"/>
              <a:t> con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1812" y="4876800"/>
            <a:ext cx="46482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b="1" dirty="0" err="1" smtClean="0"/>
              <a:t>Neladi</a:t>
            </a:r>
            <a:endParaRPr lang="en-US" sz="2800" dirty="0" smtClean="0"/>
          </a:p>
        </p:txBody>
      </p:sp>
      <p:sp>
        <p:nvSpPr>
          <p:cNvPr id="9" name="Rounded Rectangle 8"/>
          <p:cNvSpPr/>
          <p:nvPr/>
        </p:nvSpPr>
        <p:spPr>
          <a:xfrm>
            <a:off x="6400193" y="5334000"/>
            <a:ext cx="5181600" cy="1371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Điểm</a:t>
            </a:r>
            <a:r>
              <a:rPr lang="en-US" sz="2800" dirty="0" smtClean="0"/>
              <a:t> </a:t>
            </a:r>
            <a:r>
              <a:rPr lang="en-US" sz="2800" dirty="0" err="1" smtClean="0"/>
              <a:t>mạnh</a:t>
            </a:r>
            <a:r>
              <a:rPr lang="en-US" sz="2800" dirty="0" smtClean="0"/>
              <a:t>: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sải</a:t>
            </a:r>
            <a:r>
              <a:rPr lang="en-US" sz="2800" dirty="0" smtClean="0"/>
              <a:t> </a:t>
            </a:r>
            <a:r>
              <a:rPr lang="en-US" sz="2800" dirty="0" err="1" smtClean="0"/>
              <a:t>chân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dáng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giống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, di </a:t>
            </a:r>
            <a:r>
              <a:rPr lang="en-US" sz="2800" dirty="0" err="1" smtClean="0"/>
              <a:t>chuyển</a:t>
            </a:r>
            <a:r>
              <a:rPr lang="en-US" sz="2800" dirty="0" smtClean="0"/>
              <a:t> </a:t>
            </a:r>
            <a:r>
              <a:rPr lang="en-US" sz="2800" dirty="0" err="1" smtClean="0"/>
              <a:t>trên</a:t>
            </a:r>
            <a:r>
              <a:rPr lang="en-US" sz="2800" dirty="0" smtClean="0"/>
              <a:t>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điêu</a:t>
            </a:r>
            <a:r>
              <a:rPr lang="en-US" sz="2800" dirty="0" smtClean="0"/>
              <a:t> </a:t>
            </a:r>
            <a:r>
              <a:rPr lang="en-US" sz="2800" dirty="0" err="1" smtClean="0"/>
              <a:t>luyện</a:t>
            </a:r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2" y="-4281"/>
            <a:ext cx="4067804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31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- Shaping Humanity- How Science, Art, and Imagination Help Us Understand Our Origins [Full Teaser]">
            <a:hlinkClick r:id="" action="ppaction://media"/>
            <a:extLst>
              <a:ext uri="{FF2B5EF4-FFF2-40B4-BE49-F238E27FC236}">
                <a16:creationId xmlns:a16="http://schemas.microsoft.com/office/drawing/2014/main" id="{645377C4-EEF4-439B-A1E9-21F4A321DD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8" y="-1"/>
            <a:ext cx="1219041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7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5" b="592"/>
          <a:stretch/>
        </p:blipFill>
        <p:spPr bwMode="auto">
          <a:xfrm>
            <a:off x="6551612" y="228600"/>
            <a:ext cx="5385523" cy="411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864" y="359979"/>
            <a:ext cx="6476375" cy="3400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612" y="3898125"/>
            <a:ext cx="4451652" cy="295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3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 t="23488" b="23488"/>
          <a:stretch>
            <a:fillRect/>
          </a:stretch>
        </p:blipFill>
        <p:spPr>
          <a:xfrm>
            <a:off x="1587" y="0"/>
            <a:ext cx="1218882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EF2B9A-BA73-4AE4-80A8-F6837CDBF546}"/>
              </a:ext>
            </a:extLst>
          </p:cNvPr>
          <p:cNvSpPr/>
          <p:nvPr/>
        </p:nvSpPr>
        <p:spPr>
          <a:xfrm>
            <a:off x="623230" y="1496492"/>
            <a:ext cx="11134337" cy="309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3200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AU" sz="3200" i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AU" sz="3200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AU" sz="3200" i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AU" sz="3200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lai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AU" sz="3200" i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3200" i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AU" sz="3200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AU" sz="3200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AU" sz="3200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AU" sz="3200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AU" sz="3200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AU" sz="3200" i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AU" sz="3200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dáng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AU" sz="3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4842" y="464964"/>
            <a:ext cx="6335054" cy="803796"/>
          </a:xfrm>
          <a:prstGeom prst="rect">
            <a:avLst/>
          </a:prstGeom>
          <a:solidFill>
            <a:srgbClr val="99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800" b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hỏi thảo luận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37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098672" y="900806"/>
            <a:ext cx="7805740" cy="2832993"/>
          </a:xfrm>
          <a:prstGeom prst="wedgeRoundRectCallout">
            <a:avLst>
              <a:gd name="adj1" fmla="val -44465"/>
              <a:gd name="adj2" fmla="val 6581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+mj-lt"/>
              </a:rPr>
              <a:t>Qua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hôm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nay,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em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điểm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khác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biệt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lớn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nhất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giữa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con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người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và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con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là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gì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?</a:t>
            </a:r>
            <a:endParaRPr lang="en-US" sz="4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21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/>
          <p:nvPr/>
        </p:nvGrpSpPr>
        <p:grpSpPr>
          <a:xfrm>
            <a:off x="227012" y="1914123"/>
            <a:ext cx="11658600" cy="2863464"/>
            <a:chOff x="0" y="0"/>
            <a:chExt cx="10275908" cy="4060194"/>
          </a:xfrm>
        </p:grpSpPr>
        <p:sp>
          <p:nvSpPr>
            <p:cNvPr id="7" name="Freeform 3"/>
            <p:cNvSpPr/>
            <p:nvPr/>
          </p:nvSpPr>
          <p:spPr>
            <a:xfrm>
              <a:off x="0" y="-4073"/>
              <a:ext cx="10282299" cy="4066797"/>
            </a:xfrm>
            <a:custGeom>
              <a:avLst/>
              <a:gdLst/>
              <a:ahLst/>
              <a:cxnLst/>
              <a:rect l="l" t="t" r="r" b="b"/>
              <a:pathLst>
                <a:path w="10282299" h="4066797">
                  <a:moveTo>
                    <a:pt x="9654521" y="4012319"/>
                  </a:moveTo>
                  <a:cubicBezTo>
                    <a:pt x="9654521" y="4012319"/>
                    <a:pt x="8923646" y="4066797"/>
                    <a:pt x="7547215" y="4064176"/>
                  </a:cubicBezTo>
                  <a:cubicBezTo>
                    <a:pt x="3852919" y="4062013"/>
                    <a:pt x="1057074" y="4054189"/>
                    <a:pt x="1057074" y="4054189"/>
                  </a:cubicBezTo>
                  <a:cubicBezTo>
                    <a:pt x="812932" y="4045355"/>
                    <a:pt x="449110" y="4024124"/>
                    <a:pt x="282371" y="3965947"/>
                  </a:cubicBezTo>
                  <a:cubicBezTo>
                    <a:pt x="4469" y="3868983"/>
                    <a:pt x="0" y="3695705"/>
                    <a:pt x="0" y="2991996"/>
                  </a:cubicBezTo>
                  <a:lnTo>
                    <a:pt x="0" y="2991966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02829" y="15681"/>
                    <a:pt x="6185004" y="7673"/>
                  </a:cubicBezTo>
                  <a:cubicBezTo>
                    <a:pt x="8704718" y="0"/>
                    <a:pt x="9421452" y="6979"/>
                    <a:pt x="9421452" y="6979"/>
                  </a:cubicBezTo>
                  <a:cubicBezTo>
                    <a:pt x="9789760" y="14458"/>
                    <a:pt x="9928020" y="42638"/>
                    <a:pt x="10125759" y="165219"/>
                  </a:cubicBezTo>
                  <a:cubicBezTo>
                    <a:pt x="10276777" y="258836"/>
                    <a:pt x="10282299" y="476157"/>
                    <a:pt x="10273158" y="2991965"/>
                  </a:cubicBezTo>
                  <a:lnTo>
                    <a:pt x="10273158" y="2991995"/>
                  </a:lnTo>
                  <a:cubicBezTo>
                    <a:pt x="10273157" y="3813670"/>
                    <a:pt x="10230373" y="3962257"/>
                    <a:pt x="9654521" y="4012319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8" name="TextBox 4"/>
          <p:cNvSpPr txBox="1"/>
          <p:nvPr/>
        </p:nvSpPr>
        <p:spPr>
          <a:xfrm>
            <a:off x="600225" y="2413337"/>
            <a:ext cx="1069661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66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II. DẤU TÍCH CỦA NGƯỜI TỐI CỔ Ở ĐÔNG NAM Á</a:t>
            </a:r>
            <a:endParaRPr lang="en-US" sz="6600" u="none" dirty="0">
              <a:solidFill>
                <a:srgbClr val="002060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4899256" y="4665579"/>
            <a:ext cx="3009385" cy="675623"/>
            <a:chOff x="0" y="0"/>
            <a:chExt cx="6483846" cy="1940372"/>
          </a:xfrm>
        </p:grpSpPr>
        <p:sp>
          <p:nvSpPr>
            <p:cNvPr id="10" name="Freeform 6"/>
            <p:cNvSpPr/>
            <p:nvPr/>
          </p:nvSpPr>
          <p:spPr>
            <a:xfrm>
              <a:off x="0" y="-4073"/>
              <a:ext cx="6490237" cy="1946975"/>
            </a:xfrm>
            <a:custGeom>
              <a:avLst/>
              <a:gdLst/>
              <a:ahLst/>
              <a:cxnLst/>
              <a:rect l="l" t="t" r="r" b="b"/>
              <a:pathLst>
                <a:path w="6490237" h="1946975">
                  <a:moveTo>
                    <a:pt x="5862459" y="1892497"/>
                  </a:moveTo>
                  <a:cubicBezTo>
                    <a:pt x="5862459" y="1892497"/>
                    <a:pt x="5131584" y="1946975"/>
                    <a:pt x="4299384" y="1944354"/>
                  </a:cubicBezTo>
                  <a:cubicBezTo>
                    <a:pt x="2577849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55510" y="15681"/>
                    <a:pt x="3664596" y="7673"/>
                  </a:cubicBezTo>
                  <a:cubicBezTo>
                    <a:pt x="4912657" y="0"/>
                    <a:pt x="5629390" y="6979"/>
                    <a:pt x="5629390" y="6979"/>
                  </a:cubicBezTo>
                  <a:cubicBezTo>
                    <a:pt x="5997698" y="14458"/>
                    <a:pt x="6135958" y="42638"/>
                    <a:pt x="6333698" y="165219"/>
                  </a:cubicBezTo>
                  <a:cubicBezTo>
                    <a:pt x="6484715" y="258836"/>
                    <a:pt x="6490237" y="476157"/>
                    <a:pt x="6481097" y="1246581"/>
                  </a:cubicBezTo>
                  <a:lnTo>
                    <a:pt x="6481097" y="1246590"/>
                  </a:lnTo>
                  <a:cubicBezTo>
                    <a:pt x="6481095" y="1693848"/>
                    <a:pt x="6438312" y="1842435"/>
                    <a:pt x="5862459" y="1892497"/>
                  </a:cubicBezTo>
                  <a:close/>
                </a:path>
              </a:pathLst>
            </a:custGeom>
            <a:solidFill>
              <a:srgbClr val="FFD55F"/>
            </a:solidFill>
          </p:spPr>
        </p:sp>
      </p:grpSp>
      <p:sp>
        <p:nvSpPr>
          <p:cNvPr id="11" name="TextBox 7"/>
          <p:cNvSpPr txBox="1"/>
          <p:nvPr/>
        </p:nvSpPr>
        <p:spPr>
          <a:xfrm>
            <a:off x="5246158" y="4810761"/>
            <a:ext cx="231854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373735"/>
                </a:solidFill>
                <a:latin typeface="뉴요커"/>
              </a:rPr>
              <a:t>Let’s Go!</a:t>
            </a:r>
            <a:endParaRPr lang="en-US" sz="3000" dirty="0">
              <a:solidFill>
                <a:srgbClr val="373735"/>
              </a:solidFill>
              <a:latin typeface="뉴요커"/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95610">
            <a:off x="-389228" y="1139329"/>
            <a:ext cx="1805996" cy="1219365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78512" flipH="1">
            <a:off x="10854118" y="1011072"/>
            <a:ext cx="901015" cy="1440953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706328" y="5205970"/>
            <a:ext cx="3240982" cy="2188233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35949" y="4950200"/>
            <a:ext cx="919734" cy="905702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242889">
            <a:off x="9713523" y="-1406523"/>
            <a:ext cx="2656955" cy="375322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911843">
            <a:off x="7500719" y="5031033"/>
            <a:ext cx="1749216" cy="620338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463730" y="319773"/>
            <a:ext cx="1546588" cy="784747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420846">
            <a:off x="7019156" y="718117"/>
            <a:ext cx="756865" cy="628346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2763327">
            <a:off x="11423849" y="4163766"/>
            <a:ext cx="2169930" cy="2750491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179346" y="772736"/>
            <a:ext cx="714033" cy="519107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3467168">
            <a:off x="3766892" y="5562691"/>
            <a:ext cx="584239" cy="7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0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098672" y="900806"/>
            <a:ext cx="7805740" cy="2832993"/>
          </a:xfrm>
          <a:prstGeom prst="wedgeRoundRectCallout">
            <a:avLst>
              <a:gd name="adj1" fmla="val -44465"/>
              <a:gd name="adj2" fmla="val 6581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Em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hãy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kể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những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địa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điểm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tìm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dấu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Người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tối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cổ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ở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Đông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Nam Á?</a:t>
            </a:r>
            <a:endParaRPr lang="en-US" sz="4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03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098672" y="900806"/>
            <a:ext cx="7805740" cy="2832993"/>
          </a:xfrm>
          <a:prstGeom prst="wedgeRoundRectCallout">
            <a:avLst>
              <a:gd name="adj1" fmla="val -44465"/>
              <a:gd name="adj2" fmla="val 6581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Em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có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nhận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xét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gì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về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phạm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vi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phân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bố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dấu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Người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tối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cổ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ở </a:t>
            </a:r>
            <a:r>
              <a:rPr lang="en-US" sz="4400" dirty="0" err="1" smtClean="0">
                <a:solidFill>
                  <a:schemeClr val="tx1"/>
                </a:solidFill>
                <a:latin typeface="+mj-lt"/>
              </a:rPr>
              <a:t>Việt</a:t>
            </a:r>
            <a:r>
              <a:rPr lang="en-US" sz="4400" dirty="0" smtClean="0">
                <a:solidFill>
                  <a:schemeClr val="tx1"/>
                </a:solidFill>
                <a:latin typeface="+mj-lt"/>
              </a:rPr>
              <a:t> Nam?</a:t>
            </a:r>
            <a:endParaRPr lang="en-US" sz="4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76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73446F-B45F-4023-84B2-76EB4C59B26D}"/>
              </a:ext>
            </a:extLst>
          </p:cNvPr>
          <p:cNvSpPr/>
          <p:nvPr/>
        </p:nvSpPr>
        <p:spPr>
          <a:xfrm>
            <a:off x="379412" y="1349795"/>
            <a:ext cx="11506200" cy="2621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(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sinh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,…)</a:t>
            </a:r>
          </a:p>
          <a:p>
            <a:pPr marL="457200" indent="-4572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cư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trú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AU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2204" y="404664"/>
            <a:ext cx="3960440" cy="803796"/>
          </a:xfrm>
          <a:prstGeom prst="rect">
            <a:avLst/>
          </a:prstGeom>
          <a:solidFill>
            <a:srgbClr val="99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800" b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hỏi thảo luận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238" b="8274"/>
          <a:stretch/>
        </p:blipFill>
        <p:spPr>
          <a:xfrm>
            <a:off x="6814493" y="4730034"/>
            <a:ext cx="3101843" cy="1867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028" y="4803490"/>
            <a:ext cx="2592288" cy="179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9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212" y="381000"/>
            <a:ext cx="1082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II. DẤU TÍCH CỦA NGƯỜI TỐI CỔ Ở ĐÔNG NAM Á</a:t>
            </a:r>
          </a:p>
          <a:p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tối</a:t>
            </a:r>
            <a:r>
              <a:rPr lang="en-US" sz="2800" dirty="0" smtClean="0"/>
              <a:t> </a:t>
            </a:r>
            <a:r>
              <a:rPr lang="en-US" sz="2800" dirty="0" err="1" smtClean="0"/>
              <a:t>cổ</a:t>
            </a:r>
            <a:r>
              <a:rPr lang="en-US" sz="2800" dirty="0" smtClean="0"/>
              <a:t> </a:t>
            </a:r>
            <a:r>
              <a:rPr lang="en-US" sz="2800" dirty="0" err="1" smtClean="0"/>
              <a:t>xuất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khá</a:t>
            </a:r>
            <a:r>
              <a:rPr lang="en-US" sz="2800" dirty="0" smtClean="0"/>
              <a:t> </a:t>
            </a:r>
            <a:r>
              <a:rPr lang="en-US" sz="2800" dirty="0" err="1" smtClean="0"/>
              <a:t>sớm</a:t>
            </a:r>
            <a:r>
              <a:rPr lang="en-US" sz="2800" dirty="0" smtClean="0"/>
              <a:t> ở </a:t>
            </a:r>
            <a:r>
              <a:rPr lang="en-US" sz="2800" dirty="0" err="1" smtClean="0"/>
              <a:t>Đông</a:t>
            </a:r>
            <a:r>
              <a:rPr lang="en-US" sz="2800" dirty="0" smtClean="0"/>
              <a:t> Nam Á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Ở </a:t>
            </a:r>
            <a:r>
              <a:rPr lang="en-US" sz="2800" dirty="0" err="1" smtClean="0"/>
              <a:t>Việt</a:t>
            </a:r>
            <a:r>
              <a:rPr lang="en-US" sz="2800" dirty="0" smtClean="0"/>
              <a:t> Nam </a:t>
            </a:r>
            <a:r>
              <a:rPr lang="en-US" sz="2800" dirty="0" err="1" smtClean="0"/>
              <a:t>phát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dấu</a:t>
            </a:r>
            <a:r>
              <a:rPr lang="en-US" sz="2800" dirty="0" smtClean="0"/>
              <a:t> </a:t>
            </a:r>
            <a:r>
              <a:rPr lang="en-US" sz="2800" dirty="0" err="1" smtClean="0"/>
              <a:t>tích</a:t>
            </a:r>
            <a:r>
              <a:rPr lang="en-US" sz="2800" dirty="0" smtClean="0"/>
              <a:t> </a:t>
            </a:r>
            <a:r>
              <a:rPr lang="en-US" sz="2800" dirty="0" err="1" smtClean="0"/>
              <a:t>răng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tối</a:t>
            </a:r>
            <a:r>
              <a:rPr lang="en-US" sz="2800" dirty="0" smtClean="0"/>
              <a:t> </a:t>
            </a:r>
            <a:r>
              <a:rPr lang="en-US" sz="2800" dirty="0" err="1" smtClean="0"/>
              <a:t>cổ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niên</a:t>
            </a:r>
            <a:r>
              <a:rPr lang="en-US" sz="2800" dirty="0" smtClean="0"/>
              <a:t> </a:t>
            </a:r>
            <a:r>
              <a:rPr lang="en-US" sz="2800" dirty="0" err="1" smtClean="0"/>
              <a:t>đại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đây</a:t>
            </a:r>
            <a:r>
              <a:rPr lang="en-US" sz="2800" dirty="0" smtClean="0"/>
              <a:t> 400 000 </a:t>
            </a:r>
            <a:r>
              <a:rPr lang="en-US" sz="2800" dirty="0" err="1" smtClean="0"/>
              <a:t>năm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5351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him của Hermelazemichael Gebregiorgsh trên G.draw | Hình nền, Hình ảnh, 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2" y="0"/>
            <a:ext cx="12164894" cy="689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0912" y="224994"/>
            <a:ext cx="6576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28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trả</a:t>
            </a:r>
            <a:r>
              <a:rPr lang="en-US" sz="28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28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8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8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28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8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:  </a:t>
            </a:r>
          </a:p>
        </p:txBody>
      </p:sp>
      <p:pic>
        <p:nvPicPr>
          <p:cNvPr id="7" name="Picture 2" descr="Have a question? We want to help. - Brookside Elementary Sch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058" y="-41897"/>
            <a:ext cx="2971767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59650" y="914401"/>
            <a:ext cx="7693455" cy="128070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1.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vừa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đọc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giải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thích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nguồn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gốc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loài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/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sự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xuất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con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bắt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đầu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đâu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7868" y="2473916"/>
            <a:ext cx="8176670" cy="1107485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2. Ai </a:t>
            </a:r>
            <a:r>
              <a:rPr lang="en-US" sz="2400" b="1" i="1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2400" b="1" i="1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400" b="1" i="1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2400" b="1" i="1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2400" b="1" i="1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b="1" i="1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loài</a:t>
            </a:r>
            <a:r>
              <a:rPr lang="en-US" sz="2400" b="1" i="1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400" b="1" i="1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2400" b="1" i="1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400" b="1" i="1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đó</a:t>
            </a:r>
            <a:r>
              <a:rPr lang="en-US" sz="2400" b="1" i="1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2400" b="1" i="1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thật</a:t>
            </a:r>
            <a:r>
              <a:rPr lang="en-US" sz="2400" b="1" i="1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400" b="1" i="1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61368" y="3843846"/>
            <a:ext cx="7008574" cy="1261554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3. </a:t>
            </a:r>
            <a:r>
              <a:rPr lang="en-US" sz="2400" b="1" i="1" dirty="0" err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Cách</a:t>
            </a:r>
            <a:r>
              <a:rPr lang="en-US" sz="2400" b="1" i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giải</a:t>
            </a:r>
            <a:r>
              <a:rPr lang="en-US" sz="2400" b="1" i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thích</a:t>
            </a:r>
            <a:r>
              <a:rPr lang="en-US" sz="2400" b="1" i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như</a:t>
            </a:r>
            <a:r>
              <a:rPr lang="en-US" sz="2400" b="1" i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2400" b="1" i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b="1" i="1" dirty="0" err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theo</a:t>
            </a:r>
            <a:r>
              <a:rPr lang="en-US" sz="2400" b="1" i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400" b="1" i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điểm</a:t>
            </a:r>
            <a:r>
              <a:rPr lang="en-US" sz="2400" b="1" i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400" b="1" i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400" b="1" i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hợp</a:t>
            </a:r>
            <a:r>
              <a:rPr lang="en-US" sz="2400" b="1" i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lý</a:t>
            </a:r>
            <a:r>
              <a:rPr lang="en-US" sz="2400" b="1" i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4161" y="5410200"/>
            <a:ext cx="7313296" cy="114300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4. Theo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tại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sao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ta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lại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nghĩ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giải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thích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nguồn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gốc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loài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4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133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488" b="23488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4212" y="914400"/>
            <a:ext cx="10744200" cy="4281976"/>
            <a:chOff x="0" y="0"/>
            <a:chExt cx="8956803" cy="4768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8933944" cy="4740738"/>
            </a:xfrm>
            <a:custGeom>
              <a:avLst/>
              <a:gdLst/>
              <a:ahLst/>
              <a:cxnLst/>
              <a:rect l="l" t="t" r="r" b="b"/>
              <a:pathLst>
                <a:path w="8933944" h="4740738">
                  <a:moveTo>
                    <a:pt x="8933944" y="4740738"/>
                  </a:moveTo>
                  <a:lnTo>
                    <a:pt x="0" y="4733118"/>
                  </a:lnTo>
                  <a:lnTo>
                    <a:pt x="0" y="1657439"/>
                  </a:lnTo>
                  <a:lnTo>
                    <a:pt x="17780" y="19050"/>
                  </a:lnTo>
                  <a:lnTo>
                    <a:pt x="4453207" y="0"/>
                  </a:lnTo>
                  <a:lnTo>
                    <a:pt x="8914894" y="5080"/>
                  </a:lnTo>
                  <a:close/>
                </a:path>
              </a:pathLst>
            </a:custGeom>
            <a:grpFill/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8963153" cy="4767408"/>
            </a:xfrm>
            <a:custGeom>
              <a:avLst/>
              <a:gdLst/>
              <a:ahLst/>
              <a:cxnLst/>
              <a:rect l="l" t="t" r="r" b="b"/>
              <a:pathLst>
                <a:path w="8963153" h="4767408">
                  <a:moveTo>
                    <a:pt x="8928864" y="21590"/>
                  </a:moveTo>
                  <a:cubicBezTo>
                    <a:pt x="8930133" y="34290"/>
                    <a:pt x="8930133" y="44450"/>
                    <a:pt x="8931403" y="54610"/>
                  </a:cubicBezTo>
                  <a:cubicBezTo>
                    <a:pt x="8933943" y="136157"/>
                    <a:pt x="8935214" y="240162"/>
                    <a:pt x="8937753" y="340453"/>
                  </a:cubicBezTo>
                  <a:cubicBezTo>
                    <a:pt x="8937753" y="485317"/>
                    <a:pt x="8950453" y="3341747"/>
                    <a:pt x="8956803" y="3486611"/>
                  </a:cubicBezTo>
                  <a:cubicBezTo>
                    <a:pt x="8963153" y="3705765"/>
                    <a:pt x="8959343" y="3928633"/>
                    <a:pt x="8959343" y="4147787"/>
                  </a:cubicBezTo>
                  <a:cubicBezTo>
                    <a:pt x="8959343" y="4340940"/>
                    <a:pt x="8960614" y="4519234"/>
                    <a:pt x="8961883" y="4706448"/>
                  </a:cubicBezTo>
                  <a:cubicBezTo>
                    <a:pt x="8961883" y="4728038"/>
                    <a:pt x="8961883" y="4742008"/>
                    <a:pt x="8961883" y="4766138"/>
                  </a:cubicBezTo>
                  <a:cubicBezTo>
                    <a:pt x="8939024" y="4766138"/>
                    <a:pt x="8918703" y="4767408"/>
                    <a:pt x="8874872" y="4766138"/>
                  </a:cubicBezTo>
                  <a:cubicBezTo>
                    <a:pt x="8418661" y="4761058"/>
                    <a:pt x="7955432" y="4767408"/>
                    <a:pt x="7499222" y="4762328"/>
                  </a:cubicBezTo>
                  <a:cubicBezTo>
                    <a:pt x="7225496" y="4758518"/>
                    <a:pt x="6958789" y="4761058"/>
                    <a:pt x="6685062" y="4758518"/>
                  </a:cubicBezTo>
                  <a:cubicBezTo>
                    <a:pt x="6558727" y="4757248"/>
                    <a:pt x="6432392" y="4755978"/>
                    <a:pt x="6306056" y="4754708"/>
                  </a:cubicBezTo>
                  <a:cubicBezTo>
                    <a:pt x="6228851" y="4754708"/>
                    <a:pt x="6158665" y="4755978"/>
                    <a:pt x="6081460" y="4755978"/>
                  </a:cubicBezTo>
                  <a:cubicBezTo>
                    <a:pt x="5884939" y="4754708"/>
                    <a:pt x="5344505" y="4755978"/>
                    <a:pt x="5147984" y="4754708"/>
                  </a:cubicBezTo>
                  <a:cubicBezTo>
                    <a:pt x="5007611" y="4753438"/>
                    <a:pt x="2200162" y="4762328"/>
                    <a:pt x="2059790" y="4761058"/>
                  </a:cubicBezTo>
                  <a:cubicBezTo>
                    <a:pt x="2024697" y="4761058"/>
                    <a:pt x="1982585" y="4762328"/>
                    <a:pt x="1947492" y="4762328"/>
                  </a:cubicBezTo>
                  <a:cubicBezTo>
                    <a:pt x="1863268" y="4762328"/>
                    <a:pt x="1786064" y="4763598"/>
                    <a:pt x="1701840" y="4763598"/>
                  </a:cubicBezTo>
                  <a:cubicBezTo>
                    <a:pt x="1491281" y="4763598"/>
                    <a:pt x="1287741" y="4762328"/>
                    <a:pt x="1077183" y="4761058"/>
                  </a:cubicBezTo>
                  <a:cubicBezTo>
                    <a:pt x="950848" y="4759788"/>
                    <a:pt x="824512" y="4758518"/>
                    <a:pt x="705196" y="4757248"/>
                  </a:cubicBezTo>
                  <a:cubicBezTo>
                    <a:pt x="480600" y="4755978"/>
                    <a:pt x="256004" y="4754708"/>
                    <a:pt x="48260" y="4754708"/>
                  </a:cubicBezTo>
                  <a:cubicBezTo>
                    <a:pt x="38100" y="4754708"/>
                    <a:pt x="29210" y="4754708"/>
                    <a:pt x="19050" y="4753438"/>
                  </a:cubicBezTo>
                  <a:cubicBezTo>
                    <a:pt x="10160" y="4752168"/>
                    <a:pt x="5080" y="4745818"/>
                    <a:pt x="7620" y="4736928"/>
                  </a:cubicBezTo>
                  <a:cubicBezTo>
                    <a:pt x="16510" y="4704958"/>
                    <a:pt x="12700" y="4612096"/>
                    <a:pt x="11430" y="4515520"/>
                  </a:cubicBezTo>
                  <a:cubicBezTo>
                    <a:pt x="10160" y="4318653"/>
                    <a:pt x="6350" y="4125500"/>
                    <a:pt x="7620" y="3928633"/>
                  </a:cubicBezTo>
                  <a:cubicBezTo>
                    <a:pt x="5080" y="3683478"/>
                    <a:pt x="0" y="648754"/>
                    <a:pt x="7620" y="399884"/>
                  </a:cubicBezTo>
                  <a:cubicBezTo>
                    <a:pt x="8890" y="351596"/>
                    <a:pt x="7620" y="299594"/>
                    <a:pt x="8890" y="251306"/>
                  </a:cubicBezTo>
                  <a:cubicBezTo>
                    <a:pt x="10160" y="173302"/>
                    <a:pt x="12700" y="878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0538" y="30480"/>
                    <a:pt x="192836" y="29210"/>
                  </a:cubicBezTo>
                  <a:cubicBezTo>
                    <a:pt x="382339" y="25400"/>
                    <a:pt x="571842" y="22860"/>
                    <a:pt x="768363" y="20320"/>
                  </a:cubicBezTo>
                  <a:cubicBezTo>
                    <a:pt x="901717" y="17780"/>
                    <a:pt x="1035071" y="16510"/>
                    <a:pt x="1161406" y="13970"/>
                  </a:cubicBezTo>
                  <a:cubicBezTo>
                    <a:pt x="1287741" y="11430"/>
                    <a:pt x="1421095" y="8890"/>
                    <a:pt x="1547430" y="8890"/>
                  </a:cubicBezTo>
                  <a:cubicBezTo>
                    <a:pt x="1687803" y="7620"/>
                    <a:pt x="1828175" y="10160"/>
                    <a:pt x="1968548" y="8890"/>
                  </a:cubicBezTo>
                  <a:cubicBezTo>
                    <a:pt x="2144013" y="8890"/>
                    <a:pt x="5323449" y="6350"/>
                    <a:pt x="5498915" y="5080"/>
                  </a:cubicBezTo>
                  <a:cubicBezTo>
                    <a:pt x="5667362" y="3810"/>
                    <a:pt x="5835809" y="2540"/>
                    <a:pt x="6011274" y="2540"/>
                  </a:cubicBezTo>
                  <a:cubicBezTo>
                    <a:pt x="6299038" y="1270"/>
                    <a:pt x="6579783" y="0"/>
                    <a:pt x="6867546" y="0"/>
                  </a:cubicBezTo>
                  <a:cubicBezTo>
                    <a:pt x="6986863" y="0"/>
                    <a:pt x="7113198" y="2540"/>
                    <a:pt x="7232515" y="2540"/>
                  </a:cubicBezTo>
                  <a:cubicBezTo>
                    <a:pt x="7562390" y="3810"/>
                    <a:pt x="7899284" y="5080"/>
                    <a:pt x="8229159" y="7620"/>
                  </a:cubicBezTo>
                  <a:cubicBezTo>
                    <a:pt x="8404624" y="8890"/>
                    <a:pt x="8580090" y="12700"/>
                    <a:pt x="8755556" y="16510"/>
                  </a:cubicBezTo>
                  <a:cubicBezTo>
                    <a:pt x="8797667" y="16510"/>
                    <a:pt x="8839779" y="16510"/>
                    <a:pt x="8874872" y="16510"/>
                  </a:cubicBezTo>
                  <a:cubicBezTo>
                    <a:pt x="8909814" y="17780"/>
                    <a:pt x="8918703" y="20320"/>
                    <a:pt x="8928864" y="21590"/>
                  </a:cubicBezTo>
                  <a:close/>
                  <a:moveTo>
                    <a:pt x="8939024" y="4749628"/>
                  </a:moveTo>
                  <a:cubicBezTo>
                    <a:pt x="8940293" y="4733118"/>
                    <a:pt x="8941564" y="4720418"/>
                    <a:pt x="8941564" y="4707718"/>
                  </a:cubicBezTo>
                  <a:cubicBezTo>
                    <a:pt x="8940293" y="4500662"/>
                    <a:pt x="8939024" y="4303795"/>
                    <a:pt x="8939024" y="4092070"/>
                  </a:cubicBezTo>
                  <a:cubicBezTo>
                    <a:pt x="8939024" y="3995494"/>
                    <a:pt x="8941564" y="3898917"/>
                    <a:pt x="8940293" y="3802341"/>
                  </a:cubicBezTo>
                  <a:cubicBezTo>
                    <a:pt x="8940293" y="3713194"/>
                    <a:pt x="8939024" y="3620332"/>
                    <a:pt x="8937753" y="3531185"/>
                  </a:cubicBezTo>
                  <a:cubicBezTo>
                    <a:pt x="8932674" y="3393749"/>
                    <a:pt x="8921243" y="548463"/>
                    <a:pt x="8921243" y="411028"/>
                  </a:cubicBezTo>
                  <a:cubicBezTo>
                    <a:pt x="8918703" y="295879"/>
                    <a:pt x="8916164" y="177016"/>
                    <a:pt x="8913624" y="63500"/>
                  </a:cubicBezTo>
                  <a:cubicBezTo>
                    <a:pt x="8912353" y="44450"/>
                    <a:pt x="8911083" y="43180"/>
                    <a:pt x="8853816" y="41910"/>
                  </a:cubicBezTo>
                  <a:cubicBezTo>
                    <a:pt x="8832760" y="41910"/>
                    <a:pt x="8818723" y="41910"/>
                    <a:pt x="8797668" y="40640"/>
                  </a:cubicBezTo>
                  <a:cubicBezTo>
                    <a:pt x="8622202" y="36830"/>
                    <a:pt x="8439718" y="31750"/>
                    <a:pt x="8264252" y="30480"/>
                  </a:cubicBezTo>
                  <a:cubicBezTo>
                    <a:pt x="7836116" y="26670"/>
                    <a:pt x="7400962" y="25400"/>
                    <a:pt x="6972826" y="22860"/>
                  </a:cubicBezTo>
                  <a:cubicBezTo>
                    <a:pt x="6909658" y="22860"/>
                    <a:pt x="6839472" y="22860"/>
                    <a:pt x="6776304" y="22860"/>
                  </a:cubicBezTo>
                  <a:cubicBezTo>
                    <a:pt x="6671025" y="22860"/>
                    <a:pt x="6565746" y="22860"/>
                    <a:pt x="6467485" y="22860"/>
                  </a:cubicBezTo>
                  <a:cubicBezTo>
                    <a:pt x="6242889" y="22860"/>
                    <a:pt x="6018293" y="22860"/>
                    <a:pt x="5800716" y="24130"/>
                  </a:cubicBezTo>
                  <a:cubicBezTo>
                    <a:pt x="5611213" y="25400"/>
                    <a:pt x="2417740" y="29210"/>
                    <a:pt x="2228237" y="29210"/>
                  </a:cubicBezTo>
                  <a:cubicBezTo>
                    <a:pt x="1919417" y="29210"/>
                    <a:pt x="1610598" y="26670"/>
                    <a:pt x="1301779" y="33020"/>
                  </a:cubicBezTo>
                  <a:cubicBezTo>
                    <a:pt x="1140350" y="36830"/>
                    <a:pt x="985941" y="36830"/>
                    <a:pt x="831531" y="38100"/>
                  </a:cubicBezTo>
                  <a:cubicBezTo>
                    <a:pt x="564823" y="41910"/>
                    <a:pt x="298116" y="45720"/>
                    <a:pt x="49530" y="50800"/>
                  </a:cubicBezTo>
                  <a:cubicBezTo>
                    <a:pt x="36830" y="50800"/>
                    <a:pt x="34290" y="53340"/>
                    <a:pt x="33020" y="76725"/>
                  </a:cubicBezTo>
                  <a:cubicBezTo>
                    <a:pt x="31750" y="143586"/>
                    <a:pt x="31750" y="210446"/>
                    <a:pt x="30480" y="277307"/>
                  </a:cubicBezTo>
                  <a:cubicBezTo>
                    <a:pt x="29210" y="388741"/>
                    <a:pt x="26670" y="496461"/>
                    <a:pt x="25400" y="607895"/>
                  </a:cubicBezTo>
                  <a:cubicBezTo>
                    <a:pt x="20320" y="726758"/>
                    <a:pt x="26670" y="3631476"/>
                    <a:pt x="29210" y="3750339"/>
                  </a:cubicBezTo>
                  <a:cubicBezTo>
                    <a:pt x="29210" y="3876631"/>
                    <a:pt x="29210" y="4006637"/>
                    <a:pt x="30480" y="4132929"/>
                  </a:cubicBezTo>
                  <a:cubicBezTo>
                    <a:pt x="30480" y="4225791"/>
                    <a:pt x="33020" y="4318653"/>
                    <a:pt x="33020" y="4411515"/>
                  </a:cubicBezTo>
                  <a:cubicBezTo>
                    <a:pt x="33020" y="4511806"/>
                    <a:pt x="33020" y="4612096"/>
                    <a:pt x="31750" y="4707718"/>
                  </a:cubicBezTo>
                  <a:cubicBezTo>
                    <a:pt x="31750" y="4711528"/>
                    <a:pt x="31750" y="4714068"/>
                    <a:pt x="31750" y="4717878"/>
                  </a:cubicBezTo>
                  <a:cubicBezTo>
                    <a:pt x="31750" y="4728038"/>
                    <a:pt x="35560" y="4731848"/>
                    <a:pt x="44450" y="4731848"/>
                  </a:cubicBezTo>
                  <a:cubicBezTo>
                    <a:pt x="94576" y="4731848"/>
                    <a:pt x="192836" y="4733118"/>
                    <a:pt x="284078" y="4733118"/>
                  </a:cubicBezTo>
                  <a:cubicBezTo>
                    <a:pt x="417432" y="4733118"/>
                    <a:pt x="557805" y="4730578"/>
                    <a:pt x="691159" y="4733118"/>
                  </a:cubicBezTo>
                  <a:cubicBezTo>
                    <a:pt x="908736" y="4736928"/>
                    <a:pt x="1126313" y="4739468"/>
                    <a:pt x="1343890" y="4738198"/>
                  </a:cubicBezTo>
                  <a:cubicBezTo>
                    <a:pt x="1484263" y="4736928"/>
                    <a:pt x="1617617" y="4739468"/>
                    <a:pt x="1757989" y="4739468"/>
                  </a:cubicBezTo>
                  <a:cubicBezTo>
                    <a:pt x="1961529" y="4739468"/>
                    <a:pt x="2165069" y="4738198"/>
                    <a:pt x="2368609" y="4739468"/>
                  </a:cubicBezTo>
                  <a:cubicBezTo>
                    <a:pt x="2670410" y="4740738"/>
                    <a:pt x="5983200" y="4730578"/>
                    <a:pt x="6292019" y="4733118"/>
                  </a:cubicBezTo>
                  <a:cubicBezTo>
                    <a:pt x="6425373" y="4734388"/>
                    <a:pt x="6558727" y="4735658"/>
                    <a:pt x="6685062" y="4735658"/>
                  </a:cubicBezTo>
                  <a:cubicBezTo>
                    <a:pt x="6916676" y="4738198"/>
                    <a:pt x="7141273" y="4734388"/>
                    <a:pt x="7372887" y="4738198"/>
                  </a:cubicBezTo>
                  <a:cubicBezTo>
                    <a:pt x="7562390" y="4740738"/>
                    <a:pt x="7751893" y="4740738"/>
                    <a:pt x="7941395" y="4743278"/>
                  </a:cubicBezTo>
                  <a:cubicBezTo>
                    <a:pt x="8222140" y="4747088"/>
                    <a:pt x="8502885" y="4749628"/>
                    <a:pt x="8783630" y="4750898"/>
                  </a:cubicBezTo>
                  <a:cubicBezTo>
                    <a:pt x="8888910" y="4750898"/>
                    <a:pt x="8918703" y="4749628"/>
                    <a:pt x="8939024" y="474962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08014" flipH="1">
            <a:off x="160706" y="206057"/>
            <a:ext cx="1440715" cy="15894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55741" y="3327626"/>
            <a:ext cx="2425747" cy="22799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99612" y="-57520"/>
            <a:ext cx="2071252" cy="15815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88607">
            <a:off x="1336354" y="5204439"/>
            <a:ext cx="2739115" cy="13599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404616" y="4364055"/>
            <a:ext cx="1503384" cy="16366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168615" y="1147546"/>
            <a:ext cx="1445977" cy="149529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60412" y="1524001"/>
            <a:ext cx="10515599" cy="4539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60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CHƯƠNG II. THỜI KÌ NGUYÊN THỦY</a:t>
            </a:r>
          </a:p>
          <a:p>
            <a:pPr algn="ctr"/>
            <a:r>
              <a:rPr lang="en-US" altLang="zh-CN" sz="60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Tiết</a:t>
            </a:r>
            <a:r>
              <a:rPr lang="en-US" altLang="zh-CN" sz="60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5+6. </a:t>
            </a:r>
            <a:r>
              <a:rPr lang="en-US" altLang="zh-CN" sz="60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</a:t>
            </a:r>
            <a:r>
              <a:rPr lang="en-US" altLang="zh-CN" sz="60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3</a:t>
            </a:r>
          </a:p>
          <a:p>
            <a:pPr algn="ctr"/>
            <a:r>
              <a:rPr lang="en-US" altLang="zh-CN" sz="60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NGUỒN GỐC LOÀI NGƯỜI</a:t>
            </a:r>
            <a:endParaRPr lang="zh-CN" altLang="en-US" sz="6000" b="1" dirty="0" smtClean="0">
              <a:solidFill>
                <a:schemeClr val="bg2">
                  <a:lumMod val="10000"/>
                </a:schemeClr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  <a:p>
            <a:pPr algn="ctr">
              <a:lnSpc>
                <a:spcPts val="6600"/>
              </a:lnSpc>
            </a:pPr>
            <a:endParaRPr lang="en-US" sz="6000" dirty="0">
              <a:solidFill>
                <a:schemeClr val="bg2">
                  <a:lumMod val="10000"/>
                </a:schemeClr>
              </a:solidFill>
              <a:latin typeface="Hangyaboly"/>
            </a:endParaRPr>
          </a:p>
        </p:txBody>
      </p:sp>
    </p:spTree>
    <p:extLst>
      <p:ext uri="{BB962C8B-B14F-4D97-AF65-F5344CB8AC3E}">
        <p14:creationId xmlns:p14="http://schemas.microsoft.com/office/powerpoint/2010/main" val="128079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488" b="23488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4" name="Straight Connector 3"/>
          <p:cNvSpPr/>
          <p:nvPr/>
        </p:nvSpPr>
        <p:spPr>
          <a:xfrm>
            <a:off x="6195194" y="2920181"/>
            <a:ext cx="508818" cy="22291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229109"/>
                </a:lnTo>
                <a:lnTo>
                  <a:pt x="508818" y="2229109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Straight Connector 4"/>
          <p:cNvSpPr/>
          <p:nvPr/>
        </p:nvSpPr>
        <p:spPr>
          <a:xfrm>
            <a:off x="5686376" y="2920181"/>
            <a:ext cx="508818" cy="22291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508818" y="0"/>
                </a:moveTo>
                <a:lnTo>
                  <a:pt x="508818" y="2229109"/>
                </a:lnTo>
                <a:lnTo>
                  <a:pt x="0" y="2229109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 5"/>
          <p:cNvGrpSpPr/>
          <p:nvPr/>
        </p:nvGrpSpPr>
        <p:grpSpPr>
          <a:xfrm>
            <a:off x="3917469" y="497236"/>
            <a:ext cx="4845890" cy="2422945"/>
            <a:chOff x="3652356" y="1936"/>
            <a:chExt cx="4845890" cy="2422945"/>
          </a:xfrm>
        </p:grpSpPr>
        <p:sp>
          <p:nvSpPr>
            <p:cNvPr id="13" name="Rectangle 12"/>
            <p:cNvSpPr/>
            <p:nvPr/>
          </p:nvSpPr>
          <p:spPr>
            <a:xfrm>
              <a:off x="3652356" y="1936"/>
              <a:ext cx="4845890" cy="242294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3652356" y="1936"/>
              <a:ext cx="4845890" cy="24229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400" kern="1200" dirty="0" smtClean="0"/>
                <a:t>NGUỒN GỐC LOÀI NGƯỜI</a:t>
              </a:r>
              <a:endParaRPr lang="en-US" sz="5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3703" y="4191000"/>
            <a:ext cx="5067310" cy="2169763"/>
            <a:chOff x="228589" y="3442518"/>
            <a:chExt cx="5337893" cy="2422945"/>
          </a:xfrm>
        </p:grpSpPr>
        <p:sp>
          <p:nvSpPr>
            <p:cNvPr id="11" name="Rectangle 10"/>
            <p:cNvSpPr/>
            <p:nvPr/>
          </p:nvSpPr>
          <p:spPr>
            <a:xfrm>
              <a:off x="228589" y="3442518"/>
              <a:ext cx="5337893" cy="2422945"/>
            </a:xfrm>
            <a:prstGeom prst="rect">
              <a:avLst/>
            </a:prstGeom>
          </p:spPr>
          <p:style>
            <a:lnRef idx="2">
              <a:schemeClr val="l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228589" y="3442518"/>
              <a:ext cx="5337893" cy="24229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kern="1200" dirty="0" smtClean="0"/>
                <a:t>I. QUÁ TRÌNH TIẾN HÓA TỪ VƯỢN THÀNH NGƯỜI</a:t>
              </a:r>
              <a:endParaRPr lang="en-US" sz="4400" kern="1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49233" y="4191000"/>
            <a:ext cx="4600247" cy="2169763"/>
            <a:chOff x="6584120" y="3442518"/>
            <a:chExt cx="4845890" cy="2422945"/>
          </a:xfrm>
        </p:grpSpPr>
        <p:sp>
          <p:nvSpPr>
            <p:cNvPr id="9" name="Rectangle 8"/>
            <p:cNvSpPr/>
            <p:nvPr/>
          </p:nvSpPr>
          <p:spPr>
            <a:xfrm>
              <a:off x="6584120" y="3442518"/>
              <a:ext cx="4845890" cy="2422945"/>
            </a:xfrm>
            <a:prstGeom prst="rect">
              <a:avLst/>
            </a:prstGeom>
          </p:spPr>
          <p:style>
            <a:lnRef idx="2">
              <a:schemeClr val="l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6584120" y="3442518"/>
              <a:ext cx="4845890" cy="24229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kern="1200" dirty="0" smtClean="0"/>
                <a:t>II. DẤU TÍCH CỦA NGƯỜI TỐI CỔ Ở ĐÔNG NAM Á</a:t>
              </a:r>
              <a:endParaRPr lang="en-US" sz="4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4211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/>
          <p:nvPr/>
        </p:nvGrpSpPr>
        <p:grpSpPr>
          <a:xfrm>
            <a:off x="227012" y="1914123"/>
            <a:ext cx="11658600" cy="2863464"/>
            <a:chOff x="0" y="0"/>
            <a:chExt cx="10275908" cy="4060194"/>
          </a:xfrm>
        </p:grpSpPr>
        <p:sp>
          <p:nvSpPr>
            <p:cNvPr id="7" name="Freeform 3"/>
            <p:cNvSpPr/>
            <p:nvPr/>
          </p:nvSpPr>
          <p:spPr>
            <a:xfrm>
              <a:off x="0" y="-4073"/>
              <a:ext cx="10282299" cy="4066797"/>
            </a:xfrm>
            <a:custGeom>
              <a:avLst/>
              <a:gdLst/>
              <a:ahLst/>
              <a:cxnLst/>
              <a:rect l="l" t="t" r="r" b="b"/>
              <a:pathLst>
                <a:path w="10282299" h="4066797">
                  <a:moveTo>
                    <a:pt x="9654521" y="4012319"/>
                  </a:moveTo>
                  <a:cubicBezTo>
                    <a:pt x="9654521" y="4012319"/>
                    <a:pt x="8923646" y="4066797"/>
                    <a:pt x="7547215" y="4064176"/>
                  </a:cubicBezTo>
                  <a:cubicBezTo>
                    <a:pt x="3852919" y="4062013"/>
                    <a:pt x="1057074" y="4054189"/>
                    <a:pt x="1057074" y="4054189"/>
                  </a:cubicBezTo>
                  <a:cubicBezTo>
                    <a:pt x="812932" y="4045355"/>
                    <a:pt x="449110" y="4024124"/>
                    <a:pt x="282371" y="3965947"/>
                  </a:cubicBezTo>
                  <a:cubicBezTo>
                    <a:pt x="4469" y="3868983"/>
                    <a:pt x="0" y="3695705"/>
                    <a:pt x="0" y="2991996"/>
                  </a:cubicBezTo>
                  <a:lnTo>
                    <a:pt x="0" y="2991966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02829" y="15681"/>
                    <a:pt x="6185004" y="7673"/>
                  </a:cubicBezTo>
                  <a:cubicBezTo>
                    <a:pt x="8704718" y="0"/>
                    <a:pt x="9421452" y="6979"/>
                    <a:pt x="9421452" y="6979"/>
                  </a:cubicBezTo>
                  <a:cubicBezTo>
                    <a:pt x="9789760" y="14458"/>
                    <a:pt x="9928020" y="42638"/>
                    <a:pt x="10125759" y="165219"/>
                  </a:cubicBezTo>
                  <a:cubicBezTo>
                    <a:pt x="10276777" y="258836"/>
                    <a:pt x="10282299" y="476157"/>
                    <a:pt x="10273158" y="2991965"/>
                  </a:cubicBezTo>
                  <a:lnTo>
                    <a:pt x="10273158" y="2991995"/>
                  </a:lnTo>
                  <a:cubicBezTo>
                    <a:pt x="10273157" y="3813670"/>
                    <a:pt x="10230373" y="3962257"/>
                    <a:pt x="9654521" y="4012319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8" name="TextBox 4"/>
          <p:cNvSpPr txBox="1"/>
          <p:nvPr/>
        </p:nvSpPr>
        <p:spPr>
          <a:xfrm>
            <a:off x="600225" y="2413337"/>
            <a:ext cx="1069661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66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I. QUÁ TRÌNH TIẾN HÓA TỪ VƯỢN THÀNH NGƯỜI</a:t>
            </a:r>
            <a:endParaRPr lang="en-US" sz="6600" u="none" dirty="0">
              <a:solidFill>
                <a:srgbClr val="002060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4899256" y="4665579"/>
            <a:ext cx="3009385" cy="675623"/>
            <a:chOff x="0" y="0"/>
            <a:chExt cx="6483846" cy="1940372"/>
          </a:xfrm>
        </p:grpSpPr>
        <p:sp>
          <p:nvSpPr>
            <p:cNvPr id="10" name="Freeform 6"/>
            <p:cNvSpPr/>
            <p:nvPr/>
          </p:nvSpPr>
          <p:spPr>
            <a:xfrm>
              <a:off x="0" y="-4073"/>
              <a:ext cx="6490237" cy="1946975"/>
            </a:xfrm>
            <a:custGeom>
              <a:avLst/>
              <a:gdLst/>
              <a:ahLst/>
              <a:cxnLst/>
              <a:rect l="l" t="t" r="r" b="b"/>
              <a:pathLst>
                <a:path w="6490237" h="1946975">
                  <a:moveTo>
                    <a:pt x="5862459" y="1892497"/>
                  </a:moveTo>
                  <a:cubicBezTo>
                    <a:pt x="5862459" y="1892497"/>
                    <a:pt x="5131584" y="1946975"/>
                    <a:pt x="4299384" y="1944354"/>
                  </a:cubicBezTo>
                  <a:cubicBezTo>
                    <a:pt x="2577849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55510" y="15681"/>
                    <a:pt x="3664596" y="7673"/>
                  </a:cubicBezTo>
                  <a:cubicBezTo>
                    <a:pt x="4912657" y="0"/>
                    <a:pt x="5629390" y="6979"/>
                    <a:pt x="5629390" y="6979"/>
                  </a:cubicBezTo>
                  <a:cubicBezTo>
                    <a:pt x="5997698" y="14458"/>
                    <a:pt x="6135958" y="42638"/>
                    <a:pt x="6333698" y="165219"/>
                  </a:cubicBezTo>
                  <a:cubicBezTo>
                    <a:pt x="6484715" y="258836"/>
                    <a:pt x="6490237" y="476157"/>
                    <a:pt x="6481097" y="1246581"/>
                  </a:cubicBezTo>
                  <a:lnTo>
                    <a:pt x="6481097" y="1246590"/>
                  </a:lnTo>
                  <a:cubicBezTo>
                    <a:pt x="6481095" y="1693848"/>
                    <a:pt x="6438312" y="1842435"/>
                    <a:pt x="5862459" y="1892497"/>
                  </a:cubicBezTo>
                  <a:close/>
                </a:path>
              </a:pathLst>
            </a:custGeom>
            <a:solidFill>
              <a:srgbClr val="FFD55F"/>
            </a:solidFill>
          </p:spPr>
        </p:sp>
      </p:grpSp>
      <p:sp>
        <p:nvSpPr>
          <p:cNvPr id="11" name="TextBox 7"/>
          <p:cNvSpPr txBox="1"/>
          <p:nvPr/>
        </p:nvSpPr>
        <p:spPr>
          <a:xfrm>
            <a:off x="5246158" y="4810761"/>
            <a:ext cx="231854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373735"/>
                </a:solidFill>
                <a:latin typeface="뉴요커"/>
              </a:rPr>
              <a:t>Let’s Go!</a:t>
            </a:r>
            <a:endParaRPr lang="en-US" sz="3000" dirty="0">
              <a:solidFill>
                <a:srgbClr val="373735"/>
              </a:solidFill>
              <a:latin typeface="뉴요커"/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95610">
            <a:off x="-389228" y="1139329"/>
            <a:ext cx="1805996" cy="1219365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78512" flipH="1">
            <a:off x="10854118" y="1011072"/>
            <a:ext cx="901015" cy="1440953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706328" y="5205970"/>
            <a:ext cx="3240982" cy="2188233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35949" y="4950200"/>
            <a:ext cx="919734" cy="905702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242889">
            <a:off x="9713523" y="-1406523"/>
            <a:ext cx="2656955" cy="375322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911843">
            <a:off x="7500719" y="5031033"/>
            <a:ext cx="1749216" cy="620338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463730" y="319773"/>
            <a:ext cx="1546588" cy="784747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420846">
            <a:off x="7019156" y="718117"/>
            <a:ext cx="756865" cy="628346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2763327">
            <a:off x="11423849" y="4163766"/>
            <a:ext cx="2169930" cy="2750491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179346" y="772736"/>
            <a:ext cx="714033" cy="519107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3467168">
            <a:off x="3766892" y="5562691"/>
            <a:ext cx="584239" cy="7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4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4" t="33373" r="76724" b="20738"/>
          <a:stretch/>
        </p:blipFill>
        <p:spPr>
          <a:xfrm>
            <a:off x="815201" y="3723852"/>
            <a:ext cx="2783584" cy="20673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8348" t="11124" b="20900"/>
          <a:stretch/>
        </p:blipFill>
        <p:spPr>
          <a:xfrm>
            <a:off x="9098826" y="2938089"/>
            <a:ext cx="2591613" cy="28379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314" t="19305" r="57859" b="19509"/>
          <a:stretch/>
        </p:blipFill>
        <p:spPr>
          <a:xfrm>
            <a:off x="4979312" y="3187183"/>
            <a:ext cx="2495627" cy="25888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7" name="Group 6"/>
          <p:cNvGrpSpPr/>
          <p:nvPr/>
        </p:nvGrpSpPr>
        <p:grpSpPr>
          <a:xfrm>
            <a:off x="623230" y="2751743"/>
            <a:ext cx="3167527" cy="702078"/>
            <a:chOff x="611560" y="1658390"/>
            <a:chExt cx="2376264" cy="1050530"/>
          </a:xfrm>
        </p:grpSpPr>
        <p:sp>
          <p:nvSpPr>
            <p:cNvPr id="8" name="Rounded Rectangle 7"/>
            <p:cNvSpPr/>
            <p:nvPr/>
          </p:nvSpPr>
          <p:spPr>
            <a:xfrm>
              <a:off x="611560" y="1844824"/>
              <a:ext cx="2376264" cy="86409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9050">
              <a:solidFill>
                <a:srgbClr val="FF27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619672" y="1658390"/>
              <a:ext cx="360040" cy="360040"/>
            </a:xfrm>
            <a:prstGeom prst="ellipse">
              <a:avLst/>
            </a:prstGeom>
            <a:solidFill>
              <a:srgbClr val="99FFCC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1</a:t>
              </a:r>
              <a:endParaRPr lang="en-US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7989" y="2319697"/>
            <a:ext cx="3167527" cy="677741"/>
            <a:chOff x="3663449" y="1016732"/>
            <a:chExt cx="2376264" cy="1044116"/>
          </a:xfrm>
        </p:grpSpPr>
        <p:sp>
          <p:nvSpPr>
            <p:cNvPr id="11" name="Rounded Rectangle 10"/>
            <p:cNvSpPr/>
            <p:nvPr/>
          </p:nvSpPr>
          <p:spPr>
            <a:xfrm>
              <a:off x="3663449" y="1196752"/>
              <a:ext cx="2376264" cy="86409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9050">
              <a:solidFill>
                <a:srgbClr val="FF27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671561" y="1016732"/>
              <a:ext cx="360040" cy="360040"/>
            </a:xfrm>
            <a:prstGeom prst="ellipse">
              <a:avLst/>
            </a:prstGeom>
            <a:solidFill>
              <a:srgbClr val="99FFCC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2</a:t>
              </a:r>
              <a:endParaRPr lang="en-US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686025" y="2049665"/>
            <a:ext cx="3167527" cy="702078"/>
            <a:chOff x="6516216" y="505138"/>
            <a:chExt cx="2376264" cy="1051654"/>
          </a:xfrm>
        </p:grpSpPr>
        <p:sp>
          <p:nvSpPr>
            <p:cNvPr id="14" name="Rounded Rectangle 13"/>
            <p:cNvSpPr/>
            <p:nvPr/>
          </p:nvSpPr>
          <p:spPr>
            <a:xfrm>
              <a:off x="6516216" y="692696"/>
              <a:ext cx="2376264" cy="86409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9050">
              <a:solidFill>
                <a:srgbClr val="FF27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524328" y="505138"/>
              <a:ext cx="360040" cy="360040"/>
            </a:xfrm>
            <a:prstGeom prst="ellipse">
              <a:avLst/>
            </a:prstGeom>
            <a:solidFill>
              <a:srgbClr val="99FFCC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3</a:t>
              </a:r>
              <a:endParaRPr lang="en-US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16" name="Date Placeholder 1">
            <a:extLst>
              <a:ext uri="{FF2B5EF4-FFF2-40B4-BE49-F238E27FC236}">
                <a16:creationId xmlns:a16="http://schemas.microsoft.com/office/drawing/2014/main" id="{EB55FD24-3D62-4B75-99C1-573F692E844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65553" y="33468"/>
            <a:ext cx="11296267" cy="11881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Nhiệm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vụ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khác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biệt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giữa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3 </a:t>
            </a:r>
            <a:r>
              <a:rPr lang="en-US" sz="2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đoạn</a:t>
            </a:r>
            <a:endParaRPr lang="en-US" sz="28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8883" y="3002516"/>
            <a:ext cx="284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Vượn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người</a:t>
            </a:r>
            <a:endParaRPr lang="en-US" sz="18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59614" y="2553400"/>
            <a:ext cx="233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0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tối</a:t>
            </a:r>
            <a:r>
              <a:rPr lang="en-US" sz="20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cổ</a:t>
            </a:r>
            <a:endParaRPr lang="en-US" sz="2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98826" y="2290437"/>
            <a:ext cx="2591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tinh</a:t>
            </a:r>
            <a:r>
              <a:rPr lang="en-US" sz="18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khôn</a:t>
            </a:r>
            <a:endParaRPr lang="en-US" sz="18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3174" y="1219200"/>
            <a:ext cx="9366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 smtClean="0">
                <a:latin typeface="+mj-lt"/>
                <a:cs typeface="Times New Roman" pitchFamily="18" charset="0"/>
              </a:rPr>
              <a:t>2. </a:t>
            </a:r>
            <a:r>
              <a:rPr lang="en-US" sz="2800" b="1" dirty="0" err="1" smtClean="0">
                <a:latin typeface="+mj-lt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hãy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nghĩ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và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đặt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tên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cho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mỗi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giai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đoạn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18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23488" b="23488"/>
          <a:stretch>
            <a:fillRect/>
          </a:stretch>
        </p:blipFill>
        <p:spPr>
          <a:xfrm>
            <a:off x="1587" y="0"/>
            <a:ext cx="121888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212" y="228600"/>
            <a:ext cx="11201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HOẠT ĐỘNG NHÓM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lượng</a:t>
            </a:r>
            <a:r>
              <a:rPr lang="en-US" sz="3600" dirty="0" smtClean="0"/>
              <a:t>: 4 </a:t>
            </a:r>
            <a:r>
              <a:rPr lang="en-US" sz="3600" dirty="0" err="1" smtClean="0"/>
              <a:t>bạn</a:t>
            </a:r>
            <a:r>
              <a:rPr lang="en-US" sz="3600" dirty="0" smtClean="0"/>
              <a:t>/</a:t>
            </a:r>
            <a:r>
              <a:rPr lang="en-US" sz="3600" dirty="0" err="1" smtClean="0"/>
              <a:t>nhóm</a:t>
            </a:r>
            <a:endParaRPr lang="en-US" sz="3600" dirty="0" smtClean="0"/>
          </a:p>
          <a:p>
            <a:pPr marL="285750" indent="-285750">
              <a:buFontTx/>
              <a:buChar char="-"/>
            </a:pPr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: 5 </a:t>
            </a:r>
            <a:r>
              <a:rPr lang="en-US" sz="3600" dirty="0" err="1" smtClean="0"/>
              <a:t>phút</a:t>
            </a:r>
            <a:endParaRPr lang="en-US" sz="3600" dirty="0" smtClean="0"/>
          </a:p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NHIỆM VỤ</a:t>
            </a:r>
          </a:p>
          <a:p>
            <a:pPr marL="342900" indent="-342900">
              <a:buAutoNum type="arabicPeriod"/>
            </a:pPr>
            <a:r>
              <a:rPr lang="en-US" sz="3600" dirty="0" err="1" smtClean="0"/>
              <a:t>Nghiên</a:t>
            </a:r>
            <a:r>
              <a:rPr lang="en-US" sz="3600" dirty="0" smtClean="0"/>
              <a:t> </a:t>
            </a:r>
            <a:r>
              <a:rPr lang="en-US" sz="3600" dirty="0" err="1" smtClean="0"/>
              <a:t>cứu</a:t>
            </a:r>
            <a:r>
              <a:rPr lang="en-US" sz="3600" dirty="0" smtClean="0"/>
              <a:t> SGK, </a:t>
            </a:r>
            <a:r>
              <a:rPr lang="en-US" sz="3600" dirty="0" err="1" smtClean="0"/>
              <a:t>tư</a:t>
            </a:r>
            <a:r>
              <a:rPr lang="en-US" sz="3600" dirty="0" smtClean="0"/>
              <a:t> </a:t>
            </a:r>
            <a:r>
              <a:rPr lang="en-US" sz="3600" dirty="0" err="1" smtClean="0"/>
              <a:t>liệu</a:t>
            </a:r>
            <a:r>
              <a:rPr lang="en-US" sz="3600" dirty="0" smtClean="0"/>
              <a:t> </a:t>
            </a:r>
            <a:r>
              <a:rPr lang="en-US" sz="3600" dirty="0" err="1" smtClean="0"/>
              <a:t>hình</a:t>
            </a:r>
            <a:r>
              <a:rPr lang="en-US" sz="3600" dirty="0" smtClean="0"/>
              <a:t> 3.1, 3.2, 3.3</a:t>
            </a:r>
          </a:p>
          <a:p>
            <a:pPr marL="342900" indent="-342900">
              <a:buAutoNum type="arabicPeriod"/>
            </a:pPr>
            <a:r>
              <a:rPr lang="en-US" sz="3600" dirty="0" err="1" smtClean="0"/>
              <a:t>Hoàn</a:t>
            </a:r>
            <a:r>
              <a:rPr lang="en-US" sz="3600" dirty="0" smtClean="0"/>
              <a:t> </a:t>
            </a:r>
            <a:r>
              <a:rPr lang="en-US" sz="3600" dirty="0" err="1" smtClean="0"/>
              <a:t>thành</a:t>
            </a:r>
            <a:r>
              <a:rPr lang="en-US" sz="3600" dirty="0" smtClean="0"/>
              <a:t> </a:t>
            </a:r>
            <a:r>
              <a:rPr lang="en-US" sz="3600" dirty="0" err="1" smtClean="0"/>
              <a:t>phiếu</a:t>
            </a:r>
            <a:r>
              <a:rPr lang="en-US" sz="3600" dirty="0" smtClean="0"/>
              <a:t> </a:t>
            </a:r>
            <a:r>
              <a:rPr lang="en-US" sz="3600" dirty="0" err="1" smtClean="0"/>
              <a:t>bài</a:t>
            </a:r>
            <a:r>
              <a:rPr lang="en-US" sz="3600" dirty="0" smtClean="0"/>
              <a:t> </a:t>
            </a:r>
            <a:r>
              <a:rPr lang="en-US" sz="3600" dirty="0" err="1" smtClean="0"/>
              <a:t>tập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689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/>
          <p:cNvSpPr>
            <a:spLocks noGrp="1"/>
          </p:cNvSpPr>
          <p:nvPr>
            <p:ph type="title"/>
          </p:nvPr>
        </p:nvSpPr>
        <p:spPr>
          <a:xfrm>
            <a:off x="968048" y="441350"/>
            <a:ext cx="10252529" cy="5727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Nghiên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cứu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SGK,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dựa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3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tư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: 3.1, 3.2, 3.3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nêu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quá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tiến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hóa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vượn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tối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cổ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hoàn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thiện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bảng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đây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805129"/>
              </p:ext>
            </p:extLst>
          </p:nvPr>
        </p:nvGraphicFramePr>
        <p:xfrm>
          <a:off x="609442" y="1676401"/>
          <a:ext cx="10665220" cy="4343401"/>
        </p:xfrm>
        <a:graphic>
          <a:graphicData uri="http://schemas.openxmlformats.org/drawingml/2006/table">
            <a:tbl>
              <a:tblPr firstRow="1" firstCol="1" bandRow="1"/>
              <a:tblGrid>
                <a:gridCol w="3290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6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61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3413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Vượn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người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tối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cổ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tinh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khôn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Thời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gian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xuất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hiện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Đặc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não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6338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Đặc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cơ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thể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Công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cụ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lao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động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80426" marR="804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2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3685</TotalTime>
  <Words>928</Words>
  <Application>Microsoft Office PowerPoint</Application>
  <PresentationFormat>Custom</PresentationFormat>
  <Paragraphs>133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Hangyaboly</vt:lpstr>
      <vt:lpstr>SVN-A Love Of Thunder</vt:lpstr>
      <vt:lpstr>SVN-Posterizer KG Inline</vt:lpstr>
      <vt:lpstr>Times New Roman</vt:lpstr>
      <vt:lpstr>뉴요커</vt:lpstr>
      <vt:lpstr>汉仪喵魂体W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Nghiên cứu SGK, dựa vào 3 tư liệu: 3.1, 3.2, 3.3 nêu quá trình tiến hóa từ vượn thành người tối cổ bằng cách hoàn thiện bảng sau đây: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Hà Tròn</cp:lastModifiedBy>
  <cp:revision>37</cp:revision>
  <dcterms:created xsi:type="dcterms:W3CDTF">2021-09-20T15:20:13Z</dcterms:created>
  <dcterms:modified xsi:type="dcterms:W3CDTF">2023-10-04T03:06:17Z</dcterms:modified>
</cp:coreProperties>
</file>