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3" r:id="rId4"/>
    <p:sldId id="274" r:id="rId5"/>
    <p:sldId id="284" r:id="rId6"/>
    <p:sldId id="261" r:id="rId7"/>
    <p:sldId id="264" r:id="rId8"/>
    <p:sldId id="285" r:id="rId9"/>
    <p:sldId id="286" r:id="rId10"/>
    <p:sldId id="265" r:id="rId11"/>
    <p:sldId id="288" r:id="rId12"/>
    <p:sldId id="263" r:id="rId13"/>
    <p:sldId id="289" r:id="rId14"/>
    <p:sldId id="266" r:id="rId15"/>
    <p:sldId id="290" r:id="rId16"/>
    <p:sldId id="291" r:id="rId17"/>
    <p:sldId id="267" r:id="rId18"/>
    <p:sldId id="292" r:id="rId19"/>
    <p:sldId id="268" r:id="rId20"/>
    <p:sldId id="294" r:id="rId21"/>
    <p:sldId id="269" r:id="rId22"/>
    <p:sldId id="293" r:id="rId23"/>
    <p:sldId id="270" r:id="rId24"/>
    <p:sldId id="295" r:id="rId25"/>
    <p:sldId id="273" r:id="rId26"/>
    <p:sldId id="271" r:id="rId27"/>
  </p:sldIdLst>
  <p:sldSz cx="9144000" cy="5143500" type="screen16x9"/>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34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25/09/2025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25/09/2025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25/09/2025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25/09/2025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25/09/2025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25/09/2025</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315277" y="8426"/>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251521" y="771550"/>
            <a:ext cx="8640960" cy="36317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Chia lớp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3 đội (Đứng dậy tại chỗ theo hàng </a:t>
            </a:r>
            <a:r>
              <a:rPr lang="en-US" sz="3000" b="1" dirty="0" err="1">
                <a:latin typeface="Times New Roman" panose="02020603050405020304" pitchFamily="18" charset="0"/>
                <a:cs typeface="Times New Roman" panose="02020603050405020304" pitchFamily="18" charset="0"/>
              </a:rPr>
              <a:t>dọc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Quản</a:t>
            </a:r>
            <a:r>
              <a:rPr lang="en-US" sz="3000" b="1" dirty="0">
                <a:latin typeface="Times New Roman" panose="02020603050405020304" pitchFamily="18" charset="0"/>
                <a:cs typeface="Times New Roman" panose="02020603050405020304" pitchFamily="18" charset="0"/>
              </a:rPr>
              <a:t> trò phát cho người đầu tiên của mỗi đội 1 mảnh giấy ghi 1 câu nói</a:t>
            </a:r>
          </a:p>
          <a:p>
            <a:r>
              <a:rPr lang="en-US" sz="3000" b="1"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a:t>
            </a:r>
            <a:r>
              <a:rPr lang="en-US" sz="3000" b="1" dirty="0" err="1">
                <a:latin typeface="Times New Roman" panose="02020603050405020304" pitchFamily="18" charset="0"/>
                <a:cs typeface="Times New Roman" panose="02020603050405020304" pitchFamily="18" charset="0"/>
              </a:rPr>
              <a:t>đến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hết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cuối cùng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3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354022"/>
              </p:ext>
            </p:extLst>
          </p:nvPr>
        </p:nvGraphicFramePr>
        <p:xfrm>
          <a:off x="107504" y="0"/>
          <a:ext cx="8856984" cy="48768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tblGrid>
              <a:tr h="3627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69010">
                <a:tc>
                  <a:txBody>
                    <a:bodyPr/>
                    <a:lstStyle/>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1: </a:t>
                      </a:r>
                      <a:r>
                        <a:rPr lang="en-US" sz="3400" b="1" baseline="0" dirty="0">
                          <a:latin typeface="Times New Roman" panose="02020603050405020304" pitchFamily="18" charset="0"/>
                          <a:cs typeface="Times New Roman" panose="02020603050405020304" pitchFamily="18" charset="0"/>
                        </a:rPr>
                        <a:t>Hai bạn HS tự giác nhận lỗi.</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2: </a:t>
                      </a:r>
                      <a:r>
                        <a:rPr lang="en-US" sz="3400" b="1" baseline="0" dirty="0">
                          <a:latin typeface="Times New Roman" panose="02020603050405020304" pitchFamily="18" charset="0"/>
                          <a:cs typeface="Times New Roman" panose="02020603050405020304" pitchFamily="18" charset="0"/>
                        </a:rPr>
                        <a:t>Bạn nam dũng cảm nói lên sự thật.</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3: </a:t>
                      </a:r>
                      <a:r>
                        <a:rPr lang="en-US" sz="3400" b="1" baseline="0" dirty="0">
                          <a:latin typeface="Times New Roman" panose="02020603050405020304" pitchFamily="18" charset="0"/>
                          <a:cs typeface="Times New Roman" panose="02020603050405020304" pitchFamily="18" charset="0"/>
                        </a:rPr>
                        <a:t>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400" b="1" baseline="0" dirty="0" err="1">
                          <a:solidFill>
                            <a:srgbClr val="002060"/>
                          </a:solidFill>
                          <a:latin typeface="Times New Roman" panose="02020603050405020304" pitchFamily="18" charset="0"/>
                          <a:cs typeface="Times New Roman" panose="02020603050405020304" pitchFamily="18" charset="0"/>
                        </a:rPr>
                        <a:t>Các</a:t>
                      </a:r>
                      <a:r>
                        <a:rPr lang="en-US" sz="3400" b="1" baseline="0" dirty="0">
                          <a:solidFill>
                            <a:srgbClr val="002060"/>
                          </a:solidFill>
                          <a:latin typeface="Times New Roman" panose="02020603050405020304" pitchFamily="18" charset="0"/>
                          <a:cs typeface="Times New Roman" panose="02020603050405020304" pitchFamily="18" charset="0"/>
                        </a:rPr>
                        <a:t> biểu </a:t>
                      </a:r>
                      <a:r>
                        <a:rPr lang="en-US" sz="3400" b="1" baseline="0" dirty="0" err="1">
                          <a:solidFill>
                            <a:srgbClr val="002060"/>
                          </a:solidFill>
                          <a:latin typeface="Times New Roman" panose="02020603050405020304" pitchFamily="18" charset="0"/>
                          <a:cs typeface="Times New Roman" panose="02020603050405020304" pitchFamily="18" charset="0"/>
                        </a:rPr>
                        <a:t>hiện</a:t>
                      </a:r>
                      <a:r>
                        <a:rPr lang="en-US" sz="3400" b="1" baseline="0" dirty="0">
                          <a:solidFill>
                            <a:srgbClr val="002060"/>
                          </a:solidFill>
                          <a:latin typeface="Times New Roman" panose="02020603050405020304" pitchFamily="18" charset="0"/>
                          <a:cs typeface="Times New Roman" panose="02020603050405020304" pitchFamily="18" charset="0"/>
                        </a:rPr>
                        <a:t> </a:t>
                      </a:r>
                      <a:r>
                        <a:rPr lang="en-US" sz="3400" b="1" baseline="0" dirty="0" err="1">
                          <a:solidFill>
                            <a:srgbClr val="002060"/>
                          </a:solidFill>
                          <a:latin typeface="Times New Roman" panose="02020603050405020304" pitchFamily="18" charset="0"/>
                          <a:cs typeface="Times New Roman" panose="02020603050405020304" pitchFamily="18" charset="0"/>
                        </a:rPr>
                        <a:t>khác</a:t>
                      </a:r>
                      <a:r>
                        <a:rPr lang="en-US" sz="3400" b="1" baseline="0" dirty="0">
                          <a:solidFill>
                            <a:srgbClr val="002060"/>
                          </a:solidFill>
                          <a:latin typeface="Times New Roman" panose="02020603050405020304" pitchFamily="18" charset="0"/>
                          <a:cs typeface="Times New Roman" panose="02020603050405020304" pitchFamily="18" charset="0"/>
                        </a:rPr>
                        <a:t>:</a:t>
                      </a:r>
                    </a:p>
                    <a:p>
                      <a:pPr algn="just"/>
                      <a:r>
                        <a:rPr lang="en-US" sz="3400" b="1" baseline="0" dirty="0">
                          <a:latin typeface="Times New Roman" panose="02020603050405020304" pitchFamily="18" charset="0"/>
                          <a:cs typeface="Times New Roman" panose="02020603050405020304" pitchFamily="18" charset="0"/>
                        </a:rPr>
                        <a:t>- Chấp nhận kết quả của việc nói ra sự thật</a:t>
                      </a:r>
                    </a:p>
                    <a:p>
                      <a:pPr algn="just"/>
                      <a:r>
                        <a:rPr lang="en-US" sz="3400" b="1" baseline="0" dirty="0">
                          <a:latin typeface="Times New Roman" panose="02020603050405020304" pitchFamily="18" charset="0"/>
                          <a:cs typeface="Times New Roman" panose="02020603050405020304" pitchFamily="18" charset="0"/>
                        </a:rPr>
                        <a:t>- Bảo vệ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Đấu tranh tìm ra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Lên án những việc làm sai trái.</a:t>
                      </a:r>
                      <a:endParaRPr lang="vi-VN" sz="3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2275988"/>
              </p:ext>
            </p:extLst>
          </p:nvPr>
        </p:nvGraphicFramePr>
        <p:xfrm>
          <a:off x="71500" y="51470"/>
          <a:ext cx="9001000" cy="509203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xmlns="" val="20000"/>
                    </a:ext>
                  </a:extLst>
                </a:gridCol>
              </a:tblGrid>
              <a:tr h="5092030">
                <a:tc>
                  <a:txBody>
                    <a:bodyPr/>
                    <a:lstStyle/>
                    <a:p>
                      <a:pPr algn="just"/>
                      <a:r>
                        <a:rPr lang="en-US" sz="3200" baseline="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4200"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Suy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Dám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khác</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Luôn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Chấp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59519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5876"/>
            <a:ext cx="5141453" cy="707886"/>
          </a:xfrm>
          <a:prstGeom prst="rect">
            <a:avLst/>
          </a:prstGeom>
          <a:noFill/>
        </p:spPr>
        <p:txBody>
          <a:bodyPr wrap="squar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BF668-9629-428E-8C31-693CE3C063E8}"/>
              </a:ext>
            </a:extLst>
          </p:cNvPr>
          <p:cNvSpPr>
            <a:spLocks noGrp="1"/>
          </p:cNvSpPr>
          <p:nvPr>
            <p:ph type="title"/>
          </p:nvPr>
        </p:nvSpPr>
        <p:spPr>
          <a:xfrm>
            <a:off x="457200" y="123478"/>
            <a:ext cx="8229600" cy="857250"/>
          </a:xfrm>
        </p:spPr>
        <p:txBody>
          <a:bodyPr>
            <a:normAutofit fontScale="90000"/>
          </a:bodyPr>
          <a:lstStyle/>
          <a:p>
            <a:r>
              <a:rPr lang="en-US" b="1" dirty="0"/>
              <a:t/>
            </a:r>
            <a:br>
              <a:rPr lang="en-US" b="1" dirty="0"/>
            </a:br>
            <a:r>
              <a:rPr lang="en-US" b="1" dirty="0">
                <a:solidFill>
                  <a:srgbClr val="C00000"/>
                </a:solidFill>
              </a:rPr>
              <a:t>3</a:t>
            </a:r>
            <a:r>
              <a:rPr lang="en-US" b="1" dirty="0" smtClean="0">
                <a:solidFill>
                  <a:srgbClr val="C00000"/>
                </a:solidFill>
              </a:rPr>
              <a:t>. </a:t>
            </a:r>
            <a:r>
              <a:rPr lang="en-US" b="1" dirty="0">
                <a:solidFill>
                  <a:srgbClr val="C00000"/>
                </a:solidFill>
              </a:rPr>
              <a:t>Ý </a:t>
            </a:r>
            <a:r>
              <a:rPr lang="en-US" b="1" dirty="0" err="1">
                <a:solidFill>
                  <a:srgbClr val="C00000"/>
                </a:solidFill>
              </a:rPr>
              <a:t>nghĩa</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tôn</a:t>
            </a:r>
            <a:r>
              <a:rPr lang="en-US" b="1" dirty="0">
                <a:solidFill>
                  <a:srgbClr val="C00000"/>
                </a:solidFill>
              </a:rPr>
              <a:t> </a:t>
            </a:r>
            <a:r>
              <a:rPr lang="en-US" b="1" dirty="0" err="1">
                <a:solidFill>
                  <a:srgbClr val="C00000"/>
                </a:solidFill>
              </a:rPr>
              <a:t>trọng</a:t>
            </a:r>
            <a:r>
              <a:rPr lang="en-US" b="1" dirty="0">
                <a:solidFill>
                  <a:srgbClr val="C00000"/>
                </a:solidFill>
              </a:rPr>
              <a:t> </a:t>
            </a:r>
            <a:r>
              <a:rPr lang="en-US" b="1" dirty="0" err="1">
                <a:solidFill>
                  <a:srgbClr val="C00000"/>
                </a:solidFill>
              </a:rPr>
              <a:t>sự</a:t>
            </a:r>
            <a:r>
              <a:rPr lang="en-US" b="1" dirty="0">
                <a:solidFill>
                  <a:srgbClr val="C00000"/>
                </a:solidFill>
              </a:rPr>
              <a:t> </a:t>
            </a:r>
            <a:r>
              <a:rPr lang="en-US" b="1" dirty="0" err="1">
                <a:solidFill>
                  <a:srgbClr val="C00000"/>
                </a:solidFill>
              </a:rPr>
              <a:t>thật</a:t>
            </a:r>
            <a:r>
              <a:rPr lang="en-US" dirty="0"/>
              <a:t/>
            </a:r>
            <a:br>
              <a:rPr lang="en-US" dirty="0"/>
            </a:br>
            <a:endParaRPr lang="en-US" dirty="0"/>
          </a:p>
        </p:txBody>
      </p:sp>
      <p:sp>
        <p:nvSpPr>
          <p:cNvPr id="3" name="Rectangle 2"/>
          <p:cNvSpPr/>
          <p:nvPr/>
        </p:nvSpPr>
        <p:spPr>
          <a:xfrm>
            <a:off x="251520" y="927760"/>
            <a:ext cx="8892480" cy="1077218"/>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Giúp</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ta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hiểu</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rõ</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về</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hiện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tượng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từ</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cái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nhìn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đúng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để</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giải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quyết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tốt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công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1520" y="2007880"/>
            <a:ext cx="8568952" cy="1569660"/>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tôn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thật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là</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thẳng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thắn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trung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thực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được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tin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tưởng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kính</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2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xmlns="" val="20000"/>
                    </a:ext>
                  </a:extLst>
                </a:gridCol>
                <a:gridCol w="1100333">
                  <a:extLst>
                    <a:ext uri="{9D8B030D-6E8A-4147-A177-3AD203B41FA5}">
                      <a16:colId xmlns:a16="http://schemas.microsoft.com/office/drawing/2014/main" xmlns="" val="20001"/>
                    </a:ext>
                  </a:extLst>
                </a:gridCol>
                <a:gridCol w="1710863">
                  <a:extLst>
                    <a:ext uri="{9D8B030D-6E8A-4147-A177-3AD203B41FA5}">
                      <a16:colId xmlns:a16="http://schemas.microsoft.com/office/drawing/2014/main" xmlns=""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8564246"/>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xmlns="" val="20000"/>
                    </a:ext>
                  </a:extLst>
                </a:gridCol>
                <a:gridCol w="1100333">
                  <a:extLst>
                    <a:ext uri="{9D8B030D-6E8A-4147-A177-3AD203B41FA5}">
                      <a16:colId xmlns:a16="http://schemas.microsoft.com/office/drawing/2014/main" xmlns="" val="20001"/>
                    </a:ext>
                  </a:extLst>
                </a:gridCol>
                <a:gridCol w="1710863">
                  <a:extLst>
                    <a:ext uri="{9D8B030D-6E8A-4147-A177-3AD203B41FA5}">
                      <a16:colId xmlns:a16="http://schemas.microsoft.com/office/drawing/2014/main" xmlns="" val="20002"/>
                    </a:ext>
                  </a:extLst>
                </a:gridCol>
              </a:tblGrid>
              <a:tr h="0">
                <a:tc>
                  <a:txBody>
                    <a:bodyPr/>
                    <a:lstStyle/>
                    <a:p>
                      <a:pPr marR="45720" algn="ctr">
                        <a:spcAft>
                          <a:spcPts val="0"/>
                        </a:spcAft>
                      </a:pPr>
                      <a:r>
                        <a:rPr lang="es-ES" sz="2000" dirty="0">
                          <a:solidFill>
                            <a:srgbClr val="C00000"/>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2250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B26F7BF-4D9E-4B03-934C-70B3ABED9C55}"/>
              </a:ext>
            </a:extLst>
          </p:cNvPr>
          <p:cNvSpPr/>
          <p:nvPr/>
        </p:nvSpPr>
        <p:spPr>
          <a:xfrm>
            <a:off x="395536" y="1275606"/>
            <a:ext cx="7563289" cy="1214179"/>
          </a:xfrm>
          <a:prstGeom prst="rect">
            <a:avLst/>
          </a:prstGeom>
        </p:spPr>
        <p:txBody>
          <a:bodyPr wrap="none">
            <a:spAutoFit/>
          </a:bodyPr>
          <a:lstStyle/>
          <a:p>
            <a:pPr algn="just">
              <a:lnSpc>
                <a:spcPct val="135000"/>
              </a:lnSpc>
              <a:spcAft>
                <a:spcPts val="800"/>
              </a:spcAft>
            </a:pP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a:t>
            </a:r>
            <a:r>
              <a:rPr lang="en-US" sz="5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5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1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0B95A1-614E-498F-8275-7C106BC57159}"/>
              </a:ext>
            </a:extLst>
          </p:cNvPr>
          <p:cNvSpPr/>
          <p:nvPr/>
        </p:nvSpPr>
        <p:spPr>
          <a:xfrm>
            <a:off x="323528" y="67820"/>
            <a:ext cx="8496944" cy="5078313"/>
          </a:xfrm>
          <a:prstGeom prst="rect">
            <a:avLst/>
          </a:prstGeom>
        </p:spPr>
        <p:txBody>
          <a:bodyPr wrap="square">
            <a:spAutoFit/>
          </a:bodyPr>
          <a:lstStyle/>
          <a:p>
            <a:pPr algn="just"/>
            <a:r>
              <a:rPr lang="en-US" sz="5400" b="1" dirty="0" smtClean="0">
                <a:solidFill>
                  <a:srgbClr val="FF0000"/>
                </a:solidFill>
                <a:latin typeface="Times New Roman" panose="02020603050405020304" pitchFamily="18" charset="0"/>
                <a:ea typeface="Calibri" panose="020F0502020204030204" pitchFamily="34" charset="0"/>
              </a:rPr>
              <a:t>4.</a:t>
            </a:r>
            <a:r>
              <a:rPr lang="vi-VN" sz="5400" b="1" dirty="0" smtClean="0">
                <a:solidFill>
                  <a:srgbClr val="FF0000"/>
                </a:solidFill>
                <a:latin typeface="Times New Roman" panose="02020603050405020304" pitchFamily="18" charset="0"/>
                <a:ea typeface="Calibri" panose="020F0502020204030204" pitchFamily="34" charset="0"/>
              </a:rPr>
              <a:t>Cách </a:t>
            </a:r>
            <a:r>
              <a:rPr lang="vi-VN" sz="5400" b="1" dirty="0">
                <a:solidFill>
                  <a:srgbClr val="FF0000"/>
                </a:solidFill>
                <a:latin typeface="Times New Roman" panose="02020603050405020304" pitchFamily="18" charset="0"/>
                <a:ea typeface="Calibri" panose="020F0502020204030204" pitchFamily="34" charset="0"/>
              </a:rPr>
              <a:t>tôn trọng sự thật</a:t>
            </a:r>
            <a:r>
              <a:rPr lang="vi-VN" sz="5400" b="1" dirty="0">
                <a:solidFill>
                  <a:srgbClr val="00B050"/>
                </a:solidFill>
                <a:latin typeface="Times New Roman" panose="02020603050405020304" pitchFamily="18" charset="0"/>
                <a:ea typeface="Calibri" panose="020F0502020204030204" pitchFamily="34" charset="0"/>
              </a:rPr>
              <a:t>: luôn nói thật với người thân, bạn bè và người có trách nhiệm bằng thái độ dũng cảm, khéo léo, tinh tế và nhân ái.</a:t>
            </a:r>
            <a:endParaRPr lang="en-US" sz="5400" b="1" dirty="0">
              <a:solidFill>
                <a:srgbClr val="00B050"/>
              </a:solidFill>
            </a:endParaRPr>
          </a:p>
        </p:txBody>
      </p:sp>
    </p:spTree>
    <p:extLst>
      <p:ext uri="{BB962C8B-B14F-4D97-AF65-F5344CB8AC3E}">
        <p14:creationId xmlns:p14="http://schemas.microsoft.com/office/powerpoint/2010/main" val="78644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24128" y="15466"/>
            <a:ext cx="3371140" cy="15481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t>Tôn trọng sự thật là suy nghĩ, nói và làm theo đúng sự thật, bảo vệ sự thật.</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732" y="123478"/>
            <a:ext cx="3065106"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Sự thật là những gì có thật trong cuộc sống </a:t>
            </a:r>
          </a:p>
        </p:txBody>
      </p:sp>
      <p:sp>
        <p:nvSpPr>
          <p:cNvPr id="24" name="Rounded Rectangle 23"/>
          <p:cNvSpPr/>
          <p:nvPr/>
        </p:nvSpPr>
        <p:spPr>
          <a:xfrm>
            <a:off x="3667742" y="15466"/>
            <a:ext cx="1692188" cy="15481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3" y="1707654"/>
            <a:ext cx="2685083"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251524" y="1707654"/>
            <a:ext cx="2484272"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cxnSpLocks/>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25" idx="1"/>
          </p:cNvCxnSpPr>
          <p:nvPr/>
        </p:nvCxnSpPr>
        <p:spPr>
          <a:xfrm flipV="1">
            <a:off x="5359930" y="2175706"/>
            <a:ext cx="847463"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8732" y="3363838"/>
            <a:ext cx="3383056" cy="17641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15406" y="3255826"/>
            <a:ext cx="3679862" cy="187220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Góp phần bảo vệ cuộc sống, tránh nhầm lẫn, oan sai, </a:t>
            </a:r>
            <a:r>
              <a:rPr lang="es-ES" sz="2000" b="1" dirty="0">
                <a:latin typeface="Times New Roman" panose="02020603050405020304" pitchFamily="18" charset="0"/>
                <a:cs typeface="Times New Roman" panose="02020603050405020304" pitchFamily="18" charset="0"/>
              </a:rPr>
              <a:t>Giúp con người tin tưởng; gắn kết với nhau</a:t>
            </a:r>
            <a:r>
              <a:rPr lang="vi-VN" sz="2000" b="1"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cxnSpLocks/>
          </p:cNvCxnSpPr>
          <p:nvPr/>
        </p:nvCxnSpPr>
        <p:spPr>
          <a:xfrm>
            <a:off x="7236296" y="2643758"/>
            <a:ext cx="2773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flipH="1">
            <a:off x="1763688" y="2499489"/>
            <a:ext cx="116278" cy="8643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95536" y="1"/>
            <a:ext cx="8640960" cy="3078341"/>
          </a:xfrm>
          <a:prstGeom prst="cloudCallout">
            <a:avLst>
              <a:gd name="adj1" fmla="val -45554"/>
              <a:gd name="adj2"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600" b="1" dirty="0">
              <a:latin typeface="Times New Roman" panose="02020603050405020304" pitchFamily="18" charset="0"/>
              <a:cs typeface="Times New Roman" panose="02020603050405020304" pitchFamily="18" charset="0"/>
            </a:endParaRPr>
          </a:p>
        </p:txBody>
      </p:sp>
      <p:sp>
        <p:nvSpPr>
          <p:cNvPr id="6" name="Cloud Callout 5"/>
          <p:cNvSpPr/>
          <p:nvPr/>
        </p:nvSpPr>
        <p:spPr>
          <a:xfrm>
            <a:off x="2051720" y="3145278"/>
            <a:ext cx="6984776" cy="1910748"/>
          </a:xfrm>
          <a:prstGeom prst="cloudCallout">
            <a:avLst>
              <a:gd name="adj1" fmla="val -55581"/>
              <a:gd name="adj2" fmla="val -169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Em rút ra bài học gì từ trò chơi?</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4E963-51D7-42FA-9069-F10A25EA2512}"/>
              </a:ext>
            </a:extLst>
          </p:cNvPr>
          <p:cNvSpPr>
            <a:spLocks noGrp="1"/>
          </p:cNvSpPr>
          <p:nvPr>
            <p:ph type="title"/>
          </p:nvPr>
        </p:nvSpPr>
        <p:spPr>
          <a:xfrm>
            <a:off x="457200" y="51470"/>
            <a:ext cx="8229600" cy="857250"/>
          </a:xfrm>
        </p:spPr>
        <p:txBody>
          <a:bodyPr>
            <a:normAutofit fontScale="90000"/>
          </a:bodyPr>
          <a:lstStyle/>
          <a:p>
            <a:r>
              <a:rPr lang="en-US" b="1" dirty="0"/>
              <a:t/>
            </a:r>
            <a:br>
              <a:rPr lang="en-US" b="1" dirty="0"/>
            </a:br>
            <a:r>
              <a:rPr lang="en-US" b="1" dirty="0" smtClean="0">
                <a:solidFill>
                  <a:srgbClr val="FF0000"/>
                </a:solidFill>
              </a:rPr>
              <a:t>III. </a:t>
            </a:r>
            <a:r>
              <a:rPr lang="en-US" b="1" dirty="0" err="1">
                <a:solidFill>
                  <a:srgbClr val="FF0000"/>
                </a:solidFill>
              </a:rPr>
              <a:t>Luyện</a:t>
            </a:r>
            <a:r>
              <a:rPr lang="en-US" b="1" dirty="0">
                <a:solidFill>
                  <a:srgbClr val="FF0000"/>
                </a:solidFill>
              </a:rPr>
              <a:t> </a:t>
            </a:r>
            <a:r>
              <a:rPr lang="en-US" b="1" dirty="0" err="1">
                <a:solidFill>
                  <a:srgbClr val="FF0000"/>
                </a:solidFill>
              </a:rPr>
              <a:t>tập</a:t>
            </a:r>
            <a:r>
              <a:rPr lang="en-US" dirty="0">
                <a:solidFill>
                  <a:srgbClr val="FF0000"/>
                </a:solidFill>
              </a:rPr>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008190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12" y="0"/>
            <a:ext cx="4104456" cy="50881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243249" y="0"/>
            <a:ext cx="4980903" cy="5087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195535" y="-16829"/>
            <a:ext cx="3893328" cy="5078313"/>
          </a:xfrm>
          <a:prstGeom prst="rect">
            <a:avLst/>
          </a:prstGeom>
          <a:noFill/>
        </p:spPr>
        <p:txBody>
          <a:bodyPr wrap="square" rtlCol="0">
            <a:spAutoFit/>
          </a:bodyPr>
          <a:lstStyle/>
          <a:p>
            <a:pPr algn="just"/>
            <a:r>
              <a:rPr lang="vi-VN" sz="5400" b="1" dirty="0">
                <a:solidFill>
                  <a:srgbClr val="FF0000"/>
                </a:solidFill>
                <a:latin typeface="+mj-lt"/>
              </a:rPr>
              <a:t>BT 1.1</a:t>
            </a:r>
            <a:r>
              <a:rPr lang="vi-VN" sz="5400" dirty="0">
                <a:solidFill>
                  <a:srgbClr val="FF0000"/>
                </a:solidFill>
                <a:latin typeface="+mj-lt"/>
              </a:rPr>
              <a:t>: </a:t>
            </a:r>
            <a:endParaRPr lang="en-US" sz="5400" dirty="0">
              <a:solidFill>
                <a:srgbClr val="FF0000"/>
              </a:solidFill>
              <a:latin typeface="+mj-lt"/>
            </a:endParaRPr>
          </a:p>
          <a:p>
            <a:pPr algn="just"/>
            <a:r>
              <a:rPr lang="vi-VN" sz="5400" b="1" dirty="0">
                <a:latin typeface="+mj-lt"/>
              </a:rPr>
              <a:t>Hoa là một người dũng cảm, luôn tôn trọng sự thật.</a:t>
            </a:r>
          </a:p>
        </p:txBody>
      </p:sp>
      <p:sp>
        <p:nvSpPr>
          <p:cNvPr id="10" name="TextBox 9"/>
          <p:cNvSpPr txBox="1"/>
          <p:nvPr/>
        </p:nvSpPr>
        <p:spPr>
          <a:xfrm>
            <a:off x="4207213" y="8351"/>
            <a:ext cx="4871052" cy="5078313"/>
          </a:xfrm>
          <a:prstGeom prst="rect">
            <a:avLst/>
          </a:prstGeom>
          <a:noFill/>
        </p:spPr>
        <p:txBody>
          <a:bodyPr wrap="square" rtlCol="0">
            <a:spAutoFit/>
          </a:bodyPr>
          <a:lstStyle/>
          <a:p>
            <a:pPr algn="just"/>
            <a:r>
              <a:rPr lang="vi-VN" sz="5400" b="1" dirty="0">
                <a:solidFill>
                  <a:srgbClr val="FF0000"/>
                </a:solidFill>
                <a:latin typeface="+mj-lt"/>
              </a:rPr>
              <a:t>BT 1.2:  </a:t>
            </a:r>
            <a:r>
              <a:rPr lang="vi-VN" sz="5400" b="1" dirty="0">
                <a:solidFill>
                  <a:schemeClr val="bg1"/>
                </a:solidFill>
                <a:latin typeface="+mj-lt"/>
              </a:rPr>
              <a:t>Mai là người biết lắng nghe, đồng cảm và chia sẻ cùng với tất cả mọi người.</a:t>
            </a:r>
          </a:p>
        </p:txBody>
      </p:sp>
    </p:spTree>
    <p:extLst>
      <p:ext uri="{BB962C8B-B14F-4D97-AF65-F5344CB8AC3E}">
        <p14:creationId xmlns:p14="http://schemas.microsoft.com/office/powerpoint/2010/main" val="98985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16" y="0"/>
            <a:ext cx="4104456" cy="51435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135099" y="0"/>
            <a:ext cx="4963654"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76341" y="0"/>
            <a:ext cx="3953256" cy="5293757"/>
          </a:xfrm>
          <a:prstGeom prst="rect">
            <a:avLst/>
          </a:prstGeom>
          <a:noFill/>
        </p:spPr>
        <p:txBody>
          <a:bodyPr wrap="square" rtlCol="0">
            <a:spAutoFit/>
          </a:bodyPr>
          <a:lstStyle/>
          <a:p>
            <a:pPr algn="just"/>
            <a:r>
              <a:rPr lang="vi-VN" sz="4400" b="1" dirty="0">
                <a:solidFill>
                  <a:srgbClr val="FF0000"/>
                </a:solidFill>
                <a:latin typeface="+mj-lt"/>
              </a:rPr>
              <a:t>BT2.</a:t>
            </a:r>
            <a:r>
              <a:rPr lang="en-US" sz="4400" b="1" dirty="0">
                <a:solidFill>
                  <a:srgbClr val="FF0000"/>
                </a:solidFill>
                <a:latin typeface="+mj-lt"/>
              </a:rPr>
              <a:t> </a:t>
            </a:r>
          </a:p>
          <a:p>
            <a:pPr algn="just"/>
            <a:r>
              <a:rPr lang="en-US" sz="4200" b="1" dirty="0">
                <a:solidFill>
                  <a:srgbClr val="FF0000"/>
                </a:solidFill>
                <a:latin typeface="+mj-lt"/>
              </a:rPr>
              <a:t>*</a:t>
            </a:r>
            <a:r>
              <a:rPr lang="en-US" sz="4200" b="1" dirty="0">
                <a:solidFill>
                  <a:srgbClr val="00B050"/>
                </a:solidFill>
                <a:latin typeface="+mj-lt"/>
              </a:rPr>
              <a:t>TH</a:t>
            </a:r>
            <a:r>
              <a:rPr lang="vi-VN" sz="4200" b="1" dirty="0">
                <a:solidFill>
                  <a:srgbClr val="00B050"/>
                </a:solidFill>
                <a:latin typeface="+mj-lt"/>
              </a:rPr>
              <a:t>1:</a:t>
            </a:r>
            <a:r>
              <a:rPr lang="vi-VN" sz="4200" b="1" dirty="0">
                <a:solidFill>
                  <a:srgbClr val="FF0000"/>
                </a:solidFill>
                <a:latin typeface="+mj-lt"/>
              </a:rPr>
              <a:t> </a:t>
            </a:r>
            <a:endParaRPr lang="en-US" sz="4200" b="1" dirty="0">
              <a:solidFill>
                <a:srgbClr val="FF0000"/>
              </a:solidFill>
              <a:latin typeface="+mj-lt"/>
            </a:endParaRPr>
          </a:p>
          <a:p>
            <a:pPr algn="just"/>
            <a:r>
              <a:rPr lang="en-US" sz="4200" b="1" dirty="0">
                <a:solidFill>
                  <a:srgbClr val="FF0000"/>
                </a:solidFill>
                <a:latin typeface="+mj-lt"/>
              </a:rPr>
              <a:t>a. </a:t>
            </a:r>
            <a:r>
              <a:rPr lang="vi-VN" sz="4200" b="1" dirty="0">
                <a:latin typeface="+mj-lt"/>
              </a:rPr>
              <a:t>Hùng nên nói hoàn cảnh của Hà cho cô giáo biết để cô cảm thông cho bạn …</a:t>
            </a:r>
          </a:p>
        </p:txBody>
      </p:sp>
      <p:sp>
        <p:nvSpPr>
          <p:cNvPr id="12" name="TextBox 11"/>
          <p:cNvSpPr txBox="1"/>
          <p:nvPr/>
        </p:nvSpPr>
        <p:spPr>
          <a:xfrm>
            <a:off x="4163549" y="150239"/>
            <a:ext cx="4801251" cy="4154984"/>
          </a:xfrm>
          <a:prstGeom prst="rect">
            <a:avLst/>
          </a:prstGeom>
          <a:noFill/>
        </p:spPr>
        <p:txBody>
          <a:bodyPr wrap="square" rtlCol="0">
            <a:spAutoFit/>
          </a:bodyPr>
          <a:lstStyle/>
          <a:p>
            <a:pPr algn="just"/>
            <a:r>
              <a:rPr lang="en-US" sz="4400" b="1" dirty="0">
                <a:solidFill>
                  <a:srgbClr val="FF0000"/>
                </a:solidFill>
                <a:latin typeface="+mj-lt"/>
              </a:rPr>
              <a:t>b. </a:t>
            </a:r>
            <a:r>
              <a:rPr lang="vi-VN" sz="4400" b="1" dirty="0">
                <a:latin typeface="+mj-lt"/>
              </a:rPr>
              <a:t>Nếu là Hùng em sẽ cùng cô kêu gọi các bạn trong lớp động viên, chia sẻ, giúp đỡ bạn vượt qua khó khăn ...</a:t>
            </a:r>
            <a:endParaRPr lang="vi-VN" sz="4400" dirty="0">
              <a:latin typeface="+mj-lt"/>
            </a:endParaRP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0"/>
            <a:ext cx="8991249"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51520" y="150239"/>
            <a:ext cx="8713280" cy="4524315"/>
          </a:xfrm>
          <a:prstGeom prst="rect">
            <a:avLst/>
          </a:prstGeom>
          <a:noFill/>
        </p:spPr>
        <p:txBody>
          <a:bodyPr wrap="square" rtlCol="0">
            <a:spAutoFit/>
          </a:bodyPr>
          <a:lstStyle/>
          <a:p>
            <a:pPr algn="just"/>
            <a:r>
              <a:rPr lang="vi-VN" sz="4800" b="1" dirty="0">
                <a:solidFill>
                  <a:srgbClr val="FF0000"/>
                </a:solidFill>
                <a:latin typeface="+mj-lt"/>
              </a:rPr>
              <a:t>BT 2.</a:t>
            </a:r>
            <a:r>
              <a:rPr lang="en-US" sz="4800" b="1" dirty="0">
                <a:solidFill>
                  <a:srgbClr val="FF0000"/>
                </a:solidFill>
                <a:latin typeface="+mj-lt"/>
              </a:rPr>
              <a:t> </a:t>
            </a:r>
          </a:p>
          <a:p>
            <a:pPr algn="just"/>
            <a:r>
              <a:rPr lang="en-US" sz="4800" b="1" dirty="0">
                <a:solidFill>
                  <a:srgbClr val="00B050"/>
                </a:solidFill>
                <a:latin typeface="+mj-lt"/>
              </a:rPr>
              <a:t>*TH</a:t>
            </a:r>
            <a:r>
              <a:rPr lang="vi-VN" sz="4800" b="1" dirty="0">
                <a:solidFill>
                  <a:srgbClr val="00B050"/>
                </a:solidFill>
                <a:latin typeface="+mj-lt"/>
              </a:rPr>
              <a:t>2:</a:t>
            </a:r>
            <a:r>
              <a:rPr lang="vi-VN" sz="4800" b="1" dirty="0">
                <a:solidFill>
                  <a:srgbClr val="FF0000"/>
                </a:solidFill>
                <a:latin typeface="+mj-lt"/>
              </a:rPr>
              <a:t> </a:t>
            </a:r>
            <a:r>
              <a:rPr lang="vi-VN" sz="4800" b="1" dirty="0">
                <a:latin typeface="+mj-lt"/>
              </a:rPr>
              <a:t>Lan nên nói với người lớn biết về sự việc trên để mọi người có cách phòng tránh, tránh được những trường hợp xấu nhất xảy ra</a:t>
            </a:r>
            <a:r>
              <a:rPr lang="vi-VN" sz="4800" dirty="0">
                <a:latin typeface="+mj-lt"/>
              </a:rPr>
              <a:t>.</a:t>
            </a:r>
          </a:p>
        </p:txBody>
      </p:sp>
    </p:spTree>
    <p:extLst>
      <p:ext uri="{BB962C8B-B14F-4D97-AF65-F5344CB8AC3E}">
        <p14:creationId xmlns:p14="http://schemas.microsoft.com/office/powerpoint/2010/main" val="2239778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598911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94"/>
            <a:ext cx="9144000" cy="2215991"/>
          </a:xfrm>
          <a:prstGeom prst="rect">
            <a:avLst/>
          </a:prstGeom>
        </p:spPr>
        <p:txBody>
          <a:bodyPr wrap="square">
            <a:spAutoFit/>
          </a:bodyPr>
          <a:lstStyle/>
          <a:p>
            <a:pPr algn="ctr">
              <a:lnSpc>
                <a:spcPct val="115000"/>
              </a:lnSpc>
              <a:spcAft>
                <a:spcPts val="0"/>
              </a:spcAft>
            </a:pPr>
            <a:r>
              <a:rPr lang="en-US" sz="6000" b="1" dirty="0" err="1">
                <a:latin typeface="Times New Roman"/>
                <a:ea typeface="Calibri"/>
                <a:cs typeface="Times New Roman"/>
              </a:rPr>
              <a:t>Tiết</a:t>
            </a:r>
            <a:r>
              <a:rPr lang="en-US" sz="6000" b="1" dirty="0">
                <a:latin typeface="Times New Roman"/>
                <a:ea typeface="Calibri"/>
                <a:cs typeface="Times New Roman"/>
              </a:rPr>
              <a:t> </a:t>
            </a:r>
            <a:r>
              <a:rPr lang="en-US" sz="6000" b="1" dirty="0" smtClean="0">
                <a:latin typeface="Times New Roman"/>
                <a:ea typeface="Calibri"/>
                <a:cs typeface="Times New Roman"/>
              </a:rPr>
              <a:t>10, 11. </a:t>
            </a:r>
            <a:r>
              <a:rPr lang="en-US" sz="6000" b="1" kern="1800" dirty="0" err="1">
                <a:solidFill>
                  <a:srgbClr val="1A1A1A"/>
                </a:solidFill>
                <a:latin typeface="Times New Roman"/>
                <a:ea typeface="Times New Roman"/>
                <a:cs typeface="Times New Roman"/>
              </a:rPr>
              <a:t>Bài</a:t>
            </a:r>
            <a:r>
              <a:rPr lang="en-US" sz="6000" b="1" kern="1800" dirty="0">
                <a:solidFill>
                  <a:srgbClr val="1A1A1A"/>
                </a:solidFill>
                <a:latin typeface="Times New Roman"/>
                <a:ea typeface="Times New Roman"/>
                <a:cs typeface="Times New Roman"/>
              </a:rPr>
              <a:t> 4: </a:t>
            </a:r>
          </a:p>
          <a:p>
            <a:pPr algn="ctr">
              <a:lnSpc>
                <a:spcPct val="115000"/>
              </a:lnSpc>
              <a:spcAft>
                <a:spcPts val="0"/>
              </a:spcAft>
            </a:pPr>
            <a:r>
              <a:rPr lang="en-US" sz="6000" b="1" kern="1800" dirty="0">
                <a:solidFill>
                  <a:srgbClr val="FF0000"/>
                </a:solidFill>
                <a:latin typeface="Times New Roman"/>
                <a:ea typeface="Times New Roman"/>
                <a:cs typeface="Times New Roman"/>
              </a:rPr>
              <a:t>TÔN TRỌNG SỰ </a:t>
            </a:r>
            <a:r>
              <a:rPr lang="en-US" sz="6000" b="1" kern="1800" dirty="0" err="1">
                <a:solidFill>
                  <a:srgbClr val="FF0000"/>
                </a:solidFill>
                <a:latin typeface="Times New Roman"/>
                <a:ea typeface="Times New Roman"/>
                <a:cs typeface="Times New Roman"/>
              </a:rPr>
              <a:t>THẬT</a:t>
            </a:r>
            <a:r>
              <a:rPr lang="en-US" sz="6000" b="1" kern="1800" dirty="0">
                <a:solidFill>
                  <a:srgbClr val="FF0000"/>
                </a:solidFill>
                <a:latin typeface="Times New Roman"/>
                <a:ea typeface="Times New Roman"/>
                <a:cs typeface="Times New Roman"/>
              </a:rPr>
              <a:t> </a:t>
            </a:r>
          </a:p>
        </p:txBody>
      </p:sp>
    </p:spTree>
    <p:extLst>
      <p:ext uri="{BB962C8B-B14F-4D97-AF65-F5344CB8AC3E}">
        <p14:creationId xmlns:p14="http://schemas.microsoft.com/office/powerpoint/2010/main" val="2434853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4D917C0-219F-4DF0-A916-95CB685C803C}"/>
              </a:ext>
            </a:extLst>
          </p:cNvPr>
          <p:cNvSpPr/>
          <p:nvPr/>
        </p:nvSpPr>
        <p:spPr>
          <a:xfrm>
            <a:off x="395536" y="1419622"/>
            <a:ext cx="8496944" cy="1569660"/>
          </a:xfrm>
          <a:prstGeom prst="rect">
            <a:avLst/>
          </a:prstGeom>
        </p:spPr>
        <p:txBody>
          <a:bodyPr wrap="square">
            <a:spAutoFit/>
          </a:bodyPr>
          <a:lstStyle/>
          <a:p>
            <a:pPr algn="just"/>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28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3"/>
            <a:ext cx="4788024" cy="50754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4788024" y="28225"/>
            <a:ext cx="4355976" cy="5075403"/>
          </a:xfrm>
          <a:prstGeom prst="rect">
            <a:avLst/>
          </a:prstGeom>
        </p:spPr>
      </p:pic>
      <p:sp>
        <p:nvSpPr>
          <p:cNvPr id="15" name="TextBox 14"/>
          <p:cNvSpPr txBox="1"/>
          <p:nvPr/>
        </p:nvSpPr>
        <p:spPr>
          <a:xfrm>
            <a:off x="4788024" y="4566904"/>
            <a:ext cx="4355976"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Ga-li-</a:t>
            </a:r>
            <a:r>
              <a:rPr lang="en-US" sz="3200" b="1" dirty="0" err="1">
                <a:solidFill>
                  <a:schemeClr val="bg1"/>
                </a:solidFill>
                <a:latin typeface="Times New Roman" panose="02020603050405020304" pitchFamily="18" charset="0"/>
                <a:cs typeface="Times New Roman" panose="02020603050405020304" pitchFamily="18" charset="0"/>
              </a:rPr>
              <a:t>lê</a:t>
            </a:r>
            <a:r>
              <a:rPr lang="en-US" sz="3200" b="1" dirty="0">
                <a:solidFill>
                  <a:schemeClr val="bg1"/>
                </a:solidFill>
                <a:latin typeface="Times New Roman" panose="02020603050405020304" pitchFamily="18" charset="0"/>
                <a:cs typeface="Times New Roman" panose="02020603050405020304" pitchFamily="18" charset="0"/>
              </a:rPr>
              <a:t>, 1564 - 1642</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51520" y="4592055"/>
            <a:ext cx="4788023" cy="52322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Cô-péc-ních</a:t>
            </a:r>
            <a:r>
              <a:rPr lang="en-US" sz="2800" b="1" dirty="0">
                <a:solidFill>
                  <a:srgbClr val="FFFF00"/>
                </a:solidFill>
                <a:latin typeface="Times New Roman" panose="02020603050405020304" pitchFamily="18" charset="0"/>
                <a:cs typeface="Times New Roman" panose="02020603050405020304" pitchFamily="18" charset="0"/>
              </a:rPr>
              <a:t>, 1473 - 1543</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6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311" y="3820061"/>
            <a:ext cx="8779168"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a:t>
            </a:r>
            <a:r>
              <a:rPr lang="en-US" sz="4000" b="1" dirty="0" err="1">
                <a:solidFill>
                  <a:srgbClr val="002060"/>
                </a:solidFill>
                <a:latin typeface="Times New Roman" panose="02020603050405020304" pitchFamily="18" charset="0"/>
                <a:cs typeface="Times New Roman" panose="02020603050405020304" pitchFamily="18" charset="0"/>
              </a:rPr>
              <a:t>nào</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79512" y="50524"/>
            <a:ext cx="8712967" cy="34163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…Tuy nhiên, do phát ngôn trái với những quan điểm phổ biến thời bấy giờ, Ga-li-lê đã bị buộc quỳ trước </a:t>
            </a:r>
            <a:r>
              <a:rPr lang="en-US" sz="3600" b="1" dirty="0" err="1">
                <a:latin typeface="Times New Roman" panose="02020603050405020304" pitchFamily="18" charset="0"/>
                <a:cs typeface="Times New Roman" panose="02020603050405020304" pitchFamily="18" charset="0"/>
              </a:rPr>
              <a:t>tòa</a:t>
            </a:r>
            <a:r>
              <a:rPr lang="en-US" sz="3600" b="1"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“Dù sao Trái Đất vẫn quay!”</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05" y="123478"/>
            <a:ext cx="8964488" cy="707886"/>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HĐ </a:t>
            </a:r>
            <a:r>
              <a:rPr lang="en-US" sz="4000" b="1" dirty="0" err="1">
                <a:solidFill>
                  <a:srgbClr val="002060"/>
                </a:solidFill>
                <a:latin typeface="Times New Roman" panose="02020603050405020304" pitchFamily="18" charset="0"/>
                <a:cs typeface="Times New Roman" panose="02020603050405020304" pitchFamily="18" charset="0"/>
              </a:rPr>
              <a:t>cá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nhân</a:t>
            </a:r>
            <a:r>
              <a:rPr lang="en-US" sz="4000" b="1" dirty="0">
                <a:solidFill>
                  <a:srgbClr val="002060"/>
                </a:solidFill>
                <a:latin typeface="Times New Roman" panose="02020603050405020304" pitchFamily="18" charset="0"/>
                <a:cs typeface="Times New Roman" panose="02020603050405020304" pitchFamily="18" charset="0"/>
              </a:rPr>
              <a:t>/3 </a:t>
            </a:r>
            <a:r>
              <a:rPr lang="en-US" sz="4000" b="1" dirty="0" err="1">
                <a:solidFill>
                  <a:srgbClr val="002060"/>
                </a:solidFill>
                <a:latin typeface="Times New Roman" panose="02020603050405020304" pitchFamily="18" charset="0"/>
                <a:cs typeface="Times New Roman" panose="02020603050405020304" pitchFamily="18" charset="0"/>
              </a:rPr>
              <a:t>phút</a:t>
            </a:r>
            <a:endParaRPr 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6385109"/>
              </p:ext>
            </p:extLst>
          </p:nvPr>
        </p:nvGraphicFramePr>
        <p:xfrm>
          <a:off x="157005" y="1131590"/>
          <a:ext cx="8964488" cy="3787998"/>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87998">
                <a:tc>
                  <a:txBody>
                    <a:bodyPr/>
                    <a:lstStyle/>
                    <a:p>
                      <a:pPr algn="l"/>
                      <a:r>
                        <a:rPr lang="en-US" sz="4000" b="1" dirty="0">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thật là gì? ……………………………………………</a:t>
                      </a:r>
                    </a:p>
                    <a:p>
                      <a:pPr algn="l"/>
                      <a:r>
                        <a:rPr lang="en-US" sz="4000" b="1" baseline="0" dirty="0">
                          <a:latin typeface="Times New Roman" panose="02020603050405020304" pitchFamily="18" charset="0"/>
                          <a:cs typeface="Times New Roman" panose="02020603050405020304" pitchFamily="18" charset="0"/>
                        </a:rPr>
                        <a:t>Tôn trọng sự thật là </a:t>
                      </a:r>
                      <a:r>
                        <a:rPr lang="en-US" sz="4000" b="1" baseline="0" dirty="0" err="1">
                          <a:latin typeface="Times New Roman" panose="02020603050405020304" pitchFamily="18" charset="0"/>
                          <a:cs typeface="Times New Roman" panose="02020603050405020304" pitchFamily="18" charset="0"/>
                        </a:rPr>
                        <a:t>gì</a:t>
                      </a:r>
                      <a:r>
                        <a:rPr lang="en-US" sz="4000" b="1" baseline="0" dirty="0">
                          <a:latin typeface="Times New Roman" panose="02020603050405020304" pitchFamily="18" charset="0"/>
                          <a:cs typeface="Times New Roman" panose="02020603050405020304" pitchFamily="18" charset="0"/>
                        </a:rPr>
                        <a:t>?</a:t>
                      </a:r>
                    </a:p>
                    <a:p>
                      <a:pPr algn="l"/>
                      <a:r>
                        <a:rPr lang="en-US" sz="4000" b="1" baseline="0"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743118"/>
              </p:ext>
            </p:extLst>
          </p:nvPr>
        </p:nvGraphicFramePr>
        <p:xfrm>
          <a:off x="71500" y="51470"/>
          <a:ext cx="9001000" cy="521208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xmlns="" val="20000"/>
                    </a:ext>
                  </a:extLst>
                </a:gridCol>
              </a:tblGrid>
              <a:tr h="5092030">
                <a:tc>
                  <a:txBody>
                    <a:bodyPr/>
                    <a:lstStyle/>
                    <a:p>
                      <a:pPr algn="just"/>
                      <a:r>
                        <a:rPr lang="en-US" sz="4800" b="1" dirty="0">
                          <a:latin typeface="Times New Roman" panose="02020603050405020304" pitchFamily="18" charset="0"/>
                          <a:cs typeface="Times New Roman" panose="02020603050405020304" pitchFamily="18" charset="0"/>
                        </a:rPr>
                        <a:t>- Sự</a:t>
                      </a:r>
                      <a:r>
                        <a:rPr lang="en-US" sz="4800" b="1"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just"/>
                      <a:r>
                        <a:rPr lang="en-US" sz="4800" b="1" baseline="0" dirty="0">
                          <a:latin typeface="Times New Roman" panose="02020603050405020304" pitchFamily="18" charset="0"/>
                          <a:cs typeface="Times New Roman" panose="02020603050405020304" pitchFamily="18" charset="0"/>
                        </a:rPr>
                        <a:t>- Tôn trọng sự thật là </a:t>
                      </a:r>
                      <a:r>
                        <a:rPr lang="vi-VN" sz="4800" b="1" baseline="0" dirty="0">
                          <a:latin typeface="Times New Roman" panose="02020603050405020304" pitchFamily="18" charset="0"/>
                          <a:cs typeface="Times New Roman" panose="02020603050405020304" pitchFamily="18" charset="0"/>
                        </a:rPr>
                        <a:t>suy nghĩ, nói và làm theo đúng sự thật, bảo vệ sự thật</a:t>
                      </a:r>
                      <a:r>
                        <a:rPr lang="en-US" sz="4800" b="1" baseline="0" dirty="0">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300437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6" y="-11276"/>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HĐ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a:solidFill>
                  <a:srgbClr val="002060"/>
                </a:solidFill>
                <a:latin typeface="Times New Roman" panose="02020603050405020304" pitchFamily="18" charset="0"/>
                <a:cs typeface="Times New Roman" panose="02020603050405020304" pitchFamily="18" charset="0"/>
              </a:rPr>
              <a:t>phút</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6291109"/>
              </p:ext>
            </p:extLst>
          </p:nvPr>
        </p:nvGraphicFramePr>
        <p:xfrm>
          <a:off x="72008" y="511944"/>
          <a:ext cx="8964488" cy="4572000"/>
        </p:xfrm>
        <a:graphic>
          <a:graphicData uri="http://schemas.openxmlformats.org/drawingml/2006/table">
            <a:tbl>
              <a:tblPr firstRow="1" bandRow="1">
                <a:tableStyleId>{5C22544A-7EE6-4342-B048-85BDC9FD1C3A}</a:tableStyleId>
              </a:tblPr>
              <a:tblGrid>
                <a:gridCol w="4482244">
                  <a:extLst>
                    <a:ext uri="{9D8B030D-6E8A-4147-A177-3AD203B41FA5}">
                      <a16:colId xmlns:a16="http://schemas.microsoft.com/office/drawing/2014/main" xmlns="" val="20000"/>
                    </a:ext>
                  </a:extLst>
                </a:gridCol>
                <a:gridCol w="4482244">
                  <a:extLst>
                    <a:ext uri="{9D8B030D-6E8A-4147-A177-3AD203B41FA5}">
                      <a16:colId xmlns:a16="http://schemas.microsoft.com/office/drawing/2014/main" xmlns="" val="20001"/>
                    </a:ext>
                  </a:extLst>
                </a:gridCol>
              </a:tblGrid>
              <a:tr h="4756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96771">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Quan sát</a:t>
                      </a:r>
                      <a:r>
                        <a:rPr lang="en-US" sz="36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1:……………</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2:……………</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Kể</a:t>
                      </a:r>
                      <a:r>
                        <a:rPr lang="en-US" sz="3600" b="1" baseline="0" dirty="0">
                          <a:solidFill>
                            <a:srgbClr val="002060"/>
                          </a:solidFill>
                          <a:latin typeface="Times New Roman" panose="02020603050405020304" pitchFamily="18" charset="0"/>
                          <a:cs typeface="Times New Roman" panose="02020603050405020304" pitchFamily="18" charset="0"/>
                        </a:rPr>
                        <a:t> thêm các biểu hiện khác</a:t>
                      </a:r>
                    </a:p>
                    <a:p>
                      <a:pPr algn="just"/>
                      <a:r>
                        <a:rPr lang="en-US" sz="3600" baseline="0" dirty="0">
                          <a:latin typeface="Times New Roman" panose="02020603050405020304" pitchFamily="18" charset="0"/>
                          <a:cs typeface="Times New Roman" panose="02020603050405020304" pitchFamily="18" charset="0"/>
                        </a:rPr>
                        <a:t>4…………………</a:t>
                      </a:r>
                    </a:p>
                    <a:p>
                      <a:pPr algn="just"/>
                      <a:r>
                        <a:rPr lang="en-US" sz="3600" baseline="0" dirty="0">
                          <a:latin typeface="Times New Roman" panose="02020603050405020304" pitchFamily="18" charset="0"/>
                          <a:cs typeface="Times New Roman" panose="02020603050405020304" pitchFamily="18" charset="0"/>
                        </a:rPr>
                        <a:t>5……….…………</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6…………………</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7……….……………</a:t>
                      </a:r>
                      <a:endParaRPr lang="vi-VN" sz="36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8…………………</a:t>
                      </a:r>
                      <a:endParaRPr lang="vi-V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07975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1359</Words>
  <Application>Microsoft Office PowerPoint</Application>
  <PresentationFormat>On-screen Show (16:9)</PresentationFormat>
  <Paragraphs>174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Ý nghĩa của tôn trọng sự thật </vt:lpstr>
      <vt:lpstr>PowerPoint Presentation</vt:lpstr>
      <vt:lpstr>PowerPoint Presentation</vt:lpstr>
      <vt:lpstr>PowerPoint Presentation</vt:lpstr>
      <vt:lpstr>PowerPoint Presentation</vt:lpstr>
      <vt:lpstr>PowerPoint Presentation</vt:lpstr>
      <vt:lpstr>PowerPoint Presentation</vt:lpstr>
      <vt:lpstr> III. 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65</cp:revision>
  <dcterms:created xsi:type="dcterms:W3CDTF">2021-07-12T15:39:09Z</dcterms:created>
  <dcterms:modified xsi:type="dcterms:W3CDTF">2025-09-25T03:33:47Z</dcterms:modified>
</cp:coreProperties>
</file>