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685" r:id="rId3"/>
    <p:sldMasterId id="2147483697" r:id="rId4"/>
    <p:sldMasterId id="2147483761" r:id="rId5"/>
  </p:sldMasterIdLst>
  <p:notesMasterIdLst>
    <p:notesMasterId r:id="rId35"/>
  </p:notesMasterIdLst>
  <p:handoutMasterIdLst>
    <p:handoutMasterId r:id="rId36"/>
  </p:handoutMasterIdLst>
  <p:sldIdLst>
    <p:sldId id="590" r:id="rId6"/>
    <p:sldId id="609" r:id="rId7"/>
    <p:sldId id="651" r:id="rId8"/>
    <p:sldId id="621" r:id="rId9"/>
    <p:sldId id="611" r:id="rId10"/>
    <p:sldId id="613" r:id="rId11"/>
    <p:sldId id="633" r:id="rId12"/>
    <p:sldId id="628" r:id="rId13"/>
    <p:sldId id="634" r:id="rId14"/>
    <p:sldId id="626" r:id="rId15"/>
    <p:sldId id="635" r:id="rId16"/>
    <p:sldId id="636" r:id="rId17"/>
    <p:sldId id="629" r:id="rId18"/>
    <p:sldId id="632" r:id="rId19"/>
    <p:sldId id="648" r:id="rId20"/>
    <p:sldId id="649" r:id="rId21"/>
    <p:sldId id="614" r:id="rId22"/>
    <p:sldId id="615" r:id="rId23"/>
    <p:sldId id="630" r:id="rId24"/>
    <p:sldId id="631" r:id="rId25"/>
    <p:sldId id="616" r:id="rId26"/>
    <p:sldId id="617" r:id="rId27"/>
    <p:sldId id="647" r:id="rId28"/>
    <p:sldId id="642" r:id="rId29"/>
    <p:sldId id="643" r:id="rId30"/>
    <p:sldId id="644" r:id="rId31"/>
    <p:sldId id="645" r:id="rId32"/>
    <p:sldId id="351" r:id="rId33"/>
    <p:sldId id="625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2023C"/>
    <a:srgbClr val="000099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545" autoAdjust="0"/>
  </p:normalViewPr>
  <p:slideViewPr>
    <p:cSldViewPr>
      <p:cViewPr varScale="1">
        <p:scale>
          <a:sx n="103" d="100"/>
          <a:sy n="103" d="100"/>
        </p:scale>
        <p:origin x="78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8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0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3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giải quyết tại lớp nếu có thời gian.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1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4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2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5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3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7991500" y="4324350"/>
            <a:ext cx="604818" cy="4429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1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4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7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1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FFEFC-A355-4F2D-AD7F-59021D5A0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ED2456-BB73-434D-BCA2-52834DBDA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C919DC-8DF3-49F3-A890-D959CEEAC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A1B3985-A0AD-43EF-8CF3-8E4103B56DBA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84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0B46F2-ECBD-41C5-B81D-D133D7BDEA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B4AAAC-E164-425E-B2A5-EEC8D31E1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61346D-180B-4414-9E6A-D09A0A201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8BD1633-D6BE-4B0D-BA24-ED87EDF4DD7C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95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D9AE48-41E6-4B43-96A4-AC54D0814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4FAD79-D6A1-4FB1-8A41-E0BBB9755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06C2C-FF36-43C9-9320-4F40C832F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571FF11-264A-40EE-88FF-955BF9D73706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75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B0F00-95D8-4D5D-B2FB-57AE94895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53936-58C5-4F82-8400-5374214C7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19D71F-CFD7-4FCA-9C2A-DB1EA8A1A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191D1A2-4E07-4E65-8F95-8F2BFC860D7A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6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F675C4-2BE3-4A66-BC0C-F46BA1A64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5F424C-7888-4DA3-BA7B-F30832744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DC20E2-35AB-4118-A93A-C49DB77C1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0E5C966-088C-4A32-B29A-7D907FB945D8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65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8A659D-19E7-49FD-A782-7BB2BF281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C3933C-81D7-4599-96B7-706734445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A850CF-5AEA-467E-A07C-F9F65F2D4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AB80378-69ED-4D26-99C2-B68E44C9CEFF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16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781CEE-9F3B-4994-8F9E-D21B036F2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5114AF-FF79-46AD-9411-77CDBAA5C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C41900-1D2E-4CE2-B943-FE4D8639F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942972A-B62B-4DCE-B27C-234902AF372C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29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3D1B0-EFC3-40A3-8678-BBE429219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A02519-068C-4202-9961-47DE2BE3B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599DDF-7D5F-4F0E-8364-86981FFFD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BDD5B39-6CE4-4913-B122-57A68C23F930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32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9BBAA-2767-47FB-A059-89B3ABEC8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75FEB-152E-4B46-A8A3-BA7B21753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33AB41-6AA0-4654-AEAC-D80529827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544F70B-3ADC-467D-A277-C2B184CC6699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74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64040B-3163-41AD-9182-7BBEAF9EC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A7A058-16D3-407C-8544-8255B6E18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6F0C69-2740-4927-ACA4-C6E96C633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07BFA01-2C31-45C2-8728-7A8C9C8F59FE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00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1761C0-3358-44CB-9A22-CBA86A4C6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13AFE-FE95-46D5-B8CB-89EA5B949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DCBE90-C81A-4BFE-AA4D-446F4404E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8E57DD3-F294-43D8-AA46-DA7CBEA896DE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13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BA86B6-AC41-4A91-98F6-093BCA745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54FEF5-6DD4-43D5-BF58-F1734087D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7EAA34-DBFF-4853-B2F4-EC26C4C97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6066A97-2DAD-4C53-880B-8F81876A720F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4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29FBA7-8F68-4083-AD01-0ECD48F2F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A4D5F4-8962-46C7-AA7B-0A6954074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D6FCDC-7D44-48E9-9DB3-58C6808785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30D1A8-A46F-4650-BBA7-5C77F1471A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46C775-3C35-4263-8D66-2A6BBD1526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D3A689D0-DAB5-43A1-8B44-75C7F7E3D116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2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430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13" Type="http://schemas.openxmlformats.org/officeDocument/2006/relationships/slide" Target="slide25.xml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47.gif"/><Relationship Id="rId12" Type="http://schemas.openxmlformats.org/officeDocument/2006/relationships/slide" Target="slide2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7.xml"/><Relationship Id="rId11" Type="http://schemas.openxmlformats.org/officeDocument/2006/relationships/slide" Target="slide12.xml"/><Relationship Id="rId5" Type="http://schemas.openxmlformats.org/officeDocument/2006/relationships/slide" Target="slide26.xml"/><Relationship Id="rId10" Type="http://schemas.openxmlformats.org/officeDocument/2006/relationships/image" Target="../media/image55.png"/><Relationship Id="rId4" Type="http://schemas.openxmlformats.org/officeDocument/2006/relationships/image" Target="../media/image46.png"/><Relationship Id="rId9" Type="http://schemas.openxmlformats.org/officeDocument/2006/relationships/image" Target="../media/image4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66.png"/><Relationship Id="rId12" Type="http://schemas.openxmlformats.org/officeDocument/2006/relationships/image" Target="../media/image68.png"/><Relationship Id="rId2" Type="http://schemas.openxmlformats.org/officeDocument/2006/relationships/audio" Target="../media/audio1.wav"/><Relationship Id="rId16" Type="http://schemas.openxmlformats.org/officeDocument/2006/relationships/image" Target="../media/image44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5.pn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5" Type="http://schemas.openxmlformats.org/officeDocument/2006/relationships/slide" Target="slide24.xml"/><Relationship Id="rId10" Type="http://schemas.openxmlformats.org/officeDocument/2006/relationships/image" Target="../media/image74.png"/><Relationship Id="rId4" Type="http://schemas.openxmlformats.org/officeDocument/2006/relationships/audio" Target="../media/audio3.wav"/><Relationship Id="rId9" Type="http://schemas.openxmlformats.org/officeDocument/2006/relationships/image" Target="../media/image73.png"/><Relationship Id="rId1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12" Type="http://schemas.openxmlformats.org/officeDocument/2006/relationships/image" Target="../media/image68.png"/><Relationship Id="rId17" Type="http://schemas.openxmlformats.org/officeDocument/2006/relationships/image" Target="../media/image471.png"/><Relationship Id="rId2" Type="http://schemas.openxmlformats.org/officeDocument/2006/relationships/audio" Target="../media/audio1.wav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5.png"/><Relationship Id="rId11" Type="http://schemas.openxmlformats.org/officeDocument/2006/relationships/image" Target="../media/image71.png"/><Relationship Id="rId5" Type="http://schemas.openxmlformats.org/officeDocument/2006/relationships/image" Target="../media/image64.png"/><Relationship Id="rId10" Type="http://schemas.openxmlformats.org/officeDocument/2006/relationships/image" Target="../media/image81.png"/><Relationship Id="rId4" Type="http://schemas.openxmlformats.org/officeDocument/2006/relationships/audio" Target="../media/audio2.wav"/><Relationship Id="rId9" Type="http://schemas.openxmlformats.org/officeDocument/2006/relationships/image" Target="../media/image80.png"/><Relationship Id="rId1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69.png"/><Relationship Id="rId18" Type="http://schemas.openxmlformats.org/officeDocument/2006/relationships/image" Target="../media/image500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12" Type="http://schemas.openxmlformats.org/officeDocument/2006/relationships/image" Target="../media/image68.png"/><Relationship Id="rId17" Type="http://schemas.openxmlformats.org/officeDocument/2006/relationships/image" Target="../media/image4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5.png"/><Relationship Id="rId11" Type="http://schemas.openxmlformats.org/officeDocument/2006/relationships/image" Target="../media/image86.png"/><Relationship Id="rId5" Type="http://schemas.openxmlformats.org/officeDocument/2006/relationships/image" Target="../media/image64.png"/><Relationship Id="rId15" Type="http://schemas.openxmlformats.org/officeDocument/2006/relationships/slide" Target="slide24.xml"/><Relationship Id="rId10" Type="http://schemas.openxmlformats.org/officeDocument/2006/relationships/image" Target="../media/image85.png"/><Relationship Id="rId19" Type="http://schemas.openxmlformats.org/officeDocument/2006/relationships/image" Target="../media/image71.png"/><Relationship Id="rId4" Type="http://schemas.openxmlformats.org/officeDocument/2006/relationships/audio" Target="../media/audio2.wav"/><Relationship Id="rId9" Type="http://schemas.openxmlformats.org/officeDocument/2006/relationships/image" Target="../media/image84.png"/><Relationship Id="rId1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image" Target="../media/image4.emf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2" descr="OPL20U25GSXzBJYl68kk8uQGfFKzs7yb1M4KJWUiLk6ZEvGF+qCIPSnY57AbBFCvTW$2023.18.30$30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152400" y="437995"/>
            <a:ext cx="9068412" cy="483431"/>
            <a:chOff x="-715" y="647"/>
            <a:chExt cx="5323" cy="366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-715" y="647"/>
              <a:ext cx="5323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TRƯỜNG THCS NGỌC HỒI</a:t>
              </a:r>
            </a:p>
          </p:txBody>
        </p:sp>
        <p:sp>
          <p:nvSpPr>
            <p:cNvPr id="2058" name="Line 20"/>
            <p:cNvSpPr>
              <a:spLocks noChangeShapeType="1"/>
            </p:cNvSpPr>
            <p:nvPr/>
          </p:nvSpPr>
          <p:spPr bwMode="auto">
            <a:xfrm>
              <a:off x="1349" y="1013"/>
              <a:ext cx="129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3" descr="OPL20U25GSXzBJYl68kk8uQGfFKzs7yb1M4KJWUiLk6ZEvGF+qCIPSnY57AbBFCvTW$2023.18.30$30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393490" y="1885950"/>
            <a:ext cx="6586232" cy="46166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Môn: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8 (KNTTVCS)</a:t>
            </a:r>
          </a:p>
        </p:txBody>
      </p:sp>
    </p:spTree>
    <p:extLst>
      <p:ext uri="{BB962C8B-B14F-4D97-AF65-F5344CB8AC3E}">
        <p14:creationId xmlns:p14="http://schemas.microsoft.com/office/powerpoint/2010/main" val="5932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905000" y="1733550"/>
            <a:ext cx="548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228600" y="1522336"/>
                <a:ext cx="8610600" cy="2132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LT1: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đây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−4;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zh-CN" altLang="en-US" sz="32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2336"/>
                <a:ext cx="8610600" cy="2132763"/>
              </a:xfrm>
              <a:prstGeom prst="rect">
                <a:avLst/>
              </a:prstGeom>
              <a:blipFill>
                <a:blip r:embed="rId3"/>
                <a:stretch>
                  <a:fillRect l="-1487" t="-3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228600" y="3171621"/>
                <a:ext cx="8153400" cy="16237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;−4;</m:t>
                    </m:r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71621"/>
                <a:ext cx="8153400" cy="1623758"/>
              </a:xfrm>
              <a:prstGeom prst="rect">
                <a:avLst/>
              </a:prstGeom>
              <a:blipFill>
                <a:blip r:embed="rId4"/>
                <a:stretch>
                  <a:fillRect l="-1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76200" y="36226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28600" y="907293"/>
            <a:ext cx="71628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 descr="OPL20U25GSXzBJYl68kk8uQGfFKzs7yb1M4KJWUiLk6ZEvGF+qCIPSnY57AbBFCvTW$2023.18.30$30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66394"/>
              </p:ext>
            </p:extLst>
          </p:nvPr>
        </p:nvGraphicFramePr>
        <p:xfrm>
          <a:off x="6146800" y="3327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6800" y="3327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8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00921" y="539175"/>
            <a:ext cx="830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ĐƠN THỨC VÀ ĐƠN THỨC THU GỌN</a:t>
            </a: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09600" y="1052719"/>
            <a:ext cx="73152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381000" y="1915242"/>
                <a:ext cx="8305800" cy="10772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Đơn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(−3)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2, -3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xuất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hiện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lần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  <a:endParaRPr lang="zh-CN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5242"/>
                <a:ext cx="8305800" cy="1077218"/>
              </a:xfrm>
              <a:prstGeom prst="rect">
                <a:avLst/>
              </a:prstGeom>
              <a:blipFill>
                <a:blip r:embed="rId2"/>
                <a:stretch>
                  <a:fillRect l="-1909" t="-7910" r="-1836" b="-169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457200" y="2992460"/>
                <a:ext cx="8458200" cy="10270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92460"/>
                <a:ext cx="8458200" cy="1027090"/>
              </a:xfrm>
              <a:prstGeom prst="rect">
                <a:avLst/>
              </a:prstGeom>
              <a:blipFill>
                <a:blip r:embed="rId3"/>
                <a:stretch>
                  <a:fillRect l="-18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8164ED-D467-70A6-0EDC-B7A760069D97}"/>
              </a:ext>
            </a:extLst>
          </p:cNvPr>
          <p:cNvGrpSpPr/>
          <p:nvPr/>
        </p:nvGrpSpPr>
        <p:grpSpPr>
          <a:xfrm>
            <a:off x="4419600" y="3145424"/>
            <a:ext cx="3276600" cy="838200"/>
            <a:chOff x="5257800" y="4171950"/>
            <a:chExt cx="3276600" cy="838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226CF7-25C5-B7E4-10A9-D1CF5EF50512}"/>
                </a:ext>
              </a:extLst>
            </p:cNvPr>
            <p:cNvSpPr/>
            <p:nvPr/>
          </p:nvSpPr>
          <p:spPr>
            <a:xfrm>
              <a:off x="5562600" y="4171950"/>
              <a:ext cx="29718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DF5E173B-983F-81CF-7DC9-F5E167832D2E}"/>
                </a:ext>
              </a:extLst>
            </p:cNvPr>
            <p:cNvSpPr/>
            <p:nvPr/>
          </p:nvSpPr>
          <p:spPr>
            <a:xfrm>
              <a:off x="5257800" y="4400550"/>
              <a:ext cx="304800" cy="38100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37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66675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ĐƠN THỨC VÀ ĐƠN THỨC THU GỌN</a:t>
            </a: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3400" y="1352551"/>
            <a:ext cx="76962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381000" y="1915242"/>
                <a:ext cx="8305800" cy="10772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Thu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gọn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đơn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sSup>
                        <m:sSupPr>
                          <m:ctrlPr>
                            <a:rPr lang="en-US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5242"/>
                <a:ext cx="8305800" cy="1077218"/>
              </a:xfrm>
              <a:prstGeom prst="rect">
                <a:avLst/>
              </a:prstGeom>
              <a:blipFill>
                <a:blip r:embed="rId2"/>
                <a:stretch>
                  <a:fillRect l="-1909" t="-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3200400" y="2343150"/>
                <a:ext cx="3886200" cy="7503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.(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).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343150"/>
                <a:ext cx="3886200" cy="750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6705600" y="1962152"/>
                <a:ext cx="1981200" cy="15167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962152"/>
                <a:ext cx="1981200" cy="1516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7374536" y="2916260"/>
            <a:ext cx="457200" cy="562691"/>
            <a:chOff x="7315200" y="2992460"/>
            <a:chExt cx="457200" cy="5626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543800" y="2992460"/>
              <a:ext cx="2286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315200" y="2992460"/>
              <a:ext cx="304800" cy="5626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7924800" y="2916260"/>
            <a:ext cx="609600" cy="638891"/>
            <a:chOff x="7924800" y="2992460"/>
            <a:chExt cx="609600" cy="5626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924800" y="2992460"/>
              <a:ext cx="6096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8153400" y="2992460"/>
              <a:ext cx="152400" cy="5626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Rectangle 17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400800" y="3478951"/>
            <a:ext cx="1219200" cy="5405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924800" y="3478951"/>
            <a:ext cx="1143000" cy="54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3486150"/>
            <a:ext cx="26670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+  1 = 4</a:t>
            </a:r>
          </a:p>
        </p:txBody>
      </p:sp>
    </p:spTree>
    <p:extLst>
      <p:ext uri="{BB962C8B-B14F-4D97-AF65-F5344CB8AC3E}">
        <p14:creationId xmlns:p14="http://schemas.microsoft.com/office/powerpoint/2010/main" val="38730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66675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ĐƠN THỨC VÀ ĐƠN THỨC THU GỌN</a:t>
            </a: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3400" y="1352551"/>
            <a:ext cx="76962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1000" y="1915242"/>
            <a:ext cx="8305800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421136" y="3943350"/>
                <a:ext cx="7808464" cy="6630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9; 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;  −5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;  −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36" y="3943350"/>
                <a:ext cx="7808464" cy="663016"/>
              </a:xfrm>
              <a:prstGeom prst="rect">
                <a:avLst/>
              </a:prstGeom>
              <a:blipFill>
                <a:blip r:embed="rId2"/>
                <a:stretch>
                  <a:fillRect l="-1952" t="-7339" b="-22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7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66675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3400" y="1352551"/>
            <a:ext cx="76962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33400" y="1937326"/>
                <a:ext cx="8349342" cy="29738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1; -1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ệ 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−1;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37326"/>
                <a:ext cx="8349342" cy="2973841"/>
              </a:xfrm>
              <a:prstGeom prst="rect">
                <a:avLst/>
              </a:prstGeom>
              <a:blipFill>
                <a:blip r:embed="rId2"/>
                <a:stretch>
                  <a:fillRect l="-1899" r="-18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0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66675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9217" y="1210389"/>
            <a:ext cx="76962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381000" y="1762271"/>
                <a:ext cx="86106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VD2: 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,5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800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800" dirty="0">
                  <a:latin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62271"/>
                <a:ext cx="8610600" cy="1446550"/>
              </a:xfrm>
              <a:prstGeom prst="rect">
                <a:avLst/>
              </a:prstGeom>
              <a:blipFill>
                <a:blip r:embed="rId2"/>
                <a:stretch>
                  <a:fillRect l="-283" t="-8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432508" y="2868060"/>
                <a:ext cx="44119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800" b="1">
                          <a:latin typeface="Cambria Math" panose="02040503050406030204" pitchFamily="18" charset="0"/>
                        </a:rPr>
                        <m:t>,5</m:t>
                      </m:r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08" y="2868060"/>
                <a:ext cx="4411980" cy="954107"/>
              </a:xfrm>
              <a:prstGeom prst="rect">
                <a:avLst/>
              </a:prstGeom>
              <a:blipFill>
                <a:blip r:embed="rId3"/>
                <a:stretch>
                  <a:fillRect l="-2901" t="-6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3657600" y="3105150"/>
                <a:ext cx="3657600" cy="9675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0,5⋅4</m:t>
                          </m:r>
                        </m:e>
                      </m:d>
                      <m:r>
                        <a:rPr lang="en-US" altLang="zh-CN" sz="28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105150"/>
                <a:ext cx="3657600" cy="9675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3206217" y="3727709"/>
                <a:ext cx="2362200" cy="9053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217" y="3727709"/>
                <a:ext cx="2362200" cy="905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561902" y="4328096"/>
                <a:ext cx="6781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Hệ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 2,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bậc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 5</a:t>
                </a:r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2" y="4328096"/>
                <a:ext cx="6781800" cy="523220"/>
              </a:xfrm>
              <a:prstGeom prst="rect">
                <a:avLst/>
              </a:prstGeom>
              <a:blipFill>
                <a:blip r:embed="rId6"/>
                <a:stretch>
                  <a:fillRect l="-1797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0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66675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3400" y="1352551"/>
            <a:ext cx="76962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457200" y="2038352"/>
                <a:ext cx="86106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LT2: 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Thu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gọn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endParaRPr lang="en-US" sz="28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>
                          <a:latin typeface="Cambria Math" panose="02040503050406030204" pitchFamily="18" charset="0"/>
                        </a:rPr>
                        <m:t>4,5</m:t>
                      </m:r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𝑥𝑦𝑧</m:t>
                      </m:r>
                    </m:oMath>
                  </m:oMathPara>
                </a14:m>
                <a:endParaRPr lang="zh-CN" altLang="en-US" sz="28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38352"/>
                <a:ext cx="8610600" cy="1015663"/>
              </a:xfrm>
              <a:prstGeom prst="rect">
                <a:avLst/>
              </a:prstGeom>
              <a:blipFill>
                <a:blip r:embed="rId3"/>
                <a:stretch>
                  <a:fillRect l="-212" t="-1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609600" y="3054015"/>
                <a:ext cx="7086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,5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𝑥𝑦𝑧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altLang="zh-C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54015"/>
                <a:ext cx="7086600" cy="954107"/>
              </a:xfrm>
              <a:prstGeom prst="rect">
                <a:avLst/>
              </a:prstGeom>
              <a:blipFill>
                <a:blip r:embed="rId4"/>
                <a:stretch>
                  <a:fillRect l="-1720" t="-70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D136F4C-BAFB-52DC-1710-F5697281E0E8}"/>
              </a:ext>
            </a:extLst>
          </p:cNvPr>
          <p:cNvSpPr txBox="1"/>
          <p:nvPr/>
        </p:nvSpPr>
        <p:spPr>
          <a:xfrm>
            <a:off x="1981200" y="4069678"/>
            <a:ext cx="4575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: 6</a:t>
            </a:r>
          </a:p>
        </p:txBody>
      </p:sp>
    </p:spTree>
    <p:extLst>
      <p:ext uri="{BB962C8B-B14F-4D97-AF65-F5344CB8AC3E}">
        <p14:creationId xmlns:p14="http://schemas.microsoft.com/office/powerpoint/2010/main" val="394834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05400" y="1710018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514350"/>
                <a:ext cx="8610600" cy="5466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BT 1.2.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𝑥𝑦𝑧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1+2⋅</m:t>
                        </m:r>
                        <m: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</a:t>
                </a:r>
              </a:p>
              <a:p>
                <a:pPr algn="just"/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                D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en-US" sz="3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endParaRPr lang="zh-CN" altLang="en-US" sz="36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4350"/>
                <a:ext cx="8610600" cy="5466881"/>
              </a:xfrm>
              <a:prstGeom prst="rect">
                <a:avLst/>
              </a:prstGeom>
              <a:blipFill>
                <a:blip r:embed="rId2"/>
                <a:stretch>
                  <a:fillRect l="-1769" t="-669" r="-1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457200" y="665263"/>
                <a:ext cx="8458200" cy="2018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/>
                <a:endParaRPr lang="en-US" sz="28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endParaRPr lang="zh-CN" altLang="en-US" sz="36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65263"/>
                <a:ext cx="8458200" cy="2018501"/>
              </a:xfrm>
              <a:prstGeom prst="rect">
                <a:avLst/>
              </a:prstGeom>
              <a:blipFill>
                <a:blip r:embed="rId2"/>
                <a:stretch>
                  <a:fillRect l="-1801" t="-4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838200" y="1283159"/>
                <a:ext cx="4137991" cy="7827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=−8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3159"/>
                <a:ext cx="4137991" cy="782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228600" y="2114550"/>
                <a:ext cx="6553200" cy="9144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1+2⋅4,5</m:t>
                          </m:r>
                        </m:e>
                      </m:d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14550"/>
                <a:ext cx="6553200" cy="914401"/>
              </a:xfrm>
              <a:prstGeom prst="rect">
                <a:avLst/>
              </a:prstGeom>
              <a:blipFill>
                <a:blip r:embed="rId4"/>
                <a:stretch>
                  <a:fillRect t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9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85800" y="235118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2400" y="1518024"/>
            <a:ext cx="46482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3200" dirty="0"/>
          </a:p>
        </p:txBody>
      </p:sp>
      <p:pic>
        <p:nvPicPr>
          <p:cNvPr id="6" name="Hình ảnh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572000" y="2190750"/>
            <a:ext cx="1752600" cy="16966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381000" y="514350"/>
                <a:ext cx="8382000" cy="2000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</a:rPr>
                  <a:t>có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</a:rPr>
                  <a:t> 1;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</a:rPr>
                  <a:t> 3</a:t>
                </a:r>
              </a:p>
              <a:p>
                <a:pPr algn="just"/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/>
                <a:endParaRPr lang="en-US" sz="28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endParaRPr lang="zh-CN" altLang="en-US" sz="36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4350"/>
                <a:ext cx="8382000" cy="2000548"/>
              </a:xfrm>
              <a:prstGeom prst="rect">
                <a:avLst/>
              </a:prstGeom>
              <a:blipFill>
                <a:blip r:embed="rId2"/>
                <a:stretch>
                  <a:fillRect l="-1891" t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762000" y="1448098"/>
                <a:ext cx="7165622" cy="1066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=−8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-8;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bậc</a:t>
                </a:r>
                <a:r>
                  <a:rPr lang="en-US" sz="2800" dirty="0"/>
                  <a:t> 4 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48098"/>
                <a:ext cx="7165622" cy="1066800"/>
              </a:xfrm>
              <a:prstGeom prst="rect">
                <a:avLst/>
              </a:prstGeom>
              <a:blipFill>
                <a:blip r:embed="rId3"/>
                <a:stretch>
                  <a:fillRect r="-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914400" y="2724985"/>
                <a:ext cx="8077200" cy="9144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2;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6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24985"/>
                <a:ext cx="8077200" cy="9144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762000" y="3448646"/>
                <a:ext cx="8382000" cy="10161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48646"/>
                <a:ext cx="8382000" cy="10161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82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304800" y="486442"/>
                <a:ext cx="7620000" cy="1640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BÀI 1.3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Thu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gọn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rồi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sau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= 2; </a:t>
                </a:r>
                <a14:m>
                  <m:oMath xmlns:m="http://schemas.openxmlformats.org/officeDocument/2006/math"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r>
                      <a:rPr lang="zh-CN" alt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−0,5</m:t>
                        </m:r>
                      </m:e>
                    </m:d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= 4;</a:t>
                </a:r>
                <a14:m>
                  <m:oMath xmlns:m="http://schemas.openxmlformats.org/officeDocument/2006/math"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0,5;</m:t>
                    </m:r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= 2</a:t>
                </a:r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6442"/>
                <a:ext cx="7620000" cy="1640257"/>
              </a:xfrm>
              <a:prstGeom prst="rect">
                <a:avLst/>
              </a:prstGeom>
              <a:blipFill>
                <a:blip r:embed="rId2"/>
                <a:stretch>
                  <a:fillRect l="-1600" t="-4089" b="-9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306049" y="2122722"/>
                <a:ext cx="3962400" cy="685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just"/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49" y="2122722"/>
                <a:ext cx="3962400" cy="685800"/>
              </a:xfrm>
              <a:prstGeom prst="rect">
                <a:avLst/>
              </a:prstGeom>
              <a:blipFill>
                <a:blip r:embed="rId3"/>
                <a:stretch>
                  <a:fillRect l="-3077" b="-433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3819992" y="2130856"/>
            <a:ext cx="1219200" cy="543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4784399" y="2335452"/>
                <a:ext cx="3962400" cy="704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−0,5</m:t>
                        </m:r>
                      </m:e>
                    </m:d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zh-CN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399" y="2335452"/>
                <a:ext cx="3962400" cy="704850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21C69D-A994-7AD9-68B4-803DA9D01604}"/>
                  </a:ext>
                </a:extLst>
              </p:cNvPr>
              <p:cNvSpPr txBox="1"/>
              <p:nvPr/>
            </p:nvSpPr>
            <p:spPr>
              <a:xfrm>
                <a:off x="670186" y="3093680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tx1"/>
                    </a:solidFill>
                  </a:rPr>
                  <a:t>=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21C69D-A994-7AD9-68B4-803DA9D01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" y="3093680"/>
                <a:ext cx="2209800" cy="523220"/>
              </a:xfrm>
              <a:prstGeom prst="rect">
                <a:avLst/>
              </a:prstGeom>
              <a:blipFill>
                <a:blip r:embed="rId5"/>
                <a:stretch>
                  <a:fillRect l="-580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0C45A3-3728-1F2B-039A-B54137E2FBB0}"/>
                  </a:ext>
                </a:extLst>
              </p:cNvPr>
              <p:cNvSpPr txBox="1"/>
              <p:nvPr/>
            </p:nvSpPr>
            <p:spPr>
              <a:xfrm>
                <a:off x="532471" y="4124803"/>
                <a:ext cx="4575746" cy="876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zh-CN" alt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zh-CN" altLang="en-US" sz="2800" b="0" i="0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zh-CN" altLang="en-US" sz="2800" b="0" i="0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zh-CN" alt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0C45A3-3728-1F2B-039A-B54137E2F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71" y="4124803"/>
                <a:ext cx="4575746" cy="876074"/>
              </a:xfrm>
              <a:prstGeom prst="rect">
                <a:avLst/>
              </a:prstGeom>
              <a:blipFill>
                <a:blip r:embed="rId6"/>
                <a:stretch>
                  <a:fillRect l="-266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F3D5C52-BA24-0B6D-9632-6D4DF8D2D039}"/>
                  </a:ext>
                </a:extLst>
              </p:cNvPr>
              <p:cNvSpPr txBox="1"/>
              <p:nvPr/>
            </p:nvSpPr>
            <p:spPr>
              <a:xfrm>
                <a:off x="17450" y="3488627"/>
                <a:ext cx="4932388" cy="778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= 2; </a:t>
                </a:r>
                <a14:m>
                  <m:oMath xmlns:m="http://schemas.openxmlformats.org/officeDocument/2006/math"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F3D5C52-BA24-0B6D-9632-6D4DF8D2D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" y="3488627"/>
                <a:ext cx="4932388" cy="778483"/>
              </a:xfrm>
              <a:prstGeom prst="rect">
                <a:avLst/>
              </a:prstGeom>
              <a:blipFill>
                <a:blip r:embed="rId7"/>
                <a:stretch>
                  <a:fillRect l="-2596" b="-8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82255D-0C31-FED3-A1AB-86B3CB05F145}"/>
                  </a:ext>
                </a:extLst>
              </p:cNvPr>
              <p:cNvSpPr txBox="1"/>
              <p:nvPr/>
            </p:nvSpPr>
            <p:spPr>
              <a:xfrm>
                <a:off x="4482451" y="3026251"/>
                <a:ext cx="46994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−0,5</m:t>
                          </m:r>
                        </m:e>
                      </m:d>
                      <m:r>
                        <a:rPr lang="zh-CN" altLang="en-US" sz="28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zh-CN" alt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zh-CN" alt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82255D-0C31-FED3-A1AB-86B3CB05F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451" y="3026251"/>
                <a:ext cx="469941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C5FD613-8DAE-EC91-42C0-CF3A80AF6464}"/>
                  </a:ext>
                </a:extLst>
              </p:cNvPr>
              <p:cNvSpPr txBox="1"/>
              <p:nvPr/>
            </p:nvSpPr>
            <p:spPr>
              <a:xfrm>
                <a:off x="5039192" y="4460214"/>
                <a:ext cx="46994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−0,5</m:t>
                        </m:r>
                      </m:e>
                    </m:d>
                    <m:r>
                      <a:rPr lang="en-US" altLang="zh-CN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.4.0,5.2=−2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C5FD613-8DAE-EC91-42C0-CF3A80AF6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92" y="4460214"/>
                <a:ext cx="4699416" cy="523220"/>
              </a:xfrm>
              <a:prstGeom prst="rect">
                <a:avLst/>
              </a:prstGeom>
              <a:blipFill>
                <a:blip r:embed="rId9"/>
                <a:stretch>
                  <a:fillRect l="-2724"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BA9E29-6108-FCF6-65B9-11B8E1BEE8FB}"/>
                  </a:ext>
                </a:extLst>
              </p:cNvPr>
              <p:cNvSpPr txBox="1"/>
              <p:nvPr/>
            </p:nvSpPr>
            <p:spPr>
              <a:xfrm>
                <a:off x="4477726" y="3648414"/>
                <a:ext cx="457574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= 4; </a:t>
                </a:r>
                <a14:m>
                  <m:oMath xmlns:m="http://schemas.openxmlformats.org/officeDocument/2006/math"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0,5;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= 2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BA9E29-6108-FCF6-65B9-11B8E1BEE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726" y="3648414"/>
                <a:ext cx="4575746" cy="954107"/>
              </a:xfrm>
              <a:prstGeom prst="rect">
                <a:avLst/>
              </a:prstGeom>
              <a:blipFill>
                <a:blip r:embed="rId10"/>
                <a:stretch>
                  <a:fillRect l="-2800" t="-6369" r="-2133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7BDC11-6215-976C-6ED1-44F016FB3868}"/>
              </a:ext>
            </a:extLst>
          </p:cNvPr>
          <p:cNvCxnSpPr>
            <a:stCxn id="4" idx="2"/>
          </p:cNvCxnSpPr>
          <p:nvPr/>
        </p:nvCxnSpPr>
        <p:spPr>
          <a:xfrm flipV="1">
            <a:off x="4429592" y="2674433"/>
            <a:ext cx="0" cy="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66DB4C-64AC-92DD-3202-D885F4D54226}"/>
              </a:ext>
            </a:extLst>
          </p:cNvPr>
          <p:cNvCxnSpPr/>
          <p:nvPr/>
        </p:nvCxnSpPr>
        <p:spPr>
          <a:xfrm>
            <a:off x="4493320" y="2710059"/>
            <a:ext cx="2480" cy="21579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1" animBg="1"/>
      <p:bldP spid="4" grpId="0" animBg="1"/>
      <p:bldP spid="5" grpId="0" animBg="1"/>
      <p:bldP spid="7" grpId="0"/>
      <p:bldP spid="9" grpId="0"/>
      <p:bldP spid="12" grpId="0"/>
      <p:bldP spid="14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0" y="209551"/>
            <a:ext cx="2362200" cy="21336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286000" y="590551"/>
            <a:ext cx="5562600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Vòng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quay may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mắn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GB" altLang="en-US" sz="3200" dirty="0" err="1">
                <a:latin typeface="Times New Roman" panose="02020603050405020304" pitchFamily="18" charset="0"/>
              </a:rPr>
              <a:t>Luật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chơi</a:t>
            </a:r>
            <a:r>
              <a:rPr lang="en-GB" altLang="en-US" sz="3200" dirty="0">
                <a:latin typeface="Times New Roman" panose="02020603050405020304" pitchFamily="18" charset="0"/>
              </a:rPr>
              <a:t>: </a:t>
            </a:r>
            <a:r>
              <a:rPr lang="en-GB" altLang="en-US" sz="3200" dirty="0" err="1">
                <a:latin typeface="Times New Roman" panose="02020603050405020304" pitchFamily="18" charset="0"/>
              </a:rPr>
              <a:t>em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chọn</a:t>
            </a:r>
            <a:r>
              <a:rPr lang="en-GB" altLang="en-US" sz="3200" dirty="0">
                <a:latin typeface="Times New Roman" panose="02020603050405020304" pitchFamily="18" charset="0"/>
              </a:rPr>
              <a:t> 1 </a:t>
            </a:r>
            <a:r>
              <a:rPr lang="en-GB" altLang="en-US" sz="3200" dirty="0" err="1">
                <a:latin typeface="Times New Roman" panose="02020603050405020304" pitchFamily="18" charset="0"/>
              </a:rPr>
              <a:t>câu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hỏi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và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trả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lời</a:t>
            </a:r>
            <a:r>
              <a:rPr lang="en-GB" altLang="en-US" sz="3200" dirty="0">
                <a:latin typeface="Times New Roman" panose="02020603050405020304" pitchFamily="18" charset="0"/>
              </a:rPr>
              <a:t>. Nếu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trả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lời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đúng</a:t>
            </a:r>
            <a:r>
              <a:rPr lang="en-GB" altLang="en-US" sz="3200" dirty="0">
                <a:latin typeface="Times New Roman" panose="02020603050405020304" pitchFamily="18" charset="0"/>
              </a:rPr>
              <a:t>, </a:t>
            </a:r>
            <a:r>
              <a:rPr lang="en-GB" altLang="en-US" sz="3200" dirty="0" err="1">
                <a:latin typeface="Times New Roman" panose="02020603050405020304" pitchFamily="18" charset="0"/>
              </a:rPr>
              <a:t>em</a:t>
            </a:r>
            <a:r>
              <a:rPr lang="en-GB" altLang="en-US" sz="3200" dirty="0">
                <a:latin typeface="Times New Roman" panose="02020603050405020304" pitchFamily="18" charset="0"/>
              </a:rPr>
              <a:t> quay </a:t>
            </a:r>
            <a:r>
              <a:rPr lang="en-GB" altLang="en-US" sz="3200" dirty="0" err="1">
                <a:latin typeface="Times New Roman" panose="02020603050405020304" pitchFamily="18" charset="0"/>
              </a:rPr>
              <a:t>vòng</a:t>
            </a:r>
            <a:r>
              <a:rPr lang="en-GB" altLang="en-US" sz="3200" dirty="0">
                <a:latin typeface="Times New Roman" panose="02020603050405020304" pitchFamily="18" charset="0"/>
              </a:rPr>
              <a:t> quay may </a:t>
            </a:r>
            <a:r>
              <a:rPr lang="en-GB" altLang="en-US" sz="3200" dirty="0" err="1">
                <a:latin typeface="Times New Roman" panose="02020603050405020304" pitchFamily="18" charset="0"/>
              </a:rPr>
              <a:t>mắn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để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nhận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phần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thưởng</a:t>
            </a:r>
            <a:r>
              <a:rPr lang="en-GB" altLang="en-US" sz="3200" dirty="0">
                <a:latin typeface="Times New Roman" panose="02020603050405020304" pitchFamily="18" charset="0"/>
              </a:rPr>
              <a:t>. </a:t>
            </a:r>
            <a:r>
              <a:rPr lang="en-GB" altLang="en-US" sz="3200" dirty="0" err="1">
                <a:latin typeface="Times New Roman" panose="02020603050405020304" pitchFamily="18" charset="0"/>
              </a:rPr>
              <a:t>Nếu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trả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lời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sai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thì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mất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lượt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và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sẽ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đến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lượt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bạn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khác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trả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lời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thay</a:t>
            </a:r>
            <a:r>
              <a:rPr lang="en-GB" altLang="en-US" sz="32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1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BBC866-D1EB-4012-AC0F-38B93FE4A16A}"/>
              </a:ext>
            </a:extLst>
          </p:cNvPr>
          <p:cNvGrpSpPr>
            <a:grpSpLocks/>
          </p:cNvGrpSpPr>
          <p:nvPr/>
        </p:nvGrpSpPr>
        <p:grpSpPr bwMode="auto">
          <a:xfrm>
            <a:off x="4419601" y="912019"/>
            <a:ext cx="2837260" cy="2833688"/>
            <a:chOff x="5425622" y="292790"/>
            <a:chExt cx="5834378" cy="5828280"/>
          </a:xfrm>
        </p:grpSpPr>
        <p:pic>
          <p:nvPicPr>
            <p:cNvPr id="5157" name="Picture 3">
              <a:extLst>
                <a:ext uri="{FF2B5EF4-FFF2-40B4-BE49-F238E27FC236}">
                  <a16:creationId xmlns:a16="http://schemas.microsoft.com/office/drawing/2014/main" id="{59752B4E-836B-4830-8A71-AA652A446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8" name="TextBox 8">
              <a:extLst>
                <a:ext uri="{FF2B5EF4-FFF2-40B4-BE49-F238E27FC236}">
                  <a16:creationId xmlns:a16="http://schemas.microsoft.com/office/drawing/2014/main" id="{E974491B-C132-433A-AC27-78557DE11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949661">
              <a:off x="6674687" y="943077"/>
              <a:ext cx="2025649" cy="132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 dirty="0" err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Mất</a:t>
              </a:r>
              <a:r>
                <a:rPr lang="en-GB" altLang="en-US" sz="1800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altLang="en-US" sz="1800" b="1" dirty="0" err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endParaRPr lang="vi-VN" altLang="en-US" sz="18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59" name="TextBox 9">
              <a:extLst>
                <a:ext uri="{FF2B5EF4-FFF2-40B4-BE49-F238E27FC236}">
                  <a16:creationId xmlns:a16="http://schemas.microsoft.com/office/drawing/2014/main" id="{6C6380B4-7175-4014-8FD2-ACD5E6272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232592">
              <a:off x="5742638" y="2143384"/>
              <a:ext cx="2025647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Bút bi</a:t>
              </a:r>
              <a:endParaRPr lang="vi-VN" altLang="en-US" sz="18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60" name="TextBox 10">
              <a:extLst>
                <a:ext uri="{FF2B5EF4-FFF2-40B4-BE49-F238E27FC236}">
                  <a16:creationId xmlns:a16="http://schemas.microsoft.com/office/drawing/2014/main" id="{BFAC9BB8-240B-4D81-A12D-E57389D35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590276">
              <a:off x="8020995" y="940154"/>
              <a:ext cx="2025649" cy="132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Điểm</a:t>
              </a:r>
            </a:p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en-US" sz="18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61" name="TextBox 11">
              <a:extLst>
                <a:ext uri="{FF2B5EF4-FFF2-40B4-BE49-F238E27FC236}">
                  <a16:creationId xmlns:a16="http://schemas.microsoft.com/office/drawing/2014/main" id="{0E3F1F66-1A25-406A-8C76-A5743BE1C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55085">
              <a:off x="8917980" y="2147987"/>
              <a:ext cx="2025647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Bút chì</a:t>
              </a:r>
              <a:endParaRPr lang="vi-VN" altLang="en-U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62" name="TextBox 16">
              <a:extLst>
                <a:ext uri="{FF2B5EF4-FFF2-40B4-BE49-F238E27FC236}">
                  <a16:creationId xmlns:a16="http://schemas.microsoft.com/office/drawing/2014/main" id="{179AE5B9-E8C3-4136-9A3F-9D7255DA7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501114">
              <a:off x="5697320" y="3483176"/>
              <a:ext cx="2025647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Thước </a:t>
              </a:r>
              <a:endParaRPr lang="vi-VN" altLang="en-U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63" name="TextBox 18">
              <a:extLst>
                <a:ext uri="{FF2B5EF4-FFF2-40B4-BE49-F238E27FC236}">
                  <a16:creationId xmlns:a16="http://schemas.microsoft.com/office/drawing/2014/main" id="{E730EBA9-23C0-4C50-B332-409AC34BD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703311">
              <a:off x="6660977" y="4451591"/>
              <a:ext cx="2025649" cy="75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Tẩy</a:t>
              </a:r>
              <a:endParaRPr lang="vi-VN" altLang="en-US" sz="18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64" name="TextBox 19">
              <a:extLst>
                <a:ext uri="{FF2B5EF4-FFF2-40B4-BE49-F238E27FC236}">
                  <a16:creationId xmlns:a16="http://schemas.microsoft.com/office/drawing/2014/main" id="{EF9B0D99-8243-44ED-B68D-8B1679154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829829">
              <a:off x="8019635" y="4458831"/>
              <a:ext cx="2025649" cy="75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Bút bi</a:t>
              </a:r>
              <a:endParaRPr lang="vi-VN" altLang="en-U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65" name="TextBox 20">
              <a:extLst>
                <a:ext uri="{FF2B5EF4-FFF2-40B4-BE49-F238E27FC236}">
                  <a16:creationId xmlns:a16="http://schemas.microsoft.com/office/drawing/2014/main" id="{A6950C9B-32D1-4A11-AAA6-3DD782EAE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21648">
              <a:off x="8940450" y="3514686"/>
              <a:ext cx="2025647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Thước</a:t>
              </a:r>
              <a:endParaRPr lang="vi-VN" altLang="en-US" sz="18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23DE8E-B1F4-4A38-AECF-4C3EEEA45BAD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quay dung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932B563-598A-4EEC-8FFD-A9E6958BD0DC}"/>
              </a:ext>
            </a:extLst>
          </p:cNvPr>
          <p:cNvSpPr/>
          <p:nvPr/>
        </p:nvSpPr>
        <p:spPr>
          <a:xfrm>
            <a:off x="6367462" y="3949305"/>
            <a:ext cx="1520429" cy="47744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GB" sz="135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135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 descr="OPL20U25GSXzBJYl68kk8uQGfFKzs7yb1M4KJWUiLk6ZEvGF+qCIPSnY57AbBFCvTW$2023.18.30$30+K4lPs7H94VUqPe2XwIsfPRnrXQE//QTEXxb8/8N4CNc6FpgZahzpTjFhMzSA7T/nHJa11DE8Ng2TP3iAmRczFlmslSuUNOgUeb6yRvs0=">
            <a:hlinkClick r:id="rId5" action="ppaction://hlinksldjump"/>
            <a:extLst>
              <a:ext uri="{FF2B5EF4-FFF2-40B4-BE49-F238E27FC236}">
                <a16:creationId xmlns:a16="http://schemas.microsoft.com/office/drawing/2014/main" id="{717BA92E-E38A-4E74-A2EA-06DC4FB802C2}"/>
              </a:ext>
            </a:extLst>
          </p:cNvPr>
          <p:cNvSpPr/>
          <p:nvPr/>
        </p:nvSpPr>
        <p:spPr>
          <a:xfrm>
            <a:off x="2468166" y="1872854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GB" sz="247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7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 descr="OPL20U25GSXzBJYl68kk8uQGfFKzs7yb1M4KJWUiLk6ZEvGF+qCIPSnY57AbBFCvTW$2023.18.30$30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939D8D68-73A8-4929-8714-1350A22280AC}"/>
              </a:ext>
            </a:extLst>
          </p:cNvPr>
          <p:cNvSpPr/>
          <p:nvPr/>
        </p:nvSpPr>
        <p:spPr>
          <a:xfrm>
            <a:off x="3352800" y="1872854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GB" sz="247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7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F4AC20-417E-409B-AFC6-D8F5268C1C9E}"/>
              </a:ext>
            </a:extLst>
          </p:cNvPr>
          <p:cNvSpPr/>
          <p:nvPr/>
        </p:nvSpPr>
        <p:spPr>
          <a:xfrm>
            <a:off x="1371369" y="696437"/>
            <a:ext cx="2877070" cy="1090684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>
              <a:defRPr/>
            </a:pPr>
            <a:r>
              <a:rPr lang="en-US" sz="3375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514350">
              <a:defRPr/>
            </a:pPr>
            <a:r>
              <a:rPr lang="en-US" sz="3375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5129" name="Picture 4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65E59E-F332-4A49-A07D-95FE881FE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5" y="1117997"/>
            <a:ext cx="278606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2D100C-48B3-43D6-B92D-BF5F99FB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67" y="1321595"/>
            <a:ext cx="278606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B958A31-78AC-4458-994E-EB990194C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4" y="1025129"/>
            <a:ext cx="278606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A29248-8DC9-4749-92EF-CE3FA2ED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81" y="912020"/>
            <a:ext cx="401241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">
            <a:extLst>
              <a:ext uri="{FF2B5EF4-FFF2-40B4-BE49-F238E27FC236}">
                <a16:creationId xmlns:a16="http://schemas.microsoft.com/office/drawing/2014/main" id="{A839E177-A820-4800-9707-233609FB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991917"/>
            <a:ext cx="762000" cy="6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ongquay">
            <a:hlinkClick r:id="" action="ppaction://media"/>
            <a:extLst>
              <a:ext uri="{FF2B5EF4-FFF2-40B4-BE49-F238E27FC236}">
                <a16:creationId xmlns:a16="http://schemas.microsoft.com/office/drawing/2014/main" id="{0502783D-734F-44D4-AA5F-25D513D42328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79" y="-3905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FC63D0E-948F-4C59-9BE7-59488D83BE6C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357D711-4486-43DA-9E80-1A8321FD7D2A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B8D5AB-468D-428E-B4CE-6745E16064CB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515C3BC-D819-459F-98FA-E039958ECD76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8E296CE-6D6F-4E7A-A346-E97765C984CD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C1EDEB2-18A4-4282-84F1-E1AAFFF458B1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58ABF644-2EE7-4EED-8D34-086897738752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54346E75-2348-4AF6-B859-BB493D7C6949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E1E73C84-0BFC-4253-80E3-26F7EBB3088E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C2BE067F-C2E4-4A71-9815-FC7448C1EF1F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74A6688D-9101-435D-B83B-A3B0967E17C8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426D1735-CFE5-474A-AA99-6021E2EFD796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E67D48F4-B1A1-44A0-B1BB-7F7A39FED132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7A874978-2C96-4177-BB1F-BA5384ECF904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A6487A93-D0AF-4301-AB1A-AE2FAF81CBFB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2C617C11-24EF-47A6-89F9-C4B0E7AE3A35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9884F3F0-A3BB-4501-A117-9178169340B7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67CE3298-1C53-4CCE-9A12-70E7A68D7B40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DFAA1E-A418-4CE1-9A76-184D9D8EC6C7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C321130D-9492-4824-BAED-55A0C71D5EA4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Heart 23">
            <a:hlinkClick r:id="rId11" action="ppaction://hlinksldjump"/>
            <a:extLst>
              <a:ext uri="{FF2B5EF4-FFF2-40B4-BE49-F238E27FC236}">
                <a16:creationId xmlns:a16="http://schemas.microsoft.com/office/drawing/2014/main" id="{0BDFB685-103F-404A-91C1-4B76A05522AB}"/>
              </a:ext>
            </a:extLst>
          </p:cNvPr>
          <p:cNvSpPr/>
          <p:nvPr/>
        </p:nvSpPr>
        <p:spPr>
          <a:xfrm rot="5400000">
            <a:off x="7528324" y="2097883"/>
            <a:ext cx="440531" cy="44053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156" name="Arrow: Right 4">
            <a:hlinkClick r:id="rId12" action="ppaction://hlinksldjump"/>
            <a:extLst>
              <a:ext uri="{FF2B5EF4-FFF2-40B4-BE49-F238E27FC236}">
                <a16:creationId xmlns:a16="http://schemas.microsoft.com/office/drawing/2014/main" id="{9E19CCF0-62AF-497E-90BC-5AD3F98BA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919" y="4632723"/>
            <a:ext cx="1148954" cy="510778"/>
          </a:xfrm>
          <a:prstGeom prst="rightArrow">
            <a:avLst>
              <a:gd name="adj1" fmla="val 50000"/>
              <a:gd name="adj2" fmla="val 50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Rounded Rectangle 45">
            <a:hlinkClick r:id="rId13" action="ppaction://hlinksldjump"/>
            <a:extLst>
              <a:ext uri="{FF2B5EF4-FFF2-40B4-BE49-F238E27FC236}">
                <a16:creationId xmlns:a16="http://schemas.microsoft.com/office/drawing/2014/main" id="{939D8D68-73A8-4929-8714-1350A22280AC}"/>
              </a:ext>
            </a:extLst>
          </p:cNvPr>
          <p:cNvSpPr/>
          <p:nvPr/>
        </p:nvSpPr>
        <p:spPr>
          <a:xfrm>
            <a:off x="1616949" y="1847229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GB" sz="247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7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5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099740-04DE-4A57-A299-1A16D5726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19" y="2763441"/>
            <a:ext cx="610791" cy="66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849D1A-2247-4660-951B-8BA86775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97" y="3182541"/>
            <a:ext cx="457200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E02BDD-FFD5-4479-B439-9965EE190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11" y="3529014"/>
            <a:ext cx="292894" cy="3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C84D39-CCC1-4E1D-A980-B694B9E943A5}"/>
              </a:ext>
            </a:extLst>
          </p:cNvPr>
          <p:cNvSpPr/>
          <p:nvPr/>
        </p:nvSpPr>
        <p:spPr>
          <a:xfrm>
            <a:off x="609601" y="698169"/>
            <a:ext cx="8001000" cy="86368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Rectangle 2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822A723-05A1-4154-992B-512FEF3FD0B5}"/>
              </a:ext>
            </a:extLst>
          </p:cNvPr>
          <p:cNvSpPr/>
          <p:nvPr/>
        </p:nvSpPr>
        <p:spPr>
          <a:xfrm>
            <a:off x="1143000" y="1682353"/>
            <a:ext cx="3384949" cy="4905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vi-VN" sz="2800" dirty="0">
                <a:solidFill>
                  <a:prstClr val="black"/>
                </a:solidFill>
                <a:latin typeface="Arial"/>
              </a:rPr>
              <a:t>A. 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-9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48CB38-6AA8-4450-BF16-41BA57141BFF}"/>
              </a:ext>
            </a:extLst>
          </p:cNvPr>
          <p:cNvSpPr/>
          <p:nvPr/>
        </p:nvSpPr>
        <p:spPr>
          <a:xfrm>
            <a:off x="-384573" y="3400425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Cloud 4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FBCE2A-FF64-4A32-8874-9E48621A9402}"/>
              </a:ext>
            </a:extLst>
          </p:cNvPr>
          <p:cNvSpPr/>
          <p:nvPr/>
        </p:nvSpPr>
        <p:spPr>
          <a:xfrm>
            <a:off x="9954816" y="3288508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CD6270-0599-4625-8292-80758C8D5AE1}"/>
                  </a:ext>
                </a:extLst>
              </p:cNvPr>
              <p:cNvSpPr/>
              <p:nvPr/>
            </p:nvSpPr>
            <p:spPr>
              <a:xfrm>
                <a:off x="4591051" y="1693069"/>
                <a:ext cx="3065858" cy="48220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800" dirty="0">
                    <a:solidFill>
                      <a:prstClr val="black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vi-VN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CD6270-0599-4625-8292-80758C8D5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1" y="1693069"/>
                <a:ext cx="3065858" cy="482204"/>
              </a:xfrm>
              <a:prstGeom prst="rect">
                <a:avLst/>
              </a:prstGeom>
              <a:blipFill>
                <a:blip r:embed="rId8"/>
                <a:stretch>
                  <a:fillRect l="-3976" t="-18987" b="-3797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6624643-3C12-4DDF-AF1B-ED89DDE7181B}"/>
                  </a:ext>
                </a:extLst>
              </p:cNvPr>
              <p:cNvSpPr/>
              <p:nvPr/>
            </p:nvSpPr>
            <p:spPr>
              <a:xfrm>
                <a:off x="1143000" y="2357437"/>
                <a:ext cx="3384949" cy="54649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Arial"/>
                  </a:rPr>
                  <a:t>C.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6624643-3C12-4DDF-AF1B-ED89DDE71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57437"/>
                <a:ext cx="3384949" cy="546497"/>
              </a:xfrm>
              <a:prstGeom prst="rect">
                <a:avLst/>
              </a:prstGeom>
              <a:blipFill>
                <a:blip r:embed="rId9"/>
                <a:stretch>
                  <a:fillRect l="-3784" t="-10112" b="-2921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BBF5435-60B2-4897-BD12-18C634252D14}"/>
                  </a:ext>
                </a:extLst>
              </p:cNvPr>
              <p:cNvSpPr/>
              <p:nvPr/>
            </p:nvSpPr>
            <p:spPr>
              <a:xfrm>
                <a:off x="4591050" y="2353567"/>
                <a:ext cx="3065859" cy="56108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800" i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800" i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BBF5435-60B2-4897-BD12-18C634252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0" y="2353567"/>
                <a:ext cx="3065859" cy="561084"/>
              </a:xfrm>
              <a:prstGeom prst="rect">
                <a:avLst/>
              </a:prstGeom>
              <a:blipFill>
                <a:blip r:embed="rId10"/>
                <a:stretch>
                  <a:fillRect l="-3976" t="-7609" b="-2717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092C53B8-69DF-45F2-AD23-109B058D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19" y="1753791"/>
            <a:ext cx="453629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1ACA1BE-4F70-46A3-98CC-AFD28DB9C8B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4032157" y="2440543"/>
            <a:ext cx="452552" cy="3960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32FA5F5-E885-44F3-8A69-EEBC4E74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5" y="2414594"/>
            <a:ext cx="453629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A542A53-6770-4911-91F4-C123D016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01" y="1739503"/>
            <a:ext cx="453629" cy="3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5" action="ppaction://hlinksldjump"/>
            <a:extLst>
              <a:ext uri="{FF2B5EF4-FFF2-40B4-BE49-F238E27FC236}">
                <a16:creationId xmlns:a16="http://schemas.microsoft.com/office/drawing/2014/main" id="{F5F316DC-00DD-4487-B7A6-B4BD5DA61A09}"/>
              </a:ext>
            </a:extLst>
          </p:cNvPr>
          <p:cNvSpPr/>
          <p:nvPr/>
        </p:nvSpPr>
        <p:spPr>
          <a:xfrm>
            <a:off x="6834185" y="3640044"/>
            <a:ext cx="1828800" cy="103584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1350" dirty="0">
                <a:solidFill>
                  <a:srgbClr val="FFFFFF">
                    <a:lumMod val="50000"/>
                  </a:srgbClr>
                </a:solidFill>
                <a:latin typeface="Arial"/>
                <a:hlinkClick r:id="rId15" action="ppaction://hlinksldjump"/>
              </a:rPr>
              <a:t>QUAY</a:t>
            </a:r>
            <a:r>
              <a:rPr lang="en-US" sz="13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 VỀ</a:t>
            </a:r>
            <a:endParaRPr lang="vi-VN" sz="135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04FA42-C01C-4411-8D6D-C5B78DEE5B14}"/>
              </a:ext>
            </a:extLst>
          </p:cNvPr>
          <p:cNvSpPr/>
          <p:nvPr/>
        </p:nvSpPr>
        <p:spPr>
          <a:xfrm>
            <a:off x="3862516" y="190070"/>
            <a:ext cx="10839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CÂU 1</a:t>
            </a:r>
          </a:p>
        </p:txBody>
      </p:sp>
      <p:sp>
        <p:nvSpPr>
          <p:cNvPr id="7186" name="TextBox 1">
            <a:extLst>
              <a:ext uri="{FF2B5EF4-FFF2-40B4-BE49-F238E27FC236}">
                <a16:creationId xmlns:a16="http://schemas.microsoft.com/office/drawing/2014/main" id="{67509070-90A4-4FCF-A35B-C27C4FC22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9361"/>
            <a:ext cx="7696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14600" y="3335246"/>
            <a:ext cx="3963589" cy="1370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5326" y="3457129"/>
                <a:ext cx="3699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26" y="3457129"/>
                <a:ext cx="3699274" cy="830997"/>
              </a:xfrm>
              <a:prstGeom prst="rect">
                <a:avLst/>
              </a:prstGeom>
              <a:blipFill>
                <a:blip r:embed="rId16"/>
                <a:stretch>
                  <a:fillRect l="-263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15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8698E4-AEEF-4B01-B353-60A5A169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19" y="2763441"/>
            <a:ext cx="610791" cy="66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E8D25B-E9C2-4631-8A36-279CC10A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97" y="3182541"/>
            <a:ext cx="457200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11AC22-FF45-477F-B84D-535E82E3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11" y="3529014"/>
            <a:ext cx="292894" cy="3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51C091-499B-43B6-B35B-A3706DAF896B}"/>
              </a:ext>
            </a:extLst>
          </p:cNvPr>
          <p:cNvSpPr/>
          <p:nvPr/>
        </p:nvSpPr>
        <p:spPr>
          <a:xfrm>
            <a:off x="457200" y="651735"/>
            <a:ext cx="8229599" cy="97227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dirty="0">
              <a:solidFill>
                <a:prstClr val="black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A389BC-EC76-488C-BB46-C7D62C1DEE81}"/>
                  </a:ext>
                </a:extLst>
              </p:cNvPr>
              <p:cNvSpPr/>
              <p:nvPr/>
            </p:nvSpPr>
            <p:spPr>
              <a:xfrm>
                <a:off x="1219200" y="1712154"/>
                <a:ext cx="3308749" cy="58590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Arial"/>
                  </a:rPr>
                  <a:t>A.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sz="2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A389BC-EC76-488C-BB46-C7D62C1DE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12154"/>
                <a:ext cx="3308749" cy="585905"/>
              </a:xfrm>
              <a:prstGeom prst="rect">
                <a:avLst/>
              </a:prstGeom>
              <a:blipFill>
                <a:blip r:embed="rId8"/>
                <a:stretch>
                  <a:fillRect l="-3683" t="-6250" b="-2187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653DB3-2E4C-42CD-801B-2A7A230DE9D0}"/>
              </a:ext>
            </a:extLst>
          </p:cNvPr>
          <p:cNvSpPr/>
          <p:nvPr/>
        </p:nvSpPr>
        <p:spPr>
          <a:xfrm>
            <a:off x="-384573" y="3400425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Cloud 4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1A17B3-9DE4-4524-BFB0-5787FB639300}"/>
              </a:ext>
            </a:extLst>
          </p:cNvPr>
          <p:cNvSpPr/>
          <p:nvPr/>
        </p:nvSpPr>
        <p:spPr>
          <a:xfrm>
            <a:off x="9954816" y="3288508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Rectangle 4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A384D6-208C-4C23-800A-6CB7197B8794}"/>
              </a:ext>
            </a:extLst>
          </p:cNvPr>
          <p:cNvSpPr/>
          <p:nvPr/>
        </p:nvSpPr>
        <p:spPr>
          <a:xfrm>
            <a:off x="4591051" y="1695909"/>
            <a:ext cx="2761060" cy="5743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vi-VN" sz="2800" dirty="0">
                <a:solidFill>
                  <a:prstClr val="black"/>
                </a:solidFill>
                <a:latin typeface="Arial"/>
              </a:rPr>
              <a:t>B.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041B91-A992-4AA5-9F86-7E97BA780C54}"/>
                  </a:ext>
                </a:extLst>
              </p:cNvPr>
              <p:cNvSpPr/>
              <p:nvPr/>
            </p:nvSpPr>
            <p:spPr>
              <a:xfrm>
                <a:off x="1295400" y="2404372"/>
                <a:ext cx="3232549" cy="62457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041B91-A992-4AA5-9F86-7E97BA780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04372"/>
                <a:ext cx="3232549" cy="624577"/>
              </a:xfrm>
              <a:prstGeom prst="rect">
                <a:avLst/>
              </a:prstGeom>
              <a:blipFill>
                <a:blip r:embed="rId9"/>
                <a:stretch>
                  <a:fillRect l="-3962" t="-971" b="-1844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923322-6D63-4435-B4CF-CFDFFE015372}"/>
                  </a:ext>
                </a:extLst>
              </p:cNvPr>
              <p:cNvSpPr/>
              <p:nvPr/>
            </p:nvSpPr>
            <p:spPr>
              <a:xfrm>
                <a:off x="4591051" y="2387914"/>
                <a:ext cx="2761059" cy="67696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923322-6D63-4435-B4CF-CFDFFE015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1" y="2387914"/>
                <a:ext cx="2761059" cy="676967"/>
              </a:xfrm>
              <a:prstGeom prst="rect">
                <a:avLst/>
              </a:prstGeom>
              <a:blipFill>
                <a:blip r:embed="rId10"/>
                <a:stretch>
                  <a:fillRect l="-4415" b="-135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B57C982-1207-48E3-B7E3-EF547E6DB1A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4029684" y="1753775"/>
            <a:ext cx="497890" cy="3982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260A812-13EC-49ED-A4F5-606B91E18E3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3979549" y="2522258"/>
            <a:ext cx="452552" cy="3960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E0A6545-42AE-4CEE-BADE-67B2D1F7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81" y="1764507"/>
            <a:ext cx="453629" cy="3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>
            <a:hlinkClick r:id="rId14" action="ppaction://hlinksldjump"/>
            <a:extLst>
              <a:ext uri="{FF2B5EF4-FFF2-40B4-BE49-F238E27FC236}">
                <a16:creationId xmlns:a16="http://schemas.microsoft.com/office/drawing/2014/main" id="{4C59CE23-12A8-4963-8CD8-FC363A28B930}"/>
              </a:ext>
            </a:extLst>
          </p:cNvPr>
          <p:cNvSpPr/>
          <p:nvPr/>
        </p:nvSpPr>
        <p:spPr>
          <a:xfrm>
            <a:off x="6971111" y="3687962"/>
            <a:ext cx="1524000" cy="79533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13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QUAY VỀ</a:t>
            </a:r>
            <a:endParaRPr lang="vi-VN" sz="135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9" name="TextBox 1">
                <a:extLst>
                  <a:ext uri="{FF2B5EF4-FFF2-40B4-BE49-F238E27FC236}">
                    <a16:creationId xmlns:a16="http://schemas.microsoft.com/office/drawing/2014/main" id="{31F63765-9E0D-4B30-893A-89AC1A8E1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651735"/>
                <a:ext cx="769620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8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sz="28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với a, b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09" name="TextBox 1">
                <a:extLst>
                  <a:ext uri="{FF2B5EF4-FFF2-40B4-BE49-F238E27FC236}">
                    <a16:creationId xmlns:a16="http://schemas.microsoft.com/office/drawing/2014/main" id="{31F63765-9E0D-4B30-893A-89AC1A8E1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651735"/>
                <a:ext cx="7696200" cy="954107"/>
              </a:xfrm>
              <a:prstGeom prst="rect">
                <a:avLst/>
              </a:prstGeom>
              <a:blipFill>
                <a:blip r:embed="rId16"/>
                <a:stretch>
                  <a:fillRect l="-1664" t="-7051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293A082D-AE70-44B9-8E5C-A7BBA2A3E317}"/>
              </a:ext>
            </a:extLst>
          </p:cNvPr>
          <p:cNvSpPr/>
          <p:nvPr/>
        </p:nvSpPr>
        <p:spPr>
          <a:xfrm>
            <a:off x="3862516" y="190070"/>
            <a:ext cx="10839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600200" y="3302796"/>
            <a:ext cx="4953000" cy="12656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1" y="3442694"/>
                <a:ext cx="48017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3442694"/>
                <a:ext cx="4801788" cy="830997"/>
              </a:xfrm>
              <a:prstGeom prst="rect">
                <a:avLst/>
              </a:prstGeom>
              <a:blipFill>
                <a:blip r:embed="rId17"/>
                <a:stretch>
                  <a:fillRect l="-190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2E0A6545-42AE-4CEE-BADE-67B2D1F7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97" y="2524719"/>
            <a:ext cx="453629" cy="3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8698E4-AEEF-4B01-B353-60A5A169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19" y="2763441"/>
            <a:ext cx="610791" cy="66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E8D25B-E9C2-4631-8A36-279CC10A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97" y="3182541"/>
            <a:ext cx="457200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11AC22-FF45-477F-B84D-535E82E3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11" y="3529014"/>
            <a:ext cx="292894" cy="3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51C091-499B-43B6-B35B-A3706DAF896B}"/>
              </a:ext>
            </a:extLst>
          </p:cNvPr>
          <p:cNvSpPr/>
          <p:nvPr/>
        </p:nvSpPr>
        <p:spPr>
          <a:xfrm>
            <a:off x="457200" y="674359"/>
            <a:ext cx="8229599" cy="95468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dirty="0">
              <a:solidFill>
                <a:prstClr val="black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A389BC-EC76-488C-BB46-C7D62C1DEE81}"/>
                  </a:ext>
                </a:extLst>
              </p:cNvPr>
              <p:cNvSpPr/>
              <p:nvPr/>
            </p:nvSpPr>
            <p:spPr>
              <a:xfrm>
                <a:off x="1295400" y="1739502"/>
                <a:ext cx="3232549" cy="66969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100" dirty="0">
                    <a:solidFill>
                      <a:prstClr val="black"/>
                    </a:solidFill>
                    <a:latin typeface="Arial"/>
                  </a:rPr>
                  <a:t>A.</a:t>
                </a:r>
                <a:r>
                  <a:rPr 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A389BC-EC76-488C-BB46-C7D62C1DE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739502"/>
                <a:ext cx="3232549" cy="669695"/>
              </a:xfrm>
              <a:prstGeom prst="rect">
                <a:avLst/>
              </a:prstGeom>
              <a:blipFill>
                <a:blip r:embed="rId8"/>
                <a:stretch>
                  <a:fillRect l="-2264" b="-363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653DB3-2E4C-42CD-801B-2A7A230DE9D0}"/>
              </a:ext>
            </a:extLst>
          </p:cNvPr>
          <p:cNvSpPr/>
          <p:nvPr/>
        </p:nvSpPr>
        <p:spPr>
          <a:xfrm>
            <a:off x="-384573" y="3400425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Cloud 4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1A17B3-9DE4-4524-BFB0-5787FB639300}"/>
              </a:ext>
            </a:extLst>
          </p:cNvPr>
          <p:cNvSpPr/>
          <p:nvPr/>
        </p:nvSpPr>
        <p:spPr>
          <a:xfrm>
            <a:off x="9954816" y="3288508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1A384D6-208C-4C23-800A-6CB7197B8794}"/>
                  </a:ext>
                </a:extLst>
              </p:cNvPr>
              <p:cNvSpPr/>
              <p:nvPr/>
            </p:nvSpPr>
            <p:spPr>
              <a:xfrm>
                <a:off x="4600315" y="1741884"/>
                <a:ext cx="2932770" cy="66731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100" dirty="0">
                    <a:solidFill>
                      <a:prstClr val="black"/>
                    </a:solidFill>
                    <a:latin typeface="Arial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1A384D6-208C-4C23-800A-6CB7197B8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15" y="1741884"/>
                <a:ext cx="2932770" cy="667314"/>
              </a:xfrm>
              <a:prstGeom prst="rect">
                <a:avLst/>
              </a:prstGeom>
              <a:blipFill>
                <a:blip r:embed="rId9"/>
                <a:stretch>
                  <a:fillRect l="-2495" b="-367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041B91-A992-4AA5-9F86-7E97BA780C54}"/>
                  </a:ext>
                </a:extLst>
              </p:cNvPr>
              <p:cNvSpPr/>
              <p:nvPr/>
            </p:nvSpPr>
            <p:spPr>
              <a:xfrm>
                <a:off x="1295400" y="2488102"/>
                <a:ext cx="3232173" cy="78849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514350">
                  <a:defRPr/>
                </a:pPr>
                <a:endParaRPr lang="vi-V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041B91-A992-4AA5-9F86-7E97BA780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88102"/>
                <a:ext cx="3232173" cy="788499"/>
              </a:xfrm>
              <a:prstGeom prst="rect">
                <a:avLst/>
              </a:prstGeom>
              <a:blipFill>
                <a:blip r:embed="rId10"/>
                <a:stretch>
                  <a:fillRect l="-226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923322-6D63-4435-B4CF-CFDFFE015372}"/>
                  </a:ext>
                </a:extLst>
              </p:cNvPr>
              <p:cNvSpPr/>
              <p:nvPr/>
            </p:nvSpPr>
            <p:spPr>
              <a:xfrm>
                <a:off x="4600314" y="2488103"/>
                <a:ext cx="2932771" cy="78849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514350">
                  <a:defRPr/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923322-6D63-4435-B4CF-CFDFFE015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14" y="2488103"/>
                <a:ext cx="2932771" cy="788498"/>
              </a:xfrm>
              <a:prstGeom prst="rect">
                <a:avLst/>
              </a:prstGeom>
              <a:blipFill>
                <a:blip r:embed="rId11"/>
                <a:stretch>
                  <a:fillRect l="-249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A260A812-13EC-49ED-A4F5-606B91E18E3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3910658" y="2607460"/>
            <a:ext cx="452552" cy="3960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9C7DDBA-B021-49BE-AB87-9A3F0940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743" y="2682058"/>
            <a:ext cx="453629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E0A6545-42AE-4CEE-BADE-67B2D1F7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82" y="1864817"/>
            <a:ext cx="453629" cy="3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>
            <a:hlinkClick r:id="rId15" action="ppaction://hlinksldjump"/>
            <a:extLst>
              <a:ext uri="{FF2B5EF4-FFF2-40B4-BE49-F238E27FC236}">
                <a16:creationId xmlns:a16="http://schemas.microsoft.com/office/drawing/2014/main" id="{4C59CE23-12A8-4963-8CD8-FC363A28B930}"/>
              </a:ext>
            </a:extLst>
          </p:cNvPr>
          <p:cNvSpPr/>
          <p:nvPr/>
        </p:nvSpPr>
        <p:spPr>
          <a:xfrm>
            <a:off x="7057816" y="3693343"/>
            <a:ext cx="1676400" cy="88526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13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QUAY VỀ</a:t>
            </a:r>
            <a:endParaRPr lang="vi-VN" sz="135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9" name="TextBox 1">
                <a:extLst>
                  <a:ext uri="{FF2B5EF4-FFF2-40B4-BE49-F238E27FC236}">
                    <a16:creationId xmlns:a16="http://schemas.microsoft.com/office/drawing/2014/main" id="{31F63765-9E0D-4B30-893A-89AC1A8E1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857249"/>
                <a:ext cx="7391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8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28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8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8209" name="TextBox 1">
                <a:extLst>
                  <a:ext uri="{FF2B5EF4-FFF2-40B4-BE49-F238E27FC236}">
                    <a16:creationId xmlns:a16="http://schemas.microsoft.com/office/drawing/2014/main" id="{31F63765-9E0D-4B30-893A-89AC1A8E1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857249"/>
                <a:ext cx="7391400" cy="523220"/>
              </a:xfrm>
              <a:prstGeom prst="rect">
                <a:avLst/>
              </a:prstGeom>
              <a:blipFill>
                <a:blip r:embed="rId17"/>
                <a:stretch>
                  <a:fillRect l="-1649" t="-12941" b="-3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293A082D-AE70-44B9-8E5C-A7BBA2A3E317}"/>
              </a:ext>
            </a:extLst>
          </p:cNvPr>
          <p:cNvSpPr/>
          <p:nvPr/>
        </p:nvSpPr>
        <p:spPr>
          <a:xfrm>
            <a:off x="3862516" y="190070"/>
            <a:ext cx="10839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CÂU 3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09800" y="3578249"/>
            <a:ext cx="4432697" cy="12662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9443" y="3638887"/>
                <a:ext cx="4685111" cy="120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443" y="3638887"/>
                <a:ext cx="4685111" cy="1204497"/>
              </a:xfrm>
              <a:prstGeom prst="rect">
                <a:avLst/>
              </a:prstGeom>
              <a:blipFill>
                <a:blip r:embed="rId18"/>
                <a:stretch>
                  <a:fillRect l="-2083" t="-4040" b="-6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FB57C982-1207-48E3-B7E3-EF547E6DB1A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3928258" y="1875207"/>
            <a:ext cx="497890" cy="3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8209" grpId="0"/>
      <p:bldP spid="3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123950"/>
            <a:ext cx="3071795" cy="24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438400" y="251059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32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3147995" y="1313552"/>
            <a:ext cx="5891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chữa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thuộc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niệm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trước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phần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2.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đồng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dạng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nl-N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Làm bài trong SBT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746826" y="1091467"/>
            <a:ext cx="5981446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561985" y="293459"/>
            <a:ext cx="62562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kg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kg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graphicFrame>
        <p:nvGraphicFramePr>
          <p:cNvPr id="4" name="Object 3" descr="OPL20U25GSXzBJYl68kk8uQGfFKzs7yb1M4KJWUiLk6ZEvGF+qCIPSnY57AbBFCvTW$2023.18.30$30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586754"/>
              </p:ext>
            </p:extLst>
          </p:nvPr>
        </p:nvGraphicFramePr>
        <p:xfrm>
          <a:off x="4195053" y="2550880"/>
          <a:ext cx="249437" cy="29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5422" imgH="352391" progId="Equation.DSMT4">
                  <p:embed/>
                </p:oleObj>
              </mc:Choice>
              <mc:Fallback>
                <p:oleObj name="Equation" r:id="rId2" imgW="295422" imgH="3523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5053" y="2550880"/>
                        <a:ext cx="249437" cy="297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$2023.18.30$30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686474"/>
              </p:ext>
            </p:extLst>
          </p:nvPr>
        </p:nvGraphicFramePr>
        <p:xfrm>
          <a:off x="1356453" y="3772253"/>
          <a:ext cx="272753" cy="32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5422" imgH="352391" progId="Equation.DSMT4">
                  <p:embed/>
                </p:oleObj>
              </mc:Choice>
              <mc:Fallback>
                <p:oleObj name="Equation" r:id="rId2" imgW="295422" imgH="3523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6453" y="3772253"/>
                        <a:ext cx="272753" cy="325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$2023.18.30$30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34767"/>
              </p:ext>
            </p:extLst>
          </p:nvPr>
        </p:nvGraphicFramePr>
        <p:xfrm>
          <a:off x="1621624" y="1023113"/>
          <a:ext cx="169267" cy="22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624" y="1023113"/>
                        <a:ext cx="169267" cy="22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$2023.18.30$30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198387"/>
              </p:ext>
            </p:extLst>
          </p:nvPr>
        </p:nvGraphicFramePr>
        <p:xfrm>
          <a:off x="2925067" y="1008965"/>
          <a:ext cx="190572" cy="25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6155" imgH="371373" progId="Equation.DSMT4">
                  <p:embed/>
                </p:oleObj>
              </mc:Choice>
              <mc:Fallback>
                <p:oleObj name="Equation" r:id="rId7" imgW="276155" imgH="37137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5067" y="1008965"/>
                        <a:ext cx="190572" cy="25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$2023.18.30$30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242821"/>
              </p:ext>
            </p:extLst>
          </p:nvPr>
        </p:nvGraphicFramePr>
        <p:xfrm>
          <a:off x="1085308" y="1566742"/>
          <a:ext cx="289177" cy="26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164880" progId="Equation.DSMT4">
                  <p:embed/>
                </p:oleObj>
              </mc:Choice>
              <mc:Fallback>
                <p:oleObj name="Equation" r:id="rId9" imgW="1774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5308" y="1566742"/>
                        <a:ext cx="289177" cy="26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$2023.18.30$30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643195"/>
              </p:ext>
            </p:extLst>
          </p:nvPr>
        </p:nvGraphicFramePr>
        <p:xfrm>
          <a:off x="3559940" y="1581150"/>
          <a:ext cx="355994" cy="29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203040" progId="Equation.DSMT4">
                  <p:embed/>
                </p:oleObj>
              </mc:Choice>
              <mc:Fallback>
                <p:oleObj name="Equation" r:id="rId11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59940" y="1581150"/>
                        <a:ext cx="355994" cy="299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$2023.18.30$30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44300"/>
              </p:ext>
            </p:extLst>
          </p:nvPr>
        </p:nvGraphicFramePr>
        <p:xfrm>
          <a:off x="5390463" y="2171820"/>
          <a:ext cx="533400" cy="32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90463" y="2171820"/>
                        <a:ext cx="533400" cy="328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 descr="OPL20U25GSXzBJYl68kk8uQGfFKzs7yb1M4KJWUiLk6ZEvGF+qCIPSnY57AbBFCvTW$2023.18.30$30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395730"/>
              </p:ext>
            </p:extLst>
          </p:nvPr>
        </p:nvGraphicFramePr>
        <p:xfrm>
          <a:off x="6129471" y="2494061"/>
          <a:ext cx="580619" cy="29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480" imgH="203040" progId="Equation.DSMT4">
                  <p:embed/>
                </p:oleObj>
              </mc:Choice>
              <mc:Fallback>
                <p:oleObj name="Equation" r:id="rId15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29471" y="2494061"/>
                        <a:ext cx="580619" cy="299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$2023.18.30$30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82285"/>
              </p:ext>
            </p:extLst>
          </p:nvPr>
        </p:nvGraphicFramePr>
        <p:xfrm>
          <a:off x="3322621" y="2248626"/>
          <a:ext cx="270726" cy="323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5422" imgH="352391" progId="Equation.DSMT4">
                  <p:embed/>
                </p:oleObj>
              </mc:Choice>
              <mc:Fallback>
                <p:oleObj name="Equation" r:id="rId17" imgW="295422" imgH="3523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22621" y="2248626"/>
                        <a:ext cx="270726" cy="323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540781"/>
              </p:ext>
            </p:extLst>
          </p:nvPr>
        </p:nvGraphicFramePr>
        <p:xfrm>
          <a:off x="3357029" y="3104348"/>
          <a:ext cx="1291171" cy="32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12520" imgH="203040" progId="Equation.DSMT4">
                  <p:embed/>
                </p:oleObj>
              </mc:Choice>
              <mc:Fallback>
                <p:oleObj name="Equation" r:id="rId19" imgW="812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57029" y="3104348"/>
                        <a:ext cx="1291171" cy="322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738405"/>
              </p:ext>
            </p:extLst>
          </p:nvPr>
        </p:nvGraphicFramePr>
        <p:xfrm>
          <a:off x="3457984" y="3427141"/>
          <a:ext cx="1753253" cy="30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68200" imgH="203040" progId="Equation.DSMT4">
                  <p:embed/>
                </p:oleObj>
              </mc:Choice>
              <mc:Fallback>
                <p:oleObj name="Equation" r:id="rId21" imgW="1168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457984" y="3427141"/>
                        <a:ext cx="1753253" cy="304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07494"/>
              </p:ext>
            </p:extLst>
          </p:nvPr>
        </p:nvGraphicFramePr>
        <p:xfrm>
          <a:off x="2218731" y="4016206"/>
          <a:ext cx="706336" cy="31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57200" imgH="203040" progId="Equation.DSMT4">
                  <p:embed/>
                </p:oleObj>
              </mc:Choice>
              <mc:Fallback>
                <p:oleObj name="Equation" r:id="rId23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218731" y="4016206"/>
                        <a:ext cx="706336" cy="313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02042"/>
              </p:ext>
            </p:extLst>
          </p:nvPr>
        </p:nvGraphicFramePr>
        <p:xfrm>
          <a:off x="3243941" y="3701737"/>
          <a:ext cx="794659" cy="34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95439" imgH="390661" progId="Equation.DSMT4">
                  <p:embed/>
                </p:oleObj>
              </mc:Choice>
              <mc:Fallback>
                <p:oleObj name="Equation" r:id="rId25" imgW="895439" imgH="3906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243941" y="3701737"/>
                        <a:ext cx="794659" cy="346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23831" y="819150"/>
            <a:ext cx="2346268" cy="11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037717" y="1581150"/>
            <a:ext cx="50685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5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1615753" y="590550"/>
            <a:ext cx="436600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I: ĐA THỨC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34277" y="454668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35374" y="1662149"/>
            <a:ext cx="5865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584775"/>
            <a:ext cx="815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 rot="10800000" flipV="1">
                <a:off x="304800" y="4095750"/>
                <a:ext cx="8267700" cy="9392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04800" y="4095750"/>
                <a:ext cx="8267700" cy="939225"/>
              </a:xfrm>
              <a:prstGeom prst="rect">
                <a:avLst/>
              </a:prstGeom>
              <a:blipFill>
                <a:blip r:embed="rId3"/>
                <a:stretch>
                  <a:fillRect l="-1475" t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190500" y="1385099"/>
                <a:ext cx="8382000" cy="10894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385099"/>
                <a:ext cx="8382000" cy="1089452"/>
              </a:xfrm>
              <a:prstGeom prst="rect">
                <a:avLst/>
              </a:prstGeom>
              <a:blipFill>
                <a:blip r:embed="rId4"/>
                <a:stretch>
                  <a:fillRect l="-1455" t="-18436" r="-1527" b="-284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304800" y="3105150"/>
            <a:ext cx="8305800" cy="7889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3657600" y="2575352"/>
            <a:ext cx="1295400" cy="2799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415498"/>
            <a:ext cx="815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 rot="10800000" flipV="1">
                <a:off x="304800" y="3943350"/>
                <a:ext cx="8305800" cy="1295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800" dirty="0"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17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04800" y="3943350"/>
                <a:ext cx="8305800" cy="1295400"/>
              </a:xfrm>
              <a:prstGeom prst="rect">
                <a:avLst/>
              </a:prstGeom>
              <a:blipFill>
                <a:blip r:embed="rId3"/>
                <a:stretch>
                  <a:fillRect l="-1467" t="-231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66700" y="984376"/>
            <a:ext cx="8382000" cy="11926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304800" y="3001952"/>
                <a:ext cx="8305800" cy="7889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01952"/>
                <a:ext cx="8305800" cy="788998"/>
              </a:xfrm>
              <a:prstGeom prst="rect">
                <a:avLst/>
              </a:prstGeom>
              <a:blipFill>
                <a:blip r:embed="rId4"/>
                <a:stretch>
                  <a:fillRect l="-1467"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3931920" y="2800350"/>
            <a:ext cx="1295400" cy="2799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Group 8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5257800" y="4171950"/>
            <a:ext cx="3276600" cy="838200"/>
            <a:chOff x="5257800" y="4171950"/>
            <a:chExt cx="3276600" cy="838200"/>
          </a:xfrm>
        </p:grpSpPr>
        <p:sp>
          <p:nvSpPr>
            <p:cNvPr id="7" name="Rectangle 6"/>
            <p:cNvSpPr/>
            <p:nvPr/>
          </p:nvSpPr>
          <p:spPr>
            <a:xfrm>
              <a:off x="5562600" y="4171950"/>
              <a:ext cx="29718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eft Arrow 7"/>
            <p:cNvSpPr/>
            <p:nvPr/>
          </p:nvSpPr>
          <p:spPr>
            <a:xfrm>
              <a:off x="5257800" y="4400550"/>
              <a:ext cx="304800" cy="38100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0" y="1467677"/>
                <a:ext cx="8229600" cy="1332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; 17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; 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5;</m:t>
                      </m:r>
                    </m:oMath>
                  </m:oMathPara>
                </a14:m>
                <a:endParaRPr lang="en-US" sz="280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67677"/>
                <a:ext cx="8229600" cy="13326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93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66675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3400" y="1352551"/>
            <a:ext cx="71628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2190750"/>
            <a:ext cx="7848600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905000" y="1733550"/>
            <a:ext cx="548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202676" y="1470436"/>
                <a:ext cx="8546577" cy="1467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VD1: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                  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  <m:t>0,3</m:t>
                        </m:r>
                        <m:r>
                          <a:rPr lang="en-US" sz="2800" b="0" i="1" dirty="0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  <m:t>𝑥𝑦𝑥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endParaRPr lang="zh-CN" altLang="en-US" sz="32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6" y="1470436"/>
                <a:ext cx="8546577" cy="1467966"/>
              </a:xfrm>
              <a:prstGeom prst="rect">
                <a:avLst/>
              </a:prstGeom>
              <a:blipFill>
                <a:blip r:embed="rId2"/>
                <a:stretch>
                  <a:fillRect l="-1427" t="-4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290265" y="2942704"/>
                <a:ext cx="8458200" cy="2534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2800" b="1" i="1" dirty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  <m:t>0,3</m:t>
                        </m:r>
                        <m:r>
                          <a:rPr lang="en-US" sz="2800" i="1" dirty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  <m:t>𝑥𝑦𝑥</m:t>
                        </m:r>
                      </m:e>
                      <m:sup>
                        <m:r>
                          <a:rPr lang="en-US" sz="2800" b="1" dirty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5" y="2942704"/>
                <a:ext cx="8458200" cy="253425"/>
              </a:xfrm>
              <a:prstGeom prst="rect">
                <a:avLst/>
              </a:prstGeom>
              <a:blipFill>
                <a:blip r:embed="rId3"/>
                <a:stretch>
                  <a:fillRect l="-1514" t="-260976" b="-107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301656" y="3253930"/>
                <a:ext cx="8610600" cy="9751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6" y="3253930"/>
                <a:ext cx="8610600" cy="975170"/>
              </a:xfrm>
              <a:prstGeom prst="rect">
                <a:avLst/>
              </a:prstGeom>
              <a:blipFill>
                <a:blip r:embed="rId4"/>
                <a:stretch>
                  <a:fillRect l="-1415" t="-5000" r="-1415" b="-15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301656" y="4229100"/>
                <a:ext cx="8435419" cy="914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Rectangle 5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6" y="4229100"/>
                <a:ext cx="8435419" cy="914400"/>
              </a:xfrm>
              <a:prstGeom prst="rect">
                <a:avLst/>
              </a:prstGeom>
              <a:blipFill>
                <a:blip r:embed="rId5"/>
                <a:stretch>
                  <a:fillRect t="-1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76200" y="519466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45806" y="1052566"/>
            <a:ext cx="71628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1762</Words>
  <Application>Microsoft Office PowerPoint</Application>
  <PresentationFormat>On-screen Show (16:9)</PresentationFormat>
  <Paragraphs>197</Paragraphs>
  <Slides>29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Tahoma</vt:lpstr>
      <vt:lpstr>Times New Roman</vt:lpstr>
      <vt:lpstr>Tw Cen MT</vt:lpstr>
      <vt:lpstr>Wingdings</vt:lpstr>
      <vt:lpstr>Custom Design</vt:lpstr>
      <vt:lpstr>2_Office Theme</vt:lpstr>
      <vt:lpstr>3_Office Theme</vt:lpstr>
      <vt:lpstr>1_Office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Hà Chi Nguyễn</cp:lastModifiedBy>
  <cp:revision>431</cp:revision>
  <dcterms:created xsi:type="dcterms:W3CDTF">2021-07-22T17:31:00Z</dcterms:created>
  <dcterms:modified xsi:type="dcterms:W3CDTF">2025-08-20T16:22:17Z</dcterms:modified>
</cp:coreProperties>
</file>